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9"/>
  </p:notesMasterIdLst>
  <p:handoutMasterIdLst>
    <p:handoutMasterId r:id="rId30"/>
  </p:handoutMasterIdLst>
  <p:sldIdLst>
    <p:sldId id="341" r:id="rId2"/>
    <p:sldId id="343" r:id="rId3"/>
    <p:sldId id="350" r:id="rId4"/>
    <p:sldId id="369" r:id="rId5"/>
    <p:sldId id="370" r:id="rId6"/>
    <p:sldId id="368" r:id="rId7"/>
    <p:sldId id="366" r:id="rId8"/>
    <p:sldId id="367" r:id="rId9"/>
    <p:sldId id="353" r:id="rId10"/>
    <p:sldId id="352" r:id="rId11"/>
    <p:sldId id="348" r:id="rId12"/>
    <p:sldId id="344" r:id="rId13"/>
    <p:sldId id="345" r:id="rId14"/>
    <p:sldId id="346" r:id="rId15"/>
    <p:sldId id="356" r:id="rId16"/>
    <p:sldId id="354" r:id="rId17"/>
    <p:sldId id="355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5" r:id="rId26"/>
    <p:sldId id="347" r:id="rId27"/>
    <p:sldId id="371" r:id="rId28"/>
  </p:sldIdLst>
  <p:sldSz cx="9144000" cy="6858000" type="screen4x3"/>
  <p:notesSz cx="6854825" cy="9317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Rdg Vesta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CC"/>
    <a:srgbClr val="CCECFF"/>
    <a:srgbClr val="EAEAEA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0" autoAdjust="0"/>
  </p:normalViewPr>
  <p:slideViewPr>
    <p:cSldViewPr snapToGrid="0">
      <p:cViewPr>
        <p:scale>
          <a:sx n="50" d="100"/>
          <a:sy n="50" d="100"/>
        </p:scale>
        <p:origin x="-10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r901003\Desktop\Green%20Pricing\all_offs%20Que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7"/>
  <c:chart>
    <c:plotArea>
      <c:layout>
        <c:manualLayout>
          <c:layoutTarget val="inner"/>
          <c:xMode val="edge"/>
          <c:yMode val="edge"/>
          <c:x val="0.2117896574015867"/>
          <c:y val="4.4585225861297421E-2"/>
          <c:w val="0.72047932854681362"/>
          <c:h val="0.70410350278207723"/>
        </c:manualLayout>
      </c:layout>
      <c:barChart>
        <c:barDir val="col"/>
        <c:grouping val="clustered"/>
        <c:ser>
          <c:idx val="0"/>
          <c:order val="0"/>
          <c:tx>
            <c:strRef>
              <c:f>Graphs!$C$27</c:f>
              <c:strCache>
                <c:ptCount val="1"/>
                <c:pt idx="0">
                  <c:v>In town</c:v>
                </c:pt>
              </c:strCache>
            </c:strRef>
          </c:tx>
          <c:cat>
            <c:strRef>
              <c:f>Graphs!$B$28:$B$31</c:f>
              <c:strCache>
                <c:ptCount val="4"/>
                <c:pt idx="0">
                  <c:v>1956-70</c:v>
                </c:pt>
                <c:pt idx="1">
                  <c:v>1971-80</c:v>
                </c:pt>
                <c:pt idx="2">
                  <c:v>1981-90</c:v>
                </c:pt>
                <c:pt idx="3">
                  <c:v>1991-07</c:v>
                </c:pt>
              </c:strCache>
            </c:strRef>
          </c:cat>
          <c:val>
            <c:numRef>
              <c:f>Graphs!$C$28:$C$31</c:f>
              <c:numCache>
                <c:formatCode>#,##0</c:formatCode>
                <c:ptCount val="4"/>
                <c:pt idx="0">
                  <c:v>1942000</c:v>
                </c:pt>
                <c:pt idx="1">
                  <c:v>2334000</c:v>
                </c:pt>
                <c:pt idx="2">
                  <c:v>3062000</c:v>
                </c:pt>
                <c:pt idx="3">
                  <c:v>2749000</c:v>
                </c:pt>
              </c:numCache>
            </c:numRef>
          </c:val>
        </c:ser>
        <c:ser>
          <c:idx val="1"/>
          <c:order val="1"/>
          <c:tx>
            <c:strRef>
              <c:f>Graphs!$D$27</c:f>
              <c:strCache>
                <c:ptCount val="1"/>
                <c:pt idx="0">
                  <c:v>Out of town</c:v>
                </c:pt>
              </c:strCache>
            </c:strRef>
          </c:tx>
          <c:cat>
            <c:strRef>
              <c:f>Graphs!$B$28:$B$31</c:f>
              <c:strCache>
                <c:ptCount val="4"/>
                <c:pt idx="0">
                  <c:v>1956-70</c:v>
                </c:pt>
                <c:pt idx="1">
                  <c:v>1971-80</c:v>
                </c:pt>
                <c:pt idx="2">
                  <c:v>1981-90</c:v>
                </c:pt>
                <c:pt idx="3">
                  <c:v>1991-07</c:v>
                </c:pt>
              </c:strCache>
            </c:strRef>
          </c:cat>
          <c:val>
            <c:numRef>
              <c:f>Graphs!$D$28:$D$31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#,##0">
                  <c:v>1164000</c:v>
                </c:pt>
                <c:pt idx="3" formatCode="#,##0">
                  <c:v>1802000</c:v>
                </c:pt>
              </c:numCache>
            </c:numRef>
          </c:val>
        </c:ser>
        <c:axId val="58522624"/>
        <c:axId val="58539008"/>
      </c:barChart>
      <c:catAx>
        <c:axId val="58522624"/>
        <c:scaling>
          <c:orientation val="minMax"/>
        </c:scaling>
        <c:axPos val="b"/>
        <c:tickLblPos val="nextTo"/>
        <c:crossAx val="58539008"/>
        <c:crosses val="autoZero"/>
        <c:auto val="1"/>
        <c:lblAlgn val="ctr"/>
        <c:lblOffset val="100"/>
      </c:catAx>
      <c:valAx>
        <c:axId val="585390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Square</a:t>
                </a:r>
                <a:r>
                  <a:rPr lang="en-GB" baseline="0" dirty="0" smtClean="0"/>
                  <a:t> feet</a:t>
                </a:r>
                <a:endParaRPr lang="en-GB" dirty="0"/>
              </a:p>
            </c:rich>
          </c:tx>
          <c:layout/>
        </c:title>
        <c:numFmt formatCode="#,##0" sourceLinked="1"/>
        <c:tickLblPos val="nextTo"/>
        <c:crossAx val="5852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156660957117295"/>
          <c:y val="9.7403364978045165E-2"/>
          <c:w val="0.23742679602656094"/>
          <c:h val="0.15052413081473318"/>
        </c:manualLayout>
      </c:layout>
      <c:spPr>
        <a:solidFill>
          <a:srgbClr val="F8F8F8"/>
        </a:solidFill>
      </c:spPr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2B1C-0E14-47DB-80E1-D9A6E7B21D54}" type="datetimeFigureOut">
              <a:rPr lang="en-US" smtClean="0"/>
              <a:pPr/>
              <a:t>6/25/2010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50313"/>
            <a:ext cx="297021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8850313"/>
            <a:ext cx="297021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0180-782D-4434-BFE0-236BDD931BFC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424" cy="4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815" y="0"/>
            <a:ext cx="2970424" cy="4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98500"/>
            <a:ext cx="4657725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425593"/>
            <a:ext cx="5483860" cy="41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9569"/>
            <a:ext cx="2970424" cy="4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815" y="8849569"/>
            <a:ext cx="2970424" cy="4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726E2D-4349-41E9-B026-D1CD7473BA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A72015-DB59-4FFC-96AF-7892FEFF592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94F48E-22FB-474C-B350-F796749C525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Increasing out of town development at low densities – increasing need for car-based transport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78660-606F-4921-9F81-533495A1FA6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354 LAs used as destinations</a:t>
            </a:r>
          </a:p>
          <a:p>
            <a:r>
              <a:rPr lang="en-GB" dirty="0" smtClean="0"/>
              <a:t>141 ATCAs</a:t>
            </a:r>
            <a:r>
              <a:rPr lang="en-GB" baseline="0" dirty="0" smtClean="0"/>
              <a:t> used to define town centres: non-retail cores and &gt; 40ha and work-place wards were selected if they contained a town centre polygon </a:t>
            </a:r>
            <a:r>
              <a:rPr lang="en-GB" baseline="0" dirty="0" err="1" smtClean="0"/>
              <a:t>centroid</a:t>
            </a:r>
            <a:endParaRPr lang="en-GB" baseline="0" dirty="0" smtClean="0"/>
          </a:p>
          <a:p>
            <a:r>
              <a:rPr lang="en-GB" baseline="0" dirty="0" smtClean="0"/>
              <a:t>London treated separately: selected workplace wards if they were contained inside London town centre polygon (95 wards)</a:t>
            </a:r>
          </a:p>
          <a:p>
            <a:r>
              <a:rPr lang="en-GB" baseline="0" dirty="0" smtClean="0"/>
              <a:t>105 business park locations selected from businessparks.net and work-place wards selected if they contained a business park location point (mapped via postcode)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No. Commuters x dist travelled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Round trip dist travelled per commuter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Weighted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ave</a:t>
            </a:r>
            <a:r>
              <a:rPr lang="en-GB" baseline="0" dirty="0" smtClean="0"/>
              <a:t> is the emissions weighted by the proportion of commuters using each mode.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26E2D-4349-41E9-B026-D1CD7473BA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Picture 43" descr="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338" y="441325"/>
            <a:ext cx="1177925" cy="384175"/>
          </a:xfrm>
          <a:prstGeom prst="rect">
            <a:avLst/>
          </a:prstGeom>
          <a:noFill/>
        </p:spPr>
      </p:pic>
      <p:sp>
        <p:nvSpPr>
          <p:cNvPr id="3116" name="Rectangle 44"/>
          <p:cNvSpPr>
            <a:spLocks noChangeArrowheads="1"/>
          </p:cNvSpPr>
          <p:nvPr/>
        </p:nvSpPr>
        <p:spPr bwMode="hidden">
          <a:xfrm>
            <a:off x="0" y="0"/>
            <a:ext cx="9144000" cy="688498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8600">
              <a:solidFill>
                <a:schemeClr val="bg1"/>
              </a:solidFill>
            </a:endParaRPr>
          </a:p>
        </p:txBody>
      </p:sp>
      <p:pic>
        <p:nvPicPr>
          <p:cNvPr id="3117" name="Picture 45" descr="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6156325" cy="6884987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www.reading.ac.uk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855663" y="333375"/>
            <a:ext cx="3671887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b="1" dirty="0" smtClean="0">
                <a:solidFill>
                  <a:srgbClr val="FFFFFF"/>
                </a:solidFill>
              </a:rPr>
              <a:t>Real Estate &amp; Planning</a:t>
            </a:r>
            <a:r>
              <a:rPr lang="en-GB" sz="1300" b="1" dirty="0">
                <a:solidFill>
                  <a:srgbClr val="FFFFFF"/>
                </a:solidFill>
              </a:rPr>
              <a:t/>
            </a:r>
            <a:br>
              <a:rPr lang="en-GB" sz="1300" b="1" dirty="0">
                <a:solidFill>
                  <a:srgbClr val="FFFFFF"/>
                </a:solidFill>
              </a:rPr>
            </a:br>
            <a:r>
              <a:rPr lang="en-GB" sz="1300" b="1" dirty="0" smtClean="0">
                <a:solidFill>
                  <a:srgbClr val="FFFFFF"/>
                </a:solidFill>
              </a:rPr>
              <a:t>Henley Business School</a:t>
            </a:r>
            <a:endParaRPr lang="en-GB" sz="1300" b="1" dirty="0">
              <a:solidFill>
                <a:srgbClr val="FFFFFF"/>
              </a:solidFill>
            </a:endParaRPr>
          </a:p>
        </p:txBody>
      </p:sp>
      <p:pic>
        <p:nvPicPr>
          <p:cNvPr id="3125" name="Picture 53" descr="Rdg Device Revers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24750" y="439738"/>
            <a:ext cx="1184275" cy="385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7545-B1A6-4541-B810-9A10DDEB516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84E7-B232-4340-91A9-835C481149F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379388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5159" y="1752600"/>
            <a:ext cx="379388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2F887-7222-4544-A3E1-E0B3C955726B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79388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5159" y="1752600"/>
            <a:ext cx="379388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22C3-D960-41B9-9ED7-75E67C58B96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F1FB-6F07-41ED-A014-3459244EB851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0A63-3869-4B53-905F-F82EF239B030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D290-2496-4675-80DB-BEF072AD49D2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E0C4-1817-4B33-B715-0BD7B889A3A5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D40E-9818-48E6-8BC1-8DCB03AC4C9A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329C-2110-47AD-B7EB-E564BB04204E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BF6E-F5F1-4EC1-8B70-1F1354E1B70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A2F887-7222-4544-A3E1-E0B3C955726B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fld id="{5442888F-30C9-4B52-A96A-CB376E7E0D18}" type="slidenum">
              <a:rPr lang="en-GB" sz="1400" smtClean="0"/>
              <a:pPr/>
              <a:t>‹N›</a:t>
            </a:fld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6300" y="1643064"/>
            <a:ext cx="7581900" cy="1957387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cs typeface="Tahoma" pitchFamily="34" charset="0"/>
              </a:rPr>
              <a:t>The influence of office location on commuting behaviour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3450" y="5373688"/>
            <a:ext cx="7742238" cy="925512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accent3"/>
                </a:solidFill>
                <a:latin typeface="+mj-lt"/>
                <a:cs typeface="Tahoma" pitchFamily="34" charset="0"/>
              </a:rPr>
              <a:t>Peter Wyatt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Commuting is a function of 3 criteria:</a:t>
            </a:r>
          </a:p>
          <a:p>
            <a:pPr lvl="1"/>
            <a:r>
              <a:rPr lang="en-GB" dirty="0" smtClean="0"/>
              <a:t>Physical:</a:t>
            </a:r>
          </a:p>
          <a:p>
            <a:pPr lvl="2"/>
            <a:r>
              <a:rPr lang="en-GB" dirty="0" smtClean="0"/>
              <a:t>location of office relative to location of workforce</a:t>
            </a:r>
          </a:p>
          <a:p>
            <a:pPr lvl="2"/>
            <a:r>
              <a:rPr lang="en-GB" dirty="0" smtClean="0"/>
              <a:t>availability and cost of transport modes</a:t>
            </a:r>
          </a:p>
          <a:p>
            <a:pPr lvl="1"/>
            <a:r>
              <a:rPr lang="en-GB" dirty="0" smtClean="0"/>
              <a:t>Business:</a:t>
            </a:r>
          </a:p>
          <a:p>
            <a:pPr lvl="2"/>
            <a:r>
              <a:rPr lang="en-GB" dirty="0" smtClean="0"/>
              <a:t>frequency of visits</a:t>
            </a:r>
          </a:p>
          <a:p>
            <a:r>
              <a:rPr lang="en-GB" dirty="0" smtClean="0"/>
              <a:t>Commuting emits CO</a:t>
            </a:r>
            <a:r>
              <a:rPr lang="en-GB" baseline="-25000" dirty="0" smtClean="0"/>
              <a:t>2</a:t>
            </a:r>
            <a:r>
              <a:rPr lang="en-GB" dirty="0" smtClean="0"/>
              <a:t> and, other things equal</a:t>
            </a:r>
            <a:r>
              <a:rPr lang="en-GB" i="1" dirty="0" smtClean="0"/>
              <a:t>,</a:t>
            </a:r>
            <a:r>
              <a:rPr lang="en-GB" dirty="0" smtClean="0"/>
              <a:t> emissions will be higher from office locations that</a:t>
            </a:r>
          </a:p>
          <a:p>
            <a:pPr lvl="1"/>
            <a:r>
              <a:rPr lang="en-GB" dirty="0" smtClean="0"/>
              <a:t>require longer commutes</a:t>
            </a:r>
            <a:endParaRPr lang="en-GB" baseline="-25000" dirty="0" smtClean="0"/>
          </a:p>
          <a:p>
            <a:pPr lvl="1"/>
            <a:r>
              <a:rPr lang="en-GB" dirty="0" smtClean="0"/>
              <a:t>encourage car-based commuting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rri.wvu.edu/WebBook/Giarratani/fig6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1235075"/>
            <a:ext cx="4457700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098" y="1483229"/>
          <a:ext cx="8382001" cy="503466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818737"/>
                <a:gridCol w="1353890"/>
                <a:gridCol w="5209374"/>
              </a:tblGrid>
              <a:tr h="222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Author(s)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Date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Focus, findings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Banister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1992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rural areas, hinterlands of large cities, car dependency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Breheny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1990, </a:t>
                      </a:r>
                      <a:r>
                        <a:rPr lang="en-GB" sz="1800" dirty="0" smtClean="0"/>
                        <a:t>93, 94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rural areas, growth areas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Cervero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1988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decentralisation, longer commutes, more car dependency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Cervero &amp; Murakami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2010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negative correlation between population density and vehicle miles travelled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Konings et al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1996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infill development, public transport 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Frost et al: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1997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increased work-travel due to decentralisation 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McQuaid et al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2004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transport developments, better access to suburban and exurban locations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Titheridge &amp; Hall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2006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growth areas again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/>
                        <a:t>Neilsen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smtClean="0"/>
                        <a:t>&amp; </a:t>
                      </a:r>
                      <a:r>
                        <a:rPr lang="en-GB" sz="1800" dirty="0" err="1" smtClean="0"/>
                        <a:t>Hovgesen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/>
                        <a:t>2007</a:t>
                      </a: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/>
                        <a:t>widening commuter corridor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To determine whether workers based on business parks display different commuting behaviour to those based in town and city centres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To estimate CO</a:t>
            </a:r>
            <a:r>
              <a:rPr lang="en-GB" baseline="-25000" dirty="0" smtClean="0"/>
              <a:t>2</a:t>
            </a:r>
            <a:r>
              <a:rPr lang="en-GB" dirty="0" smtClean="0"/>
              <a:t> emissions associated with commuting to business park and town centre office locations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To estimate annual CO</a:t>
            </a:r>
            <a:r>
              <a:rPr lang="en-GB" baseline="-25000" dirty="0" smtClean="0"/>
              <a:t>2</a:t>
            </a:r>
            <a:r>
              <a:rPr lang="en-GB" dirty="0" smtClean="0"/>
              <a:t> emissions per person for each transport mode, three inputs are required: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dirty="0" smtClean="0"/>
              <a:t>the proportion of workers that travel by each mode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dirty="0" smtClean="0"/>
              <a:t>the distance that they travel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emissions per kilometre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Census records people’s residence, usual workplace and mode of transport between them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Distance and mode of travel were calculated for a sample of city centre and out-of-town office locations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20656" r="15514" b="3597"/>
          <a:stretch>
            <a:fillRect/>
          </a:stretch>
        </p:blipFill>
        <p:spPr bwMode="auto">
          <a:xfrm>
            <a:off x="2565400" y="1"/>
            <a:ext cx="6560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" y="1619250"/>
            <a:ext cx="2276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j-lt"/>
              </a:rPr>
              <a:t>3 types of work-place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j-lt"/>
              </a:rPr>
              <a:t>  140 town centres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j-lt"/>
              </a:rPr>
              <a:t>  105 business parks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latin typeface="+mj-lt"/>
              </a:rPr>
              <a:t>  95 London wards</a:t>
            </a:r>
            <a:endParaRPr lang="en-GB" sz="18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r="7546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 r="31670" b="2595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r="771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1562099"/>
          <a:ext cx="8485417" cy="451212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38065"/>
                <a:gridCol w="1050628"/>
                <a:gridCol w="907195"/>
                <a:gridCol w="1164826"/>
                <a:gridCol w="907195"/>
                <a:gridCol w="906280"/>
                <a:gridCol w="906280"/>
                <a:gridCol w="1004948"/>
              </a:tblGrid>
              <a:tr h="133457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Transport </a:t>
                      </a:r>
                      <a:r>
                        <a:rPr lang="en-US" sz="1800" dirty="0"/>
                        <a:t>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emissions by mode of travel (kgCO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/km)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71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Source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Car driver (inc taxi)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Car</a:t>
                      </a:r>
                      <a:endParaRPr lang="en-GB" sz="1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Pass’r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Train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Motor-cycle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Walk/</a:t>
                      </a:r>
                      <a:endParaRPr lang="en-GB" sz="1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bike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Bus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Under-ground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AEA (2009)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0.20282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0.10141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0.07305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0.11606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0.10351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0.065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DfT (2009)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0.1276-0.257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0.063-0.1288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0.0577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-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0.1035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0.0780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Transport activity accounts for ¼ of all UK CO</a:t>
            </a:r>
            <a:r>
              <a:rPr lang="en-GB" baseline="-25000" dirty="0" smtClean="0"/>
              <a:t>2</a:t>
            </a:r>
            <a:r>
              <a:rPr lang="en-GB" dirty="0" smtClean="0"/>
              <a:t> emission</a:t>
            </a:r>
          </a:p>
          <a:p>
            <a:r>
              <a:rPr lang="en-GB" dirty="0" smtClean="0"/>
              <a:t>To fully appreciate the environmental impact of an office building, transport-related CO</a:t>
            </a:r>
            <a:r>
              <a:rPr lang="en-GB" baseline="-25000" dirty="0" smtClean="0"/>
              <a:t>2</a:t>
            </a:r>
            <a:r>
              <a:rPr lang="en-GB" dirty="0" smtClean="0"/>
              <a:t> emissions resulting from its location should be considered in addition to the emissions that result from the operation of the building</a:t>
            </a:r>
          </a:p>
          <a:p>
            <a:r>
              <a:rPr lang="en-GB" dirty="0" smtClean="0"/>
              <a:t>Decentralisation of residential and economic activity</a:t>
            </a:r>
          </a:p>
          <a:p>
            <a:pPr lvl="1"/>
            <a:r>
              <a:rPr lang="en-GB" dirty="0" smtClean="0"/>
              <a:t>Cheap land</a:t>
            </a:r>
          </a:p>
          <a:p>
            <a:pPr lvl="1"/>
            <a:r>
              <a:rPr lang="en-GB" dirty="0" smtClean="0"/>
              <a:t>Easier development</a:t>
            </a:r>
          </a:p>
          <a:p>
            <a:pPr lvl="1"/>
            <a:r>
              <a:rPr lang="en-GB" dirty="0" smtClean="0"/>
              <a:t>Firms externalise transport costs</a:t>
            </a:r>
          </a:p>
          <a:p>
            <a:pPr lvl="1"/>
            <a:r>
              <a:rPr lang="en-GB" dirty="0" smtClean="0"/>
              <a:t>Workers trade off rapidly rising housing costs against slowly rising transport costs by decentralising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Work-place calculations</a:t>
            </a:r>
            <a:endParaRPr lang="en-GB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829" y="2498286"/>
            <a:ext cx="1113207" cy="947057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828" y="3657610"/>
            <a:ext cx="1779815" cy="939347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9585" y="4800609"/>
            <a:ext cx="3282901" cy="9797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1743" y="2726876"/>
            <a:ext cx="2122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(a) Commuters</a:t>
            </a:r>
            <a:endParaRPr lang="en-GB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743" y="3924335"/>
            <a:ext cx="183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(b) Distance</a:t>
            </a:r>
            <a:endParaRPr lang="en-GB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089134"/>
            <a:ext cx="4124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(c) Commuter weighted distance</a:t>
            </a:r>
            <a:endParaRPr lang="en-GB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22" y="1850550"/>
            <a:ext cx="218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For each mode: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distance bias</a:t>
            </a:r>
            <a:endParaRPr lang="en-GB" dirty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5841" name="Group 1"/>
          <p:cNvGrpSpPr>
            <a:grpSpLocks noChangeAspect="1"/>
          </p:cNvGrpSpPr>
          <p:nvPr/>
        </p:nvGrpSpPr>
        <p:grpSpPr bwMode="auto">
          <a:xfrm>
            <a:off x="1224643" y="2057392"/>
            <a:ext cx="5894614" cy="3929743"/>
            <a:chOff x="2775" y="9354"/>
            <a:chExt cx="7140" cy="4761"/>
          </a:xfrm>
        </p:grpSpPr>
        <p:sp>
          <p:nvSpPr>
            <p:cNvPr id="3585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775" y="9354"/>
              <a:ext cx="7140" cy="47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3032" y="9585"/>
              <a:ext cx="6695" cy="4530"/>
            </a:xfrm>
            <a:custGeom>
              <a:avLst/>
              <a:gdLst/>
              <a:ahLst/>
              <a:cxnLst>
                <a:cxn ang="0">
                  <a:pos x="208" y="2040"/>
                </a:cxn>
                <a:cxn ang="0">
                  <a:pos x="178" y="2715"/>
                </a:cxn>
                <a:cxn ang="0">
                  <a:pos x="328" y="3435"/>
                </a:cxn>
                <a:cxn ang="0">
                  <a:pos x="658" y="3810"/>
                </a:cxn>
                <a:cxn ang="0">
                  <a:pos x="1078" y="4080"/>
                </a:cxn>
                <a:cxn ang="0">
                  <a:pos x="1333" y="4230"/>
                </a:cxn>
                <a:cxn ang="0">
                  <a:pos x="1498" y="4395"/>
                </a:cxn>
                <a:cxn ang="0">
                  <a:pos x="1768" y="4530"/>
                </a:cxn>
                <a:cxn ang="0">
                  <a:pos x="2278" y="4440"/>
                </a:cxn>
                <a:cxn ang="0">
                  <a:pos x="3943" y="4395"/>
                </a:cxn>
                <a:cxn ang="0">
                  <a:pos x="4243" y="4365"/>
                </a:cxn>
                <a:cxn ang="0">
                  <a:pos x="5203" y="4350"/>
                </a:cxn>
                <a:cxn ang="0">
                  <a:pos x="5773" y="3960"/>
                </a:cxn>
                <a:cxn ang="0">
                  <a:pos x="6043" y="3705"/>
                </a:cxn>
                <a:cxn ang="0">
                  <a:pos x="6133" y="3555"/>
                </a:cxn>
                <a:cxn ang="0">
                  <a:pos x="6523" y="2790"/>
                </a:cxn>
                <a:cxn ang="0">
                  <a:pos x="6658" y="2040"/>
                </a:cxn>
                <a:cxn ang="0">
                  <a:pos x="6658" y="945"/>
                </a:cxn>
                <a:cxn ang="0">
                  <a:pos x="6433" y="720"/>
                </a:cxn>
                <a:cxn ang="0">
                  <a:pos x="5353" y="450"/>
                </a:cxn>
                <a:cxn ang="0">
                  <a:pos x="4543" y="300"/>
                </a:cxn>
                <a:cxn ang="0">
                  <a:pos x="4138" y="360"/>
                </a:cxn>
                <a:cxn ang="0">
                  <a:pos x="3613" y="420"/>
                </a:cxn>
                <a:cxn ang="0">
                  <a:pos x="3103" y="255"/>
                </a:cxn>
                <a:cxn ang="0">
                  <a:pos x="2203" y="60"/>
                </a:cxn>
                <a:cxn ang="0">
                  <a:pos x="2023" y="0"/>
                </a:cxn>
                <a:cxn ang="0">
                  <a:pos x="1588" y="90"/>
                </a:cxn>
                <a:cxn ang="0">
                  <a:pos x="1378" y="195"/>
                </a:cxn>
                <a:cxn ang="0">
                  <a:pos x="1168" y="330"/>
                </a:cxn>
                <a:cxn ang="0">
                  <a:pos x="703" y="375"/>
                </a:cxn>
                <a:cxn ang="0">
                  <a:pos x="508" y="525"/>
                </a:cxn>
                <a:cxn ang="0">
                  <a:pos x="373" y="630"/>
                </a:cxn>
                <a:cxn ang="0">
                  <a:pos x="253" y="735"/>
                </a:cxn>
                <a:cxn ang="0">
                  <a:pos x="208" y="915"/>
                </a:cxn>
              </a:cxnLst>
              <a:rect l="0" t="0" r="r" b="b"/>
              <a:pathLst>
                <a:path w="6695" h="4530">
                  <a:moveTo>
                    <a:pt x="208" y="915"/>
                  </a:moveTo>
                  <a:cubicBezTo>
                    <a:pt x="145" y="1253"/>
                    <a:pt x="0" y="1728"/>
                    <a:pt x="208" y="2040"/>
                  </a:cubicBezTo>
                  <a:cubicBezTo>
                    <a:pt x="217" y="2085"/>
                    <a:pt x="240" y="2129"/>
                    <a:pt x="238" y="2175"/>
                  </a:cubicBezTo>
                  <a:cubicBezTo>
                    <a:pt x="229" y="2410"/>
                    <a:pt x="210" y="2506"/>
                    <a:pt x="178" y="2715"/>
                  </a:cubicBezTo>
                  <a:cubicBezTo>
                    <a:pt x="183" y="2845"/>
                    <a:pt x="180" y="2976"/>
                    <a:pt x="193" y="3105"/>
                  </a:cubicBezTo>
                  <a:cubicBezTo>
                    <a:pt x="214" y="3312"/>
                    <a:pt x="223" y="3304"/>
                    <a:pt x="328" y="3435"/>
                  </a:cubicBezTo>
                  <a:cubicBezTo>
                    <a:pt x="447" y="3584"/>
                    <a:pt x="324" y="3468"/>
                    <a:pt x="463" y="3615"/>
                  </a:cubicBezTo>
                  <a:cubicBezTo>
                    <a:pt x="526" y="3682"/>
                    <a:pt x="605" y="3735"/>
                    <a:pt x="658" y="3810"/>
                  </a:cubicBezTo>
                  <a:cubicBezTo>
                    <a:pt x="683" y="3845"/>
                    <a:pt x="706" y="3882"/>
                    <a:pt x="733" y="3915"/>
                  </a:cubicBezTo>
                  <a:cubicBezTo>
                    <a:pt x="828" y="4032"/>
                    <a:pt x="935" y="4051"/>
                    <a:pt x="1078" y="4080"/>
                  </a:cubicBezTo>
                  <a:cubicBezTo>
                    <a:pt x="1125" y="4089"/>
                    <a:pt x="1213" y="4125"/>
                    <a:pt x="1213" y="4125"/>
                  </a:cubicBezTo>
                  <a:cubicBezTo>
                    <a:pt x="1380" y="4334"/>
                    <a:pt x="1179" y="4104"/>
                    <a:pt x="1333" y="4230"/>
                  </a:cubicBezTo>
                  <a:cubicBezTo>
                    <a:pt x="1371" y="4261"/>
                    <a:pt x="1403" y="4300"/>
                    <a:pt x="1438" y="4335"/>
                  </a:cubicBezTo>
                  <a:cubicBezTo>
                    <a:pt x="1458" y="4355"/>
                    <a:pt x="1473" y="4382"/>
                    <a:pt x="1498" y="4395"/>
                  </a:cubicBezTo>
                  <a:cubicBezTo>
                    <a:pt x="1558" y="4425"/>
                    <a:pt x="1618" y="4455"/>
                    <a:pt x="1678" y="4485"/>
                  </a:cubicBezTo>
                  <a:cubicBezTo>
                    <a:pt x="1708" y="4500"/>
                    <a:pt x="1768" y="4530"/>
                    <a:pt x="1768" y="4530"/>
                  </a:cubicBezTo>
                  <a:cubicBezTo>
                    <a:pt x="1918" y="4511"/>
                    <a:pt x="2073" y="4513"/>
                    <a:pt x="2218" y="4470"/>
                  </a:cubicBezTo>
                  <a:cubicBezTo>
                    <a:pt x="2239" y="4464"/>
                    <a:pt x="2257" y="4448"/>
                    <a:pt x="2278" y="4440"/>
                  </a:cubicBezTo>
                  <a:cubicBezTo>
                    <a:pt x="2297" y="4433"/>
                    <a:pt x="2318" y="4430"/>
                    <a:pt x="2338" y="4425"/>
                  </a:cubicBezTo>
                  <a:cubicBezTo>
                    <a:pt x="3125" y="4439"/>
                    <a:pt x="3211" y="4463"/>
                    <a:pt x="3943" y="4395"/>
                  </a:cubicBezTo>
                  <a:cubicBezTo>
                    <a:pt x="3973" y="4380"/>
                    <a:pt x="4000" y="4353"/>
                    <a:pt x="4033" y="4350"/>
                  </a:cubicBezTo>
                  <a:cubicBezTo>
                    <a:pt x="4103" y="4343"/>
                    <a:pt x="4173" y="4361"/>
                    <a:pt x="4243" y="4365"/>
                  </a:cubicBezTo>
                  <a:cubicBezTo>
                    <a:pt x="4343" y="4371"/>
                    <a:pt x="4443" y="4375"/>
                    <a:pt x="4543" y="4380"/>
                  </a:cubicBezTo>
                  <a:cubicBezTo>
                    <a:pt x="4763" y="4370"/>
                    <a:pt x="4985" y="4378"/>
                    <a:pt x="5203" y="4350"/>
                  </a:cubicBezTo>
                  <a:cubicBezTo>
                    <a:pt x="5258" y="4343"/>
                    <a:pt x="5303" y="4300"/>
                    <a:pt x="5353" y="4275"/>
                  </a:cubicBezTo>
                  <a:cubicBezTo>
                    <a:pt x="5516" y="4193"/>
                    <a:pt x="5611" y="4041"/>
                    <a:pt x="5773" y="3960"/>
                  </a:cubicBezTo>
                  <a:cubicBezTo>
                    <a:pt x="5962" y="3723"/>
                    <a:pt x="5724" y="4000"/>
                    <a:pt x="5893" y="3855"/>
                  </a:cubicBezTo>
                  <a:cubicBezTo>
                    <a:pt x="5947" y="3809"/>
                    <a:pt x="5993" y="3755"/>
                    <a:pt x="6043" y="3705"/>
                  </a:cubicBezTo>
                  <a:cubicBezTo>
                    <a:pt x="6059" y="3689"/>
                    <a:pt x="6061" y="3664"/>
                    <a:pt x="6073" y="3645"/>
                  </a:cubicBezTo>
                  <a:cubicBezTo>
                    <a:pt x="6092" y="3614"/>
                    <a:pt x="6112" y="3585"/>
                    <a:pt x="6133" y="3555"/>
                  </a:cubicBezTo>
                  <a:cubicBezTo>
                    <a:pt x="6246" y="3393"/>
                    <a:pt x="6314" y="3204"/>
                    <a:pt x="6433" y="3045"/>
                  </a:cubicBezTo>
                  <a:cubicBezTo>
                    <a:pt x="6451" y="2954"/>
                    <a:pt x="6494" y="2878"/>
                    <a:pt x="6523" y="2790"/>
                  </a:cubicBezTo>
                  <a:cubicBezTo>
                    <a:pt x="6553" y="2486"/>
                    <a:pt x="6511" y="2806"/>
                    <a:pt x="6598" y="2445"/>
                  </a:cubicBezTo>
                  <a:cubicBezTo>
                    <a:pt x="6617" y="2365"/>
                    <a:pt x="6649" y="2108"/>
                    <a:pt x="6658" y="2040"/>
                  </a:cubicBezTo>
                  <a:cubicBezTo>
                    <a:pt x="6666" y="1775"/>
                    <a:pt x="6695" y="1510"/>
                    <a:pt x="6688" y="1245"/>
                  </a:cubicBezTo>
                  <a:cubicBezTo>
                    <a:pt x="6685" y="1145"/>
                    <a:pt x="6674" y="1044"/>
                    <a:pt x="6658" y="945"/>
                  </a:cubicBezTo>
                  <a:cubicBezTo>
                    <a:pt x="6654" y="918"/>
                    <a:pt x="6647" y="889"/>
                    <a:pt x="6628" y="870"/>
                  </a:cubicBezTo>
                  <a:cubicBezTo>
                    <a:pt x="6570" y="812"/>
                    <a:pt x="6499" y="768"/>
                    <a:pt x="6433" y="720"/>
                  </a:cubicBezTo>
                  <a:cubicBezTo>
                    <a:pt x="6167" y="525"/>
                    <a:pt x="6231" y="533"/>
                    <a:pt x="5953" y="510"/>
                  </a:cubicBezTo>
                  <a:cubicBezTo>
                    <a:pt x="5726" y="396"/>
                    <a:pt x="5964" y="506"/>
                    <a:pt x="5353" y="450"/>
                  </a:cubicBezTo>
                  <a:cubicBezTo>
                    <a:pt x="5272" y="443"/>
                    <a:pt x="5194" y="415"/>
                    <a:pt x="5113" y="405"/>
                  </a:cubicBezTo>
                  <a:cubicBezTo>
                    <a:pt x="4941" y="336"/>
                    <a:pt x="4725" y="323"/>
                    <a:pt x="4543" y="300"/>
                  </a:cubicBezTo>
                  <a:cubicBezTo>
                    <a:pt x="4432" y="309"/>
                    <a:pt x="4359" y="308"/>
                    <a:pt x="4258" y="330"/>
                  </a:cubicBezTo>
                  <a:cubicBezTo>
                    <a:pt x="4218" y="339"/>
                    <a:pt x="4138" y="360"/>
                    <a:pt x="4138" y="360"/>
                  </a:cubicBezTo>
                  <a:cubicBezTo>
                    <a:pt x="4069" y="406"/>
                    <a:pt x="3988" y="413"/>
                    <a:pt x="3913" y="450"/>
                  </a:cubicBezTo>
                  <a:cubicBezTo>
                    <a:pt x="3813" y="440"/>
                    <a:pt x="3712" y="436"/>
                    <a:pt x="3613" y="420"/>
                  </a:cubicBezTo>
                  <a:cubicBezTo>
                    <a:pt x="3547" y="410"/>
                    <a:pt x="3480" y="366"/>
                    <a:pt x="3418" y="345"/>
                  </a:cubicBezTo>
                  <a:cubicBezTo>
                    <a:pt x="3322" y="313"/>
                    <a:pt x="3203" y="274"/>
                    <a:pt x="3103" y="255"/>
                  </a:cubicBezTo>
                  <a:cubicBezTo>
                    <a:pt x="2884" y="213"/>
                    <a:pt x="2661" y="194"/>
                    <a:pt x="2443" y="150"/>
                  </a:cubicBezTo>
                  <a:cubicBezTo>
                    <a:pt x="2326" y="92"/>
                    <a:pt x="2404" y="127"/>
                    <a:pt x="2203" y="60"/>
                  </a:cubicBezTo>
                  <a:cubicBezTo>
                    <a:pt x="2173" y="50"/>
                    <a:pt x="2143" y="40"/>
                    <a:pt x="2113" y="30"/>
                  </a:cubicBezTo>
                  <a:cubicBezTo>
                    <a:pt x="2083" y="20"/>
                    <a:pt x="2023" y="0"/>
                    <a:pt x="2023" y="0"/>
                  </a:cubicBezTo>
                  <a:cubicBezTo>
                    <a:pt x="1799" y="11"/>
                    <a:pt x="1776" y="5"/>
                    <a:pt x="1618" y="45"/>
                  </a:cubicBezTo>
                  <a:cubicBezTo>
                    <a:pt x="1608" y="60"/>
                    <a:pt x="1603" y="80"/>
                    <a:pt x="1588" y="90"/>
                  </a:cubicBezTo>
                  <a:cubicBezTo>
                    <a:pt x="1561" y="107"/>
                    <a:pt x="1525" y="103"/>
                    <a:pt x="1498" y="120"/>
                  </a:cubicBezTo>
                  <a:cubicBezTo>
                    <a:pt x="1458" y="145"/>
                    <a:pt x="1420" y="174"/>
                    <a:pt x="1378" y="195"/>
                  </a:cubicBezTo>
                  <a:cubicBezTo>
                    <a:pt x="1344" y="212"/>
                    <a:pt x="1254" y="251"/>
                    <a:pt x="1213" y="285"/>
                  </a:cubicBezTo>
                  <a:cubicBezTo>
                    <a:pt x="1197" y="299"/>
                    <a:pt x="1186" y="318"/>
                    <a:pt x="1168" y="330"/>
                  </a:cubicBezTo>
                  <a:cubicBezTo>
                    <a:pt x="1155" y="339"/>
                    <a:pt x="1139" y="342"/>
                    <a:pt x="1123" y="345"/>
                  </a:cubicBezTo>
                  <a:cubicBezTo>
                    <a:pt x="998" y="368"/>
                    <a:pt x="808" y="370"/>
                    <a:pt x="703" y="375"/>
                  </a:cubicBezTo>
                  <a:cubicBezTo>
                    <a:pt x="669" y="397"/>
                    <a:pt x="629" y="410"/>
                    <a:pt x="598" y="435"/>
                  </a:cubicBezTo>
                  <a:cubicBezTo>
                    <a:pt x="565" y="462"/>
                    <a:pt x="538" y="495"/>
                    <a:pt x="508" y="525"/>
                  </a:cubicBezTo>
                  <a:cubicBezTo>
                    <a:pt x="501" y="532"/>
                    <a:pt x="418" y="615"/>
                    <a:pt x="418" y="615"/>
                  </a:cubicBezTo>
                  <a:cubicBezTo>
                    <a:pt x="403" y="620"/>
                    <a:pt x="387" y="622"/>
                    <a:pt x="373" y="630"/>
                  </a:cubicBezTo>
                  <a:cubicBezTo>
                    <a:pt x="341" y="648"/>
                    <a:pt x="283" y="690"/>
                    <a:pt x="283" y="690"/>
                  </a:cubicBezTo>
                  <a:cubicBezTo>
                    <a:pt x="273" y="705"/>
                    <a:pt x="267" y="723"/>
                    <a:pt x="253" y="735"/>
                  </a:cubicBezTo>
                  <a:cubicBezTo>
                    <a:pt x="236" y="749"/>
                    <a:pt x="198" y="743"/>
                    <a:pt x="193" y="765"/>
                  </a:cubicBezTo>
                  <a:cubicBezTo>
                    <a:pt x="181" y="814"/>
                    <a:pt x="208" y="915"/>
                    <a:pt x="208" y="9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3777" y="10575"/>
              <a:ext cx="846" cy="945"/>
            </a:xfrm>
            <a:custGeom>
              <a:avLst/>
              <a:gdLst/>
              <a:ahLst/>
              <a:cxnLst>
                <a:cxn ang="0">
                  <a:pos x="198" y="255"/>
                </a:cxn>
                <a:cxn ang="0">
                  <a:pos x="78" y="390"/>
                </a:cxn>
                <a:cxn ang="0">
                  <a:pos x="3" y="555"/>
                </a:cxn>
                <a:cxn ang="0">
                  <a:pos x="18" y="675"/>
                </a:cxn>
                <a:cxn ang="0">
                  <a:pos x="108" y="765"/>
                </a:cxn>
                <a:cxn ang="0">
                  <a:pos x="318" y="945"/>
                </a:cxn>
                <a:cxn ang="0">
                  <a:pos x="573" y="915"/>
                </a:cxn>
                <a:cxn ang="0">
                  <a:pos x="663" y="855"/>
                </a:cxn>
                <a:cxn ang="0">
                  <a:pos x="798" y="630"/>
                </a:cxn>
                <a:cxn ang="0">
                  <a:pos x="798" y="330"/>
                </a:cxn>
                <a:cxn ang="0">
                  <a:pos x="723" y="240"/>
                </a:cxn>
                <a:cxn ang="0">
                  <a:pos x="633" y="165"/>
                </a:cxn>
                <a:cxn ang="0">
                  <a:pos x="603" y="105"/>
                </a:cxn>
                <a:cxn ang="0">
                  <a:pos x="558" y="90"/>
                </a:cxn>
                <a:cxn ang="0">
                  <a:pos x="468" y="30"/>
                </a:cxn>
                <a:cxn ang="0">
                  <a:pos x="423" y="0"/>
                </a:cxn>
                <a:cxn ang="0">
                  <a:pos x="303" y="90"/>
                </a:cxn>
                <a:cxn ang="0">
                  <a:pos x="273" y="135"/>
                </a:cxn>
                <a:cxn ang="0">
                  <a:pos x="213" y="165"/>
                </a:cxn>
                <a:cxn ang="0">
                  <a:pos x="198" y="255"/>
                </a:cxn>
              </a:cxnLst>
              <a:rect l="0" t="0" r="r" b="b"/>
              <a:pathLst>
                <a:path w="846" h="945">
                  <a:moveTo>
                    <a:pt x="198" y="255"/>
                  </a:moveTo>
                  <a:cubicBezTo>
                    <a:pt x="162" y="308"/>
                    <a:pt x="107" y="332"/>
                    <a:pt x="78" y="390"/>
                  </a:cubicBezTo>
                  <a:cubicBezTo>
                    <a:pt x="49" y="449"/>
                    <a:pt x="39" y="501"/>
                    <a:pt x="3" y="555"/>
                  </a:cubicBezTo>
                  <a:cubicBezTo>
                    <a:pt x="8" y="595"/>
                    <a:pt x="0" y="639"/>
                    <a:pt x="18" y="675"/>
                  </a:cubicBezTo>
                  <a:cubicBezTo>
                    <a:pt x="37" y="713"/>
                    <a:pt x="78" y="735"/>
                    <a:pt x="108" y="765"/>
                  </a:cubicBezTo>
                  <a:cubicBezTo>
                    <a:pt x="175" y="832"/>
                    <a:pt x="227" y="915"/>
                    <a:pt x="318" y="945"/>
                  </a:cubicBezTo>
                  <a:cubicBezTo>
                    <a:pt x="403" y="935"/>
                    <a:pt x="490" y="937"/>
                    <a:pt x="573" y="915"/>
                  </a:cubicBezTo>
                  <a:cubicBezTo>
                    <a:pt x="608" y="906"/>
                    <a:pt x="663" y="855"/>
                    <a:pt x="663" y="855"/>
                  </a:cubicBezTo>
                  <a:cubicBezTo>
                    <a:pt x="715" y="777"/>
                    <a:pt x="731" y="697"/>
                    <a:pt x="798" y="630"/>
                  </a:cubicBezTo>
                  <a:cubicBezTo>
                    <a:pt x="845" y="490"/>
                    <a:pt x="846" y="532"/>
                    <a:pt x="798" y="330"/>
                  </a:cubicBezTo>
                  <a:cubicBezTo>
                    <a:pt x="791" y="299"/>
                    <a:pt x="740" y="261"/>
                    <a:pt x="723" y="240"/>
                  </a:cubicBezTo>
                  <a:cubicBezTo>
                    <a:pt x="662" y="167"/>
                    <a:pt x="732" y="214"/>
                    <a:pt x="633" y="165"/>
                  </a:cubicBezTo>
                  <a:cubicBezTo>
                    <a:pt x="623" y="145"/>
                    <a:pt x="619" y="121"/>
                    <a:pt x="603" y="105"/>
                  </a:cubicBezTo>
                  <a:cubicBezTo>
                    <a:pt x="592" y="94"/>
                    <a:pt x="572" y="98"/>
                    <a:pt x="558" y="90"/>
                  </a:cubicBezTo>
                  <a:cubicBezTo>
                    <a:pt x="526" y="72"/>
                    <a:pt x="498" y="50"/>
                    <a:pt x="468" y="30"/>
                  </a:cubicBezTo>
                  <a:cubicBezTo>
                    <a:pt x="453" y="20"/>
                    <a:pt x="423" y="0"/>
                    <a:pt x="423" y="0"/>
                  </a:cubicBezTo>
                  <a:cubicBezTo>
                    <a:pt x="362" y="40"/>
                    <a:pt x="371" y="67"/>
                    <a:pt x="303" y="90"/>
                  </a:cubicBezTo>
                  <a:cubicBezTo>
                    <a:pt x="293" y="105"/>
                    <a:pt x="287" y="123"/>
                    <a:pt x="273" y="135"/>
                  </a:cubicBezTo>
                  <a:cubicBezTo>
                    <a:pt x="256" y="149"/>
                    <a:pt x="225" y="146"/>
                    <a:pt x="213" y="165"/>
                  </a:cubicBezTo>
                  <a:cubicBezTo>
                    <a:pt x="197" y="191"/>
                    <a:pt x="203" y="225"/>
                    <a:pt x="198" y="2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6487" y="11857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4140" y="11025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5115" y="10275"/>
              <a:ext cx="263" cy="300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48" name="AutoShape 8"/>
            <p:cNvSpPr>
              <a:spLocks noChangeShapeType="1"/>
            </p:cNvSpPr>
            <p:nvPr/>
          </p:nvSpPr>
          <p:spPr bwMode="auto">
            <a:xfrm flipV="1">
              <a:off x="4242" y="10470"/>
              <a:ext cx="903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47" name="AutoShape 7"/>
            <p:cNvSpPr>
              <a:spLocks noChangeShapeType="1"/>
            </p:cNvSpPr>
            <p:nvPr/>
          </p:nvSpPr>
          <p:spPr bwMode="auto">
            <a:xfrm>
              <a:off x="4161" y="11046"/>
              <a:ext cx="2347" cy="8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latin typeface="Calibri" pitchFamily="34" charset="0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7470" y="10155"/>
              <a:ext cx="1785" cy="6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Local authority area (origin)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3593" y="11535"/>
              <a:ext cx="1552" cy="6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Ward area (destination)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5400" y="10215"/>
              <a:ext cx="1449" cy="9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Actual destination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5400" y="11138"/>
              <a:ext cx="390" cy="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842" name="Text Box 2"/>
            <p:cNvSpPr txBox="1">
              <a:spLocks noChangeArrowheads="1"/>
            </p:cNvSpPr>
            <p:nvPr/>
          </p:nvSpPr>
          <p:spPr bwMode="auto">
            <a:xfrm>
              <a:off x="4410" y="10395"/>
              <a:ext cx="315" cy="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47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6957" y="1224638"/>
          <a:ext cx="8844642" cy="52864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620"/>
                <a:gridCol w="1342620"/>
                <a:gridCol w="1342620"/>
                <a:gridCol w="1342620"/>
                <a:gridCol w="1137792"/>
                <a:gridCol w="1168185"/>
                <a:gridCol w="1168185"/>
              </a:tblGrid>
              <a:tr h="276324">
                <a:tc rowSpan="2">
                  <a:txBody>
                    <a:bodyPr/>
                    <a:lstStyle/>
                    <a:p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Number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Percentage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3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Towns / Cities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Parks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London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Towns / Cities</a:t>
                      </a:r>
                      <a:endParaRPr lang="en-GB" sz="1600" b="1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Parks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London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Underground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97,204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6,080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434,299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5%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Train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156,043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15,312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469,843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8%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2%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Bus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272,844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47,506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104,991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7%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Taxi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8,843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2,089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6,482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Car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1,002,598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465,685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183,532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52%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72%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Car-pass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109,676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37,236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14,000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6%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6%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Motorbike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22,937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7,973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27,170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2%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Bike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52,987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15,023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31,973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2%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Walk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162,139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26,107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66,316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5%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Home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32,337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24,388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28,463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2%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Other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7,027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1,619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4,458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0%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70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TOTAL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1,924,635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649,018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1,371,527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100%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100%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100%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388938"/>
            <a:ext cx="6192838" cy="658812"/>
          </a:xfrm>
        </p:spPr>
        <p:txBody>
          <a:bodyPr/>
          <a:lstStyle/>
          <a:p>
            <a:r>
              <a:rPr lang="en-GB" dirty="0" smtClean="0"/>
              <a:t>Commuters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" y="1398798"/>
          <a:ext cx="8896350" cy="513421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5246"/>
                <a:gridCol w="1378904"/>
                <a:gridCol w="1447800"/>
                <a:gridCol w="1428750"/>
                <a:gridCol w="1047750"/>
                <a:gridCol w="1143000"/>
                <a:gridCol w="1104900"/>
              </a:tblGrid>
              <a:tr h="190982">
                <a:tc rowSpan="2">
                  <a:txBody>
                    <a:bodyPr/>
                    <a:lstStyle/>
                    <a:p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Distance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Percentage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9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Towns /</a:t>
                      </a:r>
                      <a:r>
                        <a:rPr lang="en-GB" sz="1600" b="1" baseline="0" dirty="0" smtClean="0"/>
                        <a:t> Cities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Parks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London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Towns / Cities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Parks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London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819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Underground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2,552,898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223,868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10,788,342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4%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18%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Train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8,881,222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931,210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32,172,364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Bus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5,311,812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942,550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2,409,372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Taxi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171,010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62,602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145,110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Car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37,885,672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20,286,370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10,266,000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17%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Car-pass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2,792,346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1,013,254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749,748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819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Motorbike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674,638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253,312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912,252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/>
                        <a:t>Bike</a:t>
                      </a:r>
                      <a:endParaRPr lang="en-GB" sz="1600" b="1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875,092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278,968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596,882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Walk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2,900,570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494,826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1,175,502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Home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279,124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332,072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115,830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Other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924,580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140,988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419,256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529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/>
                        <a:t>TOTAL</a:t>
                      </a:r>
                      <a:endParaRPr lang="en-GB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63,248,964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24,960,020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59,750,658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100%</a:t>
                      </a:r>
                      <a:endParaRPr lang="en-GB" sz="16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100%</a:t>
                      </a:r>
                      <a:endParaRPr lang="en-GB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</a:tbl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55650" y="388938"/>
            <a:ext cx="6192838" cy="658812"/>
          </a:xfrm>
        </p:spPr>
        <p:txBody>
          <a:bodyPr/>
          <a:lstStyle/>
          <a:p>
            <a:r>
              <a:rPr lang="en-GB" dirty="0" smtClean="0"/>
              <a:t>Distance travelled (km)</a:t>
            </a:r>
            <a:endParaRPr lang="en-GB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6491" y="1526722"/>
          <a:ext cx="7609115" cy="45329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7366"/>
                <a:gridCol w="1779789"/>
                <a:gridCol w="1850980"/>
                <a:gridCol w="1850980"/>
              </a:tblGrid>
              <a:tr h="361375">
                <a:tc>
                  <a:txBody>
                    <a:bodyPr/>
                    <a:lstStyle/>
                    <a:p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Towns / Cities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Business Parks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London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Underground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26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37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25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Train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57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61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68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338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Bus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20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23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338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Taxi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30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Car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38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56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Car-pass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25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27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Motor-bike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338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Bike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17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338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Walk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18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18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338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Home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9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338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Other</a:t>
                      </a:r>
                      <a:endParaRPr lang="en-GB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132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87</a:t>
                      </a:r>
                      <a:endParaRPr lang="en-GB" sz="18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94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  <a:tr h="3613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TOTAL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33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38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44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251" marR="44251" marT="0" marB="0" anchor="ctr"/>
                </a:tc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190500" y="388938"/>
            <a:ext cx="7562850" cy="6588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Distance travelled / commuter (km)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69481" y="1442358"/>
          <a:ext cx="7723414" cy="47306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07992"/>
                <a:gridCol w="1910351"/>
                <a:gridCol w="1263446"/>
                <a:gridCol w="1245222"/>
                <a:gridCol w="1096403"/>
              </a:tblGrid>
              <a:tr h="4885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Transport mode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CO</a:t>
                      </a:r>
                      <a:r>
                        <a:rPr lang="en-US" sz="1800" b="1" baseline="-25000" dirty="0"/>
                        <a:t>2</a:t>
                      </a:r>
                      <a:r>
                        <a:rPr lang="en-US" sz="1800" b="1" dirty="0"/>
                        <a:t> emission (kgCO</a:t>
                      </a:r>
                      <a:r>
                        <a:rPr lang="en-US" sz="1800" b="1" baseline="-25000" dirty="0"/>
                        <a:t>2</a:t>
                      </a:r>
                      <a:r>
                        <a:rPr lang="en-US" sz="1800" b="1" dirty="0"/>
                        <a:t>/km)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Emission </a:t>
                      </a:r>
                      <a:r>
                        <a:rPr lang="en-US" sz="1800" b="1" dirty="0"/>
                        <a:t>(kg CO</a:t>
                      </a:r>
                      <a:r>
                        <a:rPr lang="en-US" sz="1800" b="1" baseline="-25000" dirty="0"/>
                        <a:t>2</a:t>
                      </a:r>
                      <a:r>
                        <a:rPr lang="en-US" sz="1800" b="1" dirty="0"/>
                        <a:t>/commuter/yr*)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8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Towns / Cities</a:t>
                      </a:r>
                      <a:endParaRPr lang="en-GB" sz="1800" b="1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Parks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London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Underground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0.06500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393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550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371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Train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0.07305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956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1,022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1,150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Bus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0.10351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463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472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546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Taxi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0.20282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902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1,398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1,044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Car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0.20282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1,763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2,032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2,609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Car-pass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0.10141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594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635</a:t>
                      </a:r>
                      <a:endParaRPr lang="en-GB" sz="18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1,249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/>
                        <a:t>Motor-bike</a:t>
                      </a:r>
                      <a:endParaRPr lang="en-GB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0.11606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785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848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896</a:t>
                      </a: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/>
                        <a:t>Weighted average</a:t>
                      </a:r>
                      <a:endParaRPr lang="en-GB" sz="1800" b="1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1,129</a:t>
                      </a:r>
                      <a:endParaRPr lang="en-GB" sz="18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1,573</a:t>
                      </a:r>
                      <a:endParaRPr lang="en-GB" sz="18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938</a:t>
                      </a:r>
                      <a:endParaRPr lang="en-GB" sz="18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812485" y="6253020"/>
            <a:ext cx="6629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*assuming workers commute for 46 weeks per annum and five days per week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66700" y="388938"/>
            <a:ext cx="7067550" cy="6588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</a:t>
            </a: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emissions / commuter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Reveal the extent of the difference between transport-related CO</a:t>
            </a:r>
            <a:r>
              <a:rPr lang="en-GB" baseline="-25000" dirty="0" smtClean="0"/>
              <a:t>2</a:t>
            </a:r>
            <a:r>
              <a:rPr lang="en-GB" dirty="0" smtClean="0"/>
              <a:t> emitted by commuters to </a:t>
            </a:r>
            <a:r>
              <a:rPr lang="en-GB" smtClean="0"/>
              <a:t>edge and out-of-town </a:t>
            </a:r>
            <a:r>
              <a:rPr lang="en-GB" dirty="0" smtClean="0"/>
              <a:t>and city centre locations</a:t>
            </a:r>
          </a:p>
          <a:p>
            <a:r>
              <a:rPr lang="en-GB" dirty="0" smtClean="0"/>
              <a:t>Re-evaluation of the sustainability of out-of-town locations in view of their dominant contribution to CO</a:t>
            </a:r>
            <a:r>
              <a:rPr lang="en-GB" baseline="-25000" dirty="0" smtClean="0"/>
              <a:t>2</a:t>
            </a:r>
            <a:r>
              <a:rPr lang="en-GB" dirty="0" smtClean="0"/>
              <a:t> emissions caused by their generation of individual car movements</a:t>
            </a:r>
          </a:p>
          <a:p>
            <a:r>
              <a:rPr lang="en-GB" dirty="0" smtClean="0"/>
              <a:t>Increasing objections  to out-of-town development and unrestrained vehicle use may influence demand for business park office space - locations that generate increased road traffic may fall out of favour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Output area level origins</a:t>
            </a:r>
          </a:p>
          <a:p>
            <a:r>
              <a:rPr lang="en-GB" dirty="0" smtClean="0"/>
              <a:t>Compare results with ‘travel-to-work areas’ (TTWAs)</a:t>
            </a:r>
          </a:p>
          <a:p>
            <a:r>
              <a:rPr lang="en-GB" dirty="0" smtClean="0"/>
              <a:t>Use network distances rather than straight lines</a:t>
            </a:r>
          </a:p>
          <a:p>
            <a:r>
              <a:rPr lang="en-GB" dirty="0" smtClean="0"/>
              <a:t>Try and control for occupation type</a:t>
            </a:r>
          </a:p>
          <a:p>
            <a:r>
              <a:rPr lang="en-GB" dirty="0" smtClean="0"/>
              <a:t>Investigate price impact?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Commuting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average commuters travel approx. 2,000 miles a year in the UK</a:t>
            </a:r>
          </a:p>
          <a:p>
            <a:r>
              <a:rPr lang="en-GB" dirty="0" smtClean="0"/>
              <a:t>70% of trips (73% distance) by car</a:t>
            </a:r>
          </a:p>
          <a:p>
            <a:r>
              <a:rPr lang="en-GB" dirty="0" smtClean="0"/>
              <a:t>Total UK CO</a:t>
            </a:r>
            <a:r>
              <a:rPr lang="en-GB" baseline="-25000" dirty="0" smtClean="0"/>
              <a:t>2</a:t>
            </a:r>
            <a:r>
              <a:rPr lang="en-GB" dirty="0" smtClean="0"/>
              <a:t> emission is falling but transport emission is rising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1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8625" y="285750"/>
            <a:ext cx="250203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1 Victoria </a:t>
            </a:r>
            <a:r>
              <a:rPr lang="en-GB" sz="1600" dirty="0" smtClean="0">
                <a:solidFill>
                  <a:srgbClr val="000000"/>
                </a:solidFill>
              </a:rPr>
              <a:t>St, Bristol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– </a:t>
            </a:r>
            <a:r>
              <a:rPr lang="en-GB" sz="1600" dirty="0" smtClean="0">
                <a:solidFill>
                  <a:srgbClr val="000000"/>
                </a:solidFill>
              </a:rPr>
              <a:t>46,000 square feet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– 1983</a:t>
            </a:r>
          </a:p>
          <a:p>
            <a:r>
              <a:rPr lang="en-GB" sz="1600" dirty="0">
                <a:solidFill>
                  <a:srgbClr val="000000"/>
                </a:solidFill>
              </a:rPr>
              <a:t>- Air conditioned Standard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1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7188" y="214313"/>
            <a:ext cx="300037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Bull Wharf, Redcliff St </a:t>
            </a:r>
            <a:r>
              <a:rPr lang="en-GB" sz="1600" dirty="0" smtClean="0">
                <a:solidFill>
                  <a:srgbClr val="000000"/>
                </a:solidFill>
              </a:rPr>
              <a:t>, Bristol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GB" sz="1600" dirty="0" smtClean="0">
                <a:solidFill>
                  <a:srgbClr val="000000"/>
                </a:solidFill>
              </a:rPr>
              <a:t>38,000 square feet 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 1985</a:t>
            </a:r>
          </a:p>
          <a:p>
            <a:pPr>
              <a:buFontTx/>
              <a:buChar char="-"/>
            </a:pPr>
            <a:r>
              <a:rPr lang="en-GB" sz="1600" dirty="0">
                <a:solidFill>
                  <a:srgbClr val="000000"/>
                </a:solidFill>
              </a:rPr>
              <a:t> Air conditioned Standard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in town to out of town:</a:t>
            </a:r>
            <a:br>
              <a:rPr lang="en-GB" dirty="0" smtClean="0"/>
            </a:br>
            <a:r>
              <a:rPr lang="en-GB" dirty="0" smtClean="0"/>
              <a:t>Bristol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714348" y="1857364"/>
          <a:ext cx="742955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508 700 Aztec We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929313" y="214313"/>
            <a:ext cx="292893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/>
              <a:t>700 Aztec West</a:t>
            </a:r>
            <a:endParaRPr lang="en-GB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528 F. Almondsbury Business Cen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8763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43571" y="214313"/>
            <a:ext cx="321468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/>
              <a:t>Almondsbury</a:t>
            </a:r>
            <a:r>
              <a:rPr lang="en-GB" sz="1600" dirty="0" smtClean="0"/>
              <a:t> Business Centre</a:t>
            </a:r>
            <a:endParaRPr lang="en-GB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- 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we assume homogeneity of attitude towards access to customers and agglomeration economies, land rent is a function of access by workforce </a:t>
            </a:r>
          </a:p>
          <a:p>
            <a:r>
              <a:rPr lang="en-GB" dirty="0" smtClean="0"/>
              <a:t>Access by workforce is a function of distance, availability and cost of travel modes and frequency of attendance (assume equal)</a:t>
            </a:r>
          </a:p>
          <a:p>
            <a:r>
              <a:rPr lang="en-GB" dirty="0" smtClean="0"/>
              <a:t>So looking to minimise distance and cost</a:t>
            </a:r>
            <a:r>
              <a:rPr lang="en-US" dirty="0" smtClean="0"/>
              <a:t> (car is preferred and cheapest mode)</a:t>
            </a:r>
            <a:endParaRPr lang="en-GB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 colours jl">
  <a:themeElements>
    <a:clrScheme name="Bright colours jl 2">
      <a:dk1>
        <a:srgbClr val="000000"/>
      </a:dk1>
      <a:lt1>
        <a:srgbClr val="F8F8F8"/>
      </a:lt1>
      <a:dk2>
        <a:srgbClr val="0F5C9D"/>
      </a:dk2>
      <a:lt2>
        <a:srgbClr val="0F5C9D"/>
      </a:lt2>
      <a:accent1>
        <a:srgbClr val="0F5C9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AB5CC"/>
      </a:accent5>
      <a:accent6>
        <a:srgbClr val="737373"/>
      </a:accent6>
      <a:hlink>
        <a:srgbClr val="0F5C9D"/>
      </a:hlink>
      <a:folHlink>
        <a:srgbClr val="77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BF0071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0F5C9D"/>
        </a:dk2>
        <a:lt2>
          <a:srgbClr val="0F5C9D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0D2647"/>
        </a:dk2>
        <a:lt2>
          <a:srgbClr val="0D2647"/>
        </a:lt2>
        <a:accent1>
          <a:srgbClr val="0C244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ACB0"/>
        </a:accent5>
        <a:accent6>
          <a:srgbClr val="737373"/>
        </a:accent6>
        <a:hlink>
          <a:srgbClr val="0C244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60003B"/>
        </a:dk2>
        <a:lt2>
          <a:srgbClr val="60003B"/>
        </a:lt2>
        <a:accent1>
          <a:srgbClr val="60003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6AAAF"/>
        </a:accent5>
        <a:accent6>
          <a:srgbClr val="737373"/>
        </a:accent6>
        <a:hlink>
          <a:srgbClr val="60003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6">
        <a:dk1>
          <a:srgbClr val="000000"/>
        </a:dk1>
        <a:lt1>
          <a:srgbClr val="F8F8F8"/>
        </a:lt1>
        <a:dk2>
          <a:srgbClr val="FF6600"/>
        </a:dk2>
        <a:lt2>
          <a:srgbClr val="FF66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7">
        <a:dk1>
          <a:srgbClr val="000000"/>
        </a:dk1>
        <a:lt1>
          <a:srgbClr val="F8F8F8"/>
        </a:lt1>
        <a:dk2>
          <a:srgbClr val="12AD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APP INTROv1</Template>
  <TotalTime>0</TotalTime>
  <Words>1234</Words>
  <Application>Microsoft Office PowerPoint</Application>
  <PresentationFormat>Presentazione su schermo (4:3)</PresentationFormat>
  <Paragraphs>441</Paragraphs>
  <Slides>27</Slides>
  <Notes>11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Bright colours jl</vt:lpstr>
      <vt:lpstr>The influence of office location on commuting behaviour</vt:lpstr>
      <vt:lpstr>Background and context</vt:lpstr>
      <vt:lpstr>Commuting trends</vt:lpstr>
      <vt:lpstr>Diapositiva 4</vt:lpstr>
      <vt:lpstr>Diapositiva 5</vt:lpstr>
      <vt:lpstr>From in town to out of town: Bristol</vt:lpstr>
      <vt:lpstr>Diapositiva 7</vt:lpstr>
      <vt:lpstr>Diapositiva 8</vt:lpstr>
      <vt:lpstr>Theory - rent</vt:lpstr>
      <vt:lpstr>Theory</vt:lpstr>
      <vt:lpstr>Diapositiva 11</vt:lpstr>
      <vt:lpstr>Literature</vt:lpstr>
      <vt:lpstr>Aims</vt:lpstr>
      <vt:lpstr>Method</vt:lpstr>
      <vt:lpstr>Diapositiva 15</vt:lpstr>
      <vt:lpstr>Diapositiva 16</vt:lpstr>
      <vt:lpstr>Diapositiva 17</vt:lpstr>
      <vt:lpstr>Diapositiva 18</vt:lpstr>
      <vt:lpstr>Diapositiva 19</vt:lpstr>
      <vt:lpstr>Work-place calculations</vt:lpstr>
      <vt:lpstr>Short distance bias</vt:lpstr>
      <vt:lpstr>Commuters</vt:lpstr>
      <vt:lpstr>Distance travelled (km)</vt:lpstr>
      <vt:lpstr>Diapositiva 24</vt:lpstr>
      <vt:lpstr>Diapositiva 25</vt:lpstr>
      <vt:lpstr>Results</vt:lpstr>
      <vt:lpstr>Further work</vt:lpstr>
    </vt:vector>
  </TitlesOfParts>
  <Company>university of the west of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pj-wyatt</dc:creator>
  <cp:lastModifiedBy>User Default</cp:lastModifiedBy>
  <cp:revision>198</cp:revision>
  <dcterms:created xsi:type="dcterms:W3CDTF">2008-10-15T07:51:48Z</dcterms:created>
  <dcterms:modified xsi:type="dcterms:W3CDTF">2010-06-25T11:15:45Z</dcterms:modified>
</cp:coreProperties>
</file>