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60" r:id="rId6"/>
    <p:sldId id="271" r:id="rId7"/>
    <p:sldId id="259" r:id="rId8"/>
    <p:sldId id="261" r:id="rId9"/>
    <p:sldId id="262" r:id="rId10"/>
    <p:sldId id="263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293817-3295-46E6-B99F-856B9EA19AB8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6C8D26-BD66-43AE-9644-37460CD4AAFC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Effect of rent deregulation on tenure choice and homeownership rate in Czech Republic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98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Zemcik</a:t>
            </a:r>
            <a:r>
              <a:rPr lang="en-US" dirty="0" smtClean="0"/>
              <a:t> , Ph.D. </a:t>
            </a:r>
          </a:p>
          <a:p>
            <a:r>
              <a:rPr lang="en-US" dirty="0" err="1" smtClean="0"/>
              <a:t>Ashot</a:t>
            </a:r>
            <a:r>
              <a:rPr lang="en-US" dirty="0" smtClean="0"/>
              <a:t> </a:t>
            </a:r>
            <a:r>
              <a:rPr lang="en-US" dirty="0" err="1" smtClean="0"/>
              <a:t>Tsharakyan</a:t>
            </a:r>
            <a:r>
              <a:rPr lang="en-US" dirty="0" smtClean="0"/>
              <a:t> , M.A., M.Sc.</a:t>
            </a:r>
          </a:p>
          <a:p>
            <a:endParaRPr lang="en-US" dirty="0"/>
          </a:p>
          <a:p>
            <a:r>
              <a:rPr lang="en-US" dirty="0" smtClean="0"/>
              <a:t>ERES  2010 Annual Meeting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Employed dataset and regression     equations 2/3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performed regression is logistic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regression.The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dependent variable in all regressions is log of probability of owning in the next period ( t+1) . The dependent variables are from period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regression equation for regulated renters has the form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regression  equation for free  market renters has the form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 regression  equation for owners has the form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2100" y="4343400"/>
          <a:ext cx="7820025" cy="533400"/>
        </p:xfrm>
        <a:graphic>
          <a:graphicData uri="http://schemas.openxmlformats.org/presentationml/2006/ole">
            <p:oleObj spid="_x0000_s2050" name="Rovnice" r:id="rId3" imgW="3848040" imgH="241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7625" y="3352800"/>
          <a:ext cx="9096375" cy="533400"/>
        </p:xfrm>
        <a:graphic>
          <a:graphicData uri="http://schemas.openxmlformats.org/presentationml/2006/ole">
            <p:oleObj spid="_x0000_s2051" name="Rovnice" r:id="rId4" imgW="4470120" imgH="241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42913" y="5638800"/>
          <a:ext cx="7821612" cy="533400"/>
        </p:xfrm>
        <a:graphic>
          <a:graphicData uri="http://schemas.openxmlformats.org/presentationml/2006/ole">
            <p:oleObj spid="_x0000_s2052" name="Rovnice" r:id="rId5" imgW="38480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Regression results : Non-regulated and regulated renters 1/2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077200" cy="494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672"/>
                <a:gridCol w="1068512"/>
                <a:gridCol w="986319"/>
                <a:gridCol w="986319"/>
                <a:gridCol w="1068512"/>
                <a:gridCol w="1397285"/>
                <a:gridCol w="1008581"/>
              </a:tblGrid>
              <a:tr h="116697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Rentapr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tdum</a:t>
                      </a:r>
                      <a:endParaRPr lang="cs-CZ" dirty="0"/>
                    </a:p>
                  </a:txBody>
                  <a:tcPr/>
                </a:tc>
              </a:tr>
              <a:tr h="666747">
                <a:tc>
                  <a:txBody>
                    <a:bodyPr/>
                    <a:lstStyle/>
                    <a:p>
                      <a:r>
                        <a:rPr lang="en-US" dirty="0" smtClean="0"/>
                        <a:t>2006-2007</a:t>
                      </a:r>
                      <a:r>
                        <a:rPr lang="en-US" baseline="0" dirty="0" smtClean="0"/>
                        <a:t> regulated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-0.138</a:t>
                      </a:r>
                    </a:p>
                    <a:p>
                      <a:r>
                        <a:rPr lang="en-US" dirty="0" smtClean="0"/>
                        <a:t>(0.045)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0.221</a:t>
                      </a:r>
                    </a:p>
                    <a:p>
                      <a:r>
                        <a:rPr lang="en-US" dirty="0" smtClean="0"/>
                        <a:t>(0.052)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-0.113</a:t>
                      </a:r>
                    </a:p>
                    <a:p>
                      <a:r>
                        <a:rPr lang="en-US" dirty="0" smtClean="0"/>
                        <a:t>(0.023)</a:t>
                      </a:r>
                      <a:r>
                        <a:rPr lang="en-US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0.092</a:t>
                      </a:r>
                    </a:p>
                    <a:p>
                      <a:r>
                        <a:rPr lang="en-US" dirty="0" smtClean="0"/>
                        <a:t>(0.025)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0.231</a:t>
                      </a:r>
                    </a:p>
                    <a:p>
                      <a:r>
                        <a:rPr lang="en-US" dirty="0" smtClean="0"/>
                        <a:t>(0.071)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0.086</a:t>
                      </a:r>
                    </a:p>
                    <a:p>
                      <a:r>
                        <a:rPr lang="en-US" dirty="0" smtClean="0"/>
                        <a:t>(0.022)</a:t>
                      </a:r>
                      <a:endParaRPr lang="cs-CZ" dirty="0"/>
                    </a:p>
                  </a:txBody>
                  <a:tcPr/>
                </a:tc>
              </a:tr>
              <a:tr h="1008909">
                <a:tc>
                  <a:txBody>
                    <a:bodyPr/>
                    <a:lstStyle/>
                    <a:p>
                      <a:r>
                        <a:rPr lang="en-US" dirty="0" smtClean="0"/>
                        <a:t>2006-2007</a:t>
                      </a:r>
                      <a:r>
                        <a:rPr lang="en-US" baseline="0" dirty="0" smtClean="0"/>
                        <a:t> non regulated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-0.162</a:t>
                      </a:r>
                    </a:p>
                    <a:p>
                      <a:r>
                        <a:rPr lang="en-US" dirty="0" smtClean="0"/>
                        <a:t>(0.051)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0.207</a:t>
                      </a:r>
                    </a:p>
                    <a:p>
                      <a:r>
                        <a:rPr lang="en-US" dirty="0" smtClean="0"/>
                        <a:t>(0.071)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-0.124</a:t>
                      </a:r>
                    </a:p>
                    <a:p>
                      <a:r>
                        <a:rPr lang="en-US" dirty="0" smtClean="0"/>
                        <a:t>(0.021)</a:t>
                      </a:r>
                      <a:r>
                        <a:rPr lang="en-US" baseline="0" dirty="0" smtClean="0"/>
                        <a:t> 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0.083</a:t>
                      </a:r>
                    </a:p>
                    <a:p>
                      <a:r>
                        <a:rPr lang="en-US" dirty="0" smtClean="0"/>
                        <a:t>(0.034)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0.103</a:t>
                      </a:r>
                    </a:p>
                    <a:p>
                      <a:r>
                        <a:rPr lang="en-US" dirty="0" smtClean="0"/>
                        <a:t>(0.031)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897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2007-2008</a:t>
                      </a:r>
                      <a:r>
                        <a:rPr lang="en-US" baseline="0" dirty="0" smtClean="0"/>
                        <a:t> regulated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-0.125</a:t>
                      </a:r>
                    </a:p>
                    <a:p>
                      <a:r>
                        <a:rPr lang="en-US" dirty="0" smtClean="0"/>
                        <a:t>(0.032)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0.232</a:t>
                      </a:r>
                    </a:p>
                    <a:p>
                      <a:r>
                        <a:rPr lang="en-US" dirty="0" smtClean="0"/>
                        <a:t>(0.057)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-0.118</a:t>
                      </a:r>
                    </a:p>
                    <a:p>
                      <a:r>
                        <a:rPr lang="en-US" dirty="0" smtClean="0"/>
                        <a:t>(0.025)</a:t>
                      </a:r>
                      <a:r>
                        <a:rPr lang="en-US" baseline="0" dirty="0" smtClean="0"/>
                        <a:t> 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0.104</a:t>
                      </a:r>
                    </a:p>
                    <a:p>
                      <a:r>
                        <a:rPr lang="en-US" dirty="0" smtClean="0"/>
                        <a:t>(0.038)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0.352</a:t>
                      </a:r>
                    </a:p>
                    <a:p>
                      <a:r>
                        <a:rPr lang="en-US" dirty="0" smtClean="0"/>
                        <a:t>(0.102)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0.064</a:t>
                      </a:r>
                    </a:p>
                    <a:p>
                      <a:r>
                        <a:rPr lang="en-US" dirty="0" smtClean="0"/>
                        <a:t>(0.038)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1166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2007-2008</a:t>
                      </a:r>
                      <a:r>
                        <a:rPr lang="en-US" baseline="0" dirty="0" smtClean="0"/>
                        <a:t> non regulated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-0.145</a:t>
                      </a:r>
                    </a:p>
                    <a:p>
                      <a:r>
                        <a:rPr lang="en-US" dirty="0" smtClean="0"/>
                        <a:t>(0.042)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0.252</a:t>
                      </a:r>
                    </a:p>
                    <a:p>
                      <a:r>
                        <a:rPr lang="en-US" dirty="0" smtClean="0"/>
                        <a:t>(0.062)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-0.138</a:t>
                      </a:r>
                    </a:p>
                    <a:p>
                      <a:r>
                        <a:rPr lang="en-US" dirty="0" smtClean="0"/>
                        <a:t>(0.036)</a:t>
                      </a:r>
                      <a:r>
                        <a:rPr lang="en-US" baseline="0" dirty="0" smtClean="0"/>
                        <a:t> 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0.112</a:t>
                      </a:r>
                    </a:p>
                    <a:p>
                      <a:r>
                        <a:rPr lang="en-US" dirty="0" smtClean="0"/>
                        <a:t>(0.024)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0.075</a:t>
                      </a:r>
                    </a:p>
                    <a:p>
                      <a:r>
                        <a:rPr lang="en-US" dirty="0" smtClean="0"/>
                        <a:t>(0.03)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Theoretical investigation of deregulation effects:  present value model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Given that entire information about household demographics and income sources  is available it is possible to calculate the maximum  possible mortgage for each household that  it can  get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Given  this ,  we are going to employ present value model  of renting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owning in both risk averse and risk neutral  version to compute for each household after how many  years owning becomes profitable than  renting ( present value of  cash flows from owning exceeds present value of  cash flows from  renting)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Then the prediction of the present value model can be compared with choice of the households according to actual data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Rent regulation evolution in Czech Republic, recent deregulatory changes 1/3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0292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Until the present day , existing rent regulation  in Czech Republic applied to “old” tenancies represents  first-generation non-targeted rent control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Permanent right of living in the apartments with low regulated rents was assigned in 1980s by means of so called Housing right , which cannot be  canceled but can only  be passed to family  member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Ministry of Finance bill from 1993 determined the maximum monthly rent per square meter  based on category of the apartment and economically  justified costs connected with building. 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bill also determined maximum coefficient of growth for regulated rent which  was based on monthly growth of price index of construction work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Rent regulation evolution in Czech Republic, recent deregulatory changes 2/3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a result shortage of rental housing on a free market (since regulated rent apartments represented around 1/5 of total housing stock ) and free market rent appreciation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Difference between  regulated rents  and free market rents of up to several hundred percentages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 concern and discussion about how justified is the presence of two separate segments of rental market from the social perspective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2002  provision of  government , prohibiting rise in the rents of the apartments regulated by maximum rents  after three months from entering into  force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2003 proposition of  group of  senators to Supreme Court to cancel the government’s decision about prohibition of rise in regulated  rents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Rent regulation evolution in Czech Republic, recent deregulatory changes 3/3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2006 New Act of Unilateral Rent Increase was approved , which presupposes gradual increase of regulated rents and complete removal of regulation  by year 2011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defines target level of regulated rents which was based on basis housing prices published by Ministry of Local Development , which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directy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connected with market housing prices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regulated rent is determined by the formula :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Maximum growth rate of regulated rent was determined for each year based on percentage difference between actual rent and target rent (NC)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Very important policy change because regulated rent growth became connected with housing price appreciation which accelerated considerably in Czech Republic since 2005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86200" y="3733800"/>
          <a:ext cx="1905000" cy="838200"/>
        </p:xfrm>
        <a:graphic>
          <a:graphicData uri="http://schemas.openxmlformats.org/presentationml/2006/ole">
            <p:oleObj spid="_x0000_s1026" name="Rovnice" r:id="rId3" imgW="888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Potential deregulation effects on tenure choice of households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467600" cy="4525963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households living in regulated rent apartments the rise in regulated rents represents clear stimulus  to move and change their tenure choice from renting to owning ,  since renting is not as affordable as before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Rent deregulation also implies certain decrease in free market rent due  to increased availability  of  rental housing .  This can potentially  make some younger households delay their first ownership of housing and start with renting 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Decrease in rents can also induce  some current owners to switch to  renting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Market rent and housing price dynamics in Czech Republic 2/2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Petr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Zemcik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“Is There a Real Estate Bubble in the Czech Republic</a:t>
            </a:r>
            <a:r>
              <a:rPr lang="en-US" sz="1800" b="1" dirty="0" smtClean="0"/>
              <a:t>?”</a:t>
            </a:r>
            <a:endParaRPr lang="en-US" sz="1800" dirty="0" smtClean="0"/>
          </a:p>
          <a:p>
            <a:endParaRPr lang="cs-CZ" sz="1800" dirty="0"/>
          </a:p>
        </p:txBody>
      </p:sp>
      <p:pic>
        <p:nvPicPr>
          <p:cNvPr id="4" name="Content Placeholder 3" descr="ro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905000"/>
            <a:ext cx="7315200" cy="32765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Market rent and housing price dynamics in Czech Republic 2/2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Petr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Zemcik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“Is There a Real Estate Bubble in the Czech Republic</a:t>
            </a:r>
            <a:r>
              <a:rPr lang="en-US" sz="1800" b="1" dirty="0" smtClean="0"/>
              <a:t>?”</a:t>
            </a:r>
            <a:endParaRPr lang="en-US" sz="1800" dirty="0"/>
          </a:p>
        </p:txBody>
      </p:sp>
      <p:pic>
        <p:nvPicPr>
          <p:cNvPr id="5" name="Content Placeholder 3" descr="rp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600200"/>
            <a:ext cx="77724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944562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Objectives  of the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Determine the effect of rent deregulation on tenure  choice of  non-regulated renters , regulated renters and owners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Determine the probability of owning for each of three groups  separately using logistic regression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Based on results  of the regression  determine the effect  of rise in regulated rents and eventual rent deregulation on homeownership  rate in Czech Republic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present value  model of renting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owning decision and compare its prediction with results  of logistic regression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Employed dataset and regression   equations 1/3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dataset used for estimations includes  Czech Household Budget Survey for years 2001-2008 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year’s survey includes 3400 households around 20 % of which are living in rented apartments  regulated and non-regulated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year 25 % percent of the households in the dataset change . Thus ,for providing  the adequate number of observations  for each group, the data is divided into  two year adjacent panels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presented results  include 2006-2007 and 2007-2008 panels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995</Words>
  <Application>Microsoft Office PowerPoint</Application>
  <PresentationFormat>Presentazione su schermo (4:3)</PresentationFormat>
  <Paragraphs>161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Technic</vt:lpstr>
      <vt:lpstr>Rovnice</vt:lpstr>
      <vt:lpstr>Effect of rent deregulation on tenure choice and homeownership rate in Czech Republic</vt:lpstr>
      <vt:lpstr>Rent regulation evolution in Czech Republic, recent deregulatory changes 1/3</vt:lpstr>
      <vt:lpstr>Rent regulation evolution in Czech Republic, recent deregulatory changes 2/3</vt:lpstr>
      <vt:lpstr>Rent regulation evolution in Czech Republic, recent deregulatory changes 3/3</vt:lpstr>
      <vt:lpstr>Potential deregulation effects on tenure choice of households </vt:lpstr>
      <vt:lpstr>Market rent and housing price dynamics in Czech Republic 2/2</vt:lpstr>
      <vt:lpstr>Market rent and housing price dynamics in Czech Republic 2/2</vt:lpstr>
      <vt:lpstr>              Objectives  of the research</vt:lpstr>
      <vt:lpstr>   Employed dataset and regression   equations 1/3</vt:lpstr>
      <vt:lpstr> Employed dataset and regression     equations 2/3</vt:lpstr>
      <vt:lpstr>Regression results : Non-regulated and regulated renters 1/2</vt:lpstr>
      <vt:lpstr>Theoretical investigation of deregulation effects:  present value model </vt:lpstr>
      <vt:lpstr> 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rent deregulation on tenure choice and homeownership rate in Czech Republic</dc:title>
  <dc:creator>toahus</dc:creator>
  <cp:lastModifiedBy>User Default</cp:lastModifiedBy>
  <cp:revision>9</cp:revision>
  <dcterms:created xsi:type="dcterms:W3CDTF">2010-06-21T09:46:42Z</dcterms:created>
  <dcterms:modified xsi:type="dcterms:W3CDTF">2010-06-26T07:43:12Z</dcterms:modified>
</cp:coreProperties>
</file>