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5" r:id="rId3"/>
    <p:sldId id="258" r:id="rId4"/>
    <p:sldId id="259" r:id="rId5"/>
    <p:sldId id="270" r:id="rId6"/>
    <p:sldId id="271" r:id="rId7"/>
    <p:sldId id="260" r:id="rId8"/>
    <p:sldId id="269" r:id="rId9"/>
    <p:sldId id="267" r:id="rId10"/>
    <p:sldId id="268" r:id="rId11"/>
    <p:sldId id="262" r:id="rId12"/>
    <p:sldId id="261" r:id="rId13"/>
    <p:sldId id="272" r:id="rId14"/>
    <p:sldId id="257"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6" autoAdjust="0"/>
    <p:restoredTop sz="91450" autoAdjust="0"/>
  </p:normalViewPr>
  <p:slideViewPr>
    <p:cSldViewPr>
      <p:cViewPr varScale="1">
        <p:scale>
          <a:sx n="68" d="100"/>
          <a:sy n="68" d="100"/>
        </p:scale>
        <p:origin x="-3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bo\Documents\projecten\International%20Land%20Value%20research\Land%20price%20example%20-%20Developing%20an%20average%20office%20buil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10"/>
  <c:chart>
    <c:title>
      <c:tx>
        <c:rich>
          <a:bodyPr/>
          <a:lstStyle/>
          <a:p>
            <a:pPr>
              <a:defRPr sz="1200"/>
            </a:pPr>
            <a:r>
              <a:rPr lang="nl-NL" sz="1200"/>
              <a:t>Land</a:t>
            </a:r>
            <a:r>
              <a:rPr lang="nl-NL" sz="1200" baseline="0"/>
              <a:t> purchise price office example</a:t>
            </a:r>
            <a:endParaRPr lang="nl-NL" sz="1200"/>
          </a:p>
        </c:rich>
      </c:tx>
    </c:title>
    <c:plotArea>
      <c:layout/>
      <c:barChart>
        <c:barDir val="col"/>
        <c:grouping val="clustered"/>
        <c:ser>
          <c:idx val="1"/>
          <c:order val="0"/>
          <c:tx>
            <c:strRef>
              <c:f>Sheet1!$C$20</c:f>
              <c:strCache>
                <c:ptCount val="1"/>
                <c:pt idx="0">
                  <c:v>Amsterdam (NL)</c:v>
                </c:pt>
              </c:strCache>
            </c:strRef>
          </c:tx>
          <c:cat>
            <c:strRef>
              <c:f>Sheet1!$K$18:$M$18</c:f>
              <c:strCache>
                <c:ptCount val="3"/>
                <c:pt idx="0">
                  <c:v>Low </c:v>
                </c:pt>
                <c:pt idx="1">
                  <c:v>Middle</c:v>
                </c:pt>
                <c:pt idx="2">
                  <c:v>High</c:v>
                </c:pt>
              </c:strCache>
            </c:strRef>
          </c:cat>
          <c:val>
            <c:numRef>
              <c:f>Sheet1!$K$20:$M$20</c:f>
              <c:numCache>
                <c:formatCode>_ "€"\ * #,##0_ ;_ "€"\ * \-#,##0_ ;_ "€"\ * "-"??_ ;_ @_ </c:formatCode>
                <c:ptCount val="3"/>
                <c:pt idx="0">
                  <c:v>4520000</c:v>
                </c:pt>
                <c:pt idx="1">
                  <c:v>8104000</c:v>
                </c:pt>
                <c:pt idx="2">
                  <c:v>13052000</c:v>
                </c:pt>
              </c:numCache>
            </c:numRef>
          </c:val>
        </c:ser>
        <c:ser>
          <c:idx val="3"/>
          <c:order val="1"/>
          <c:tx>
            <c:strRef>
              <c:f>Sheet1!$C$22</c:f>
              <c:strCache>
                <c:ptCount val="1"/>
                <c:pt idx="0">
                  <c:v>Dusseldorf (DE) *</c:v>
                </c:pt>
              </c:strCache>
            </c:strRef>
          </c:tx>
          <c:cat>
            <c:strRef>
              <c:f>Sheet1!$K$18:$M$18</c:f>
              <c:strCache>
                <c:ptCount val="3"/>
                <c:pt idx="0">
                  <c:v>Low </c:v>
                </c:pt>
                <c:pt idx="1">
                  <c:v>Middle</c:v>
                </c:pt>
                <c:pt idx="2">
                  <c:v>High</c:v>
                </c:pt>
              </c:strCache>
            </c:strRef>
          </c:cat>
          <c:val>
            <c:numRef>
              <c:f>Sheet1!$K$22:$M$22</c:f>
              <c:numCache>
                <c:formatCode>_ "€"\ * #,##0_ ;_ "€"\ * \-#,##0_ ;_ "€"\ * "-"??_ ;_ @_ </c:formatCode>
                <c:ptCount val="3"/>
                <c:pt idx="0">
                  <c:v>1325000</c:v>
                </c:pt>
                <c:pt idx="1">
                  <c:v>2850000</c:v>
                </c:pt>
                <c:pt idx="2">
                  <c:v>10750000</c:v>
                </c:pt>
              </c:numCache>
            </c:numRef>
          </c:val>
        </c:ser>
        <c:ser>
          <c:idx val="0"/>
          <c:order val="2"/>
          <c:tx>
            <c:strRef>
              <c:f>Sheet1!$C$19</c:f>
              <c:strCache>
                <c:ptCount val="1"/>
                <c:pt idx="0">
                  <c:v>Stockholm (SWE)</c:v>
                </c:pt>
              </c:strCache>
            </c:strRef>
          </c:tx>
          <c:cat>
            <c:strRef>
              <c:f>Sheet1!$K$18:$M$18</c:f>
              <c:strCache>
                <c:ptCount val="3"/>
                <c:pt idx="0">
                  <c:v>Low </c:v>
                </c:pt>
                <c:pt idx="1">
                  <c:v>Middle</c:v>
                </c:pt>
                <c:pt idx="2">
                  <c:v>High</c:v>
                </c:pt>
              </c:strCache>
            </c:strRef>
          </c:cat>
          <c:val>
            <c:numRef>
              <c:f>Sheet1!$K$19:$M$19</c:f>
              <c:numCache>
                <c:formatCode>_ "€"\ * #,##0_ ;_ "€"\ * \-#,##0_ ;_ "€"\ * "-"??_ ;_ @_ </c:formatCode>
                <c:ptCount val="3"/>
                <c:pt idx="0">
                  <c:v>2400000</c:v>
                </c:pt>
                <c:pt idx="1">
                  <c:v>7600000</c:v>
                </c:pt>
                <c:pt idx="2">
                  <c:v>16000000</c:v>
                </c:pt>
              </c:numCache>
            </c:numRef>
          </c:val>
        </c:ser>
        <c:ser>
          <c:idx val="2"/>
          <c:order val="3"/>
          <c:tx>
            <c:strRef>
              <c:f>Sheet1!$C$21</c:f>
              <c:strCache>
                <c:ptCount val="1"/>
                <c:pt idx="0">
                  <c:v>The Hague (NL)</c:v>
                </c:pt>
              </c:strCache>
            </c:strRef>
          </c:tx>
          <c:cat>
            <c:strRef>
              <c:f>Sheet1!$K$18:$M$18</c:f>
              <c:strCache>
                <c:ptCount val="3"/>
                <c:pt idx="0">
                  <c:v>Low </c:v>
                </c:pt>
                <c:pt idx="1">
                  <c:v>Middle</c:v>
                </c:pt>
                <c:pt idx="2">
                  <c:v>High</c:v>
                </c:pt>
              </c:strCache>
            </c:strRef>
          </c:cat>
          <c:val>
            <c:numRef>
              <c:f>Sheet1!$K$21:$M$21</c:f>
              <c:numCache>
                <c:formatCode>_ "€"\ * #,##0_ ;_ "€"\ * \-#,##0_ ;_ "€"\ * "-"??_ ;_ @_ </c:formatCode>
                <c:ptCount val="3"/>
                <c:pt idx="0">
                  <c:v>2840000</c:v>
                </c:pt>
                <c:pt idx="1">
                  <c:v>4920000</c:v>
                </c:pt>
                <c:pt idx="2">
                  <c:v>9000000</c:v>
                </c:pt>
              </c:numCache>
            </c:numRef>
          </c:val>
        </c:ser>
        <c:axId val="213131264"/>
        <c:axId val="213132800"/>
      </c:barChart>
      <c:catAx>
        <c:axId val="213131264"/>
        <c:scaling>
          <c:orientation val="minMax"/>
        </c:scaling>
        <c:axPos val="b"/>
        <c:majorTickMark val="none"/>
        <c:tickLblPos val="nextTo"/>
        <c:crossAx val="213132800"/>
        <c:crosses val="autoZero"/>
        <c:auto val="1"/>
        <c:lblAlgn val="ctr"/>
        <c:lblOffset val="100"/>
      </c:catAx>
      <c:valAx>
        <c:axId val="213132800"/>
        <c:scaling>
          <c:orientation val="minMax"/>
        </c:scaling>
        <c:axPos val="l"/>
        <c:majorGridlines/>
        <c:numFmt formatCode="_ &quot;€&quot;\ * #,##0_ ;_ &quot;€&quot;\ * \-#,##0_ ;_ &quot;€&quot;\ * &quot;-&quot;??_ ;_ @_ " sourceLinked="1"/>
        <c:majorTickMark val="none"/>
        <c:tickLblPos val="nextTo"/>
        <c:crossAx val="213131264"/>
        <c:crosses val="autoZero"/>
        <c:crossBetween val="between"/>
      </c:valAx>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E15E72-4ABC-455C-8191-0566542BFD5C}" type="datetimeFigureOut">
              <a:rPr lang="nl-NL" smtClean="0"/>
              <a:pPr/>
              <a:t>24-6-2010</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EF411A-691B-48A6-AAE2-2199620C36CE}" type="slidenum">
              <a:rPr lang="nl-NL" smtClean="0"/>
              <a:pPr/>
              <a:t>‹N›</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643B6-EF5D-4673-982B-F8AB822F92D6}" type="datetimeFigureOut">
              <a:rPr lang="nl-NL" smtClean="0"/>
              <a:pPr/>
              <a:t>24-6-2010</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033DB-3A6F-4ED0-ADF0-BB43B233AAAB}" type="slidenum">
              <a:rPr lang="nl-NL" smtClean="0"/>
              <a:pPr/>
              <a:t>‹N›</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smtClean="0"/>
          </a:p>
          <a:p>
            <a:r>
              <a:rPr lang="en-GB" noProof="0" dirty="0" smtClean="0"/>
              <a:t>Thank you “name chairman”</a:t>
            </a:r>
            <a:r>
              <a:rPr lang="en-GB" baseline="0" noProof="0" dirty="0" smtClean="0"/>
              <a:t> for given us the floor as first speakers of this Urban economic session. In our presentation we will talk about land price transparency, with as a general thought that less is known by many regarding this subject.</a:t>
            </a:r>
            <a:endParaRPr lang="en-GB" noProof="0" dirty="0" smtClean="0"/>
          </a:p>
          <a:p>
            <a:endParaRPr lang="en-GB" noProof="0" dirty="0" smtClean="0"/>
          </a:p>
          <a:p>
            <a:r>
              <a:rPr lang="en-GB" noProof="0" dirty="0" smtClean="0"/>
              <a:t>Let me introduce to you on the</a:t>
            </a:r>
            <a:r>
              <a:rPr lang="en-GB" baseline="0" noProof="0" dirty="0" smtClean="0"/>
              <a:t> </a:t>
            </a:r>
            <a:r>
              <a:rPr lang="en-GB" noProof="0" dirty="0" smtClean="0"/>
              <a:t>left hand side Wim van der</a:t>
            </a:r>
            <a:r>
              <a:rPr lang="en-GB" baseline="0" noProof="0" dirty="0" smtClean="0"/>
              <a:t> Post. Wim is a member of the real estate staff from the Amsterdam school of Real Estate and is currently working on a dissertation about land prices methods. </a:t>
            </a:r>
          </a:p>
          <a:p>
            <a:endParaRPr lang="en-GB" baseline="0" noProof="0" dirty="0" smtClean="0"/>
          </a:p>
          <a:p>
            <a:r>
              <a:rPr lang="en-GB" baseline="0" noProof="0" dirty="0" smtClean="0"/>
              <a:t>My name is Martijn Boerkoel and I am working as a real estate consultant at Fakton, a consultancy firm from the NL, which is specialised in valuing and structuring large scale area and real estate projects in terms of financial feasibility, the negotiation process and finance issues. </a:t>
            </a:r>
          </a:p>
          <a:p>
            <a:endParaRPr lang="en-GB" baseline="0" noProof="0" dirty="0" smtClean="0"/>
          </a:p>
          <a:p>
            <a:endParaRPr lang="en-GB" noProof="0" dirty="0" smtClean="0"/>
          </a:p>
        </p:txBody>
      </p:sp>
      <p:sp>
        <p:nvSpPr>
          <p:cNvPr id="4" name="Slide Number Placeholder 3"/>
          <p:cNvSpPr>
            <a:spLocks noGrp="1"/>
          </p:cNvSpPr>
          <p:nvPr>
            <p:ph type="sldNum" sz="quarter" idx="10"/>
          </p:nvPr>
        </p:nvSpPr>
        <p:spPr/>
        <p:txBody>
          <a:bodyPr/>
          <a:lstStyle/>
          <a:p>
            <a:fld id="{18A033DB-3A6F-4ED0-ADF0-BB43B233AAAB}"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The data </a:t>
            </a:r>
            <a:r>
              <a:rPr lang="nl-NL" dirty="0" err="1" smtClean="0"/>
              <a:t>given</a:t>
            </a:r>
            <a:r>
              <a:rPr lang="nl-NL" dirty="0" smtClean="0"/>
              <a:t> to </a:t>
            </a:r>
            <a:r>
              <a:rPr lang="nl-NL" dirty="0" err="1" smtClean="0"/>
              <a:t>us</a:t>
            </a:r>
            <a:r>
              <a:rPr lang="nl-NL" dirty="0" smtClean="0"/>
              <a:t> </a:t>
            </a:r>
            <a:r>
              <a:rPr lang="nl-NL" dirty="0" err="1" smtClean="0"/>
              <a:t>by</a:t>
            </a:r>
            <a:r>
              <a:rPr lang="nl-NL" dirty="0" smtClean="0"/>
              <a:t> </a:t>
            </a:r>
            <a:r>
              <a:rPr lang="nl-NL" dirty="0" err="1" smtClean="0"/>
              <a:t>highly</a:t>
            </a:r>
            <a:r>
              <a:rPr lang="nl-NL" dirty="0" smtClean="0"/>
              <a:t> </a:t>
            </a:r>
            <a:r>
              <a:rPr lang="nl-NL" dirty="0" err="1" smtClean="0"/>
              <a:t>respected</a:t>
            </a:r>
            <a:r>
              <a:rPr lang="nl-NL" dirty="0" smtClean="0"/>
              <a:t> partners and </a:t>
            </a:r>
            <a:r>
              <a:rPr lang="nl-NL" dirty="0" err="1" smtClean="0"/>
              <a:t>customers</a:t>
            </a:r>
            <a:r>
              <a:rPr lang="nl-NL" dirty="0" smtClean="0"/>
              <a:t> was </a:t>
            </a:r>
            <a:r>
              <a:rPr lang="nl-NL" dirty="0" err="1" smtClean="0"/>
              <a:t>very</a:t>
            </a:r>
            <a:r>
              <a:rPr lang="nl-NL" dirty="0" smtClean="0"/>
              <a:t> </a:t>
            </a:r>
            <a:r>
              <a:rPr lang="nl-NL" dirty="0" err="1" smtClean="0"/>
              <a:t>poor</a:t>
            </a:r>
            <a:r>
              <a:rPr lang="nl-NL" dirty="0" smtClean="0"/>
              <a:t>.</a:t>
            </a:r>
          </a:p>
          <a:p>
            <a:endParaRPr lang="nl-NL" dirty="0" smtClean="0"/>
          </a:p>
          <a:p>
            <a:r>
              <a:rPr lang="nl-NL" dirty="0" smtClean="0"/>
              <a:t>The </a:t>
            </a:r>
            <a:r>
              <a:rPr lang="nl-NL" dirty="0" err="1" smtClean="0"/>
              <a:t>first</a:t>
            </a:r>
            <a:r>
              <a:rPr lang="nl-NL" dirty="0" smtClean="0"/>
              <a:t> </a:t>
            </a:r>
            <a:r>
              <a:rPr lang="nl-NL" dirty="0" err="1" smtClean="0"/>
              <a:t>group</a:t>
            </a:r>
            <a:r>
              <a:rPr lang="nl-NL" dirty="0" smtClean="0"/>
              <a:t> </a:t>
            </a:r>
            <a:r>
              <a:rPr lang="nl-NL" dirty="0" err="1" smtClean="0"/>
              <a:t>got</a:t>
            </a:r>
            <a:r>
              <a:rPr lang="nl-NL" baseline="0" dirty="0" smtClean="0"/>
              <a:t> the </a:t>
            </a:r>
            <a:r>
              <a:rPr lang="nl-NL" baseline="0" dirty="0" err="1" smtClean="0"/>
              <a:t>question</a:t>
            </a:r>
            <a:r>
              <a:rPr lang="nl-NL" baseline="0" dirty="0" smtClean="0"/>
              <a:t> a bit wrong and </a:t>
            </a:r>
            <a:r>
              <a:rPr lang="nl-NL" baseline="0" dirty="0" err="1" smtClean="0"/>
              <a:t>send</a:t>
            </a:r>
            <a:r>
              <a:rPr lang="nl-NL" baseline="0" dirty="0" smtClean="0"/>
              <a:t> </a:t>
            </a:r>
            <a:r>
              <a:rPr lang="nl-NL" baseline="0" dirty="0" err="1" smtClean="0"/>
              <a:t>us</a:t>
            </a:r>
            <a:r>
              <a:rPr lang="nl-NL" baseline="0" dirty="0" smtClean="0"/>
              <a:t> a lot of </a:t>
            </a:r>
            <a:r>
              <a:rPr lang="nl-NL" baseline="0" dirty="0" err="1" smtClean="0"/>
              <a:t>real</a:t>
            </a:r>
            <a:r>
              <a:rPr lang="nl-NL" baseline="0" dirty="0" smtClean="0"/>
              <a:t> </a:t>
            </a:r>
            <a:r>
              <a:rPr lang="nl-NL" baseline="0" dirty="0" err="1" smtClean="0"/>
              <a:t>estate</a:t>
            </a:r>
            <a:r>
              <a:rPr lang="nl-NL" baseline="0" dirty="0" smtClean="0"/>
              <a:t> data, </a:t>
            </a:r>
            <a:r>
              <a:rPr lang="nl-NL" baseline="0" dirty="0" err="1" smtClean="0"/>
              <a:t>very</a:t>
            </a:r>
            <a:r>
              <a:rPr lang="nl-NL" baseline="0" dirty="0" smtClean="0"/>
              <a:t> </a:t>
            </a:r>
            <a:r>
              <a:rPr lang="nl-NL" baseline="0" dirty="0" err="1" smtClean="0"/>
              <a:t>interesting</a:t>
            </a:r>
            <a:r>
              <a:rPr lang="nl-NL" baseline="0" dirty="0" smtClean="0"/>
              <a:t> </a:t>
            </a:r>
            <a:r>
              <a:rPr lang="nl-NL" baseline="0" dirty="0" err="1" smtClean="0"/>
              <a:t>though</a:t>
            </a:r>
            <a:r>
              <a:rPr lang="nl-NL" baseline="0" dirty="0" smtClean="0"/>
              <a:t> </a:t>
            </a:r>
            <a:r>
              <a:rPr lang="nl-NL" baseline="0" dirty="0" err="1" smtClean="0"/>
              <a:t>but</a:t>
            </a:r>
            <a:r>
              <a:rPr lang="nl-NL" baseline="0" dirty="0" smtClean="0"/>
              <a:t> </a:t>
            </a:r>
            <a:r>
              <a:rPr lang="nl-NL" baseline="0" dirty="0" err="1" smtClean="0"/>
              <a:t>not</a:t>
            </a:r>
            <a:r>
              <a:rPr lang="nl-NL" baseline="0" dirty="0" smtClean="0"/>
              <a:t> </a:t>
            </a:r>
            <a:r>
              <a:rPr lang="nl-NL" baseline="0" dirty="0" err="1" smtClean="0"/>
              <a:t>for</a:t>
            </a:r>
            <a:r>
              <a:rPr lang="nl-NL" baseline="0" dirty="0" smtClean="0"/>
              <a:t> </a:t>
            </a:r>
            <a:r>
              <a:rPr lang="nl-NL" baseline="0" dirty="0" err="1" smtClean="0"/>
              <a:t>our</a:t>
            </a:r>
            <a:r>
              <a:rPr lang="nl-NL" baseline="0" dirty="0" smtClean="0"/>
              <a:t> research.</a:t>
            </a:r>
          </a:p>
          <a:p>
            <a:endParaRPr lang="nl-NL" baseline="0" dirty="0" smtClean="0"/>
          </a:p>
          <a:p>
            <a:r>
              <a:rPr lang="nl-NL" baseline="0" dirty="0" err="1" smtClean="0"/>
              <a:t>Some</a:t>
            </a:r>
            <a:r>
              <a:rPr lang="nl-NL" baseline="0" dirty="0" smtClean="0"/>
              <a:t> of the </a:t>
            </a:r>
            <a:r>
              <a:rPr lang="nl-NL" baseline="0" dirty="0" err="1" smtClean="0"/>
              <a:t>contacts</a:t>
            </a:r>
            <a:r>
              <a:rPr lang="nl-NL" baseline="0" dirty="0" smtClean="0"/>
              <a:t> </a:t>
            </a:r>
            <a:r>
              <a:rPr lang="nl-NL" baseline="0" dirty="0" err="1" smtClean="0"/>
              <a:t>send</a:t>
            </a:r>
            <a:r>
              <a:rPr lang="nl-NL" baseline="0" dirty="0" smtClean="0"/>
              <a:t> </a:t>
            </a:r>
            <a:r>
              <a:rPr lang="nl-NL" baseline="0" dirty="0" err="1" smtClean="0"/>
              <a:t>us</a:t>
            </a:r>
            <a:r>
              <a:rPr lang="nl-NL" baseline="0" dirty="0" smtClean="0"/>
              <a:t> a </a:t>
            </a:r>
            <a:r>
              <a:rPr lang="nl-NL" baseline="0" dirty="0" err="1" smtClean="0"/>
              <a:t>general</a:t>
            </a:r>
            <a:r>
              <a:rPr lang="nl-NL" baseline="0" dirty="0" smtClean="0"/>
              <a:t> e-mail link </a:t>
            </a:r>
            <a:r>
              <a:rPr lang="nl-NL" baseline="0" dirty="0" err="1" smtClean="0"/>
              <a:t>which</a:t>
            </a:r>
            <a:r>
              <a:rPr lang="nl-NL" baseline="0" dirty="0" smtClean="0"/>
              <a:t> </a:t>
            </a:r>
            <a:r>
              <a:rPr lang="nl-NL" baseline="0" dirty="0" err="1" smtClean="0"/>
              <a:t>should</a:t>
            </a:r>
            <a:r>
              <a:rPr lang="nl-NL" baseline="0" dirty="0" smtClean="0"/>
              <a:t> </a:t>
            </a:r>
            <a:r>
              <a:rPr lang="nl-NL" baseline="0" dirty="0" err="1" smtClean="0"/>
              <a:t>contain</a:t>
            </a:r>
            <a:r>
              <a:rPr lang="nl-NL" baseline="0" dirty="0" smtClean="0"/>
              <a:t> </a:t>
            </a:r>
            <a:r>
              <a:rPr lang="nl-NL" baseline="0" dirty="0" err="1" smtClean="0"/>
              <a:t>something</a:t>
            </a:r>
            <a:r>
              <a:rPr lang="nl-NL" baseline="0" dirty="0" smtClean="0"/>
              <a:t> </a:t>
            </a:r>
            <a:r>
              <a:rPr lang="nl-NL" baseline="0" dirty="0" err="1" smtClean="0"/>
              <a:t>about</a:t>
            </a:r>
            <a:r>
              <a:rPr lang="nl-NL" baseline="0" dirty="0" smtClean="0"/>
              <a:t> land </a:t>
            </a:r>
            <a:r>
              <a:rPr lang="nl-NL" baseline="0" dirty="0" err="1" smtClean="0"/>
              <a:t>value</a:t>
            </a:r>
            <a:endParaRPr lang="nl-NL" baseline="0" dirty="0" smtClean="0"/>
          </a:p>
          <a:p>
            <a:endParaRPr lang="nl-NL" baseline="0" dirty="0" smtClean="0"/>
          </a:p>
          <a:p>
            <a:r>
              <a:rPr lang="nl-NL" dirty="0" err="1" smtClean="0"/>
              <a:t>Some</a:t>
            </a:r>
            <a:r>
              <a:rPr lang="nl-NL" baseline="0" dirty="0" smtClean="0"/>
              <a:t> of </a:t>
            </a:r>
            <a:r>
              <a:rPr lang="nl-NL" baseline="0" dirty="0" err="1" smtClean="0"/>
              <a:t>them</a:t>
            </a:r>
            <a:r>
              <a:rPr lang="nl-NL" baseline="0" dirty="0" smtClean="0"/>
              <a:t> </a:t>
            </a:r>
            <a:r>
              <a:rPr lang="nl-NL" baseline="0" dirty="0" err="1" smtClean="0"/>
              <a:t>got</a:t>
            </a:r>
            <a:r>
              <a:rPr lang="nl-NL" baseline="0" dirty="0" smtClean="0"/>
              <a:t> the </a:t>
            </a:r>
            <a:r>
              <a:rPr lang="nl-NL" baseline="0" dirty="0" err="1" smtClean="0"/>
              <a:t>question</a:t>
            </a:r>
            <a:r>
              <a:rPr lang="nl-NL" baseline="0" dirty="0" smtClean="0"/>
              <a:t> </a:t>
            </a:r>
            <a:r>
              <a:rPr lang="nl-NL" baseline="0" dirty="0" err="1" smtClean="0"/>
              <a:t>but</a:t>
            </a:r>
            <a:r>
              <a:rPr lang="nl-NL" baseline="0" dirty="0" smtClean="0"/>
              <a:t> </a:t>
            </a:r>
            <a:r>
              <a:rPr lang="nl-NL" baseline="0" dirty="0" err="1" smtClean="0"/>
              <a:t>did</a:t>
            </a:r>
            <a:r>
              <a:rPr lang="nl-NL" baseline="0" dirty="0" smtClean="0"/>
              <a:t> </a:t>
            </a:r>
            <a:r>
              <a:rPr lang="nl-NL" baseline="0" dirty="0" err="1" smtClean="0"/>
              <a:t>not</a:t>
            </a:r>
            <a:r>
              <a:rPr lang="nl-NL" baseline="0" dirty="0" smtClean="0"/>
              <a:t> </a:t>
            </a:r>
            <a:r>
              <a:rPr lang="nl-NL" baseline="0" dirty="0" err="1" smtClean="0"/>
              <a:t>exactly</a:t>
            </a:r>
            <a:r>
              <a:rPr lang="nl-NL" baseline="0" dirty="0" smtClean="0"/>
              <a:t> </a:t>
            </a:r>
            <a:r>
              <a:rPr lang="nl-NL" baseline="0" dirty="0" err="1" smtClean="0"/>
              <a:t>knew</a:t>
            </a:r>
            <a:r>
              <a:rPr lang="nl-NL" baseline="0" dirty="0" smtClean="0"/>
              <a:t> </a:t>
            </a:r>
            <a:r>
              <a:rPr lang="nl-NL" baseline="0" dirty="0" err="1" smtClean="0"/>
              <a:t>understand</a:t>
            </a:r>
            <a:r>
              <a:rPr lang="nl-NL" baseline="0" dirty="0" smtClean="0"/>
              <a:t> the </a:t>
            </a:r>
            <a:r>
              <a:rPr lang="nl-NL" baseline="0" dirty="0" err="1" smtClean="0"/>
              <a:t>scientific</a:t>
            </a:r>
            <a:r>
              <a:rPr lang="nl-NL" baseline="0" dirty="0" smtClean="0"/>
              <a:t> part of the research</a:t>
            </a:r>
          </a:p>
          <a:p>
            <a:endParaRPr lang="nl-NL" baseline="0" dirty="0" smtClean="0"/>
          </a:p>
          <a:p>
            <a:r>
              <a:rPr lang="nl-NL" baseline="0" dirty="0" smtClean="0"/>
              <a:t>Last </a:t>
            </a:r>
            <a:r>
              <a:rPr lang="nl-NL" baseline="0" dirty="0" err="1" smtClean="0"/>
              <a:t>but</a:t>
            </a:r>
            <a:r>
              <a:rPr lang="nl-NL" baseline="0" dirty="0" smtClean="0"/>
              <a:t> </a:t>
            </a:r>
            <a:r>
              <a:rPr lang="nl-NL" baseline="0" dirty="0" err="1" smtClean="0"/>
              <a:t>not</a:t>
            </a:r>
            <a:r>
              <a:rPr lang="nl-NL" baseline="0" dirty="0" smtClean="0"/>
              <a:t> </a:t>
            </a:r>
            <a:r>
              <a:rPr lang="nl-NL" baseline="0" dirty="0" err="1" smtClean="0"/>
              <a:t>least</a:t>
            </a:r>
            <a:r>
              <a:rPr lang="nl-NL" baseline="0" dirty="0" smtClean="0"/>
              <a:t> </a:t>
            </a:r>
            <a:r>
              <a:rPr lang="nl-NL" baseline="0" dirty="0" err="1" smtClean="0"/>
              <a:t>some</a:t>
            </a:r>
            <a:r>
              <a:rPr lang="nl-NL" baseline="0" dirty="0" smtClean="0"/>
              <a:t> </a:t>
            </a:r>
            <a:r>
              <a:rPr lang="nl-NL" baseline="0" dirty="0" err="1" smtClean="0"/>
              <a:t>municipalities</a:t>
            </a:r>
            <a:r>
              <a:rPr lang="nl-NL" baseline="0" dirty="0" smtClean="0"/>
              <a:t> have </a:t>
            </a:r>
            <a:r>
              <a:rPr lang="nl-NL" baseline="0" dirty="0" err="1" smtClean="0"/>
              <a:t>it</a:t>
            </a:r>
            <a:r>
              <a:rPr lang="nl-NL" baseline="0" dirty="0" smtClean="0"/>
              <a:t> all…</a:t>
            </a:r>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smtClean="0"/>
          </a:p>
          <a:p>
            <a:r>
              <a:rPr lang="en-US" sz="1200" kern="1200" dirty="0" smtClean="0">
                <a:solidFill>
                  <a:schemeClr val="tx1"/>
                </a:solidFill>
                <a:latin typeface="+mn-lt"/>
                <a:ea typeface="+mn-ea"/>
                <a:cs typeface="+mn-cs"/>
              </a:rPr>
              <a:t>What did we do with this data.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first conclusion is that the different cities all apply different land pricing methods.</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Stockholm uses something like a fixed price for there leasehold sites</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Amsterdam and The Hague apply the residual value method</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Dusseldorf relies on a fixed price</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Stockholm Amsterdam and The Hague calculate prices per gross floor area. So the actual land price depends highly on the amount of real estate that will be </a:t>
            </a:r>
            <a:r>
              <a:rPr lang="en-US" sz="1200" kern="1200" dirty="0" err="1" smtClean="0">
                <a:solidFill>
                  <a:schemeClr val="tx1"/>
                </a:solidFill>
                <a:latin typeface="+mn-lt"/>
                <a:ea typeface="+mn-ea"/>
                <a:cs typeface="+mn-cs"/>
              </a:rPr>
              <a:t>developped</a:t>
            </a:r>
            <a:r>
              <a:rPr lang="en-US" sz="1200" kern="1200" dirty="0" smtClean="0">
                <a:solidFill>
                  <a:schemeClr val="tx1"/>
                </a:solidFill>
                <a:latin typeface="+mn-lt"/>
                <a:ea typeface="+mn-ea"/>
                <a:cs typeface="+mn-cs"/>
              </a:rPr>
              <a:t>.</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Dusseldorf only uses a fixed price but adds a restriction on the amount of square meters that are allowed to develop.</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make these different methods and data comparable we set up an average development project that can be build in all the selected cities. The key question is, which price must be paid in the different cities when we develop this office building?</a:t>
            </a:r>
            <a:endParaRPr lang="nl-NL" sz="1200" kern="1200" dirty="0" smtClean="0">
              <a:solidFill>
                <a:schemeClr val="tx1"/>
              </a:solidFill>
              <a:latin typeface="+mn-lt"/>
              <a:ea typeface="+mn-ea"/>
              <a:cs typeface="+mn-cs"/>
            </a:endParaRPr>
          </a:p>
          <a:p>
            <a:endParaRPr lang="nl-NL" dirty="0" smtClean="0"/>
          </a:p>
          <a:p>
            <a:endParaRPr lang="nl-NL" dirty="0" smtClean="0"/>
          </a:p>
          <a:p>
            <a:r>
              <a:rPr lang="nl-NL" dirty="0" smtClean="0"/>
              <a:t>Amsterdam shows a significant </a:t>
            </a:r>
            <a:r>
              <a:rPr lang="nl-NL" dirty="0" err="1" smtClean="0"/>
              <a:t>higher</a:t>
            </a:r>
            <a:r>
              <a:rPr lang="nl-NL" dirty="0" smtClean="0"/>
              <a:t> </a:t>
            </a:r>
            <a:r>
              <a:rPr lang="nl-NL" dirty="0" err="1" smtClean="0"/>
              <a:t>prices</a:t>
            </a:r>
            <a:r>
              <a:rPr lang="nl-NL" dirty="0" smtClean="0"/>
              <a:t> </a:t>
            </a:r>
            <a:r>
              <a:rPr lang="nl-NL" dirty="0" err="1" smtClean="0"/>
              <a:t>for</a:t>
            </a:r>
            <a:r>
              <a:rPr lang="nl-NL" dirty="0" smtClean="0"/>
              <a:t> low </a:t>
            </a:r>
            <a:r>
              <a:rPr lang="nl-NL" dirty="0" err="1" smtClean="0"/>
              <a:t>quality</a:t>
            </a:r>
            <a:r>
              <a:rPr lang="nl-NL" dirty="0" smtClean="0"/>
              <a:t> </a:t>
            </a:r>
            <a:r>
              <a:rPr lang="nl-NL" dirty="0" err="1" smtClean="0"/>
              <a:t>locations</a:t>
            </a:r>
            <a:endParaRPr lang="nl-NL" dirty="0" smtClean="0"/>
          </a:p>
          <a:p>
            <a:r>
              <a:rPr lang="nl-NL" dirty="0" smtClean="0"/>
              <a:t>In </a:t>
            </a:r>
            <a:r>
              <a:rPr lang="nl-NL" dirty="0" err="1" smtClean="0"/>
              <a:t>stockholm</a:t>
            </a:r>
            <a:r>
              <a:rPr lang="nl-NL" baseline="0" dirty="0" smtClean="0"/>
              <a:t> </a:t>
            </a:r>
            <a:r>
              <a:rPr lang="nl-NL" baseline="0" dirty="0" err="1" smtClean="0"/>
              <a:t>you</a:t>
            </a:r>
            <a:r>
              <a:rPr lang="nl-NL" baseline="0" dirty="0" smtClean="0"/>
              <a:t> </a:t>
            </a:r>
            <a:r>
              <a:rPr lang="nl-NL" baseline="0" dirty="0" err="1" smtClean="0"/>
              <a:t>pay</a:t>
            </a:r>
            <a:r>
              <a:rPr lang="nl-NL" baseline="0" dirty="0" smtClean="0"/>
              <a:t> the </a:t>
            </a:r>
            <a:r>
              <a:rPr lang="nl-NL" baseline="0" dirty="0" err="1" smtClean="0"/>
              <a:t>highest</a:t>
            </a:r>
            <a:r>
              <a:rPr lang="nl-NL" baseline="0" dirty="0" smtClean="0"/>
              <a:t> </a:t>
            </a:r>
            <a:r>
              <a:rPr lang="nl-NL" baseline="0" dirty="0" err="1" smtClean="0"/>
              <a:t>price</a:t>
            </a:r>
            <a:r>
              <a:rPr lang="nl-NL" baseline="0" dirty="0" smtClean="0"/>
              <a:t> </a:t>
            </a:r>
            <a:r>
              <a:rPr lang="nl-NL" baseline="0" dirty="0" err="1" smtClean="0"/>
              <a:t>for</a:t>
            </a:r>
            <a:r>
              <a:rPr lang="nl-NL" baseline="0" dirty="0" smtClean="0"/>
              <a:t> the </a:t>
            </a:r>
            <a:r>
              <a:rPr lang="nl-NL" baseline="0" dirty="0" err="1" smtClean="0"/>
              <a:t>piece</a:t>
            </a:r>
            <a:r>
              <a:rPr lang="nl-NL" baseline="0" dirty="0" smtClean="0"/>
              <a:t> of land </a:t>
            </a:r>
            <a:r>
              <a:rPr lang="nl-NL" baseline="0" dirty="0" err="1" smtClean="0"/>
              <a:t>underneath</a:t>
            </a:r>
            <a:r>
              <a:rPr lang="nl-NL" baseline="0" dirty="0" smtClean="0"/>
              <a:t> the office building</a:t>
            </a:r>
          </a:p>
          <a:p>
            <a:r>
              <a:rPr lang="nl-NL" baseline="0" dirty="0" smtClean="0"/>
              <a:t>We </a:t>
            </a:r>
            <a:r>
              <a:rPr lang="nl-NL" baseline="0" dirty="0" err="1" smtClean="0"/>
              <a:t>see</a:t>
            </a:r>
            <a:r>
              <a:rPr lang="nl-NL" baseline="0" dirty="0" smtClean="0"/>
              <a:t> </a:t>
            </a:r>
            <a:r>
              <a:rPr lang="nl-NL" baseline="0" dirty="0" err="1" smtClean="0"/>
              <a:t>that</a:t>
            </a:r>
            <a:r>
              <a:rPr lang="nl-NL" baseline="0" dirty="0" smtClean="0"/>
              <a:t> </a:t>
            </a:r>
            <a:r>
              <a:rPr lang="nl-NL" baseline="0" dirty="0" err="1" smtClean="0"/>
              <a:t>both</a:t>
            </a:r>
            <a:r>
              <a:rPr lang="nl-NL" baseline="0" dirty="0" smtClean="0"/>
              <a:t> Stockhol and </a:t>
            </a:r>
            <a:r>
              <a:rPr lang="nl-NL" baseline="0" dirty="0" err="1" smtClean="0"/>
              <a:t>Dusseldorf</a:t>
            </a:r>
            <a:r>
              <a:rPr lang="nl-NL" baseline="0" dirty="0" smtClean="0"/>
              <a:t> have a big </a:t>
            </a:r>
            <a:r>
              <a:rPr lang="nl-NL" baseline="0" dirty="0" err="1" smtClean="0"/>
              <a:t>bandwidte</a:t>
            </a:r>
            <a:endParaRPr lang="nl-NL" baseline="0" dirty="0" smtClean="0"/>
          </a:p>
          <a:p>
            <a:endParaRPr lang="nl-NL" dirty="0" smtClean="0"/>
          </a:p>
          <a:p>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err="1" smtClean="0"/>
              <a:t>Tension</a:t>
            </a:r>
            <a:r>
              <a:rPr lang="nl-NL" baseline="0" dirty="0" smtClean="0"/>
              <a:t> </a:t>
            </a:r>
            <a:r>
              <a:rPr lang="nl-NL" baseline="0" dirty="0" err="1" smtClean="0"/>
              <a:t>between</a:t>
            </a:r>
            <a:r>
              <a:rPr lang="nl-NL" baseline="0" dirty="0" smtClean="0"/>
              <a:t> </a:t>
            </a:r>
            <a:r>
              <a:rPr lang="nl-NL" baseline="0" dirty="0" err="1" smtClean="0"/>
              <a:t>advantage</a:t>
            </a:r>
            <a:r>
              <a:rPr lang="nl-NL" baseline="0" dirty="0" smtClean="0"/>
              <a:t> of </a:t>
            </a:r>
            <a:r>
              <a:rPr lang="nl-NL" baseline="0" dirty="0" err="1" smtClean="0"/>
              <a:t>transparency</a:t>
            </a:r>
            <a:r>
              <a:rPr lang="nl-NL" baseline="0" dirty="0" smtClean="0"/>
              <a:t> </a:t>
            </a:r>
            <a:r>
              <a:rPr lang="nl-NL" baseline="0" dirty="0" err="1" smtClean="0"/>
              <a:t>for</a:t>
            </a:r>
            <a:r>
              <a:rPr lang="nl-NL" baseline="0" dirty="0" smtClean="0"/>
              <a:t> </a:t>
            </a:r>
            <a:r>
              <a:rPr lang="nl-NL" baseline="0" dirty="0" err="1" smtClean="0"/>
              <a:t>real</a:t>
            </a:r>
            <a:r>
              <a:rPr lang="nl-NL" baseline="0" dirty="0" smtClean="0"/>
              <a:t> </a:t>
            </a:r>
            <a:r>
              <a:rPr lang="nl-NL" baseline="0" dirty="0" err="1" smtClean="0"/>
              <a:t>estate</a:t>
            </a:r>
            <a:r>
              <a:rPr lang="nl-NL" baseline="0" dirty="0" smtClean="0"/>
              <a:t> and land </a:t>
            </a:r>
            <a:r>
              <a:rPr lang="nl-NL" baseline="0" dirty="0" err="1" smtClean="0"/>
              <a:t>markets</a:t>
            </a:r>
            <a:r>
              <a:rPr lang="nl-NL" baseline="0" dirty="0" smtClean="0"/>
              <a:t> and </a:t>
            </a:r>
            <a:r>
              <a:rPr lang="nl-NL" baseline="0" dirty="0" err="1" smtClean="0"/>
              <a:t>institutions</a:t>
            </a:r>
            <a:r>
              <a:rPr lang="nl-NL" baseline="0" dirty="0" smtClean="0"/>
              <a:t> </a:t>
            </a:r>
            <a:r>
              <a:rPr lang="nl-NL" baseline="0" dirty="0" err="1" smtClean="0"/>
              <a:t>that</a:t>
            </a:r>
            <a:r>
              <a:rPr lang="nl-NL" baseline="0" dirty="0" smtClean="0"/>
              <a:t> </a:t>
            </a:r>
            <a:r>
              <a:rPr lang="nl-NL" baseline="0" dirty="0" err="1" smtClean="0"/>
              <a:t>currently</a:t>
            </a:r>
            <a:r>
              <a:rPr lang="nl-NL" baseline="0" dirty="0" smtClean="0"/>
              <a:t> </a:t>
            </a:r>
            <a:r>
              <a:rPr lang="nl-NL" baseline="0" dirty="0" err="1" smtClean="0"/>
              <a:t>profit</a:t>
            </a:r>
            <a:r>
              <a:rPr lang="nl-NL" baseline="0" dirty="0" smtClean="0"/>
              <a:t> </a:t>
            </a:r>
            <a:r>
              <a:rPr lang="nl-NL" baseline="0" dirty="0" err="1" smtClean="0"/>
              <a:t>from</a:t>
            </a:r>
            <a:r>
              <a:rPr lang="nl-NL" baseline="0" dirty="0" smtClean="0"/>
              <a:t> the </a:t>
            </a:r>
            <a:r>
              <a:rPr lang="nl-NL" baseline="0" dirty="0" err="1" smtClean="0"/>
              <a:t>intransparancy</a:t>
            </a:r>
            <a:r>
              <a:rPr lang="nl-NL" baseline="0" dirty="0" smtClean="0"/>
              <a:t>. </a:t>
            </a:r>
          </a:p>
          <a:p>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err="1" smtClean="0"/>
              <a:t>Tension</a:t>
            </a:r>
            <a:r>
              <a:rPr lang="nl-NL" baseline="0" dirty="0" smtClean="0"/>
              <a:t> </a:t>
            </a:r>
            <a:r>
              <a:rPr lang="nl-NL" baseline="0" dirty="0" err="1" smtClean="0"/>
              <a:t>between</a:t>
            </a:r>
            <a:r>
              <a:rPr lang="nl-NL" baseline="0" dirty="0" smtClean="0"/>
              <a:t> </a:t>
            </a:r>
            <a:r>
              <a:rPr lang="nl-NL" baseline="0" dirty="0" err="1" smtClean="0"/>
              <a:t>advantage</a:t>
            </a:r>
            <a:r>
              <a:rPr lang="nl-NL" baseline="0" dirty="0" smtClean="0"/>
              <a:t> of </a:t>
            </a:r>
            <a:r>
              <a:rPr lang="nl-NL" baseline="0" dirty="0" err="1" smtClean="0"/>
              <a:t>transparency</a:t>
            </a:r>
            <a:r>
              <a:rPr lang="nl-NL" baseline="0" dirty="0" smtClean="0"/>
              <a:t> </a:t>
            </a:r>
            <a:r>
              <a:rPr lang="nl-NL" baseline="0" dirty="0" err="1" smtClean="0"/>
              <a:t>for</a:t>
            </a:r>
            <a:r>
              <a:rPr lang="nl-NL" baseline="0" dirty="0" smtClean="0"/>
              <a:t> </a:t>
            </a:r>
            <a:r>
              <a:rPr lang="nl-NL" baseline="0" dirty="0" err="1" smtClean="0"/>
              <a:t>real</a:t>
            </a:r>
            <a:r>
              <a:rPr lang="nl-NL" baseline="0" dirty="0" smtClean="0"/>
              <a:t> </a:t>
            </a:r>
            <a:r>
              <a:rPr lang="nl-NL" baseline="0" dirty="0" err="1" smtClean="0"/>
              <a:t>estate</a:t>
            </a:r>
            <a:r>
              <a:rPr lang="nl-NL" baseline="0" dirty="0" smtClean="0"/>
              <a:t> and land </a:t>
            </a:r>
            <a:r>
              <a:rPr lang="nl-NL" baseline="0" dirty="0" err="1" smtClean="0"/>
              <a:t>markets</a:t>
            </a:r>
            <a:r>
              <a:rPr lang="nl-NL" baseline="0" dirty="0" smtClean="0"/>
              <a:t> and </a:t>
            </a:r>
            <a:r>
              <a:rPr lang="nl-NL" baseline="0" dirty="0" err="1" smtClean="0"/>
              <a:t>institutions</a:t>
            </a:r>
            <a:r>
              <a:rPr lang="nl-NL" baseline="0" dirty="0" smtClean="0"/>
              <a:t> </a:t>
            </a:r>
            <a:r>
              <a:rPr lang="nl-NL" baseline="0" dirty="0" err="1" smtClean="0"/>
              <a:t>that</a:t>
            </a:r>
            <a:r>
              <a:rPr lang="nl-NL" baseline="0" dirty="0" smtClean="0"/>
              <a:t> </a:t>
            </a:r>
            <a:r>
              <a:rPr lang="nl-NL" baseline="0" dirty="0" err="1" smtClean="0"/>
              <a:t>currently</a:t>
            </a:r>
            <a:r>
              <a:rPr lang="nl-NL" baseline="0" dirty="0" smtClean="0"/>
              <a:t> </a:t>
            </a:r>
            <a:r>
              <a:rPr lang="nl-NL" baseline="0" dirty="0" err="1" smtClean="0"/>
              <a:t>profit</a:t>
            </a:r>
            <a:r>
              <a:rPr lang="nl-NL" baseline="0" dirty="0" smtClean="0"/>
              <a:t> </a:t>
            </a:r>
            <a:r>
              <a:rPr lang="nl-NL" baseline="0" dirty="0" err="1" smtClean="0"/>
              <a:t>from</a:t>
            </a:r>
            <a:r>
              <a:rPr lang="nl-NL" baseline="0" dirty="0" smtClean="0"/>
              <a:t> the </a:t>
            </a:r>
            <a:r>
              <a:rPr lang="nl-NL" baseline="0" dirty="0" err="1" smtClean="0"/>
              <a:t>intransparancy</a:t>
            </a:r>
            <a:r>
              <a:rPr lang="nl-NL" baseline="0" dirty="0" smtClean="0"/>
              <a:t>. </a:t>
            </a:r>
          </a:p>
          <a:p>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18A033DB-3A6F-4ED0-ADF0-BB43B233AAAB}" type="slidenum">
              <a:rPr lang="nl-NL" smtClean="0"/>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I </a:t>
            </a:r>
            <a:r>
              <a:rPr lang="nl-NL" dirty="0" err="1" smtClean="0"/>
              <a:t>would</a:t>
            </a:r>
            <a:r>
              <a:rPr lang="nl-NL" baseline="0" dirty="0" smtClean="0"/>
              <a:t> </a:t>
            </a:r>
            <a:r>
              <a:rPr lang="nl-NL" baseline="0" dirty="0" err="1" smtClean="0"/>
              <a:t>like</a:t>
            </a:r>
            <a:r>
              <a:rPr lang="nl-NL" baseline="0" dirty="0" smtClean="0"/>
              <a:t> to start </a:t>
            </a:r>
            <a:r>
              <a:rPr lang="nl-NL" baseline="0" dirty="0" err="1" smtClean="0"/>
              <a:t>with</a:t>
            </a:r>
            <a:r>
              <a:rPr lang="nl-NL" baseline="0" dirty="0" smtClean="0"/>
              <a:t> a </a:t>
            </a:r>
            <a:r>
              <a:rPr lang="nl-NL" baseline="0" dirty="0" err="1" smtClean="0"/>
              <a:t>this</a:t>
            </a:r>
            <a:r>
              <a:rPr lang="nl-NL" baseline="0" dirty="0" smtClean="0"/>
              <a:t> </a:t>
            </a:r>
            <a:r>
              <a:rPr lang="nl-NL" baseline="0" dirty="0" err="1" smtClean="0"/>
              <a:t>mind</a:t>
            </a:r>
            <a:r>
              <a:rPr lang="nl-NL" baseline="0" dirty="0" smtClean="0"/>
              <a:t> cracker, </a:t>
            </a:r>
            <a:r>
              <a:rPr lang="nl-NL" baseline="0" dirty="0" err="1" smtClean="0"/>
              <a:t>which</a:t>
            </a:r>
            <a:r>
              <a:rPr lang="nl-NL" baseline="0" dirty="0" smtClean="0"/>
              <a:t> shows </a:t>
            </a:r>
            <a:r>
              <a:rPr lang="nl-NL" baseline="0" dirty="0" err="1" smtClean="0"/>
              <a:t>us</a:t>
            </a:r>
            <a:r>
              <a:rPr lang="nl-NL" baseline="0" dirty="0" smtClean="0"/>
              <a:t> </a:t>
            </a:r>
            <a:r>
              <a:rPr lang="nl-NL" baseline="0" dirty="0" err="1" smtClean="0"/>
              <a:t>that</a:t>
            </a:r>
            <a:r>
              <a:rPr lang="nl-NL" baseline="0" dirty="0" smtClean="0"/>
              <a:t> </a:t>
            </a:r>
            <a:r>
              <a:rPr lang="nl-NL" baseline="0" dirty="0" err="1" smtClean="0"/>
              <a:t>there</a:t>
            </a:r>
            <a:r>
              <a:rPr lang="nl-NL" baseline="0" dirty="0" smtClean="0"/>
              <a:t> are </a:t>
            </a:r>
            <a:r>
              <a:rPr lang="nl-NL" baseline="0" dirty="0" err="1" smtClean="0"/>
              <a:t>several</a:t>
            </a:r>
            <a:r>
              <a:rPr lang="nl-NL" baseline="0" dirty="0" smtClean="0"/>
              <a:t> </a:t>
            </a:r>
            <a:r>
              <a:rPr lang="nl-NL" baseline="0" dirty="0" err="1" smtClean="0"/>
              <a:t>ways</a:t>
            </a:r>
            <a:r>
              <a:rPr lang="nl-NL" baseline="0" dirty="0" smtClean="0"/>
              <a:t> to serve </a:t>
            </a:r>
            <a:r>
              <a:rPr lang="nl-NL" baseline="0" dirty="0" err="1" smtClean="0"/>
              <a:t>tea</a:t>
            </a:r>
            <a:r>
              <a:rPr lang="nl-NL" dirty="0" smtClean="0"/>
              <a:t>.</a:t>
            </a:r>
          </a:p>
          <a:p>
            <a:endParaRPr lang="nl-NL" dirty="0" smtClean="0"/>
          </a:p>
          <a:p>
            <a:r>
              <a:rPr lang="nl-NL" dirty="0" smtClean="0"/>
              <a:t>Land </a:t>
            </a:r>
            <a:r>
              <a:rPr lang="nl-NL" dirty="0" err="1" smtClean="0"/>
              <a:t>prices</a:t>
            </a:r>
            <a:r>
              <a:rPr lang="nl-NL" baseline="0" dirty="0" smtClean="0"/>
              <a:t> and land </a:t>
            </a:r>
            <a:r>
              <a:rPr lang="nl-NL" baseline="0" dirty="0" err="1" smtClean="0"/>
              <a:t>pricing</a:t>
            </a:r>
            <a:r>
              <a:rPr lang="nl-NL" baseline="0" dirty="0" smtClean="0"/>
              <a:t> </a:t>
            </a:r>
            <a:r>
              <a:rPr lang="nl-NL" baseline="0" dirty="0" err="1" smtClean="0"/>
              <a:t>methods</a:t>
            </a:r>
            <a:r>
              <a:rPr lang="nl-NL" baseline="0" dirty="0" smtClean="0"/>
              <a:t> are </a:t>
            </a:r>
            <a:r>
              <a:rPr lang="nl-NL" baseline="0" dirty="0" err="1" smtClean="0"/>
              <a:t>also</a:t>
            </a:r>
            <a:r>
              <a:rPr lang="nl-NL" baseline="0" dirty="0" smtClean="0"/>
              <a:t> </a:t>
            </a:r>
            <a:r>
              <a:rPr lang="nl-NL" baseline="0" dirty="0" err="1" smtClean="0"/>
              <a:t>constrcuted</a:t>
            </a:r>
            <a:r>
              <a:rPr lang="nl-NL" baseline="0" dirty="0" smtClean="0"/>
              <a:t> in </a:t>
            </a:r>
            <a:r>
              <a:rPr lang="nl-NL" baseline="0" dirty="0" err="1" smtClean="0"/>
              <a:t>may</a:t>
            </a:r>
            <a:r>
              <a:rPr lang="nl-NL" baseline="0" dirty="0" smtClean="0"/>
              <a:t> </a:t>
            </a:r>
            <a:r>
              <a:rPr lang="nl-NL" baseline="0" dirty="0" err="1" smtClean="0"/>
              <a:t>ways</a:t>
            </a:r>
            <a:r>
              <a:rPr lang="nl-NL" baseline="0" dirty="0" smtClean="0"/>
              <a:t> </a:t>
            </a:r>
            <a:r>
              <a:rPr lang="nl-NL" baseline="0" dirty="0" err="1" smtClean="0"/>
              <a:t>throughout</a:t>
            </a:r>
            <a:r>
              <a:rPr lang="nl-NL" baseline="0" dirty="0" smtClean="0"/>
              <a:t> </a:t>
            </a:r>
            <a:r>
              <a:rPr lang="nl-NL" baseline="0" dirty="0" err="1" smtClean="0"/>
              <a:t>Europe</a:t>
            </a:r>
            <a:r>
              <a:rPr lang="nl-NL" baseline="0" dirty="0" smtClean="0"/>
              <a:t>.</a:t>
            </a:r>
            <a:endParaRPr lang="nl-NL" dirty="0" smtClean="0"/>
          </a:p>
          <a:p>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smtClean="0"/>
          </a:p>
          <a:p>
            <a:r>
              <a:rPr lang="en-GB" noProof="0" dirty="0" smtClean="0"/>
              <a:t>Our main goal of today is to show you our research goal for the</a:t>
            </a:r>
            <a:r>
              <a:rPr lang="en-GB" baseline="0" noProof="0" dirty="0" smtClean="0"/>
              <a:t> coming years </a:t>
            </a:r>
            <a:r>
              <a:rPr lang="en-GB" noProof="0" dirty="0" smtClean="0"/>
              <a:t>and make you aware of the lack </a:t>
            </a:r>
            <a:r>
              <a:rPr lang="en-GB" baseline="0" noProof="0" dirty="0" smtClean="0"/>
              <a:t>of transparency in the land market compared to the general real estate market. This seems like an obvious conclusions but nevertheless the issue seems not an attractive research subject.</a:t>
            </a:r>
            <a:endParaRPr lang="en-GB" noProof="0" dirty="0" smtClean="0"/>
          </a:p>
          <a:p>
            <a:endParaRPr lang="en-GB" noProof="0" dirty="0" smtClean="0"/>
          </a:p>
          <a:p>
            <a:r>
              <a:rPr lang="en-GB" noProof="0" dirty="0" smtClean="0"/>
              <a:t>We will start with a slightly different approach than usually</a:t>
            </a:r>
            <a:r>
              <a:rPr lang="en-GB" baseline="0" noProof="0" dirty="0" smtClean="0"/>
              <a:t> on an ERES conference</a:t>
            </a:r>
            <a:r>
              <a:rPr lang="en-GB" noProof="0" dirty="0" smtClean="0"/>
              <a:t>, we are adding a</a:t>
            </a:r>
            <a:r>
              <a:rPr lang="en-GB" baseline="0" noProof="0" dirty="0" smtClean="0"/>
              <a:t> real interactive component, and that is</a:t>
            </a:r>
            <a:r>
              <a:rPr lang="en-GB" noProof="0" dirty="0" smtClean="0"/>
              <a:t> a live mini research trying to underline our conclusion.</a:t>
            </a:r>
            <a:r>
              <a:rPr lang="en-GB" baseline="0" noProof="0" dirty="0" smtClean="0"/>
              <a:t> We hope that you as a well informed scientific audience are able to disagree with the general obstacles that have been characterizing our data search process.</a:t>
            </a:r>
          </a:p>
          <a:p>
            <a:endParaRPr lang="en-GB" noProof="0" dirty="0" smtClean="0"/>
          </a:p>
        </p:txBody>
      </p:sp>
      <p:sp>
        <p:nvSpPr>
          <p:cNvPr id="4" name="Slide Number Placeholder 3"/>
          <p:cNvSpPr>
            <a:spLocks noGrp="1"/>
          </p:cNvSpPr>
          <p:nvPr>
            <p:ph type="sldNum" sz="quarter" idx="10"/>
          </p:nvPr>
        </p:nvSpPr>
        <p:spPr/>
        <p:txBody>
          <a:bodyPr/>
          <a:lstStyle/>
          <a:p>
            <a:fld id="{18A033DB-3A6F-4ED0-ADF0-BB43B233AAAB}"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So lets start</a:t>
            </a:r>
            <a:r>
              <a:rPr lang="en-GB" baseline="0" noProof="0" dirty="0" smtClean="0"/>
              <a:t> with the live mini research now. The methodology is quite simple: we will ask some questions to you as a well respected scientific audience and we will inventory some of you answers. The goal is trying to create awareness about the data issues.</a:t>
            </a:r>
          </a:p>
          <a:p>
            <a:endParaRPr lang="en-GB" baseline="0" noProof="0" dirty="0" smtClean="0"/>
          </a:p>
          <a:p>
            <a:pPr marL="228600" indent="-228600">
              <a:buAutoNum type="arabicParenR"/>
            </a:pPr>
            <a:r>
              <a:rPr lang="en-GB" baseline="0" noProof="0" dirty="0" err="1" smtClean="0"/>
              <a:t>Inventarise</a:t>
            </a:r>
            <a:r>
              <a:rPr lang="en-GB" baseline="0" noProof="0" dirty="0" smtClean="0"/>
              <a:t> countries / cities? We have some people from …</a:t>
            </a:r>
          </a:p>
          <a:p>
            <a:pPr marL="228600" indent="-228600">
              <a:buAutoNum type="arabicParenR"/>
            </a:pPr>
            <a:endParaRPr lang="en-GB" baseline="0" noProof="0" dirty="0" smtClean="0"/>
          </a:p>
          <a:p>
            <a:pPr marL="228600" indent="-228600">
              <a:buAutoNum type="arabicParenR"/>
            </a:pPr>
            <a:r>
              <a:rPr lang="en-GB" noProof="0" dirty="0" smtClean="0"/>
              <a:t>The second question</a:t>
            </a:r>
            <a:r>
              <a:rPr lang="en-GB" baseline="0" noProof="0" dirty="0" smtClean="0"/>
              <a:t> seems perhaps a bit </a:t>
            </a:r>
            <a:r>
              <a:rPr lang="en-GB" baseline="0" noProof="0" dirty="0" err="1" smtClean="0"/>
              <a:t>aud</a:t>
            </a:r>
            <a:r>
              <a:rPr lang="en-GB" baseline="0" noProof="0" dirty="0" smtClean="0"/>
              <a:t> but it will come clear why we are asking this. </a:t>
            </a:r>
          </a:p>
          <a:p>
            <a:pPr marL="685800" lvl="1" indent="-228600">
              <a:buNone/>
            </a:pPr>
            <a:r>
              <a:rPr lang="en-GB" baseline="0" noProof="0" dirty="0" smtClean="0">
                <a:sym typeface="Wingdings" pitchFamily="2" charset="2"/>
              </a:rPr>
              <a:t> Perhaps you have heard of the big </a:t>
            </a:r>
            <a:r>
              <a:rPr lang="en-GB" baseline="0" noProof="0" dirty="0" err="1" smtClean="0">
                <a:sym typeface="Wingdings" pitchFamily="2" charset="2"/>
              </a:rPr>
              <a:t>mac</a:t>
            </a:r>
            <a:r>
              <a:rPr lang="en-GB" baseline="0" noProof="0" dirty="0" smtClean="0">
                <a:sym typeface="Wingdings" pitchFamily="2" charset="2"/>
              </a:rPr>
              <a:t> index. It shows us what the price of a big </a:t>
            </a:r>
            <a:r>
              <a:rPr lang="en-GB" baseline="0" noProof="0" dirty="0" err="1" smtClean="0">
                <a:sym typeface="Wingdings" pitchFamily="2" charset="2"/>
              </a:rPr>
              <a:t>mac</a:t>
            </a:r>
            <a:r>
              <a:rPr lang="en-GB" baseline="0" noProof="0" dirty="0" smtClean="0">
                <a:sym typeface="Wingdings" pitchFamily="2" charset="2"/>
              </a:rPr>
              <a:t> is in different countries. So exactly the same product in totally different countries. A lot conclusions and analysis can be drawn from this information. This seems not really scientific but it is about the thought is interesting.</a:t>
            </a:r>
            <a:endParaRPr lang="en-GB" baseline="0" noProof="0" dirty="0" smtClean="0"/>
          </a:p>
        </p:txBody>
      </p:sp>
      <p:sp>
        <p:nvSpPr>
          <p:cNvPr id="4" name="Slide Number Placeholder 3"/>
          <p:cNvSpPr>
            <a:spLocks noGrp="1"/>
          </p:cNvSpPr>
          <p:nvPr>
            <p:ph type="sldNum" sz="quarter" idx="10"/>
          </p:nvPr>
        </p:nvSpPr>
        <p:spPr/>
        <p:txBody>
          <a:bodyPr/>
          <a:lstStyle/>
          <a:p>
            <a:fld id="{18A033DB-3A6F-4ED0-ADF0-BB43B233AAAB}"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nl-NL" baseline="0" dirty="0" smtClean="0"/>
          </a:p>
          <a:p>
            <a:pPr marL="228600" indent="-228600">
              <a:buNone/>
            </a:pPr>
            <a:r>
              <a:rPr lang="nl-NL" baseline="0" dirty="0" err="1" smtClean="0"/>
              <a:t>Let’s</a:t>
            </a:r>
            <a:r>
              <a:rPr lang="nl-NL" baseline="0" dirty="0" smtClean="0"/>
              <a:t> go to a field of </a:t>
            </a:r>
            <a:r>
              <a:rPr lang="nl-NL" baseline="0" dirty="0" err="1" smtClean="0"/>
              <a:t>which</a:t>
            </a:r>
            <a:r>
              <a:rPr lang="nl-NL" baseline="0" dirty="0" smtClean="0"/>
              <a:t> we </a:t>
            </a:r>
            <a:r>
              <a:rPr lang="nl-NL" baseline="0" dirty="0" err="1" smtClean="0"/>
              <a:t>know</a:t>
            </a:r>
            <a:r>
              <a:rPr lang="nl-NL" baseline="0" dirty="0" smtClean="0"/>
              <a:t> a lot more, the </a:t>
            </a:r>
            <a:r>
              <a:rPr lang="nl-NL" baseline="0" dirty="0" err="1" smtClean="0"/>
              <a:t>real</a:t>
            </a:r>
            <a:r>
              <a:rPr lang="nl-NL" baseline="0" dirty="0" smtClean="0"/>
              <a:t> </a:t>
            </a:r>
            <a:r>
              <a:rPr lang="nl-NL" baseline="0" dirty="0" err="1" smtClean="0"/>
              <a:t>estate</a:t>
            </a:r>
            <a:r>
              <a:rPr lang="nl-NL" baseline="0" dirty="0" smtClean="0"/>
              <a:t> </a:t>
            </a:r>
            <a:r>
              <a:rPr lang="nl-NL" baseline="0" dirty="0" err="1" smtClean="0"/>
              <a:t>market</a:t>
            </a:r>
            <a:r>
              <a:rPr lang="nl-NL" baseline="0" dirty="0" smtClean="0"/>
              <a:t>. </a:t>
            </a:r>
            <a:r>
              <a:rPr lang="nl-NL" baseline="0" dirty="0" err="1" smtClean="0"/>
              <a:t>Question</a:t>
            </a:r>
            <a:r>
              <a:rPr lang="nl-NL" baseline="0" dirty="0" smtClean="0"/>
              <a:t> 3 is… </a:t>
            </a:r>
          </a:p>
          <a:p>
            <a:pPr marL="228600" indent="-228600">
              <a:buNone/>
            </a:pPr>
            <a:endParaRPr lang="nl-NL" baseline="0" dirty="0" smtClean="0"/>
          </a:p>
          <a:p>
            <a:pPr marL="228600" indent="-228600">
              <a:buNone/>
            </a:pPr>
            <a:r>
              <a:rPr lang="nl-NL" baseline="0" dirty="0" err="1" smtClean="0"/>
              <a:t>With</a:t>
            </a:r>
            <a:r>
              <a:rPr lang="nl-NL" baseline="0" dirty="0" smtClean="0"/>
              <a:t> a </a:t>
            </a:r>
            <a:r>
              <a:rPr lang="nl-NL" baseline="0" dirty="0" err="1" smtClean="0"/>
              <a:t>couple</a:t>
            </a:r>
            <a:r>
              <a:rPr lang="nl-NL" baseline="0" dirty="0" smtClean="0"/>
              <a:t> of clicks a </a:t>
            </a:r>
            <a:r>
              <a:rPr lang="nl-NL" baseline="0" dirty="0" err="1" smtClean="0"/>
              <a:t>found</a:t>
            </a:r>
            <a:r>
              <a:rPr lang="nl-NL" baseline="0" dirty="0" smtClean="0"/>
              <a:t> </a:t>
            </a:r>
            <a:r>
              <a:rPr lang="nl-NL" baseline="0" dirty="0" err="1" smtClean="0"/>
              <a:t>real</a:t>
            </a:r>
            <a:r>
              <a:rPr lang="nl-NL" baseline="0" dirty="0" smtClean="0"/>
              <a:t> </a:t>
            </a:r>
            <a:r>
              <a:rPr lang="nl-NL" baseline="0" dirty="0" err="1" smtClean="0"/>
              <a:t>reliable</a:t>
            </a:r>
            <a:r>
              <a:rPr lang="nl-NL" baseline="0" dirty="0" smtClean="0"/>
              <a:t> data </a:t>
            </a:r>
            <a:r>
              <a:rPr lang="nl-NL" baseline="0" dirty="0" err="1" smtClean="0"/>
              <a:t>about</a:t>
            </a:r>
            <a:r>
              <a:rPr lang="nl-NL" baseline="0" dirty="0" smtClean="0"/>
              <a:t> </a:t>
            </a:r>
            <a:r>
              <a:rPr lang="nl-NL" baseline="0" dirty="0" err="1" smtClean="0"/>
              <a:t>rentlevels</a:t>
            </a:r>
            <a:r>
              <a:rPr lang="nl-NL" baseline="0" dirty="0" smtClean="0"/>
              <a:t> </a:t>
            </a:r>
            <a:r>
              <a:rPr lang="nl-NL" baseline="0" dirty="0" err="1" smtClean="0"/>
              <a:t>for</a:t>
            </a:r>
            <a:r>
              <a:rPr lang="nl-NL" baseline="0" dirty="0" smtClean="0"/>
              <a:t> Q4 2009. </a:t>
            </a:r>
            <a:r>
              <a:rPr lang="nl-NL" baseline="0" dirty="0" err="1" smtClean="0"/>
              <a:t>So</a:t>
            </a:r>
            <a:r>
              <a:rPr lang="nl-NL" baseline="0" dirty="0" smtClean="0"/>
              <a:t> </a:t>
            </a:r>
            <a:r>
              <a:rPr lang="nl-NL" baseline="0" dirty="0" err="1" smtClean="0"/>
              <a:t>if</a:t>
            </a:r>
            <a:r>
              <a:rPr lang="nl-NL" baseline="0" dirty="0" smtClean="0"/>
              <a:t> I look </a:t>
            </a:r>
            <a:r>
              <a:rPr lang="nl-NL" baseline="0" dirty="0" err="1" smtClean="0"/>
              <a:t>for</a:t>
            </a:r>
            <a:r>
              <a:rPr lang="nl-NL" baseline="0" dirty="0" smtClean="0"/>
              <a:t> a </a:t>
            </a:r>
            <a:r>
              <a:rPr lang="nl-NL" baseline="0" dirty="0" err="1" smtClean="0"/>
              <a:t>gross</a:t>
            </a:r>
            <a:r>
              <a:rPr lang="nl-NL" baseline="0" dirty="0" smtClean="0"/>
              <a:t> </a:t>
            </a:r>
            <a:r>
              <a:rPr lang="nl-NL" baseline="0" dirty="0" err="1" smtClean="0"/>
              <a:t>initial</a:t>
            </a:r>
            <a:r>
              <a:rPr lang="nl-NL" baseline="0" dirty="0" smtClean="0"/>
              <a:t> </a:t>
            </a:r>
            <a:r>
              <a:rPr lang="nl-NL" baseline="0" dirty="0" err="1" smtClean="0"/>
              <a:t>yield</a:t>
            </a:r>
            <a:r>
              <a:rPr lang="nl-NL" baseline="0" dirty="0" smtClean="0"/>
              <a:t> as </a:t>
            </a:r>
            <a:r>
              <a:rPr lang="nl-NL" baseline="0" dirty="0" err="1" smtClean="0"/>
              <a:t>well</a:t>
            </a:r>
            <a:r>
              <a:rPr lang="nl-NL" baseline="0" dirty="0" smtClean="0"/>
              <a:t> I </a:t>
            </a:r>
            <a:r>
              <a:rPr lang="nl-NL" baseline="0" dirty="0" err="1" smtClean="0"/>
              <a:t>can</a:t>
            </a:r>
            <a:r>
              <a:rPr lang="nl-NL" baseline="0" dirty="0" smtClean="0"/>
              <a:t> </a:t>
            </a:r>
            <a:r>
              <a:rPr lang="nl-NL" baseline="0" dirty="0" err="1" smtClean="0"/>
              <a:t>easily</a:t>
            </a:r>
            <a:r>
              <a:rPr lang="nl-NL" baseline="0" dirty="0" smtClean="0"/>
              <a:t> </a:t>
            </a:r>
            <a:r>
              <a:rPr lang="nl-NL" baseline="0" dirty="0" err="1" smtClean="0"/>
              <a:t>make</a:t>
            </a:r>
            <a:r>
              <a:rPr lang="nl-NL" baseline="0" dirty="0" smtClean="0"/>
              <a:t> a </a:t>
            </a:r>
            <a:r>
              <a:rPr lang="nl-NL" baseline="0" dirty="0" err="1" smtClean="0"/>
              <a:t>first</a:t>
            </a:r>
            <a:r>
              <a:rPr lang="nl-NL" baseline="0" dirty="0" smtClean="0"/>
              <a:t> </a:t>
            </a:r>
            <a:r>
              <a:rPr lang="nl-NL" baseline="0" dirty="0" err="1" smtClean="0"/>
              <a:t>estimation</a:t>
            </a:r>
            <a:r>
              <a:rPr lang="nl-NL" baseline="0" dirty="0" smtClean="0"/>
              <a:t> of the </a:t>
            </a:r>
            <a:r>
              <a:rPr lang="nl-NL" baseline="0" dirty="0" err="1" smtClean="0"/>
              <a:t>investment</a:t>
            </a:r>
            <a:r>
              <a:rPr lang="nl-NL" baseline="0" dirty="0" smtClean="0"/>
              <a:t> </a:t>
            </a:r>
            <a:r>
              <a:rPr lang="nl-NL" baseline="0" dirty="0" err="1" smtClean="0"/>
              <a:t>value</a:t>
            </a:r>
            <a:r>
              <a:rPr lang="nl-NL" baseline="0" dirty="0" smtClean="0"/>
              <a:t>. </a:t>
            </a:r>
          </a:p>
          <a:p>
            <a:pPr marL="228600" indent="-228600">
              <a:buAutoNum type="arabicParenR"/>
            </a:pPr>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nl-NL" baseline="0" dirty="0" smtClean="0"/>
          </a:p>
          <a:p>
            <a:pPr marL="228600" indent="-228600">
              <a:buNone/>
            </a:pPr>
            <a:r>
              <a:rPr lang="nl-NL" baseline="0" dirty="0" smtClean="0"/>
              <a:t>4) </a:t>
            </a:r>
            <a:r>
              <a:rPr lang="nl-NL" baseline="0" dirty="0" err="1" smtClean="0"/>
              <a:t>What</a:t>
            </a:r>
            <a:r>
              <a:rPr lang="nl-NL" baseline="0" dirty="0" smtClean="0"/>
              <a:t> ever </a:t>
            </a:r>
            <a:r>
              <a:rPr lang="nl-NL" baseline="0" dirty="0" err="1" smtClean="0"/>
              <a:t>you</a:t>
            </a:r>
            <a:r>
              <a:rPr lang="nl-NL" baseline="0" dirty="0" smtClean="0"/>
              <a:t> </a:t>
            </a:r>
            <a:r>
              <a:rPr lang="nl-NL" baseline="0" dirty="0" err="1" smtClean="0"/>
              <a:t>known</a:t>
            </a:r>
            <a:r>
              <a:rPr lang="nl-NL" baseline="0" dirty="0" smtClean="0"/>
              <a:t> </a:t>
            </a:r>
            <a:r>
              <a:rPr lang="nl-NL" baseline="0" dirty="0" err="1" smtClean="0"/>
              <a:t>might</a:t>
            </a:r>
            <a:r>
              <a:rPr lang="nl-NL" baseline="0" dirty="0" smtClean="0"/>
              <a:t> </a:t>
            </a:r>
            <a:r>
              <a:rPr lang="nl-NL" baseline="0" dirty="0" err="1" smtClean="0"/>
              <a:t>be</a:t>
            </a:r>
            <a:r>
              <a:rPr lang="nl-NL" baseline="0" dirty="0" smtClean="0"/>
              <a:t> in </a:t>
            </a:r>
            <a:r>
              <a:rPr lang="nl-NL" baseline="0" dirty="0" err="1" smtClean="0"/>
              <a:t>handy</a:t>
            </a:r>
            <a:r>
              <a:rPr lang="nl-NL" baseline="0" dirty="0" smtClean="0"/>
              <a:t>? Office / </a:t>
            </a:r>
            <a:r>
              <a:rPr lang="nl-NL" baseline="0" dirty="0" err="1" smtClean="0"/>
              <a:t>Residential</a:t>
            </a:r>
            <a:endParaRPr lang="nl-NL" baseline="0" dirty="0" smtClean="0"/>
          </a:p>
          <a:p>
            <a:pPr marL="228600" indent="-228600">
              <a:buNone/>
            </a:pPr>
            <a:endParaRPr lang="nl-NL" baseline="0" dirty="0" smtClean="0"/>
          </a:p>
          <a:p>
            <a:pPr marL="228600" indent="-228600">
              <a:buNone/>
            </a:pPr>
            <a:r>
              <a:rPr lang="nl-NL" baseline="0" dirty="0" smtClean="0"/>
              <a:t>5) </a:t>
            </a:r>
            <a:r>
              <a:rPr lang="en-US" sz="1200" kern="1200" dirty="0" smtClean="0">
                <a:solidFill>
                  <a:schemeClr val="tx1"/>
                </a:solidFill>
                <a:latin typeface="+mn-lt"/>
                <a:ea typeface="+mn-ea"/>
                <a:cs typeface="+mn-cs"/>
              </a:rPr>
              <a:t>In general we define land pricing systems as the main public instrument that determines a land value for the transferring of land rights between different actors. </a:t>
            </a:r>
          </a:p>
          <a:p>
            <a:pPr marL="228600" indent="-228600">
              <a:buNone/>
            </a:pPr>
            <a:endParaRPr lang="en-US" sz="1200" kern="1200" baseline="0" dirty="0" smtClean="0">
              <a:solidFill>
                <a:schemeClr val="tx1"/>
              </a:solidFill>
              <a:latin typeface="+mn-lt"/>
              <a:ea typeface="+mn-ea"/>
              <a:cs typeface="+mn-cs"/>
            </a:endParaRPr>
          </a:p>
          <a:p>
            <a:pPr marL="228600" indent="-228600">
              <a:buNone/>
            </a:pPr>
            <a:r>
              <a:rPr lang="en-US" sz="1200" kern="1200" baseline="0" dirty="0" smtClean="0">
                <a:solidFill>
                  <a:schemeClr val="tx1"/>
                </a:solidFill>
                <a:latin typeface="+mn-lt"/>
                <a:ea typeface="+mn-ea"/>
                <a:cs typeface="+mn-cs"/>
              </a:rPr>
              <a:t>So I think that we all agree that concerning land price data: …</a:t>
            </a:r>
            <a:endParaRPr lang="nl-NL" baseline="0" dirty="0" smtClean="0"/>
          </a:p>
        </p:txBody>
      </p:sp>
      <p:sp>
        <p:nvSpPr>
          <p:cNvPr id="4" name="Slide Number Placeholder 3"/>
          <p:cNvSpPr>
            <a:spLocks noGrp="1"/>
          </p:cNvSpPr>
          <p:nvPr>
            <p:ph type="sldNum" sz="quarter" idx="10"/>
          </p:nvPr>
        </p:nvSpPr>
        <p:spPr/>
        <p:txBody>
          <a:bodyPr/>
          <a:lstStyle/>
          <a:p>
            <a:fld id="{18A033DB-3A6F-4ED0-ADF0-BB43B233AAAB}"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nl-NL" dirty="0" smtClean="0"/>
          </a:p>
          <a:p>
            <a:pPr>
              <a:buFont typeface="Arial" pitchFamily="34" charset="0"/>
              <a:buNone/>
            </a:pPr>
            <a:endParaRPr lang="nl-NL" dirty="0" smtClean="0"/>
          </a:p>
          <a:p>
            <a:pPr>
              <a:buFont typeface="Arial" pitchFamily="34" charset="0"/>
              <a:buNone/>
            </a:pPr>
            <a:endParaRPr lang="nl-NL" dirty="0" smtClean="0"/>
          </a:p>
          <a:p>
            <a:pPr>
              <a:buFont typeface="Arial" pitchFamily="34" charset="0"/>
              <a:buNone/>
            </a:pPr>
            <a:endParaRPr lang="nl-NL" dirty="0" smtClean="0"/>
          </a:p>
          <a:p>
            <a:pPr>
              <a:buFont typeface="Arial" pitchFamily="34" charset="0"/>
              <a:buNone/>
            </a:pPr>
            <a:endParaRPr lang="nl-NL" dirty="0" smtClean="0"/>
          </a:p>
          <a:p>
            <a:pPr>
              <a:buFont typeface="Arial" pitchFamily="34" charset="0"/>
              <a:buNone/>
            </a:pPr>
            <a:r>
              <a:rPr lang="nl-NL" dirty="0" smtClean="0"/>
              <a:t>2)</a:t>
            </a:r>
            <a:r>
              <a:rPr lang="nl-NL" baseline="0" dirty="0" smtClean="0"/>
              <a:t> And </a:t>
            </a:r>
            <a:r>
              <a:rPr lang="nl-NL" baseline="0" dirty="0" err="1" smtClean="0"/>
              <a:t>therefore</a:t>
            </a:r>
            <a:r>
              <a:rPr lang="nl-NL" baseline="0" dirty="0" smtClean="0"/>
              <a:t> have </a:t>
            </a:r>
            <a:r>
              <a:rPr lang="nl-NL" baseline="0" dirty="0" err="1" smtClean="0"/>
              <a:t>some</a:t>
            </a:r>
            <a:r>
              <a:rPr lang="nl-NL" baseline="0" dirty="0" smtClean="0"/>
              <a:t> </a:t>
            </a:r>
            <a:r>
              <a:rPr lang="nl-NL" baseline="0" dirty="0" err="1" smtClean="0"/>
              <a:t>better</a:t>
            </a:r>
            <a:r>
              <a:rPr lang="nl-NL" baseline="0" dirty="0" smtClean="0"/>
              <a:t> </a:t>
            </a:r>
            <a:r>
              <a:rPr lang="nl-NL" baseline="0" dirty="0" err="1" smtClean="0"/>
              <a:t>understanding</a:t>
            </a:r>
            <a:r>
              <a:rPr lang="nl-NL" baseline="0" dirty="0" smtClean="0"/>
              <a:t> </a:t>
            </a:r>
            <a:r>
              <a:rPr lang="nl-NL" baseline="0" dirty="0" err="1" smtClean="0"/>
              <a:t>about</a:t>
            </a:r>
            <a:r>
              <a:rPr lang="nl-NL" baseline="0" dirty="0" smtClean="0"/>
              <a:t> the </a:t>
            </a:r>
            <a:r>
              <a:rPr lang="nl-NL" baseline="0" dirty="0" err="1" smtClean="0"/>
              <a:t>pricing</a:t>
            </a:r>
            <a:r>
              <a:rPr lang="nl-NL" baseline="0" dirty="0" smtClean="0"/>
              <a:t> of </a:t>
            </a:r>
            <a:r>
              <a:rPr lang="nl-NL" baseline="0" dirty="0" err="1" smtClean="0"/>
              <a:t>real</a:t>
            </a:r>
            <a:r>
              <a:rPr lang="nl-NL" baseline="0" dirty="0" smtClean="0"/>
              <a:t> </a:t>
            </a:r>
            <a:r>
              <a:rPr lang="nl-NL" baseline="0" dirty="0" err="1" smtClean="0"/>
              <a:t>estate</a:t>
            </a:r>
            <a:r>
              <a:rPr lang="nl-NL" baseline="0" dirty="0" smtClean="0"/>
              <a:t> and </a:t>
            </a:r>
            <a:r>
              <a:rPr lang="nl-NL" baseline="0" dirty="0" err="1" smtClean="0"/>
              <a:t>margins</a:t>
            </a:r>
            <a:r>
              <a:rPr lang="nl-NL" baseline="0" dirty="0" smtClean="0"/>
              <a:t> of </a:t>
            </a:r>
            <a:r>
              <a:rPr lang="nl-NL" baseline="0" dirty="0" err="1" smtClean="0"/>
              <a:t>developers</a:t>
            </a:r>
            <a:r>
              <a:rPr lang="nl-NL" baseline="0" dirty="0" smtClean="0"/>
              <a:t> as </a:t>
            </a:r>
            <a:r>
              <a:rPr lang="nl-NL" baseline="0" dirty="0" err="1" smtClean="0"/>
              <a:t>well</a:t>
            </a:r>
            <a:endParaRPr lang="nl-NL" baseline="0" dirty="0" smtClean="0"/>
          </a:p>
          <a:p>
            <a:pPr>
              <a:buFont typeface="Arial" pitchFamily="34" charset="0"/>
              <a:buNone/>
            </a:pPr>
            <a:endParaRPr lang="nl-NL" baseline="0" dirty="0" smtClean="0"/>
          </a:p>
          <a:p>
            <a:pPr>
              <a:buFont typeface="Arial" pitchFamily="34" charset="0"/>
              <a:buNone/>
            </a:pPr>
            <a:r>
              <a:rPr lang="nl-NL" baseline="0" dirty="0" smtClean="0"/>
              <a:t>3) </a:t>
            </a:r>
            <a:r>
              <a:rPr lang="nl-NL" baseline="0" dirty="0" err="1" smtClean="0"/>
              <a:t>So</a:t>
            </a:r>
            <a:r>
              <a:rPr lang="nl-NL" baseline="0" dirty="0" smtClean="0"/>
              <a:t> </a:t>
            </a:r>
            <a:r>
              <a:rPr lang="nl-NL" baseline="0" dirty="0" err="1" smtClean="0"/>
              <a:t>if</a:t>
            </a:r>
            <a:r>
              <a:rPr lang="nl-NL" baseline="0" dirty="0" smtClean="0"/>
              <a:t> I </a:t>
            </a:r>
            <a:r>
              <a:rPr lang="nl-NL" baseline="0" dirty="0" err="1" smtClean="0"/>
              <a:t>ask</a:t>
            </a:r>
            <a:r>
              <a:rPr lang="nl-NL" baseline="0" dirty="0" smtClean="0"/>
              <a:t> </a:t>
            </a:r>
            <a:r>
              <a:rPr lang="nl-NL" baseline="0" dirty="0" err="1" smtClean="0"/>
              <a:t>what</a:t>
            </a:r>
            <a:r>
              <a:rPr lang="nl-NL" baseline="0" dirty="0" smtClean="0"/>
              <a:t> </a:t>
            </a:r>
            <a:r>
              <a:rPr lang="nl-NL" baseline="0" dirty="0" err="1" smtClean="0"/>
              <a:t>will</a:t>
            </a:r>
            <a:r>
              <a:rPr lang="nl-NL" baseline="0" dirty="0" smtClean="0"/>
              <a:t> happen </a:t>
            </a:r>
            <a:r>
              <a:rPr lang="nl-NL" baseline="0" dirty="0" err="1" smtClean="0"/>
              <a:t>with</a:t>
            </a:r>
            <a:r>
              <a:rPr lang="nl-NL" baseline="0" dirty="0" smtClean="0"/>
              <a:t> the </a:t>
            </a:r>
            <a:r>
              <a:rPr lang="nl-NL" baseline="0" dirty="0" err="1" smtClean="0"/>
              <a:t>rentlevels</a:t>
            </a:r>
            <a:r>
              <a:rPr lang="nl-NL" baseline="0" dirty="0" smtClean="0"/>
              <a:t> of office space in </a:t>
            </a:r>
            <a:r>
              <a:rPr lang="nl-NL" baseline="0" dirty="0" err="1" smtClean="0"/>
              <a:t>Greece</a:t>
            </a:r>
            <a:r>
              <a:rPr lang="nl-NL" baseline="0" dirty="0" smtClean="0"/>
              <a:t>? </a:t>
            </a:r>
            <a:r>
              <a:rPr lang="nl-NL" baseline="0" dirty="0" err="1" smtClean="0"/>
              <a:t>Same</a:t>
            </a:r>
            <a:r>
              <a:rPr lang="nl-NL" baseline="0" dirty="0" smtClean="0"/>
              <a:t> </a:t>
            </a:r>
            <a:r>
              <a:rPr lang="nl-NL" baseline="0" dirty="0" err="1" smtClean="0"/>
              <a:t>go’s</a:t>
            </a:r>
            <a:r>
              <a:rPr lang="nl-NL" baseline="0" dirty="0" smtClean="0"/>
              <a:t> </a:t>
            </a:r>
            <a:r>
              <a:rPr lang="nl-NL" baseline="0" dirty="0" err="1" smtClean="0"/>
              <a:t>for</a:t>
            </a:r>
            <a:r>
              <a:rPr lang="nl-NL" baseline="0" dirty="0" smtClean="0"/>
              <a:t> the </a:t>
            </a:r>
            <a:r>
              <a:rPr lang="nl-NL" baseline="0" dirty="0" err="1" smtClean="0"/>
              <a:t>gross</a:t>
            </a:r>
            <a:r>
              <a:rPr lang="nl-NL" baseline="0" dirty="0" smtClean="0"/>
              <a:t> </a:t>
            </a:r>
            <a:r>
              <a:rPr lang="nl-NL" baseline="0" dirty="0" err="1" smtClean="0"/>
              <a:t>initial</a:t>
            </a:r>
            <a:r>
              <a:rPr lang="nl-NL" baseline="0" dirty="0" smtClean="0"/>
              <a:t> </a:t>
            </a:r>
            <a:r>
              <a:rPr lang="nl-NL" baseline="0" dirty="0" err="1" smtClean="0"/>
              <a:t>yields</a:t>
            </a:r>
            <a:r>
              <a:rPr lang="nl-NL" baseline="0" dirty="0" smtClean="0"/>
              <a:t> </a:t>
            </a:r>
            <a:r>
              <a:rPr lang="nl-NL" baseline="0" dirty="0" err="1" smtClean="0"/>
              <a:t>you</a:t>
            </a:r>
            <a:r>
              <a:rPr lang="nl-NL" baseline="0" dirty="0" smtClean="0"/>
              <a:t> </a:t>
            </a:r>
            <a:r>
              <a:rPr lang="nl-NL" baseline="0" dirty="0" err="1" smtClean="0"/>
              <a:t>will</a:t>
            </a:r>
            <a:r>
              <a:rPr lang="nl-NL" baseline="0" dirty="0" smtClean="0"/>
              <a:t> </a:t>
            </a:r>
            <a:r>
              <a:rPr lang="nl-NL" baseline="0" dirty="0" err="1" smtClean="0"/>
              <a:t>You</a:t>
            </a:r>
            <a:r>
              <a:rPr lang="nl-NL" baseline="0" dirty="0" smtClean="0"/>
              <a:t> </a:t>
            </a:r>
            <a:r>
              <a:rPr lang="nl-NL" baseline="0" dirty="0" err="1" smtClean="0"/>
              <a:t>can</a:t>
            </a:r>
            <a:r>
              <a:rPr lang="nl-NL" baseline="0" dirty="0" smtClean="0"/>
              <a:t> </a:t>
            </a:r>
            <a:r>
              <a:rPr lang="nl-NL" baseline="0" dirty="0" err="1" smtClean="0"/>
              <a:t>probably</a:t>
            </a:r>
            <a:r>
              <a:rPr lang="nl-NL" baseline="0" dirty="0" smtClean="0"/>
              <a:t> </a:t>
            </a:r>
            <a:r>
              <a:rPr lang="nl-NL" baseline="0" dirty="0" err="1" smtClean="0"/>
              <a:t>make</a:t>
            </a:r>
            <a:r>
              <a:rPr lang="nl-NL" baseline="0" dirty="0" smtClean="0"/>
              <a:t> a </a:t>
            </a:r>
            <a:r>
              <a:rPr lang="nl-NL" baseline="0" dirty="0" err="1" smtClean="0"/>
              <a:t>good</a:t>
            </a:r>
            <a:r>
              <a:rPr lang="nl-NL" baseline="0" dirty="0" smtClean="0"/>
              <a:t> </a:t>
            </a:r>
            <a:r>
              <a:rPr lang="nl-NL" baseline="0" dirty="0" err="1" smtClean="0"/>
              <a:t>estimation</a:t>
            </a:r>
            <a:r>
              <a:rPr lang="nl-NL" baseline="0" dirty="0" smtClean="0"/>
              <a:t>, </a:t>
            </a:r>
            <a:r>
              <a:rPr lang="nl-NL" baseline="0" dirty="0" err="1" smtClean="0"/>
              <a:t>but</a:t>
            </a:r>
            <a:r>
              <a:rPr lang="nl-NL" baseline="0" dirty="0" smtClean="0"/>
              <a:t> </a:t>
            </a:r>
            <a:r>
              <a:rPr lang="nl-NL" baseline="0" dirty="0" err="1" smtClean="0"/>
              <a:t>if</a:t>
            </a:r>
            <a:r>
              <a:rPr lang="nl-NL" baseline="0" dirty="0" smtClean="0"/>
              <a:t> I </a:t>
            </a:r>
            <a:r>
              <a:rPr lang="nl-NL" baseline="0" dirty="0" err="1" smtClean="0"/>
              <a:t>ask</a:t>
            </a:r>
            <a:r>
              <a:rPr lang="nl-NL" baseline="0" dirty="0" smtClean="0"/>
              <a:t> </a:t>
            </a:r>
            <a:r>
              <a:rPr lang="nl-NL" baseline="0" dirty="0" err="1" smtClean="0"/>
              <a:t>what</a:t>
            </a:r>
            <a:r>
              <a:rPr lang="nl-NL" baseline="0" dirty="0" smtClean="0"/>
              <a:t> the land </a:t>
            </a:r>
            <a:r>
              <a:rPr lang="nl-NL" baseline="0" dirty="0" err="1" smtClean="0"/>
              <a:t>prices</a:t>
            </a:r>
            <a:r>
              <a:rPr lang="nl-NL" baseline="0" dirty="0" smtClean="0"/>
              <a:t> </a:t>
            </a:r>
            <a:r>
              <a:rPr lang="nl-NL" baseline="0" dirty="0" err="1" smtClean="0"/>
              <a:t>will</a:t>
            </a:r>
            <a:r>
              <a:rPr lang="nl-NL" baseline="0" dirty="0" smtClean="0"/>
              <a:t> do, we </a:t>
            </a:r>
            <a:r>
              <a:rPr lang="nl-NL" baseline="0" dirty="0" err="1" smtClean="0"/>
              <a:t>will</a:t>
            </a:r>
            <a:r>
              <a:rPr lang="nl-NL" baseline="0" dirty="0" smtClean="0"/>
              <a:t> </a:t>
            </a:r>
            <a:r>
              <a:rPr lang="nl-NL" baseline="0" dirty="0" err="1" smtClean="0"/>
              <a:t>definitaly</a:t>
            </a:r>
            <a:r>
              <a:rPr lang="nl-NL" baseline="0" dirty="0" smtClean="0"/>
              <a:t> </a:t>
            </a:r>
            <a:r>
              <a:rPr lang="nl-NL" baseline="0" dirty="0" err="1" smtClean="0"/>
              <a:t>come</a:t>
            </a:r>
            <a:r>
              <a:rPr lang="nl-NL" baseline="0" dirty="0" smtClean="0"/>
              <a:t> up </a:t>
            </a:r>
            <a:r>
              <a:rPr lang="nl-NL" baseline="0" dirty="0" err="1" smtClean="0"/>
              <a:t>with</a:t>
            </a:r>
            <a:r>
              <a:rPr lang="nl-NL" baseline="0" dirty="0" smtClean="0"/>
              <a:t> a lot more </a:t>
            </a:r>
            <a:r>
              <a:rPr lang="nl-NL" baseline="0" dirty="0" err="1" smtClean="0"/>
              <a:t>resaerch</a:t>
            </a:r>
            <a:r>
              <a:rPr lang="nl-NL" baseline="0" dirty="0" smtClean="0"/>
              <a:t> </a:t>
            </a:r>
            <a:r>
              <a:rPr lang="nl-NL" baseline="0" dirty="0" err="1" smtClean="0"/>
              <a:t>questions</a:t>
            </a:r>
            <a:r>
              <a:rPr lang="nl-NL" baseline="0" dirty="0" smtClean="0"/>
              <a:t> </a:t>
            </a:r>
            <a:r>
              <a:rPr lang="nl-NL" baseline="0" dirty="0" err="1" smtClean="0"/>
              <a:t>instead</a:t>
            </a:r>
            <a:r>
              <a:rPr lang="nl-NL" baseline="0" dirty="0" smtClean="0"/>
              <a:t> of </a:t>
            </a:r>
            <a:r>
              <a:rPr lang="nl-NL" baseline="0" dirty="0" err="1" smtClean="0"/>
              <a:t>answers</a:t>
            </a:r>
            <a:r>
              <a:rPr lang="nl-NL" baseline="0" dirty="0" smtClean="0"/>
              <a:t>.</a:t>
            </a:r>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err="1" smtClean="0"/>
              <a:t>Before</a:t>
            </a:r>
            <a:r>
              <a:rPr lang="nl-NL" dirty="0" smtClean="0"/>
              <a:t> I </a:t>
            </a:r>
            <a:r>
              <a:rPr lang="nl-NL" dirty="0" err="1" smtClean="0"/>
              <a:t>give</a:t>
            </a:r>
            <a:r>
              <a:rPr lang="nl-NL" dirty="0" smtClean="0"/>
              <a:t> the floor to Wim </a:t>
            </a:r>
            <a:r>
              <a:rPr lang="nl-NL" dirty="0" err="1" smtClean="0"/>
              <a:t>some</a:t>
            </a:r>
            <a:r>
              <a:rPr lang="nl-NL" dirty="0" smtClean="0"/>
              <a:t> </a:t>
            </a:r>
            <a:r>
              <a:rPr lang="nl-NL" dirty="0" err="1" smtClean="0"/>
              <a:t>examples</a:t>
            </a:r>
            <a:r>
              <a:rPr lang="nl-NL" dirty="0" smtClean="0"/>
              <a:t> of</a:t>
            </a:r>
            <a:r>
              <a:rPr lang="nl-NL" baseline="0" dirty="0" smtClean="0"/>
              <a:t> </a:t>
            </a:r>
            <a:r>
              <a:rPr lang="nl-NL" baseline="0" dirty="0" err="1" smtClean="0"/>
              <a:t>how</a:t>
            </a:r>
            <a:r>
              <a:rPr lang="nl-NL" baseline="0" dirty="0" smtClean="0"/>
              <a:t> we </a:t>
            </a:r>
            <a:r>
              <a:rPr lang="nl-NL" baseline="0" dirty="0" err="1" smtClean="0"/>
              <a:t>see</a:t>
            </a:r>
            <a:r>
              <a:rPr lang="nl-NL" baseline="0" dirty="0" smtClean="0"/>
              <a:t> the </a:t>
            </a:r>
            <a:r>
              <a:rPr lang="nl-NL" baseline="0" dirty="0" err="1" smtClean="0"/>
              <a:t>future</a:t>
            </a:r>
            <a:r>
              <a:rPr lang="nl-NL" baseline="0" dirty="0" smtClean="0"/>
              <a:t> of land </a:t>
            </a:r>
            <a:r>
              <a:rPr lang="nl-NL" baseline="0" err="1" smtClean="0"/>
              <a:t>price</a:t>
            </a:r>
            <a:r>
              <a:rPr lang="nl-NL" baseline="0" smtClean="0"/>
              <a:t> data</a:t>
            </a:r>
            <a:endParaRPr lang="nl-NL" dirty="0"/>
          </a:p>
        </p:txBody>
      </p:sp>
      <p:sp>
        <p:nvSpPr>
          <p:cNvPr id="4" name="Slide Number Placeholder 3"/>
          <p:cNvSpPr>
            <a:spLocks noGrp="1"/>
          </p:cNvSpPr>
          <p:nvPr>
            <p:ph type="sldNum" sz="quarter" idx="10"/>
          </p:nvPr>
        </p:nvSpPr>
        <p:spPr/>
        <p:txBody>
          <a:bodyPr/>
          <a:lstStyle/>
          <a:p>
            <a:fld id="{18A033DB-3A6F-4ED0-ADF0-BB43B233AAAB}"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we translate these interesting reports and graphics into actual research question four main questions arise.</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First of all, of course, the question is which models are implemented in different cities to determine the land price</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Secondly, this leads to the focus on the effects of this models, so, which actual price is the result of these methods</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third and fourth questions are of a more abstract level.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concerns a focus on the position of the land prices in the local context, so we want to compare the land price data with for example the GDP, local rents, yields or income.</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fourth question relies on possible changes in generating more optimal market outcomes. In which way prices will be changing if the theoretical optimal land pricing method will be applied?</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Today we shall explicitly focus on the second question, which land prices are set in different cities across Europe.</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what did we do?</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contacted 50 key persons from academic and business world with our first two questions about pricing methods and land prices. The response was around 15 e-mails so 30% returned with at least an answer or with documents, advices etcetera.</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this brought was quite a surprise....</a:t>
            </a:r>
            <a:endParaRPr lang="nl-NL" sz="1200" kern="1200" dirty="0" smtClean="0">
              <a:solidFill>
                <a:schemeClr val="tx1"/>
              </a:solidFill>
              <a:latin typeface="+mn-lt"/>
              <a:ea typeface="+mn-ea"/>
              <a:cs typeface="+mn-cs"/>
            </a:endParaRPr>
          </a:p>
          <a:p>
            <a:pPr>
              <a:buFont typeface="Wingdings"/>
              <a:buNone/>
            </a:pPr>
            <a:endParaRPr lang="nl-NL" baseline="0" dirty="0" smtClean="0"/>
          </a:p>
        </p:txBody>
      </p:sp>
      <p:sp>
        <p:nvSpPr>
          <p:cNvPr id="4" name="Slide Number Placeholder 3"/>
          <p:cNvSpPr>
            <a:spLocks noGrp="1"/>
          </p:cNvSpPr>
          <p:nvPr>
            <p:ph type="sldNum" sz="quarter" idx="10"/>
          </p:nvPr>
        </p:nvSpPr>
        <p:spPr/>
        <p:txBody>
          <a:bodyPr/>
          <a:lstStyle/>
          <a:p>
            <a:fld id="{18A033DB-3A6F-4ED0-ADF0-BB43B233AAAB}"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DAB70041-2604-426A-B048-A9E47F4E5A90}" type="datetimeFigureOut">
              <a:rPr lang="nl-NL" smtClean="0"/>
              <a:pPr/>
              <a:t>24-6-2010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DAB70041-2604-426A-B048-A9E47F4E5A90}" type="datetimeFigureOut">
              <a:rPr lang="nl-NL" smtClean="0"/>
              <a:pPr/>
              <a:t>24-6-2010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DAB70041-2604-426A-B048-A9E47F4E5A90}" type="datetimeFigureOut">
              <a:rPr lang="nl-NL" smtClean="0"/>
              <a:pPr/>
              <a:t>24-6-2010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DAB70041-2604-426A-B048-A9E47F4E5A90}" type="datetimeFigureOut">
              <a:rPr lang="nl-NL" smtClean="0"/>
              <a:pPr/>
              <a:t>24-6-2010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70041-2604-426A-B048-A9E47F4E5A90}" type="datetimeFigureOut">
              <a:rPr lang="nl-NL" smtClean="0"/>
              <a:pPr/>
              <a:t>24-6-2010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DAB70041-2604-426A-B048-A9E47F4E5A90}" type="datetimeFigureOut">
              <a:rPr lang="nl-NL" smtClean="0"/>
              <a:pPr/>
              <a:t>24-6-2010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DAB70041-2604-426A-B048-A9E47F4E5A90}" type="datetimeFigureOut">
              <a:rPr lang="nl-NL" smtClean="0"/>
              <a:pPr/>
              <a:t>24-6-2010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DAB70041-2604-426A-B048-A9E47F4E5A90}" type="datetimeFigureOut">
              <a:rPr lang="nl-NL" smtClean="0"/>
              <a:pPr/>
              <a:t>24-6-2010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70041-2604-426A-B048-A9E47F4E5A90}" type="datetimeFigureOut">
              <a:rPr lang="nl-NL" smtClean="0"/>
              <a:pPr/>
              <a:t>24-6-2010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70041-2604-426A-B048-A9E47F4E5A90}" type="datetimeFigureOut">
              <a:rPr lang="nl-NL" smtClean="0"/>
              <a:pPr/>
              <a:t>24-6-2010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70041-2604-426A-B048-A9E47F4E5A90}" type="datetimeFigureOut">
              <a:rPr lang="nl-NL" smtClean="0"/>
              <a:pPr/>
              <a:t>24-6-2010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1054F1-2222-4050-9DCB-A4D60BBE8738}" type="slidenum">
              <a:rPr lang="nl-NL" smtClean="0"/>
              <a:pPr/>
              <a:t>‹N›</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70041-2604-426A-B048-A9E47F4E5A90}" type="datetimeFigureOut">
              <a:rPr lang="nl-NL" smtClean="0"/>
              <a:pPr/>
              <a:t>24-6-2010</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054F1-2222-4050-9DCB-A4D60BBE8738}" type="slidenum">
              <a:rPr lang="nl-NL" smtClean="0"/>
              <a:pPr/>
              <a:t>‹N›</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r>
              <a:rPr lang="en-GB" dirty="0" smtClean="0"/>
              <a:t>Land price transparency </a:t>
            </a:r>
            <a:endParaRPr lang="en-GB" dirty="0"/>
          </a:p>
        </p:txBody>
      </p:sp>
      <p:sp>
        <p:nvSpPr>
          <p:cNvPr id="3" name="Subtitle 2"/>
          <p:cNvSpPr>
            <a:spLocks noGrp="1"/>
          </p:cNvSpPr>
          <p:nvPr>
            <p:ph type="subTitle" idx="1"/>
          </p:nvPr>
        </p:nvSpPr>
        <p:spPr>
          <a:xfrm>
            <a:off x="2051720" y="2132856"/>
            <a:ext cx="6400800" cy="720080"/>
          </a:xfrm>
        </p:spPr>
        <p:txBody>
          <a:bodyPr/>
          <a:lstStyle/>
          <a:p>
            <a:r>
              <a:rPr lang="en-GB" dirty="0" smtClean="0"/>
              <a:t>Less is known by many</a:t>
            </a:r>
            <a:endParaRPr lang="en-GB" dirty="0"/>
          </a:p>
        </p:txBody>
      </p:sp>
      <p:pic>
        <p:nvPicPr>
          <p:cNvPr id="4" name="Picture 3"/>
          <p:cNvPicPr/>
          <p:nvPr/>
        </p:nvPicPr>
        <p:blipFill>
          <a:blip r:embed="rId3" cstate="print"/>
          <a:srcRect/>
          <a:stretch>
            <a:fillRect/>
          </a:stretch>
        </p:blipFill>
        <p:spPr bwMode="auto">
          <a:xfrm>
            <a:off x="323528" y="5877272"/>
            <a:ext cx="1520949" cy="744091"/>
          </a:xfrm>
          <a:prstGeom prst="rect">
            <a:avLst/>
          </a:prstGeom>
          <a:solidFill>
            <a:srgbClr val="FFFFFF"/>
          </a:solidFill>
          <a:ln w="9525">
            <a:noFill/>
            <a:miter lim="800000"/>
            <a:headEnd/>
            <a:tailEnd/>
          </a:ln>
        </p:spPr>
      </p:pic>
      <p:pic>
        <p:nvPicPr>
          <p:cNvPr id="5" name="Picture 4"/>
          <p:cNvPicPr/>
          <p:nvPr/>
        </p:nvPicPr>
        <p:blipFill>
          <a:blip r:embed="rId4" cstate="print"/>
          <a:srcRect/>
          <a:stretch>
            <a:fillRect/>
          </a:stretch>
        </p:blipFill>
        <p:spPr bwMode="auto">
          <a:xfrm>
            <a:off x="251520" y="5301208"/>
            <a:ext cx="1629916" cy="519683"/>
          </a:xfrm>
          <a:prstGeom prst="rect">
            <a:avLst/>
          </a:prstGeom>
          <a:solidFill>
            <a:srgbClr val="FFFFFF"/>
          </a:solidFill>
          <a:ln w="9525">
            <a:noFill/>
            <a:miter lim="800000"/>
            <a:headEnd/>
            <a:tailEnd/>
          </a:ln>
        </p:spPr>
      </p:pic>
      <p:pic>
        <p:nvPicPr>
          <p:cNvPr id="7" name="Picture 6"/>
          <p:cNvPicPr/>
          <p:nvPr/>
        </p:nvPicPr>
        <p:blipFill>
          <a:blip r:embed="rId5" cstate="print"/>
          <a:srcRect/>
          <a:stretch>
            <a:fillRect/>
          </a:stretch>
        </p:blipFill>
        <p:spPr bwMode="auto">
          <a:xfrm>
            <a:off x="827584" y="2204864"/>
            <a:ext cx="1728192" cy="1656184"/>
          </a:xfrm>
          <a:prstGeom prst="rect">
            <a:avLst/>
          </a:prstGeom>
          <a:solidFill>
            <a:srgbClr val="FFFFFF"/>
          </a:solidFill>
          <a:ln w="9525">
            <a:noFill/>
            <a:miter lim="800000"/>
            <a:headEnd/>
            <a:tailEnd/>
          </a:ln>
        </p:spPr>
      </p:pic>
      <p:sp>
        <p:nvSpPr>
          <p:cNvPr id="8" name="TextBox 7"/>
          <p:cNvSpPr txBox="1"/>
          <p:nvPr/>
        </p:nvSpPr>
        <p:spPr>
          <a:xfrm>
            <a:off x="4427984" y="4665910"/>
            <a:ext cx="4176464" cy="923330"/>
          </a:xfrm>
          <a:prstGeom prst="rect">
            <a:avLst/>
          </a:prstGeom>
          <a:noFill/>
        </p:spPr>
        <p:txBody>
          <a:bodyPr wrap="square" rtlCol="0">
            <a:spAutoFit/>
          </a:bodyPr>
          <a:lstStyle/>
          <a:p>
            <a:r>
              <a:rPr lang="en-GB" dirty="0" smtClean="0"/>
              <a:t>Authors:	W.J. (Wim) van der Post </a:t>
            </a:r>
            <a:r>
              <a:rPr lang="en-GB" dirty="0" err="1" smtClean="0"/>
              <a:t>Msc</a:t>
            </a:r>
            <a:endParaRPr lang="en-GB" dirty="0" smtClean="0"/>
          </a:p>
          <a:p>
            <a:r>
              <a:rPr lang="en-GB" dirty="0" smtClean="0"/>
              <a:t>	M.I.A. (Martijn) Boerkoel BA </a:t>
            </a:r>
            <a:r>
              <a:rPr lang="en-GB" dirty="0" err="1" smtClean="0"/>
              <a:t>Msc</a:t>
            </a:r>
            <a:endParaRPr lang="en-GB" dirty="0" smtClean="0"/>
          </a:p>
          <a:p>
            <a:r>
              <a:rPr lang="en-GB" dirty="0" smtClean="0"/>
              <a:t>Date:	2010, June 24</a:t>
            </a:r>
            <a:endParaRPr lang="en-GB" dirty="0"/>
          </a:p>
        </p:txBody>
      </p:sp>
      <p:pic>
        <p:nvPicPr>
          <p:cNvPr id="3074" name="Picture 2"/>
          <p:cNvPicPr>
            <a:picLocks noChangeAspect="1" noChangeArrowheads="1"/>
          </p:cNvPicPr>
          <p:nvPr/>
        </p:nvPicPr>
        <p:blipFill>
          <a:blip r:embed="rId6" cstate="print"/>
          <a:srcRect/>
          <a:stretch>
            <a:fillRect/>
          </a:stretch>
        </p:blipFill>
        <p:spPr bwMode="auto">
          <a:xfrm>
            <a:off x="6876256" y="5589240"/>
            <a:ext cx="1728192" cy="982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extBox 19"/>
          <p:cNvSpPr txBox="1"/>
          <p:nvPr/>
        </p:nvSpPr>
        <p:spPr>
          <a:xfrm>
            <a:off x="2195736" y="3140968"/>
            <a:ext cx="5400600" cy="584775"/>
          </a:xfrm>
          <a:prstGeom prst="rect">
            <a:avLst/>
          </a:prstGeom>
          <a:noFill/>
        </p:spPr>
        <p:txBody>
          <a:bodyPr wrap="square" rtlCol="0">
            <a:spAutoFit/>
          </a:bodyPr>
          <a:lstStyle/>
          <a:p>
            <a:r>
              <a:rPr lang="nl-NL" sz="3200" dirty="0" smtClean="0">
                <a:solidFill>
                  <a:schemeClr val="bg1"/>
                </a:solidFill>
              </a:rPr>
              <a:t>Data was </a:t>
            </a:r>
            <a:r>
              <a:rPr lang="nl-NL" sz="3200" dirty="0" err="1" smtClean="0">
                <a:solidFill>
                  <a:schemeClr val="bg1"/>
                </a:solidFill>
              </a:rPr>
              <a:t>given</a:t>
            </a:r>
            <a:r>
              <a:rPr lang="nl-NL" sz="3200" dirty="0" smtClean="0">
                <a:solidFill>
                  <a:schemeClr val="bg1"/>
                </a:solidFill>
              </a:rPr>
              <a:t> in </a:t>
            </a:r>
            <a:r>
              <a:rPr lang="nl-NL" sz="3200" dirty="0" err="1" smtClean="0">
                <a:solidFill>
                  <a:schemeClr val="bg1"/>
                </a:solidFill>
              </a:rPr>
              <a:t>many</a:t>
            </a:r>
            <a:r>
              <a:rPr lang="nl-NL" sz="3200" dirty="0" smtClean="0">
                <a:solidFill>
                  <a:schemeClr val="bg1"/>
                </a:solidFill>
              </a:rPr>
              <a:t> </a:t>
            </a:r>
            <a:r>
              <a:rPr lang="nl-NL" sz="3200" dirty="0" err="1" smtClean="0">
                <a:solidFill>
                  <a:schemeClr val="bg1"/>
                </a:solidFill>
              </a:rPr>
              <a:t>ways</a:t>
            </a:r>
            <a:r>
              <a:rPr lang="nl-NL" sz="3200" dirty="0" smtClean="0">
                <a:solidFill>
                  <a:schemeClr val="bg1"/>
                </a:solidFill>
              </a:rPr>
              <a:t>…</a:t>
            </a:r>
            <a:endParaRPr lang="nl-NL" sz="3200" dirty="0">
              <a:solidFill>
                <a:schemeClr val="bg1"/>
              </a:solidFill>
            </a:endParaRPr>
          </a:p>
        </p:txBody>
      </p:sp>
      <p:pic>
        <p:nvPicPr>
          <p:cNvPr id="13" name="Picture 12"/>
          <p:cNvPicPr/>
          <p:nvPr/>
        </p:nvPicPr>
        <p:blipFill>
          <a:blip r:embed="rId3" cstate="print"/>
          <a:srcRect/>
          <a:stretch>
            <a:fillRect/>
          </a:stretch>
        </p:blipFill>
        <p:spPr bwMode="auto">
          <a:xfrm>
            <a:off x="3059832" y="404664"/>
            <a:ext cx="5724525" cy="4048125"/>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251520" y="188640"/>
            <a:ext cx="3237710" cy="4608891"/>
          </a:xfrm>
          <a:prstGeom prst="rect">
            <a:avLst/>
          </a:prstGeom>
          <a:noFill/>
          <a:ln w="9525">
            <a:solidFill>
              <a:schemeClr val="tx1"/>
            </a:solid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5148064" y="1196752"/>
            <a:ext cx="3774209" cy="5347493"/>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1187624" y="1340768"/>
            <a:ext cx="3486411" cy="4961731"/>
          </a:xfrm>
          <a:prstGeom prst="rect">
            <a:avLst/>
          </a:prstGeom>
          <a:noFill/>
          <a:ln w="9525">
            <a:noFill/>
            <a:miter lim="800000"/>
            <a:headEnd/>
            <a:tailEnd/>
          </a:ln>
        </p:spPr>
      </p:pic>
      <p:pic>
        <p:nvPicPr>
          <p:cNvPr id="18" name="Picture 17"/>
          <p:cNvPicPr/>
          <p:nvPr/>
        </p:nvPicPr>
        <p:blipFill>
          <a:blip r:embed="rId7" cstate="print"/>
          <a:srcRect/>
          <a:stretch>
            <a:fillRect/>
          </a:stretch>
        </p:blipFill>
        <p:spPr bwMode="auto">
          <a:xfrm>
            <a:off x="539552" y="548680"/>
            <a:ext cx="5358334" cy="3672408"/>
          </a:xfrm>
          <a:prstGeom prst="rect">
            <a:avLst/>
          </a:prstGeom>
          <a:noFill/>
          <a:ln w="9525">
            <a:noFill/>
            <a:miter lim="800000"/>
            <a:headEnd/>
            <a:tailEnd/>
          </a:ln>
        </p:spPr>
      </p:pic>
      <p:pic>
        <p:nvPicPr>
          <p:cNvPr id="19" name="Picture 18"/>
          <p:cNvPicPr/>
          <p:nvPr/>
        </p:nvPicPr>
        <p:blipFill>
          <a:blip r:embed="rId8" cstate="print"/>
          <a:srcRect/>
          <a:stretch>
            <a:fillRect/>
          </a:stretch>
        </p:blipFill>
        <p:spPr bwMode="auto">
          <a:xfrm>
            <a:off x="2915816" y="2492896"/>
            <a:ext cx="5760720" cy="3857354"/>
          </a:xfrm>
          <a:prstGeom prst="rect">
            <a:avLst/>
          </a:prstGeom>
          <a:noFill/>
          <a:ln w="9525">
            <a:noFill/>
            <a:miter lim="800000"/>
            <a:headEnd/>
            <a:tailEnd/>
          </a:ln>
        </p:spPr>
      </p:pic>
      <p:pic>
        <p:nvPicPr>
          <p:cNvPr id="21" name="Picture 20"/>
          <p:cNvPicPr/>
          <p:nvPr/>
        </p:nvPicPr>
        <p:blipFill>
          <a:blip r:embed="rId9" cstate="print"/>
          <a:srcRect/>
          <a:stretch>
            <a:fillRect/>
          </a:stretch>
        </p:blipFill>
        <p:spPr bwMode="auto">
          <a:xfrm>
            <a:off x="827584" y="764704"/>
            <a:ext cx="4680520" cy="3672408"/>
          </a:xfrm>
          <a:prstGeom prst="rect">
            <a:avLst/>
          </a:prstGeom>
          <a:noFill/>
          <a:ln w="9525">
            <a:noFill/>
            <a:miter lim="800000"/>
            <a:headEnd/>
            <a:tailEnd/>
          </a:ln>
        </p:spPr>
      </p:pic>
      <p:pic>
        <p:nvPicPr>
          <p:cNvPr id="22" name="Picture 21"/>
          <p:cNvPicPr/>
          <p:nvPr/>
        </p:nvPicPr>
        <p:blipFill>
          <a:blip r:embed="rId10" cstate="print"/>
          <a:srcRect/>
          <a:stretch>
            <a:fillRect/>
          </a:stretch>
        </p:blipFill>
        <p:spPr bwMode="auto">
          <a:xfrm>
            <a:off x="3491880" y="2996952"/>
            <a:ext cx="4968552" cy="3456384"/>
          </a:xfrm>
          <a:prstGeom prst="rect">
            <a:avLst/>
          </a:prstGeom>
          <a:noFill/>
          <a:ln w="9525">
            <a:noFill/>
            <a:miter lim="800000"/>
            <a:headEnd/>
            <a:tailEnd/>
          </a:ln>
        </p:spPr>
      </p:pic>
      <p:pic>
        <p:nvPicPr>
          <p:cNvPr id="23" name="Picture 22"/>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First research results</a:t>
            </a:r>
            <a:endParaRPr lang="en-GB" dirty="0"/>
          </a:p>
        </p:txBody>
      </p:sp>
      <p:graphicFrame>
        <p:nvGraphicFramePr>
          <p:cNvPr id="6" name="Chart 5"/>
          <p:cNvGraphicFramePr/>
          <p:nvPr/>
        </p:nvGraphicFramePr>
        <p:xfrm>
          <a:off x="1259632" y="3501008"/>
          <a:ext cx="6336704" cy="295232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195736" y="4869160"/>
            <a:ext cx="2016224" cy="864096"/>
            <a:chOff x="2195736" y="4869160"/>
            <a:chExt cx="2016224" cy="864096"/>
          </a:xfrm>
        </p:grpSpPr>
        <p:sp>
          <p:nvSpPr>
            <p:cNvPr id="8" name="Oval 7"/>
            <p:cNvSpPr/>
            <p:nvPr/>
          </p:nvSpPr>
          <p:spPr>
            <a:xfrm>
              <a:off x="2195736" y="5301208"/>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p:nvSpPr>
          <p:spPr>
            <a:xfrm>
              <a:off x="3563888" y="4869160"/>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Oval 9"/>
          <p:cNvSpPr/>
          <p:nvPr/>
        </p:nvSpPr>
        <p:spPr>
          <a:xfrm>
            <a:off x="5508104" y="3933056"/>
            <a:ext cx="648072"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4" cstate="print"/>
          <a:srcRect/>
          <a:stretch>
            <a:fillRect/>
          </a:stretch>
        </p:blipFill>
        <p:spPr bwMode="auto">
          <a:xfrm>
            <a:off x="1475656" y="1340768"/>
            <a:ext cx="5514975"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Content Placeholder 3"/>
          <p:cNvSpPr>
            <a:spLocks noGrp="1"/>
          </p:cNvSpPr>
          <p:nvPr>
            <p:ph idx="1"/>
          </p:nvPr>
        </p:nvSpPr>
        <p:spPr>
          <a:xfrm>
            <a:off x="446856" y="3861049"/>
            <a:ext cx="8229600" cy="2304255"/>
          </a:xfrm>
        </p:spPr>
        <p:txBody>
          <a:bodyPr>
            <a:normAutofit lnSpcReduction="10000"/>
          </a:bodyPr>
          <a:lstStyle/>
          <a:p>
            <a:pPr>
              <a:buNone/>
            </a:pPr>
            <a:r>
              <a:rPr lang="en-GB" sz="2200" dirty="0" smtClean="0"/>
              <a:t>Transparency issues:</a:t>
            </a:r>
          </a:p>
          <a:p>
            <a:pPr lvl="1">
              <a:buFont typeface="Arial" pitchFamily="34" charset="0"/>
              <a:buChar char="•"/>
            </a:pPr>
            <a:r>
              <a:rPr lang="en-GB" sz="2200" dirty="0" smtClean="0"/>
              <a:t>Is it relevant enough to have a transparent land price market?</a:t>
            </a:r>
          </a:p>
          <a:p>
            <a:pPr lvl="1">
              <a:buFont typeface="Arial" pitchFamily="34" charset="0"/>
              <a:buChar char="•"/>
            </a:pPr>
            <a:r>
              <a:rPr lang="en-GB" sz="2200" dirty="0" smtClean="0"/>
              <a:t>For whom is it important that the land market is not transparent?</a:t>
            </a:r>
          </a:p>
          <a:p>
            <a:pPr lvl="1">
              <a:buFont typeface="Arial" pitchFamily="34" charset="0"/>
              <a:buChar char="•"/>
            </a:pPr>
            <a:r>
              <a:rPr lang="en-GB" sz="2200" dirty="0" smtClean="0"/>
              <a:t>For whom is it important that the land market will be more transparent?</a:t>
            </a:r>
          </a:p>
        </p:txBody>
      </p:sp>
      <p:sp>
        <p:nvSpPr>
          <p:cNvPr id="5" name="Content Placeholder 3"/>
          <p:cNvSpPr txBox="1">
            <a:spLocks/>
          </p:cNvSpPr>
          <p:nvPr/>
        </p:nvSpPr>
        <p:spPr>
          <a:xfrm>
            <a:off x="539552" y="1451917"/>
            <a:ext cx="8229600" cy="2265115"/>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noProof="0" dirty="0" smtClean="0"/>
              <a:t>A big lack of quantitative data</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Land price data is not</a:t>
            </a:r>
            <a:r>
              <a:rPr kumimoji="0" lang="en-GB" sz="2400" b="0" i="0" u="none" strike="noStrike" kern="1200" cap="none" spc="0" normalizeH="0" noProof="0" dirty="0" smtClean="0">
                <a:ln>
                  <a:noFill/>
                </a:ln>
                <a:solidFill>
                  <a:schemeClr val="tx1"/>
                </a:solidFill>
                <a:effectLst/>
                <a:uLnTx/>
                <a:uFillTx/>
                <a:latin typeface="+mn-lt"/>
                <a:ea typeface="+mn-ea"/>
                <a:cs typeface="+mn-cs"/>
              </a:rPr>
              <a:t> or poorly centrally collected by public or private companies;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If data is collected it is</a:t>
            </a:r>
            <a:r>
              <a:rPr kumimoji="0" lang="en-GB" sz="2400" b="0" i="0" u="none" strike="noStrike" kern="1200" cap="none" spc="0" normalizeH="0" noProof="0" dirty="0" smtClean="0">
                <a:ln>
                  <a:noFill/>
                </a:ln>
                <a:solidFill>
                  <a:schemeClr val="tx1"/>
                </a:solidFill>
                <a:effectLst/>
                <a:uLnTx/>
                <a:uFillTx/>
                <a:latin typeface="+mn-lt"/>
                <a:ea typeface="+mn-ea"/>
                <a:cs typeface="+mn-cs"/>
              </a:rPr>
              <a:t> hardly comparable because of different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noProof="0" dirty="0" smtClean="0"/>
              <a:t>Also land price methods itself are very in transparent;</a:t>
            </a: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539552" y="4149080"/>
            <a:ext cx="8229600" cy="194421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5" name="Content Placeholder 3"/>
          <p:cNvSpPr txBox="1">
            <a:spLocks/>
          </p:cNvSpPr>
          <p:nvPr/>
        </p:nvSpPr>
        <p:spPr>
          <a:xfrm>
            <a:off x="539552" y="1628800"/>
            <a:ext cx="8229600" cy="45365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noProof="0" dirty="0" smtClean="0"/>
              <a:t>What if transparency on the land price market is our goal: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noProof="0" dirty="0" smtClean="0">
                <a:sym typeface="Wingdings" pitchFamily="2" charset="2"/>
              </a:rPr>
              <a:t> How can we organise a collective responsibility?</a:t>
            </a: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Public / Private initiative;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One central European organisation;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t>A sub department of the IPD;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A yearly</a:t>
            </a:r>
            <a:r>
              <a:rPr kumimoji="0" lang="en-GB" sz="2400" b="0" i="0" u="none" strike="noStrike" kern="1200" cap="none" spc="0" normalizeH="0" noProof="0" dirty="0" smtClean="0">
                <a:ln>
                  <a:noFill/>
                </a:ln>
                <a:solidFill>
                  <a:schemeClr val="tx1"/>
                </a:solidFill>
                <a:effectLst/>
                <a:uLnTx/>
                <a:uFillTx/>
                <a:latin typeface="+mn-lt"/>
                <a:ea typeface="+mn-ea"/>
                <a:cs typeface="+mn-cs"/>
              </a:rPr>
              <a:t> research by ERES / ULI / RICS / … .</a:t>
            </a:r>
            <a:endParaRPr lang="en-GB" sz="2400" dirty="0"/>
          </a:p>
          <a:p>
            <a:pPr marL="285750" indent="-285750">
              <a:spcBef>
                <a:spcPct val="20000"/>
              </a:spcBef>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pPr>
            <a:endParaRPr kumimoji="0" lang="en-GB" sz="2400" b="0" i="0" u="none" strike="noStrike" kern="1200" cap="none" spc="0" normalizeH="0" baseline="0" dirty="0" smtClean="0">
              <a:ln>
                <a:noFill/>
              </a:ln>
              <a:solidFill>
                <a:schemeClr val="tx1"/>
              </a:solidFill>
              <a:effectLst/>
              <a:uLnTx/>
              <a:uFillTx/>
              <a:latin typeface="+mn-lt"/>
              <a:ea typeface="+mn-ea"/>
              <a:cs typeface="+mn-cs"/>
              <a:sym typeface="Wingdings" pitchFamily="2" charset="2"/>
            </a:endParaRPr>
          </a:p>
          <a:p>
            <a:pPr marL="742950" lvl="1" indent="-285750">
              <a:spcBef>
                <a:spcPct val="20000"/>
              </a:spcBef>
              <a:buFont typeface="Arial" pitchFamily="34" charset="0"/>
              <a:buChar cha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539552" y="4149080"/>
            <a:ext cx="8229600" cy="194421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620688"/>
            <a:ext cx="8229600" cy="92211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Any questions?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683568" y="5025950"/>
            <a:ext cx="3024336" cy="923330"/>
          </a:xfrm>
          <a:prstGeom prst="rect">
            <a:avLst/>
          </a:prstGeom>
          <a:noFill/>
        </p:spPr>
        <p:txBody>
          <a:bodyPr wrap="square" rtlCol="0">
            <a:spAutoFit/>
          </a:bodyPr>
          <a:lstStyle/>
          <a:p>
            <a:pPr algn="ctr">
              <a:lnSpc>
                <a:spcPct val="150000"/>
              </a:lnSpc>
            </a:pPr>
            <a:r>
              <a:rPr lang="en-GB" dirty="0" smtClean="0"/>
              <a:t>W.J. (Wim) van der Post </a:t>
            </a:r>
            <a:r>
              <a:rPr lang="en-GB" dirty="0" err="1" smtClean="0"/>
              <a:t>Msc</a:t>
            </a:r>
            <a:endParaRPr lang="en-GB" dirty="0" smtClean="0"/>
          </a:p>
          <a:p>
            <a:pPr algn="ctr">
              <a:lnSpc>
                <a:spcPct val="150000"/>
              </a:lnSpc>
            </a:pPr>
            <a:r>
              <a:rPr lang="en-GB" dirty="0" err="1" smtClean="0"/>
              <a:t>w.vanderpost@asre.uva.nl</a:t>
            </a:r>
            <a:endParaRPr lang="en-GB" dirty="0"/>
          </a:p>
        </p:txBody>
      </p:sp>
      <p:pic>
        <p:nvPicPr>
          <p:cNvPr id="7" name="Picture 6"/>
          <p:cNvPicPr/>
          <p:nvPr/>
        </p:nvPicPr>
        <p:blipFill>
          <a:blip r:embed="rId3" cstate="print"/>
          <a:srcRect/>
          <a:stretch>
            <a:fillRect/>
          </a:stretch>
        </p:blipFill>
        <p:spPr bwMode="auto">
          <a:xfrm>
            <a:off x="5364088" y="4017838"/>
            <a:ext cx="1944216" cy="936104"/>
          </a:xfrm>
          <a:prstGeom prst="rect">
            <a:avLst/>
          </a:prstGeom>
          <a:solidFill>
            <a:srgbClr val="FFFFFF"/>
          </a:solidFill>
          <a:ln w="9525">
            <a:noFill/>
            <a:miter lim="800000"/>
            <a:headEnd/>
            <a:tailEnd/>
          </a:ln>
        </p:spPr>
      </p:pic>
      <p:pic>
        <p:nvPicPr>
          <p:cNvPr id="8" name="Picture 7"/>
          <p:cNvPicPr/>
          <p:nvPr/>
        </p:nvPicPr>
        <p:blipFill>
          <a:blip r:embed="rId4" cstate="print"/>
          <a:srcRect/>
          <a:stretch>
            <a:fillRect/>
          </a:stretch>
        </p:blipFill>
        <p:spPr bwMode="auto">
          <a:xfrm>
            <a:off x="1187624" y="4089846"/>
            <a:ext cx="2016224" cy="792088"/>
          </a:xfrm>
          <a:prstGeom prst="rect">
            <a:avLst/>
          </a:prstGeom>
          <a:solidFill>
            <a:srgbClr val="FFFFFF"/>
          </a:solidFill>
          <a:ln w="9525">
            <a:noFill/>
            <a:miter lim="800000"/>
            <a:headEnd/>
            <a:tailEnd/>
          </a:ln>
        </p:spPr>
      </p:pic>
      <p:sp>
        <p:nvSpPr>
          <p:cNvPr id="9" name="TextBox 8"/>
          <p:cNvSpPr txBox="1"/>
          <p:nvPr/>
        </p:nvSpPr>
        <p:spPr>
          <a:xfrm>
            <a:off x="1619672" y="2348880"/>
            <a:ext cx="5904656" cy="830997"/>
          </a:xfrm>
          <a:prstGeom prst="rect">
            <a:avLst/>
          </a:prstGeom>
          <a:noFill/>
        </p:spPr>
        <p:txBody>
          <a:bodyPr wrap="square" rtlCol="0">
            <a:spAutoFit/>
          </a:bodyPr>
          <a:lstStyle/>
          <a:p>
            <a:pPr algn="ctr"/>
            <a:r>
              <a:rPr lang="en-GB" sz="2400" dirty="0" smtClean="0"/>
              <a:t>In order to get a copy of our paper, please leave your business card</a:t>
            </a:r>
            <a:endParaRPr lang="en-GB" sz="2400" dirty="0"/>
          </a:p>
        </p:txBody>
      </p:sp>
      <p:sp>
        <p:nvSpPr>
          <p:cNvPr id="10" name="TextBox 9"/>
          <p:cNvSpPr txBox="1"/>
          <p:nvPr/>
        </p:nvSpPr>
        <p:spPr>
          <a:xfrm>
            <a:off x="4644008" y="5025950"/>
            <a:ext cx="3456384" cy="880369"/>
          </a:xfrm>
          <a:prstGeom prst="rect">
            <a:avLst/>
          </a:prstGeom>
          <a:noFill/>
        </p:spPr>
        <p:txBody>
          <a:bodyPr wrap="square" rtlCol="0">
            <a:spAutoFit/>
          </a:bodyPr>
          <a:lstStyle/>
          <a:p>
            <a:pPr algn="ctr">
              <a:lnSpc>
                <a:spcPct val="150000"/>
              </a:lnSpc>
            </a:pPr>
            <a:r>
              <a:rPr lang="en-GB" dirty="0" smtClean="0"/>
              <a:t>M.I.A. (Martijn) Boerkoel BA </a:t>
            </a:r>
            <a:r>
              <a:rPr lang="en-GB" dirty="0" err="1" smtClean="0"/>
              <a:t>Msc</a:t>
            </a:r>
            <a:endParaRPr lang="en-GB" dirty="0" smtClean="0"/>
          </a:p>
          <a:p>
            <a:pPr algn="ctr">
              <a:lnSpc>
                <a:spcPct val="150000"/>
              </a:lnSpc>
            </a:pPr>
            <a:r>
              <a:rPr lang="en-GB" dirty="0" err="1" smtClean="0"/>
              <a:t>mbo@fakton.com</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61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 of the presentation</a:t>
            </a:r>
            <a:endParaRPr lang="en-GB" dirty="0"/>
          </a:p>
        </p:txBody>
      </p:sp>
      <p:sp>
        <p:nvSpPr>
          <p:cNvPr id="3" name="Content Placeholder 2"/>
          <p:cNvSpPr>
            <a:spLocks noGrp="1"/>
          </p:cNvSpPr>
          <p:nvPr>
            <p:ph idx="1"/>
          </p:nvPr>
        </p:nvSpPr>
        <p:spPr>
          <a:xfrm>
            <a:off x="539552" y="1600200"/>
            <a:ext cx="7355160" cy="4525963"/>
          </a:xfrm>
        </p:spPr>
        <p:txBody>
          <a:bodyPr/>
          <a:lstStyle/>
          <a:p>
            <a:pPr>
              <a:buNone/>
            </a:pPr>
            <a:r>
              <a:rPr lang="en-GB" dirty="0" smtClean="0">
                <a:sym typeface="Wingdings" pitchFamily="2" charset="2"/>
              </a:rPr>
              <a:t>Introduction</a:t>
            </a:r>
          </a:p>
          <a:p>
            <a:pPr>
              <a:buNone/>
            </a:pPr>
            <a:r>
              <a:rPr lang="en-GB" dirty="0" smtClean="0">
                <a:sym typeface="Wingdings" pitchFamily="2" charset="2"/>
              </a:rPr>
              <a:t>Live mini field research</a:t>
            </a:r>
          </a:p>
          <a:p>
            <a:pPr>
              <a:buNone/>
            </a:pPr>
            <a:r>
              <a:rPr lang="en-GB" dirty="0" smtClean="0">
                <a:sym typeface="Wingdings" pitchFamily="2" charset="2"/>
              </a:rPr>
              <a:t>The goal of a yearly research</a:t>
            </a:r>
          </a:p>
          <a:p>
            <a:pPr>
              <a:buNone/>
            </a:pPr>
            <a:r>
              <a:rPr lang="en-GB" dirty="0" smtClean="0">
                <a:sym typeface="Wingdings" pitchFamily="2" charset="2"/>
              </a:rPr>
              <a:t>The research process</a:t>
            </a:r>
          </a:p>
          <a:p>
            <a:pPr>
              <a:buNone/>
            </a:pPr>
            <a:r>
              <a:rPr lang="en-GB" dirty="0" smtClean="0">
                <a:sym typeface="Wingdings" pitchFamily="2" charset="2"/>
              </a:rPr>
              <a:t>Research results</a:t>
            </a:r>
          </a:p>
          <a:p>
            <a:pPr>
              <a:buNone/>
            </a:pPr>
            <a:r>
              <a:rPr lang="en-GB" dirty="0" smtClean="0">
                <a:sym typeface="Wingdings" pitchFamily="2" charset="2"/>
              </a:rPr>
              <a:t>Conclusions</a:t>
            </a:r>
          </a:p>
          <a:p>
            <a:pPr>
              <a:buNone/>
            </a:pPr>
            <a:endParaRPr lang="en-GB" dirty="0" smtClean="0">
              <a:sym typeface="Wingdings" pitchFamily="2" charset="2"/>
            </a:endParaRPr>
          </a:p>
          <a:p>
            <a:pPr>
              <a:buNone/>
            </a:pPr>
            <a:endParaRPr lang="en-GB" dirty="0" smtClean="0">
              <a:sym typeface="Wingdings" pitchFamily="2" charset="2"/>
            </a:endParaRPr>
          </a:p>
          <a:p>
            <a:pPr>
              <a:buNone/>
            </a:pPr>
            <a:endParaRPr lang="en-GB" dirty="0" smtClean="0">
              <a:sym typeface="Wingdings" pitchFamily="2" charset="2"/>
            </a:endParaRPr>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552728" cy="1143000"/>
          </a:xfrm>
        </p:spPr>
        <p:txBody>
          <a:bodyPr/>
          <a:lstStyle/>
          <a:p>
            <a:r>
              <a:rPr lang="en-GB" dirty="0" smtClean="0"/>
              <a:t>Live mini field research</a:t>
            </a:r>
            <a:endParaRPr lang="en-GB" dirty="0"/>
          </a:p>
        </p:txBody>
      </p:sp>
      <p:sp>
        <p:nvSpPr>
          <p:cNvPr id="3" name="Content Placeholder 2"/>
          <p:cNvSpPr>
            <a:spLocks noGrp="1"/>
          </p:cNvSpPr>
          <p:nvPr>
            <p:ph idx="1"/>
          </p:nvPr>
        </p:nvSpPr>
        <p:spPr>
          <a:xfrm>
            <a:off x="457200" y="1700809"/>
            <a:ext cx="8229600" cy="1008111"/>
          </a:xfrm>
        </p:spPr>
        <p:txBody>
          <a:bodyPr>
            <a:normAutofit/>
          </a:bodyPr>
          <a:lstStyle/>
          <a:p>
            <a:pPr>
              <a:buNone/>
            </a:pPr>
            <a:r>
              <a:rPr lang="en-GB" sz="2400" dirty="0" smtClean="0">
                <a:sym typeface="Wingdings" pitchFamily="2" charset="2"/>
              </a:rPr>
              <a:t>Methodology: a couple of questions to the audience</a:t>
            </a:r>
          </a:p>
          <a:p>
            <a:pPr>
              <a:buNone/>
            </a:pPr>
            <a:r>
              <a:rPr lang="en-GB" sz="2400" dirty="0" smtClean="0">
                <a:sym typeface="Wingdings" pitchFamily="2" charset="2"/>
              </a:rPr>
              <a:t>Goal: creating awareness about the lack of land price data </a:t>
            </a:r>
          </a:p>
          <a:p>
            <a:pPr>
              <a:buNone/>
            </a:pPr>
            <a:endParaRPr lang="en-GB" sz="1800" dirty="0" smtClean="0">
              <a:sym typeface="Wingdings" pitchFamily="2" charset="2"/>
            </a:endParaRPr>
          </a:p>
          <a:p>
            <a:pPr>
              <a:buNone/>
            </a:pPr>
            <a:endParaRPr lang="en-GB" dirty="0"/>
          </a:p>
        </p:txBody>
      </p:sp>
      <p:pic>
        <p:nvPicPr>
          <p:cNvPr id="2051" name="Picture 3"/>
          <p:cNvPicPr>
            <a:picLocks noChangeAspect="1" noChangeArrowheads="1"/>
          </p:cNvPicPr>
          <p:nvPr/>
        </p:nvPicPr>
        <p:blipFill>
          <a:blip r:embed="rId3" cstate="print"/>
          <a:srcRect/>
          <a:stretch>
            <a:fillRect/>
          </a:stretch>
        </p:blipFill>
        <p:spPr bwMode="auto">
          <a:xfrm>
            <a:off x="6876256" y="260648"/>
            <a:ext cx="1740361" cy="1628800"/>
          </a:xfrm>
          <a:prstGeom prst="rect">
            <a:avLst/>
          </a:prstGeom>
          <a:noFill/>
          <a:ln w="9525">
            <a:noFill/>
            <a:miter lim="800000"/>
            <a:headEnd/>
            <a:tailEnd/>
          </a:ln>
        </p:spPr>
      </p:pic>
      <p:sp>
        <p:nvSpPr>
          <p:cNvPr id="6" name="Content Placeholder 2"/>
          <p:cNvSpPr txBox="1">
            <a:spLocks/>
          </p:cNvSpPr>
          <p:nvPr/>
        </p:nvSpPr>
        <p:spPr>
          <a:xfrm>
            <a:off x="395536" y="3501008"/>
            <a:ext cx="5544616"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Question 1: Where are you from?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4" cstate="print"/>
          <a:srcRect/>
          <a:stretch>
            <a:fillRect/>
          </a:stretch>
        </p:blipFill>
        <p:spPr bwMode="auto">
          <a:xfrm>
            <a:off x="6048885" y="3068960"/>
            <a:ext cx="2771364" cy="3312368"/>
          </a:xfrm>
          <a:prstGeom prst="rect">
            <a:avLst/>
          </a:prstGeom>
          <a:noFill/>
          <a:ln w="9525">
            <a:noFill/>
            <a:miter lim="800000"/>
            <a:headEnd/>
            <a:tailEnd/>
          </a:ln>
        </p:spPr>
      </p:pic>
      <p:sp>
        <p:nvSpPr>
          <p:cNvPr id="7" name="Content Placeholder 2"/>
          <p:cNvSpPr txBox="1">
            <a:spLocks/>
          </p:cNvSpPr>
          <p:nvPr/>
        </p:nvSpPr>
        <p:spPr>
          <a:xfrm>
            <a:off x="395536" y="4725144"/>
            <a:ext cx="5544616" cy="936104"/>
          </a:xfrm>
          <a:prstGeom prst="rect">
            <a:avLst/>
          </a:prstGeom>
        </p:spPr>
        <p:txBody>
          <a:bodyPr vert="horz" lIns="91440" tIns="45720" rIns="91440" bIns="45720" rtlCol="0">
            <a:noAutofit/>
          </a:bodyPr>
          <a:lstStyle/>
          <a:p>
            <a:pPr>
              <a:buNone/>
            </a:pPr>
            <a:r>
              <a:rPr lang="en-GB" sz="2400" dirty="0" smtClean="0">
                <a:sym typeface="Wingdings" pitchFamily="2" charset="2"/>
              </a:rPr>
              <a:t>Question 2: What is the price of a Big Mac in your own city?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552728" cy="1143000"/>
          </a:xfrm>
        </p:spPr>
        <p:txBody>
          <a:bodyPr/>
          <a:lstStyle/>
          <a:p>
            <a:r>
              <a:rPr lang="en-GB" dirty="0" smtClean="0"/>
              <a:t>Live mini field research</a:t>
            </a:r>
            <a:endParaRPr lang="en-GB" dirty="0"/>
          </a:p>
        </p:txBody>
      </p:sp>
      <p:sp>
        <p:nvSpPr>
          <p:cNvPr id="3" name="Content Placeholder 2"/>
          <p:cNvSpPr>
            <a:spLocks noGrp="1"/>
          </p:cNvSpPr>
          <p:nvPr>
            <p:ph idx="1"/>
          </p:nvPr>
        </p:nvSpPr>
        <p:spPr>
          <a:xfrm>
            <a:off x="395536" y="1844825"/>
            <a:ext cx="8229600" cy="936103"/>
          </a:xfrm>
        </p:spPr>
        <p:txBody>
          <a:bodyPr>
            <a:noAutofit/>
          </a:bodyPr>
          <a:lstStyle/>
          <a:p>
            <a:pPr>
              <a:buNone/>
            </a:pPr>
            <a:r>
              <a:rPr lang="en-GB" sz="2400" dirty="0" smtClean="0">
                <a:sym typeface="Wingdings" pitchFamily="2" charset="2"/>
              </a:rPr>
              <a:t>Question 3: What is the average rental price of a prime office location of your city?</a:t>
            </a:r>
          </a:p>
          <a:p>
            <a:pPr>
              <a:buNone/>
            </a:pPr>
            <a:endParaRPr lang="en-GB" sz="2400" dirty="0" smtClean="0">
              <a:sym typeface="Wingdings" pitchFamily="2" charset="2"/>
            </a:endParaRPr>
          </a:p>
          <a:p>
            <a:pPr>
              <a:buNone/>
            </a:pPr>
            <a:endParaRPr lang="en-GB" sz="2400" dirty="0" smtClean="0">
              <a:sym typeface="Wingdings" pitchFamily="2" charset="2"/>
            </a:endParaRPr>
          </a:p>
          <a:p>
            <a:pPr>
              <a:buNone/>
            </a:pPr>
            <a:endParaRPr lang="en-GB" sz="2400" dirty="0"/>
          </a:p>
        </p:txBody>
      </p:sp>
      <p:pic>
        <p:nvPicPr>
          <p:cNvPr id="2051" name="Picture 3"/>
          <p:cNvPicPr>
            <a:picLocks noChangeAspect="1" noChangeArrowheads="1"/>
          </p:cNvPicPr>
          <p:nvPr/>
        </p:nvPicPr>
        <p:blipFill>
          <a:blip r:embed="rId3" cstate="print"/>
          <a:srcRect/>
          <a:stretch>
            <a:fillRect/>
          </a:stretch>
        </p:blipFill>
        <p:spPr bwMode="auto">
          <a:xfrm>
            <a:off x="6876256" y="260648"/>
            <a:ext cx="1740361" cy="1628800"/>
          </a:xfrm>
          <a:prstGeom prst="rect">
            <a:avLst/>
          </a:prstGeom>
          <a:noFill/>
          <a:ln w="9525">
            <a:noFill/>
            <a:miter lim="800000"/>
            <a:headEnd/>
            <a:tailEnd/>
          </a:ln>
        </p:spPr>
      </p:pic>
      <p:grpSp>
        <p:nvGrpSpPr>
          <p:cNvPr id="9" name="Group 8"/>
          <p:cNvGrpSpPr/>
          <p:nvPr/>
        </p:nvGrpSpPr>
        <p:grpSpPr>
          <a:xfrm>
            <a:off x="1259632" y="2852936"/>
            <a:ext cx="7776864" cy="3876857"/>
            <a:chOff x="1259632" y="2852936"/>
            <a:chExt cx="7776864" cy="3876857"/>
          </a:xfrm>
        </p:grpSpPr>
        <p:pic>
          <p:nvPicPr>
            <p:cNvPr id="4" name="Picture 2"/>
            <p:cNvPicPr>
              <a:picLocks noChangeAspect="1" noChangeArrowheads="1"/>
            </p:cNvPicPr>
            <p:nvPr/>
          </p:nvPicPr>
          <p:blipFill>
            <a:blip r:embed="rId4" cstate="print"/>
            <a:srcRect/>
            <a:stretch>
              <a:fillRect/>
            </a:stretch>
          </p:blipFill>
          <p:spPr bwMode="auto">
            <a:xfrm>
              <a:off x="1259632" y="2852936"/>
              <a:ext cx="6552728" cy="361318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7308304" y="6137663"/>
              <a:ext cx="1728192" cy="592130"/>
            </a:xfrm>
            <a:prstGeom prst="rect">
              <a:avLst/>
            </a:prstGeom>
            <a:noFill/>
            <a:ln w="9525">
              <a:solidFill>
                <a:schemeClr val="accent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552728" cy="1143000"/>
          </a:xfrm>
        </p:spPr>
        <p:txBody>
          <a:bodyPr/>
          <a:lstStyle/>
          <a:p>
            <a:r>
              <a:rPr lang="en-GB" dirty="0" smtClean="0"/>
              <a:t>Live mini field research</a:t>
            </a:r>
            <a:endParaRPr lang="en-GB" dirty="0"/>
          </a:p>
        </p:txBody>
      </p:sp>
      <p:sp>
        <p:nvSpPr>
          <p:cNvPr id="3" name="Content Placeholder 2"/>
          <p:cNvSpPr>
            <a:spLocks noGrp="1"/>
          </p:cNvSpPr>
          <p:nvPr>
            <p:ph idx="1"/>
          </p:nvPr>
        </p:nvSpPr>
        <p:spPr>
          <a:xfrm>
            <a:off x="395536" y="3068960"/>
            <a:ext cx="8229600" cy="1872208"/>
          </a:xfrm>
        </p:spPr>
        <p:txBody>
          <a:bodyPr>
            <a:normAutofit/>
          </a:bodyPr>
          <a:lstStyle/>
          <a:p>
            <a:pPr>
              <a:buNone/>
            </a:pPr>
            <a:r>
              <a:rPr lang="en-GB" sz="2400" dirty="0" smtClean="0">
                <a:sym typeface="Wingdings" pitchFamily="2" charset="2"/>
              </a:rPr>
              <a:t>Question 5: Which land pricing systems are used by your own municipality?</a:t>
            </a:r>
          </a:p>
          <a:p>
            <a:pPr>
              <a:buNone/>
            </a:pPr>
            <a:endParaRPr lang="en-GB" sz="1800" dirty="0" smtClean="0">
              <a:sym typeface="Wingdings" pitchFamily="2" charset="2"/>
            </a:endParaRPr>
          </a:p>
          <a:p>
            <a:pPr>
              <a:buNone/>
            </a:pPr>
            <a:r>
              <a:rPr lang="en-US" sz="1800" b="1" i="1" dirty="0" smtClean="0"/>
              <a:t>Land price system </a:t>
            </a:r>
            <a:r>
              <a:rPr lang="en-US" sz="1800" i="1" dirty="0" smtClean="0"/>
              <a:t>= is the main public instrument that determines a land value for the transferring of land rights between different actors.</a:t>
            </a:r>
            <a:endParaRPr lang="en-GB" sz="1800" dirty="0" smtClean="0">
              <a:sym typeface="Wingdings" pitchFamily="2" charset="2"/>
            </a:endParaRPr>
          </a:p>
          <a:p>
            <a:pPr>
              <a:buNone/>
            </a:pPr>
            <a:endParaRPr lang="en-GB" sz="1800" dirty="0" smtClean="0">
              <a:sym typeface="Wingdings" pitchFamily="2" charset="2"/>
            </a:endParaRPr>
          </a:p>
          <a:p>
            <a:pPr>
              <a:buNone/>
            </a:pPr>
            <a:endParaRPr lang="en-GB" sz="1800" dirty="0" smtClean="0">
              <a:sym typeface="Wingdings" pitchFamily="2" charset="2"/>
            </a:endParaRPr>
          </a:p>
          <a:p>
            <a:pPr>
              <a:buNone/>
            </a:pPr>
            <a:endParaRPr lang="en-GB" sz="1800" dirty="0" smtClean="0">
              <a:sym typeface="Wingdings" pitchFamily="2" charset="2"/>
            </a:endParaRPr>
          </a:p>
          <a:p>
            <a:pPr>
              <a:buNone/>
            </a:pPr>
            <a:endParaRPr lang="en-GB" dirty="0"/>
          </a:p>
        </p:txBody>
      </p:sp>
      <p:pic>
        <p:nvPicPr>
          <p:cNvPr id="2051" name="Picture 3"/>
          <p:cNvPicPr>
            <a:picLocks noChangeAspect="1" noChangeArrowheads="1"/>
          </p:cNvPicPr>
          <p:nvPr/>
        </p:nvPicPr>
        <p:blipFill>
          <a:blip r:embed="rId3" cstate="print"/>
          <a:srcRect/>
          <a:stretch>
            <a:fillRect/>
          </a:stretch>
        </p:blipFill>
        <p:spPr bwMode="auto">
          <a:xfrm>
            <a:off x="6876256" y="260648"/>
            <a:ext cx="1740361" cy="1628800"/>
          </a:xfrm>
          <a:prstGeom prst="rect">
            <a:avLst/>
          </a:prstGeom>
          <a:noFill/>
          <a:ln w="9525">
            <a:noFill/>
            <a:miter lim="800000"/>
            <a:headEnd/>
            <a:tailEnd/>
          </a:ln>
        </p:spPr>
      </p:pic>
      <p:sp>
        <p:nvSpPr>
          <p:cNvPr id="5" name="Content Placeholder 2"/>
          <p:cNvSpPr txBox="1">
            <a:spLocks/>
          </p:cNvSpPr>
          <p:nvPr/>
        </p:nvSpPr>
        <p:spPr>
          <a:xfrm>
            <a:off x="395536" y="1700808"/>
            <a:ext cx="7128792" cy="936104"/>
          </a:xfrm>
          <a:prstGeom prst="rect">
            <a:avLst/>
          </a:prstGeom>
        </p:spPr>
        <p:txBody>
          <a:bodyPr vert="horz" lIns="91440" tIns="45720" rIns="91440" bIns="45720" rtlCol="0">
            <a:noAutofit/>
          </a:bodyPr>
          <a:lstStyle/>
          <a:p>
            <a:pPr>
              <a:buNone/>
            </a:pPr>
            <a:r>
              <a:rPr lang="en-US" sz="2400" dirty="0" smtClean="0">
                <a:sym typeface="Wingdings" pitchFamily="2" charset="2"/>
              </a:rPr>
              <a:t>Question 4: What is the land price of a m² land in your own city?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goal</a:t>
            </a:r>
            <a:endParaRPr lang="en-GB" dirty="0"/>
          </a:p>
        </p:txBody>
      </p:sp>
      <p:sp>
        <p:nvSpPr>
          <p:cNvPr id="5" name="Content Placeholder 4"/>
          <p:cNvSpPr>
            <a:spLocks noGrp="1"/>
          </p:cNvSpPr>
          <p:nvPr>
            <p:ph idx="1"/>
          </p:nvPr>
        </p:nvSpPr>
        <p:spPr>
          <a:xfrm>
            <a:off x="518864" y="4620269"/>
            <a:ext cx="8229600" cy="2049091"/>
          </a:xfrm>
        </p:spPr>
        <p:txBody>
          <a:bodyPr>
            <a:normAutofit fontScale="92500" lnSpcReduction="10000"/>
          </a:bodyPr>
          <a:lstStyle/>
          <a:p>
            <a:pPr>
              <a:buNone/>
            </a:pPr>
            <a:r>
              <a:rPr lang="en-GB" sz="2000" b="1" dirty="0" smtClean="0"/>
              <a:t>More transparency on the land market in order to create :</a:t>
            </a:r>
            <a:r>
              <a:rPr lang="en-GB" sz="2000" dirty="0" smtClean="0"/>
              <a:t> </a:t>
            </a:r>
          </a:p>
          <a:p>
            <a:pPr lvl="1">
              <a:buFont typeface="Arial" pitchFamily="34" charset="0"/>
              <a:buChar char="•"/>
            </a:pPr>
            <a:r>
              <a:rPr lang="en-GB" sz="2000" dirty="0" smtClean="0"/>
              <a:t>A better understanding of the tension between supply and demand;</a:t>
            </a:r>
          </a:p>
          <a:p>
            <a:pPr lvl="1">
              <a:buFont typeface="Arial" pitchFamily="34" charset="0"/>
              <a:buChar char="•"/>
            </a:pPr>
            <a:r>
              <a:rPr lang="en-GB" sz="2000" dirty="0" smtClean="0"/>
              <a:t>To gain more trust and certainty for foreign investors and reducing risks;</a:t>
            </a:r>
          </a:p>
          <a:p>
            <a:pPr lvl="1">
              <a:buFont typeface="Arial" pitchFamily="34" charset="0"/>
              <a:buChar char="•"/>
            </a:pPr>
            <a:r>
              <a:rPr lang="en-GB" sz="2000" dirty="0" smtClean="0"/>
              <a:t>Insights in effects of a financial crisis, different models different outcomes;</a:t>
            </a:r>
          </a:p>
          <a:p>
            <a:pPr lvl="1">
              <a:buFont typeface="Arial" pitchFamily="34" charset="0"/>
              <a:buChar char="•"/>
            </a:pPr>
            <a:r>
              <a:rPr lang="en-GB" sz="2000" dirty="0" smtClean="0"/>
              <a:t>To benchmark land price data;</a:t>
            </a:r>
          </a:p>
          <a:p>
            <a:pPr lvl="1">
              <a:buFont typeface="Arial" pitchFamily="34" charset="0"/>
              <a:buChar char="•"/>
            </a:pPr>
            <a:r>
              <a:rPr lang="en-GB" sz="2000" dirty="0" smtClean="0"/>
              <a:t>A more efficient market.</a:t>
            </a:r>
          </a:p>
          <a:p>
            <a:pPr>
              <a:buNone/>
            </a:pPr>
            <a:endParaRPr lang="en-GB" sz="2000" dirty="0" smtClean="0"/>
          </a:p>
          <a:p>
            <a:pPr>
              <a:buNone/>
            </a:pPr>
            <a:endParaRPr lang="en-GB" sz="2000" dirty="0" smtClean="0"/>
          </a:p>
          <a:p>
            <a:pPr>
              <a:buNone/>
            </a:pPr>
            <a:endParaRPr lang="en-GB" dirty="0" smtClean="0"/>
          </a:p>
          <a:p>
            <a:pPr>
              <a:buNone/>
            </a:pPr>
            <a:endParaRPr lang="en-GB" dirty="0"/>
          </a:p>
        </p:txBody>
      </p:sp>
      <p:pic>
        <p:nvPicPr>
          <p:cNvPr id="4" name="Picture 3"/>
          <p:cNvPicPr>
            <a:picLocks noChangeAspect="1" noChangeArrowheads="1"/>
          </p:cNvPicPr>
          <p:nvPr/>
        </p:nvPicPr>
        <p:blipFill>
          <a:blip r:embed="rId3" cstate="print"/>
          <a:srcRect t="12946"/>
          <a:stretch>
            <a:fillRect/>
          </a:stretch>
        </p:blipFill>
        <p:spPr bwMode="auto">
          <a:xfrm>
            <a:off x="5940152" y="1628800"/>
            <a:ext cx="2016224" cy="1758971"/>
          </a:xfrm>
          <a:prstGeom prst="rect">
            <a:avLst/>
          </a:prstGeom>
          <a:ln>
            <a:noFill/>
          </a:ln>
          <a:effectLst>
            <a:outerShdw blurRad="292100" dist="139700" dir="2700000" algn="tl" rotWithShape="0">
              <a:srgbClr val="333333">
                <a:alpha val="65000"/>
              </a:srgbClr>
            </a:outerShdw>
          </a:effectLst>
        </p:spPr>
      </p:pic>
      <p:sp>
        <p:nvSpPr>
          <p:cNvPr id="6" name="Content Placeholder 4"/>
          <p:cNvSpPr txBox="1">
            <a:spLocks/>
          </p:cNvSpPr>
          <p:nvPr/>
        </p:nvSpPr>
        <p:spPr>
          <a:xfrm>
            <a:off x="5796136" y="3429000"/>
            <a:ext cx="2304256" cy="360040"/>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Inner-city</a:t>
            </a:r>
            <a:r>
              <a:rPr kumimoji="0" lang="en-GB" sz="1400" i="0" u="none" strike="noStrike" kern="1200" cap="none" spc="0" normalizeH="0" noProof="0" dirty="0" smtClean="0">
                <a:ln>
                  <a:noFill/>
                </a:ln>
                <a:solidFill>
                  <a:schemeClr val="tx1"/>
                </a:solidFill>
                <a:effectLst/>
                <a:uLnTx/>
                <a:uFillTx/>
                <a:latin typeface="+mn-lt"/>
                <a:ea typeface="+mn-ea"/>
                <a:cs typeface="+mn-cs"/>
              </a:rPr>
              <a:t> office development</a:t>
            </a: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1907704" y="1628800"/>
            <a:ext cx="504056" cy="2088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tangle 8"/>
          <p:cNvSpPr/>
          <p:nvPr/>
        </p:nvSpPr>
        <p:spPr>
          <a:xfrm>
            <a:off x="2843808" y="1628800"/>
            <a:ext cx="504056" cy="1440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0" name="Rectangle 9"/>
          <p:cNvSpPr/>
          <p:nvPr/>
        </p:nvSpPr>
        <p:spPr>
          <a:xfrm>
            <a:off x="2843808" y="3068960"/>
            <a:ext cx="504056" cy="648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7" name="Content Placeholder 4"/>
          <p:cNvSpPr txBox="1">
            <a:spLocks/>
          </p:cNvSpPr>
          <p:nvPr/>
        </p:nvSpPr>
        <p:spPr>
          <a:xfrm>
            <a:off x="755576" y="1844824"/>
            <a:ext cx="1512168" cy="360040"/>
          </a:xfrm>
          <a:prstGeom prst="rect">
            <a:avLst/>
          </a:prstGeom>
          <a:solidFill>
            <a:schemeClr val="bg1">
              <a:alpha val="65000"/>
            </a:schemeClr>
          </a:solidFill>
          <a:ln>
            <a:solidFill>
              <a:schemeClr val="accent1"/>
            </a:solidFill>
            <a:prstDash val="sysDot"/>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Investment</a:t>
            </a:r>
            <a:r>
              <a:rPr kumimoji="0" lang="en-GB" sz="1400" i="0" u="none" strike="noStrike" kern="1200" cap="none" spc="0" normalizeH="0" noProof="0" dirty="0" smtClean="0">
                <a:ln>
                  <a:noFill/>
                </a:ln>
                <a:solidFill>
                  <a:schemeClr val="tx1"/>
                </a:solidFill>
                <a:effectLst/>
                <a:uLnTx/>
                <a:uFillTx/>
                <a:latin typeface="+mn-lt"/>
                <a:ea typeface="+mn-ea"/>
                <a:cs typeface="+mn-cs"/>
              </a:rPr>
              <a:t> Value</a:t>
            </a: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4"/>
          <p:cNvSpPr txBox="1">
            <a:spLocks/>
          </p:cNvSpPr>
          <p:nvPr/>
        </p:nvSpPr>
        <p:spPr>
          <a:xfrm>
            <a:off x="2987824" y="1844824"/>
            <a:ext cx="1872208" cy="360040"/>
          </a:xfrm>
          <a:prstGeom prst="rect">
            <a:avLst/>
          </a:prstGeom>
          <a:solidFill>
            <a:schemeClr val="bg1">
              <a:alpha val="65000"/>
            </a:schemeClr>
          </a:solidFill>
          <a:ln>
            <a:solidFill>
              <a:schemeClr val="accent1"/>
            </a:solidFill>
            <a:prstDash val="sysDot"/>
          </a:ln>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GB" sz="1400" dirty="0" smtClean="0"/>
              <a:t>Building costs (incl. P&amp;R)</a:t>
            </a: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4"/>
          <p:cNvSpPr txBox="1">
            <a:spLocks/>
          </p:cNvSpPr>
          <p:nvPr/>
        </p:nvSpPr>
        <p:spPr>
          <a:xfrm>
            <a:off x="2987824" y="3284984"/>
            <a:ext cx="1224136" cy="360040"/>
          </a:xfrm>
          <a:prstGeom prst="rect">
            <a:avLst/>
          </a:prstGeom>
          <a:solidFill>
            <a:schemeClr val="bg1">
              <a:alpha val="65000"/>
            </a:schemeClr>
          </a:solidFill>
          <a:ln>
            <a:solidFill>
              <a:schemeClr val="accent1"/>
            </a:solidFill>
            <a:prstDash val="sysDot"/>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Land</a:t>
            </a:r>
            <a:r>
              <a:rPr kumimoji="0" lang="en-GB" sz="1400" i="0" u="none" strike="noStrike" kern="1200" cap="none" spc="0" normalizeH="0" noProof="0" dirty="0" smtClean="0">
                <a:ln>
                  <a:noFill/>
                </a:ln>
                <a:solidFill>
                  <a:schemeClr val="tx1"/>
                </a:solidFill>
                <a:effectLst/>
                <a:uLnTx/>
                <a:uFillTx/>
                <a:latin typeface="+mn-lt"/>
                <a:ea typeface="+mn-ea"/>
                <a:cs typeface="+mn-cs"/>
              </a:rPr>
              <a:t> costs</a:t>
            </a: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251520" y="3933056"/>
            <a:ext cx="5400600" cy="648072"/>
          </a:xfrm>
          <a:prstGeom prst="rect">
            <a:avLst/>
          </a:prstGeom>
        </p:spPr>
        <p:txBody>
          <a:bodyPr vert="horz" lIns="91440" tIns="45720" rIns="91440" bIns="45720" rtlCol="0">
            <a:noAutofit/>
          </a:bodyPr>
          <a:lstStyle/>
          <a:p>
            <a:pPr algn="ctr">
              <a:buNone/>
            </a:pPr>
            <a:r>
              <a:rPr lang="en-US" sz="2800" dirty="0" smtClean="0">
                <a:sym typeface="Wingdings" pitchFamily="2" charset="2"/>
              </a:rPr>
              <a:t>Less is known by many</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The research goal</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67544" y="1082749"/>
            <a:ext cx="3091116" cy="4434483"/>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195736" y="1628421"/>
            <a:ext cx="3237710" cy="4608891"/>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275856" y="2060848"/>
            <a:ext cx="4600977" cy="3248198"/>
          </a:xfrm>
          <a:prstGeom prst="rect">
            <a:avLst/>
          </a:prstGeom>
          <a:noFill/>
          <a:ln w="9525">
            <a:solidFill>
              <a:schemeClr val="tx1"/>
            </a:solid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156176" y="2708920"/>
            <a:ext cx="2448272" cy="3609308"/>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process</a:t>
            </a:r>
            <a:endParaRPr lang="en-GB" dirty="0"/>
          </a:p>
        </p:txBody>
      </p:sp>
      <p:sp>
        <p:nvSpPr>
          <p:cNvPr id="5" name="Content Placeholder 4"/>
          <p:cNvSpPr>
            <a:spLocks noGrp="1"/>
          </p:cNvSpPr>
          <p:nvPr>
            <p:ph idx="1"/>
          </p:nvPr>
        </p:nvSpPr>
        <p:spPr/>
        <p:txBody>
          <a:bodyPr/>
          <a:lstStyle/>
          <a:p>
            <a:pPr>
              <a:buNone/>
            </a:pPr>
            <a:r>
              <a:rPr lang="en-GB" sz="2000" b="1" dirty="0" smtClean="0">
                <a:sym typeface="Wingdings" pitchFamily="2" charset="2"/>
              </a:rPr>
              <a:t>The c</a:t>
            </a:r>
            <a:r>
              <a:rPr lang="en-GB" sz="2000" b="1" dirty="0" smtClean="0"/>
              <a:t>ombination of theory and practice</a:t>
            </a:r>
          </a:p>
          <a:p>
            <a:pPr>
              <a:buNone/>
            </a:pPr>
            <a:endParaRPr lang="en-GB" sz="2000" b="1" dirty="0" smtClean="0"/>
          </a:p>
          <a:p>
            <a:pPr>
              <a:buNone/>
            </a:pPr>
            <a:endParaRPr lang="en-GB" sz="2000" dirty="0" smtClean="0"/>
          </a:p>
          <a:p>
            <a:pPr>
              <a:buNone/>
            </a:pPr>
            <a:r>
              <a:rPr lang="en-GB" sz="2000" dirty="0" smtClean="0"/>
              <a:t>Literature / Desk research</a:t>
            </a:r>
          </a:p>
          <a:p>
            <a:pPr>
              <a:buNone/>
            </a:pPr>
            <a:r>
              <a:rPr lang="en-GB" sz="2000" dirty="0" smtClean="0"/>
              <a:t>	</a:t>
            </a:r>
            <a:r>
              <a:rPr lang="en-GB" sz="2000" dirty="0" smtClean="0">
                <a:sym typeface="Wingdings" pitchFamily="2" charset="2"/>
              </a:rPr>
              <a:t> Not a large body of literature</a:t>
            </a:r>
          </a:p>
          <a:p>
            <a:pPr>
              <a:buNone/>
            </a:pPr>
            <a:endParaRPr lang="en-GB" sz="2000" dirty="0" smtClean="0">
              <a:sym typeface="Wingdings" pitchFamily="2" charset="2"/>
            </a:endParaRPr>
          </a:p>
          <a:p>
            <a:pPr>
              <a:buNone/>
            </a:pPr>
            <a:endParaRPr lang="en-GB" sz="2000" dirty="0" smtClean="0">
              <a:sym typeface="Wingdings" pitchFamily="2" charset="2"/>
            </a:endParaRPr>
          </a:p>
          <a:p>
            <a:pPr>
              <a:buNone/>
            </a:pPr>
            <a:r>
              <a:rPr lang="en-GB" sz="2000" dirty="0" smtClean="0">
                <a:sym typeface="Wingdings" pitchFamily="2" charset="2"/>
              </a:rPr>
              <a:t>Field research, collecting the land price data</a:t>
            </a:r>
          </a:p>
          <a:p>
            <a:pPr>
              <a:buNone/>
            </a:pPr>
            <a:r>
              <a:rPr lang="en-GB" sz="2000" b="1" dirty="0" smtClean="0">
                <a:sym typeface="Wingdings" pitchFamily="2" charset="2"/>
              </a:rPr>
              <a:t>	</a:t>
            </a:r>
            <a:r>
              <a:rPr lang="en-GB" sz="2000" dirty="0" smtClean="0">
                <a:sym typeface="Wingdings" pitchFamily="2" charset="2"/>
              </a:rPr>
              <a:t> 50 e-mails to</a:t>
            </a:r>
            <a:r>
              <a:rPr lang="en-GB" sz="2000" b="1" dirty="0" smtClean="0">
                <a:sym typeface="Wingdings" pitchFamily="2" charset="2"/>
              </a:rPr>
              <a:t> </a:t>
            </a:r>
            <a:r>
              <a:rPr lang="en-GB" sz="2000" dirty="0" smtClean="0">
                <a:sym typeface="Wingdings" pitchFamily="2" charset="2"/>
              </a:rPr>
              <a:t>academic and business relations across Europe</a:t>
            </a:r>
          </a:p>
          <a:p>
            <a:pPr>
              <a:buNone/>
            </a:pPr>
            <a:r>
              <a:rPr lang="en-GB" sz="2000" b="1" dirty="0" smtClean="0">
                <a:sym typeface="Wingdings" pitchFamily="2" charset="2"/>
              </a:rPr>
              <a:t>	</a:t>
            </a:r>
            <a:r>
              <a:rPr lang="en-GB" sz="2000" dirty="0" smtClean="0">
                <a:sym typeface="Wingdings" pitchFamily="2" charset="2"/>
              </a:rPr>
              <a:t> about 15 e-mails reply</a:t>
            </a:r>
          </a:p>
          <a:p>
            <a:pPr>
              <a:buNone/>
            </a:pPr>
            <a:r>
              <a:rPr lang="en-GB" sz="2000" b="1" dirty="0" smtClean="0">
                <a:sym typeface="Wingdings" pitchFamily="2" charset="2"/>
              </a:rPr>
              <a:t>	</a:t>
            </a:r>
            <a:r>
              <a:rPr lang="en-GB" sz="2000" dirty="0" smtClean="0">
                <a:sym typeface="Wingdings" pitchFamily="2" charset="2"/>
              </a:rPr>
              <a:t> Result is quite surprising...	</a:t>
            </a:r>
            <a:r>
              <a:rPr lang="en-GB" sz="2000" b="1" dirty="0" smtClean="0">
                <a:sym typeface="Wingdings" pitchFamily="2" charset="2"/>
              </a:rPr>
              <a:t>	</a:t>
            </a:r>
          </a:p>
          <a:p>
            <a:pPr>
              <a:buNone/>
            </a:pPr>
            <a:endParaRPr lang="en-GB" sz="2000" b="1" dirty="0" smtClean="0">
              <a:sym typeface="Wingdings" pitchFamily="2" charset="2"/>
            </a:endParaRPr>
          </a:p>
          <a:p>
            <a:pPr>
              <a:buNone/>
            </a:pPr>
            <a:endParaRPr lang="en-GB" sz="2000" b="1" dirty="0" smtClean="0"/>
          </a:p>
          <a:p>
            <a:pPr>
              <a:buNone/>
            </a:pPr>
            <a:endParaRPr lang="en-GB" sz="2000" dirty="0" smtClean="0"/>
          </a:p>
          <a:p>
            <a:pPr>
              <a:buNone/>
            </a:pPr>
            <a:endParaRPr lang="en-GB" sz="2000" dirty="0" smtClean="0"/>
          </a:p>
          <a:p>
            <a:pPr>
              <a:buNone/>
            </a:pPr>
            <a:endParaRPr lang="en-GB" dirty="0" smtClean="0"/>
          </a:p>
          <a:p>
            <a:pPr>
              <a:buNone/>
            </a:pPr>
            <a:endParaRPr lang="en-GB" dirty="0"/>
          </a:p>
        </p:txBody>
      </p:sp>
      <p:pic>
        <p:nvPicPr>
          <p:cNvPr id="4" name="Picture 3"/>
          <p:cNvPicPr/>
          <p:nvPr/>
        </p:nvPicPr>
        <p:blipFill>
          <a:blip r:embed="rId3" cstate="print"/>
          <a:srcRect/>
          <a:stretch>
            <a:fillRect/>
          </a:stretch>
        </p:blipFill>
        <p:spPr bwMode="auto">
          <a:xfrm>
            <a:off x="7092280" y="1412776"/>
            <a:ext cx="1520949" cy="744091"/>
          </a:xfrm>
          <a:prstGeom prst="rect">
            <a:avLst/>
          </a:prstGeom>
          <a:solidFill>
            <a:srgbClr val="FFFFFF"/>
          </a:solidFill>
          <a:ln w="9525">
            <a:noFill/>
            <a:miter lim="800000"/>
            <a:headEnd/>
            <a:tailEnd/>
          </a:ln>
        </p:spPr>
      </p:pic>
      <p:pic>
        <p:nvPicPr>
          <p:cNvPr id="6" name="Picture 5"/>
          <p:cNvPicPr/>
          <p:nvPr/>
        </p:nvPicPr>
        <p:blipFill>
          <a:blip r:embed="rId4" cstate="print"/>
          <a:srcRect/>
          <a:stretch>
            <a:fillRect/>
          </a:stretch>
        </p:blipFill>
        <p:spPr bwMode="auto">
          <a:xfrm>
            <a:off x="5364088" y="1556792"/>
            <a:ext cx="1629916" cy="519683"/>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Presentazione su schermo (4:3)</PresentationFormat>
  <Paragraphs>193</Paragraphs>
  <Slides>14</Slides>
  <Notes>14</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Office Theme</vt:lpstr>
      <vt:lpstr>Land price transparency </vt:lpstr>
      <vt:lpstr>Diapositiva 2</vt:lpstr>
      <vt:lpstr>Content of the presentation</vt:lpstr>
      <vt:lpstr>Live mini field research</vt:lpstr>
      <vt:lpstr>Live mini field research</vt:lpstr>
      <vt:lpstr>Live mini field research</vt:lpstr>
      <vt:lpstr>The research goal</vt:lpstr>
      <vt:lpstr>The research goal</vt:lpstr>
      <vt:lpstr>The research process</vt:lpstr>
      <vt:lpstr>Diapositiva 10</vt:lpstr>
      <vt:lpstr>First research results</vt:lpstr>
      <vt:lpstr>Conclusions</vt:lpstr>
      <vt:lpstr>Conclusions</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Boerkoel, Martijn</dc:creator>
  <cp:lastModifiedBy>User Default</cp:lastModifiedBy>
  <cp:revision>52</cp:revision>
  <dcterms:created xsi:type="dcterms:W3CDTF">2010-06-22T11:44:40Z</dcterms:created>
  <dcterms:modified xsi:type="dcterms:W3CDTF">2010-06-24T14:04:55Z</dcterms:modified>
</cp:coreProperties>
</file>