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3" r:id="rId17"/>
    <p:sldId id="277" r:id="rId18"/>
    <p:sldId id="278" r:id="rId19"/>
    <p:sldId id="279" r:id="rId20"/>
    <p:sldId id="272"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036DAA-DFFE-47BF-9831-48269C1BD5C7}" type="datetimeFigureOut">
              <a:rPr lang="en-US" smtClean="0"/>
              <a:pPr/>
              <a:t>6/22/2010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811425-C8AF-4D65-8819-5489EC6E8AB8}"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F9B0F-2EA5-4D7C-8A9E-3E8D8DAB59C1}" type="datetimeFigureOut">
              <a:rPr lang="en-US" smtClean="0"/>
              <a:pPr/>
              <a:t>6/22/2010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6FF54C-51B0-4BC4-8E83-0C5EE97E617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04F42E-5C73-4A81-8353-9D2107A75303}" type="slidenum">
              <a:rPr lang="en-GB"/>
              <a:pPr fontAlgn="base">
                <a:spcBef>
                  <a:spcPct val="0"/>
                </a:spcBef>
                <a:spcAft>
                  <a:spcPct val="0"/>
                </a:spcAft>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C3AFCA1-DBA4-4387-83CB-8A16165A03EE}" type="datetime1">
              <a:rPr lang="en-US" smtClean="0"/>
              <a:pPr/>
              <a:t>6/22/2010</a:t>
            </a:fld>
            <a:endParaRPr lang="en-GB"/>
          </a:p>
        </p:txBody>
      </p:sp>
      <p:sp>
        <p:nvSpPr>
          <p:cNvPr id="17" name="Footer Placeholder 16"/>
          <p:cNvSpPr>
            <a:spLocks noGrp="1"/>
          </p:cNvSpPr>
          <p:nvPr>
            <p:ph type="ftr" sz="quarter" idx="11"/>
          </p:nvPr>
        </p:nvSpPr>
        <p:spPr>
          <a:xfrm>
            <a:off x="2898648" y="6355080"/>
            <a:ext cx="3474720" cy="365760"/>
          </a:xfrm>
        </p:spPr>
        <p:txBody>
          <a:bodyPr/>
          <a:lstStyle/>
          <a:p>
            <a:endParaRPr lang="en-GB"/>
          </a:p>
        </p:txBody>
      </p:sp>
      <p:sp>
        <p:nvSpPr>
          <p:cNvPr id="29" name="Slide Number Placeholder 28"/>
          <p:cNvSpPr>
            <a:spLocks noGrp="1"/>
          </p:cNvSpPr>
          <p:nvPr>
            <p:ph type="sldNum" sz="quarter" idx="12"/>
          </p:nvPr>
        </p:nvSpPr>
        <p:spPr>
          <a:xfrm>
            <a:off x="1216152" y="6355080"/>
            <a:ext cx="1219200" cy="365760"/>
          </a:xfrm>
        </p:spPr>
        <p:txBody>
          <a:bodyPr/>
          <a:lstStyle/>
          <a:p>
            <a:fld id="{E047D82B-F64D-450E-AB75-944B6F7A388E}" type="slidenum">
              <a:rPr lang="en-GB" smtClean="0"/>
              <a:pPr/>
              <a:t>‹#›</a:t>
            </a:fld>
            <a:endParaRPr lang="en-GB"/>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421C41-637D-40A4-BD62-08A7926DD5D3}" type="datetime1">
              <a:rPr lang="en-US" smtClean="0"/>
              <a:pPr/>
              <a:t>6/22/2010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7D82B-F64D-450E-AB75-944B6F7A388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3AA049-D396-4BE6-B604-68BE4EA8C3BF}" type="datetime1">
              <a:rPr lang="en-US" smtClean="0"/>
              <a:pPr/>
              <a:t>6/22/2010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7D82B-F64D-450E-AB75-944B6F7A388E}" type="slidenum">
              <a:rPr lang="en-GB" smtClean="0"/>
              <a:pPr/>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89FBE9D-46BA-4A92-85DF-9DAA60394F3C}" type="datetime1">
              <a:rPr lang="en-US" smtClean="0"/>
              <a:pPr/>
              <a:t>6/22/2010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47D82B-F64D-450E-AB75-944B6F7A388E}" type="slidenum">
              <a:rPr lang="en-GB" smtClean="0"/>
              <a:pPr/>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32D7D52-E367-4DF9-A534-EC8BB8C33F3F}" type="datetime1">
              <a:rPr lang="en-US" smtClean="0"/>
              <a:pPr/>
              <a:t>6/22/2010</a:t>
            </a:fld>
            <a:endParaRPr lang="en-GB"/>
          </a:p>
        </p:txBody>
      </p:sp>
      <p:sp>
        <p:nvSpPr>
          <p:cNvPr id="5" name="Footer Placeholder 4"/>
          <p:cNvSpPr>
            <a:spLocks noGrp="1"/>
          </p:cNvSpPr>
          <p:nvPr>
            <p:ph type="ftr" sz="quarter" idx="11"/>
          </p:nvPr>
        </p:nvSpPr>
        <p:spPr>
          <a:xfrm>
            <a:off x="2898648" y="6355080"/>
            <a:ext cx="3474720" cy="365760"/>
          </a:xfrm>
        </p:spPr>
        <p:txBody>
          <a:bodyPr/>
          <a:lstStyle/>
          <a:p>
            <a:endParaRPr lang="en-GB"/>
          </a:p>
        </p:txBody>
      </p:sp>
      <p:sp>
        <p:nvSpPr>
          <p:cNvPr id="6" name="Slide Number Placeholder 5"/>
          <p:cNvSpPr>
            <a:spLocks noGrp="1"/>
          </p:cNvSpPr>
          <p:nvPr>
            <p:ph type="sldNum" sz="quarter" idx="12"/>
          </p:nvPr>
        </p:nvSpPr>
        <p:spPr>
          <a:xfrm>
            <a:off x="1069848" y="6355080"/>
            <a:ext cx="1520952" cy="365760"/>
          </a:xfrm>
        </p:spPr>
        <p:txBody>
          <a:bodyPr/>
          <a:lstStyle/>
          <a:p>
            <a:fld id="{E047D82B-F64D-450E-AB75-944B6F7A388E}" type="slidenum">
              <a:rPr lang="en-GB" smtClean="0"/>
              <a:pPr/>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9B92995-0DAF-4FB9-9589-53BCD879A69F}" type="datetime1">
              <a:rPr lang="en-US" smtClean="0"/>
              <a:pPr/>
              <a:t>6/22/2010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47D82B-F64D-450E-AB75-944B6F7A388E}" type="slidenum">
              <a:rPr lang="en-GB" smtClean="0"/>
              <a:pPr/>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CB41677-D7C3-4B90-9ACF-7FEE81AA9DB8}" type="datetime1">
              <a:rPr lang="en-US" smtClean="0"/>
              <a:pPr/>
              <a:t>6/22/2010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47D82B-F64D-450E-AB75-944B6F7A388E}" type="slidenum">
              <a:rPr lang="en-GB" smtClean="0"/>
              <a:pPr/>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077D53-C315-4723-A6E8-4679C930843F}" type="datetime1">
              <a:rPr lang="en-US" smtClean="0"/>
              <a:pPr/>
              <a:t>6/22/2010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47D82B-F64D-450E-AB75-944B6F7A388E}" type="slidenum">
              <a:rPr lang="en-GB" smtClean="0"/>
              <a:pPr/>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5B097-E724-4ED7-A05C-160E3A66FFA3}" type="datetime1">
              <a:rPr lang="en-US" smtClean="0"/>
              <a:pPr/>
              <a:t>6/22/2010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47D82B-F64D-450E-AB75-944B6F7A388E}" type="slidenum">
              <a:rPr lang="en-GB" smtClean="0"/>
              <a:pPr/>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2A7864-EEB9-4BEA-85DB-C462B6275702}" type="datetime1">
              <a:rPr lang="en-US" smtClean="0"/>
              <a:pPr/>
              <a:t>6/22/2010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47D82B-F64D-450E-AB75-944B6F7A388E}"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A351CB-2891-4370-9732-FA5FCCA2D075}" type="datetime1">
              <a:rPr lang="en-US" smtClean="0"/>
              <a:pPr/>
              <a:t>6/22/2010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47D82B-F64D-450E-AB75-944B6F7A388E}"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0751E8F-D4A9-45F1-A35F-0C1AD20BF498}" type="datetime1">
              <a:rPr lang="en-US" smtClean="0"/>
              <a:pPr/>
              <a:t>6/22/2010</a:t>
            </a:fld>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047D82B-F64D-450E-AB75-944B6F7A388E}" type="slidenum">
              <a:rPr lang="en-GB" smtClean="0"/>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1071546"/>
            <a:ext cx="6858000" cy="1928826"/>
          </a:xfrm>
        </p:spPr>
        <p:txBody>
          <a:bodyPr>
            <a:normAutofit fontScale="90000"/>
          </a:bodyPr>
          <a:lstStyle/>
          <a:p>
            <a:r>
              <a:rPr lang="en-GB" b="1" dirty="0"/>
              <a:t>Real Estate Investment in </a:t>
            </a:r>
            <a:r>
              <a:rPr lang="en-GB" dirty="0"/>
              <a:t/>
            </a:r>
            <a:br>
              <a:rPr lang="en-GB" dirty="0"/>
            </a:br>
            <a:r>
              <a:rPr lang="en-GB" b="1" dirty="0"/>
              <a:t>British Provincial Cities: Too </a:t>
            </a:r>
            <a:r>
              <a:rPr lang="en-GB" dirty="0"/>
              <a:t/>
            </a:r>
            <a:br>
              <a:rPr lang="en-GB" dirty="0"/>
            </a:br>
            <a:r>
              <a:rPr lang="en-GB" b="1" dirty="0"/>
              <a:t>Much or Too Little?</a:t>
            </a:r>
            <a:r>
              <a:rPr lang="en-GB" dirty="0"/>
              <a:t/>
            </a:r>
            <a:br>
              <a:rPr lang="en-GB" dirty="0"/>
            </a:br>
            <a:endParaRPr lang="en-GB" dirty="0"/>
          </a:p>
        </p:txBody>
      </p:sp>
      <p:sp>
        <p:nvSpPr>
          <p:cNvPr id="3" name="Subtitle 2"/>
          <p:cNvSpPr>
            <a:spLocks noGrp="1"/>
          </p:cNvSpPr>
          <p:nvPr>
            <p:ph type="subTitle" idx="1"/>
          </p:nvPr>
        </p:nvSpPr>
        <p:spPr>
          <a:xfrm>
            <a:off x="1214414" y="3714752"/>
            <a:ext cx="6858048" cy="1928826"/>
          </a:xfrm>
        </p:spPr>
        <p:txBody>
          <a:bodyPr>
            <a:normAutofit/>
          </a:bodyPr>
          <a:lstStyle/>
          <a:p>
            <a:r>
              <a:rPr lang="en-GB" b="1" dirty="0"/>
              <a:t>Neil Dunse, Colin Jones and Michael White</a:t>
            </a:r>
            <a:endParaRPr lang="en-GB" dirty="0"/>
          </a:p>
          <a:p>
            <a:r>
              <a:rPr lang="en-GB" b="1" dirty="0"/>
              <a:t> </a:t>
            </a:r>
            <a:r>
              <a:rPr lang="en-GB" b="1" dirty="0" smtClean="0"/>
              <a:t>Heriot-Watt University</a:t>
            </a:r>
          </a:p>
          <a:p>
            <a:r>
              <a:rPr lang="en-GB" b="1" dirty="0" smtClean="0"/>
              <a:t>Edinburgh</a:t>
            </a:r>
          </a:p>
          <a:p>
            <a:endParaRPr lang="en-GB" b="1" i="1" dirty="0" smtClean="0"/>
          </a:p>
          <a:p>
            <a:r>
              <a:rPr lang="en-GB" sz="1500" b="1" i="1" dirty="0" smtClean="0"/>
              <a:t>Research funded by Scottish Widows Investment Partnership</a:t>
            </a:r>
            <a:endParaRPr lang="en-GB" sz="1500" i="1" dirty="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cstate="print"/>
          <a:srcRect/>
          <a:stretch>
            <a:fillRect/>
          </a:stretch>
        </p:blipFill>
        <p:spPr>
          <a:xfrm>
            <a:off x="428596" y="1142984"/>
            <a:ext cx="7559698" cy="4942933"/>
          </a:xfrm>
        </p:spPr>
      </p:pic>
      <p:sp>
        <p:nvSpPr>
          <p:cNvPr id="1638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7A68928-9DBD-4CB8-9874-07DBCC90E6A3}" type="slidenum">
              <a:rPr lang="en-GB"/>
              <a:pPr fontAlgn="base">
                <a:spcBef>
                  <a:spcPct val="0"/>
                </a:spcBef>
                <a:spcAft>
                  <a:spcPct val="0"/>
                </a:spcAft>
              </a:pPr>
              <a:t>10</a:t>
            </a:fld>
            <a:endParaRPr lang="en-GB"/>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Employment</a:t>
            </a:r>
            <a:br>
              <a:rPr lang="en-GB" dirty="0" smtClean="0"/>
            </a:b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Grp="1" noChangeAspect="1" noChangeArrowheads="1"/>
          </p:cNvPicPr>
          <p:nvPr>
            <p:ph idx="1"/>
          </p:nvPr>
        </p:nvPicPr>
        <p:blipFill>
          <a:blip r:embed="rId2" cstate="print"/>
          <a:srcRect/>
          <a:stretch>
            <a:fillRect/>
          </a:stretch>
        </p:blipFill>
        <p:spPr>
          <a:xfrm>
            <a:off x="428596" y="1071546"/>
            <a:ext cx="8001056" cy="5244683"/>
          </a:xfrm>
        </p:spPr>
      </p:pic>
      <p:sp>
        <p:nvSpPr>
          <p:cNvPr id="1741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7E7842F-C03F-423E-ADAE-E9B6109F65AA}" type="slidenum">
              <a:rPr lang="en-GB"/>
              <a:pPr fontAlgn="base">
                <a:spcBef>
                  <a:spcPct val="0"/>
                </a:spcBef>
                <a:spcAft>
                  <a:spcPct val="0"/>
                </a:spcAft>
              </a:pPr>
              <a:t>11</a:t>
            </a:fld>
            <a:endParaRPr lang="en-GB"/>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
            </a:r>
            <a:br>
              <a:rPr lang="en-GB" dirty="0" smtClean="0"/>
            </a:br>
            <a:r>
              <a:rPr lang="en-GB" dirty="0" smtClean="0"/>
              <a:t>Consumer Spending</a:t>
            </a:r>
            <a:br>
              <a:rPr lang="en-GB" dirty="0" smtClean="0"/>
            </a:b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5"/>
          <p:cNvSpPr>
            <a:spLocks noGrp="1"/>
          </p:cNvSpPr>
          <p:nvPr>
            <p:ph idx="1"/>
          </p:nvPr>
        </p:nvSpPr>
        <p:spPr/>
        <p:txBody>
          <a:bodyPr/>
          <a:lstStyle/>
          <a:p>
            <a:endParaRPr lang="en-GB" dirty="0" smtClean="0"/>
          </a:p>
        </p:txBody>
      </p:sp>
      <p:sp>
        <p:nvSpPr>
          <p:cNvPr id="18435"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71F09A9-49AF-4225-A4D2-4E2934334380}" type="slidenum">
              <a:rPr lang="en-GB"/>
              <a:pPr fontAlgn="base">
                <a:spcBef>
                  <a:spcPct val="0"/>
                </a:spcBef>
                <a:spcAft>
                  <a:spcPct val="0"/>
                </a:spcAft>
              </a:pPr>
              <a:t>12</a:t>
            </a:fld>
            <a:endParaRPr lang="en-GB"/>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Means </a:t>
            </a:r>
            <a:r>
              <a:rPr lang="en-GB" dirty="0"/>
              <a:t>and Standard </a:t>
            </a:r>
            <a:r>
              <a:rPr lang="en-GB" dirty="0" smtClean="0"/>
              <a:t>Deviations </a:t>
            </a:r>
            <a:r>
              <a:rPr lang="en-GB" dirty="0"/>
              <a:t>of Rental </a:t>
            </a:r>
            <a:r>
              <a:rPr lang="en-GB" dirty="0" smtClean="0"/>
              <a:t>Growth 1981-2008</a:t>
            </a:r>
            <a:endParaRPr lang="en-GB" dirty="0"/>
          </a:p>
        </p:txBody>
      </p:sp>
      <p:pic>
        <p:nvPicPr>
          <p:cNvPr id="18437" name="Picture 2"/>
          <p:cNvPicPr>
            <a:picLocks noChangeAspect="1" noChangeArrowheads="1"/>
          </p:cNvPicPr>
          <p:nvPr/>
        </p:nvPicPr>
        <p:blipFill>
          <a:blip r:embed="rId2" cstate="print"/>
          <a:srcRect/>
          <a:stretch>
            <a:fillRect/>
          </a:stretch>
        </p:blipFill>
        <p:spPr bwMode="auto">
          <a:xfrm>
            <a:off x="571500" y="2214563"/>
            <a:ext cx="8075613" cy="2786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56032" fontAlgn="auto">
              <a:spcAft>
                <a:spcPts val="0"/>
              </a:spcAft>
              <a:buFont typeface="Wingdings 3"/>
              <a:buChar char=""/>
              <a:defRPr/>
            </a:pPr>
            <a:r>
              <a:rPr lang="en-GB" dirty="0" smtClean="0"/>
              <a:t>Correlations over time across cities for rents</a:t>
            </a:r>
          </a:p>
          <a:p>
            <a:pPr marL="365760" indent="-256032" fontAlgn="auto">
              <a:spcAft>
                <a:spcPts val="0"/>
              </a:spcAft>
              <a:buFont typeface="Wingdings 3"/>
              <a:buChar char=""/>
              <a:defRPr/>
            </a:pPr>
            <a:r>
              <a:rPr lang="en-GB" dirty="0" smtClean="0"/>
              <a:t>Most combinations of cities and sectors show statistically significant correlations except for:</a:t>
            </a:r>
          </a:p>
          <a:p>
            <a:pPr marL="621792" lvl="1" fontAlgn="auto">
              <a:spcBef>
                <a:spcPts val="324"/>
              </a:spcBef>
              <a:spcAft>
                <a:spcPts val="0"/>
              </a:spcAft>
              <a:buFont typeface="Verdana"/>
              <a:buChar char="◦"/>
              <a:defRPr/>
            </a:pPr>
            <a:r>
              <a:rPr lang="en-GB" dirty="0"/>
              <a:t>b</a:t>
            </a:r>
            <a:r>
              <a:rPr lang="en-GB" dirty="0" smtClean="0"/>
              <a:t>etween </a:t>
            </a:r>
            <a:r>
              <a:rPr lang="en-GB" dirty="0"/>
              <a:t>South East offices and Leeds </a:t>
            </a:r>
            <a:r>
              <a:rPr lang="en-GB" dirty="0" smtClean="0"/>
              <a:t>offices</a:t>
            </a:r>
          </a:p>
          <a:p>
            <a:pPr marL="621792" lvl="1" fontAlgn="auto">
              <a:spcBef>
                <a:spcPts val="324"/>
              </a:spcBef>
              <a:spcAft>
                <a:spcPts val="0"/>
              </a:spcAft>
              <a:buFont typeface="Verdana"/>
              <a:buChar char="◦"/>
              <a:defRPr/>
            </a:pPr>
            <a:r>
              <a:rPr lang="en-GB" dirty="0"/>
              <a:t>between South East offices and industrials in Birmingham, Edinburgh, Glasgow, Leeds, </a:t>
            </a:r>
            <a:r>
              <a:rPr lang="en-GB" dirty="0" smtClean="0"/>
              <a:t>Manchester</a:t>
            </a:r>
          </a:p>
          <a:p>
            <a:pPr marL="621792" lvl="1" fontAlgn="auto">
              <a:spcBef>
                <a:spcPts val="324"/>
              </a:spcBef>
              <a:spcAft>
                <a:spcPts val="0"/>
              </a:spcAft>
              <a:buFont typeface="Verdana"/>
              <a:buChar char="◦"/>
              <a:defRPr/>
            </a:pPr>
            <a:r>
              <a:rPr lang="en-GB" dirty="0"/>
              <a:t>South East retail had insignificant </a:t>
            </a:r>
            <a:r>
              <a:rPr lang="en-GB" dirty="0" smtClean="0"/>
              <a:t>correlations </a:t>
            </a:r>
            <a:r>
              <a:rPr lang="en-GB" dirty="0"/>
              <a:t>with offices in Leeds and Manchester, and with industrials in Birmingham, Edinburgh, Glasgow, Leeds, Manchester, </a:t>
            </a:r>
            <a:r>
              <a:rPr lang="en-GB" dirty="0" smtClean="0"/>
              <a:t>London</a:t>
            </a:r>
            <a:endParaRPr lang="en-GB" dirty="0"/>
          </a:p>
        </p:txBody>
      </p:sp>
      <p:sp>
        <p:nvSpPr>
          <p:cNvPr id="2048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6359756-0409-421F-B030-C970F672C78F}" type="slidenum">
              <a:rPr lang="en-GB"/>
              <a:pPr fontAlgn="base">
                <a:spcBef>
                  <a:spcPct val="0"/>
                </a:spcBef>
                <a:spcAft>
                  <a:spcPct val="0"/>
                </a:spcAft>
              </a:pPr>
              <a:t>13</a:t>
            </a:fld>
            <a:endParaRPr lang="en-GB"/>
          </a:p>
        </p:txBody>
      </p:sp>
      <p:sp>
        <p:nvSpPr>
          <p:cNvPr id="2" name="Title 1"/>
          <p:cNvSpPr>
            <a:spLocks noGrp="1"/>
          </p:cNvSpPr>
          <p:nvPr>
            <p:ph type="title"/>
          </p:nvPr>
        </p:nvSpPr>
        <p:spPr/>
        <p:txBody>
          <a:bodyPr/>
          <a:lstStyle/>
          <a:p>
            <a:pPr fontAlgn="auto">
              <a:spcAft>
                <a:spcPts val="0"/>
              </a:spcAft>
              <a:defRPr/>
            </a:pPr>
            <a:r>
              <a:rPr lang="en-GB" dirty="0" smtClean="0"/>
              <a:t>Correlation Analysis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Content Placeholder 2"/>
          <p:cNvSpPr>
            <a:spLocks noGrp="1"/>
          </p:cNvSpPr>
          <p:nvPr>
            <p:ph idx="1"/>
          </p:nvPr>
        </p:nvSpPr>
        <p:spPr/>
        <p:txBody>
          <a:bodyPr/>
          <a:lstStyle/>
          <a:p>
            <a:r>
              <a:rPr lang="en-GB" dirty="0" smtClean="0"/>
              <a:t>Granger-causality tests identify lagged relationships and assess the direction of such relationships across sectors and between cities over time</a:t>
            </a:r>
          </a:p>
          <a:p>
            <a:endParaRPr lang="en-GB" dirty="0" smtClean="0"/>
          </a:p>
          <a:p>
            <a:pPr>
              <a:buFont typeface="Wingdings 3" pitchFamily="18" charset="2"/>
              <a:buNone/>
            </a:pPr>
            <a:endParaRPr lang="en-GB" dirty="0" smtClean="0"/>
          </a:p>
          <a:p>
            <a:endParaRPr lang="en-GB" dirty="0" smtClean="0"/>
          </a:p>
          <a:p>
            <a:endParaRPr lang="en-GB" dirty="0" smtClean="0"/>
          </a:p>
          <a:p>
            <a:r>
              <a:rPr lang="en-GB" dirty="0" smtClean="0"/>
              <a:t>Where </a:t>
            </a:r>
            <a:r>
              <a:rPr lang="en-GB" i="1" dirty="0" err="1" smtClean="0"/>
              <a:t>cj</a:t>
            </a:r>
            <a:r>
              <a:rPr lang="en-GB" dirty="0" smtClean="0"/>
              <a:t> and </a:t>
            </a:r>
            <a:r>
              <a:rPr lang="en-GB" i="1" dirty="0" err="1" smtClean="0"/>
              <a:t>sk</a:t>
            </a:r>
            <a:r>
              <a:rPr lang="en-GB" dirty="0" smtClean="0"/>
              <a:t> are city </a:t>
            </a:r>
            <a:r>
              <a:rPr lang="en-GB" i="1" dirty="0" smtClean="0"/>
              <a:t>j</a:t>
            </a:r>
            <a:r>
              <a:rPr lang="en-GB" dirty="0" smtClean="0"/>
              <a:t> and sector </a:t>
            </a:r>
            <a:r>
              <a:rPr lang="en-GB" i="1" dirty="0" smtClean="0"/>
              <a:t>k </a:t>
            </a:r>
            <a:r>
              <a:rPr lang="en-GB" dirty="0" smtClean="0"/>
              <a:t>respectively</a:t>
            </a:r>
          </a:p>
          <a:p>
            <a:r>
              <a:rPr lang="en-GB" dirty="0" smtClean="0"/>
              <a:t>Run for all possible combinations of city and sector</a:t>
            </a:r>
          </a:p>
          <a:p>
            <a:pPr>
              <a:buFont typeface="Wingdings 3" pitchFamily="18" charset="2"/>
              <a:buNone/>
            </a:pPr>
            <a:endParaRPr lang="en-GB" dirty="0" smtClean="0"/>
          </a:p>
        </p:txBody>
      </p:sp>
      <p:sp>
        <p:nvSpPr>
          <p:cNvPr id="102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6D89B52-0695-4B31-90E8-99334732A416}" type="slidenum">
              <a:rPr lang="en-GB"/>
              <a:pPr fontAlgn="base">
                <a:spcBef>
                  <a:spcPct val="0"/>
                </a:spcBef>
                <a:spcAft>
                  <a:spcPct val="0"/>
                </a:spcAft>
              </a:pPr>
              <a:t>14</a:t>
            </a:fld>
            <a:endParaRPr lang="en-GB"/>
          </a:p>
        </p:txBody>
      </p:sp>
      <p:sp>
        <p:nvSpPr>
          <p:cNvPr id="2" name="Title 1"/>
          <p:cNvSpPr>
            <a:spLocks noGrp="1"/>
          </p:cNvSpPr>
          <p:nvPr>
            <p:ph type="title"/>
          </p:nvPr>
        </p:nvSpPr>
        <p:spPr/>
        <p:txBody>
          <a:bodyPr/>
          <a:lstStyle/>
          <a:p>
            <a:pPr fontAlgn="auto">
              <a:spcAft>
                <a:spcPts val="0"/>
              </a:spcAft>
              <a:defRPr/>
            </a:pPr>
            <a:r>
              <a:rPr lang="en-GB" dirty="0" smtClean="0"/>
              <a:t>Direction of Causality</a:t>
            </a:r>
            <a:endParaRPr lang="en-GB" dirty="0"/>
          </a:p>
        </p:txBody>
      </p:sp>
      <p:graphicFrame>
        <p:nvGraphicFramePr>
          <p:cNvPr id="1026" name="Object 4"/>
          <p:cNvGraphicFramePr>
            <a:graphicFrameLocks noChangeAspect="1"/>
          </p:cNvGraphicFramePr>
          <p:nvPr/>
        </p:nvGraphicFramePr>
        <p:xfrm>
          <a:off x="785785" y="2714620"/>
          <a:ext cx="5615995" cy="1143008"/>
        </p:xfrm>
        <a:graphic>
          <a:graphicData uri="http://schemas.openxmlformats.org/presentationml/2006/ole">
            <p:oleObj spid="_x0000_s2050" name="Equation" r:id="rId4" imgW="2120760" imgH="43164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 City and Inter Sector Comparisons</a:t>
            </a: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15</a:t>
            </a:fld>
            <a:endParaRPr lang="en-GB"/>
          </a:p>
        </p:txBody>
      </p:sp>
      <p:pic>
        <p:nvPicPr>
          <p:cNvPr id="3075" name="Picture 3"/>
          <p:cNvPicPr>
            <a:picLocks noGrp="1" noChangeAspect="1" noChangeArrowheads="1"/>
          </p:cNvPicPr>
          <p:nvPr>
            <p:ph sz="quarter" idx="1"/>
          </p:nvPr>
        </p:nvPicPr>
        <p:blipFill>
          <a:blip r:embed="rId2" cstate="print"/>
          <a:srcRect/>
          <a:stretch>
            <a:fillRect/>
          </a:stretch>
        </p:blipFill>
        <p:spPr bwMode="auto">
          <a:xfrm>
            <a:off x="142844" y="1500173"/>
            <a:ext cx="9001155" cy="39450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1500188"/>
            <a:ext cx="8229600" cy="4625975"/>
          </a:xfrm>
        </p:spPr>
        <p:txBody>
          <a:bodyPr/>
          <a:lstStyle/>
          <a:p>
            <a:r>
              <a:rPr lang="en-GB" dirty="0" smtClean="0"/>
              <a:t>London, the South East and Edinburgh experienced faster term long term economic growth  </a:t>
            </a:r>
          </a:p>
          <a:p>
            <a:r>
              <a:rPr lang="en-GB" dirty="0" smtClean="0"/>
              <a:t>Not translated into equivalent rental growth and returns because of the role of supply</a:t>
            </a:r>
          </a:p>
          <a:p>
            <a:r>
              <a:rPr lang="en-GB" dirty="0" smtClean="0"/>
              <a:t>In most sectors the highest average annual rental growth and returns occurred in provincial cities – with less volatility</a:t>
            </a:r>
          </a:p>
          <a:p>
            <a:r>
              <a:rPr lang="en-GB" dirty="0" smtClean="0"/>
              <a:t>Potential to diversify between regional cities</a:t>
            </a:r>
          </a:p>
          <a:p>
            <a:r>
              <a:rPr lang="en-GB" dirty="0" smtClean="0"/>
              <a:t>But is this happening to the extent justified by risk and expected return performance?</a:t>
            </a:r>
          </a:p>
        </p:txBody>
      </p:sp>
      <p:sp>
        <p:nvSpPr>
          <p:cNvPr id="2253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1E01D58-9D32-4E00-BF17-53AA48F6139C}" type="slidenum">
              <a:rPr lang="en-GB"/>
              <a:pPr fontAlgn="base">
                <a:spcBef>
                  <a:spcPct val="0"/>
                </a:spcBef>
                <a:spcAft>
                  <a:spcPct val="0"/>
                </a:spcAft>
              </a:pPr>
              <a:t>16</a:t>
            </a:fld>
            <a:endParaRPr lang="en-GB"/>
          </a:p>
        </p:txBody>
      </p:sp>
      <p:sp>
        <p:nvSpPr>
          <p:cNvPr id="2" name="Title 1"/>
          <p:cNvSpPr>
            <a:spLocks noGrp="1"/>
          </p:cNvSpPr>
          <p:nvPr>
            <p:ph type="title"/>
          </p:nvPr>
        </p:nvSpPr>
        <p:spPr>
          <a:xfrm>
            <a:off x="457200" y="274638"/>
            <a:ext cx="8229600" cy="1011222"/>
          </a:xfrm>
        </p:spPr>
        <p:txBody>
          <a:bodyPr/>
          <a:lstStyle/>
          <a:p>
            <a:pPr fontAlgn="auto">
              <a:spcAft>
                <a:spcPts val="0"/>
              </a:spcAft>
              <a:defRPr/>
            </a:pPr>
            <a:r>
              <a:rPr lang="en-GB" dirty="0" smtClean="0"/>
              <a:t>Overview</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Risk and Return Plots: Offices</a:t>
            </a:r>
            <a:br>
              <a:rPr lang="en-GB" dirty="0" smtClean="0"/>
            </a:b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17</a:t>
            </a:fld>
            <a:endParaRPr lang="en-GB"/>
          </a:p>
        </p:txBody>
      </p:sp>
      <p:pic>
        <p:nvPicPr>
          <p:cNvPr id="34818" name="Picture 2"/>
          <p:cNvPicPr>
            <a:picLocks noGrp="1" noChangeAspect="1" noChangeArrowheads="1"/>
          </p:cNvPicPr>
          <p:nvPr>
            <p:ph sz="quarter" idx="1"/>
          </p:nvPr>
        </p:nvPicPr>
        <p:blipFill>
          <a:blip r:embed="rId2" cstate="print"/>
          <a:srcRect/>
          <a:stretch>
            <a:fillRect/>
          </a:stretch>
        </p:blipFill>
        <p:spPr bwMode="auto">
          <a:xfrm>
            <a:off x="799814" y="1219200"/>
            <a:ext cx="7544371" cy="4937125"/>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Risk and Return Plots: Retail</a:t>
            </a:r>
            <a:br>
              <a:rPr lang="en-GB" dirty="0" smtClean="0"/>
            </a:b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18</a:t>
            </a:fld>
            <a:endParaRPr lang="en-GB"/>
          </a:p>
        </p:txBody>
      </p:sp>
      <p:pic>
        <p:nvPicPr>
          <p:cNvPr id="35842" name="Picture 2"/>
          <p:cNvPicPr>
            <a:picLocks noGrp="1" noChangeAspect="1" noChangeArrowheads="1"/>
          </p:cNvPicPr>
          <p:nvPr>
            <p:ph sz="quarter" idx="1"/>
          </p:nvPr>
        </p:nvPicPr>
        <p:blipFill>
          <a:blip r:embed="rId2" cstate="print"/>
          <a:srcRect/>
          <a:stretch>
            <a:fillRect/>
          </a:stretch>
        </p:blipFill>
        <p:spPr bwMode="auto">
          <a:xfrm>
            <a:off x="799814" y="1219200"/>
            <a:ext cx="7544371" cy="493712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Risk and Return Plots: Industrial</a:t>
            </a:r>
            <a:br>
              <a:rPr lang="en-GB" dirty="0" smtClean="0"/>
            </a:b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19</a:t>
            </a:fld>
            <a:endParaRPr lang="en-GB"/>
          </a:p>
        </p:txBody>
      </p:sp>
      <p:pic>
        <p:nvPicPr>
          <p:cNvPr id="36866" name="Picture 2"/>
          <p:cNvPicPr>
            <a:picLocks noGrp="1" noChangeAspect="1" noChangeArrowheads="1"/>
          </p:cNvPicPr>
          <p:nvPr>
            <p:ph sz="quarter" idx="1"/>
          </p:nvPr>
        </p:nvPicPr>
        <p:blipFill>
          <a:blip r:embed="rId2" cstate="print"/>
          <a:srcRect/>
          <a:stretch>
            <a:fillRect/>
          </a:stretch>
        </p:blipFill>
        <p:spPr bwMode="auto">
          <a:xfrm>
            <a:off x="799814" y="1219200"/>
            <a:ext cx="7544371" cy="49371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Institutional investment in the UK is focused in London and the South East region.</a:t>
            </a:r>
          </a:p>
          <a:p>
            <a:r>
              <a:rPr lang="en-GB" dirty="0" smtClean="0"/>
              <a:t>The City of London office market exhibits the most variable returns of any local property market in the UK and hence is amongst the riskiest (Dunse et al, 2010).</a:t>
            </a:r>
          </a:p>
          <a:p>
            <a:r>
              <a:rPr lang="en-GB" dirty="0" smtClean="0"/>
              <a:t>The City of London has a strong inter-linkage between occupational and investment markets that means that its office market is vulnerable to exogenous cycles in financial services as well as the endogenous property market cycle (</a:t>
            </a:r>
            <a:r>
              <a:rPr lang="en-GB" dirty="0" err="1" smtClean="0"/>
              <a:t>Lizieri</a:t>
            </a:r>
            <a:r>
              <a:rPr lang="en-GB" dirty="0" smtClean="0"/>
              <a:t>, 2008).</a:t>
            </a:r>
          </a:p>
          <a:p>
            <a:r>
              <a:rPr lang="en-GB" dirty="0" smtClean="0"/>
              <a:t>This suggests there is a case for more investment in provincial cities not least because of the portfolio diversification benefits.</a:t>
            </a:r>
            <a:endParaRPr lang="en-GB" dirty="0"/>
          </a:p>
        </p:txBody>
      </p:sp>
      <p:sp>
        <p:nvSpPr>
          <p:cNvPr id="5" name="Slide Number Placeholder 4"/>
          <p:cNvSpPr>
            <a:spLocks noGrp="1"/>
          </p:cNvSpPr>
          <p:nvPr>
            <p:ph type="sldNum" sz="quarter" idx="12"/>
          </p:nvPr>
        </p:nvSpPr>
        <p:spPr/>
        <p:txBody>
          <a:bodyPr/>
          <a:lstStyle/>
          <a:p>
            <a:fld id="{E047D82B-F64D-450E-AB75-944B6F7A388E}" type="slidenum">
              <a:rPr lang="en-GB" smtClean="0"/>
              <a:pPr/>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ARCH Processes</a:t>
            </a: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20</a:t>
            </a:fld>
            <a:endParaRPr lang="en-GB"/>
          </a:p>
        </p:txBody>
      </p:sp>
      <p:sp>
        <p:nvSpPr>
          <p:cNvPr id="4" name="Content Placeholder 3"/>
          <p:cNvSpPr>
            <a:spLocks noGrp="1"/>
          </p:cNvSpPr>
          <p:nvPr>
            <p:ph sz="quarter" idx="1"/>
          </p:nvPr>
        </p:nvSpPr>
        <p:spPr/>
        <p:txBody>
          <a:bodyPr/>
          <a:lstStyle/>
          <a:p>
            <a:r>
              <a:rPr lang="en-GB" dirty="0" smtClean="0"/>
              <a:t>Risk may be an inaccurate estimate of volatility particularly if they are correlated over time</a:t>
            </a:r>
          </a:p>
          <a:p>
            <a:r>
              <a:rPr lang="en-GB" dirty="0" smtClean="0"/>
              <a:t>An ARCH model can be written as an ARMA (p, q) process.</a:t>
            </a:r>
          </a:p>
          <a:p>
            <a:endParaRPr lang="en-GB" dirty="0" smtClean="0"/>
          </a:p>
          <a:p>
            <a:pPr>
              <a:buNone/>
            </a:pPr>
            <a:r>
              <a:rPr lang="en-GB" dirty="0" smtClean="0"/>
              <a:t> </a:t>
            </a:r>
          </a:p>
          <a:p>
            <a:r>
              <a:rPr lang="en-GB" dirty="0" smtClean="0"/>
              <a:t>If there is volatility clustering the error variance is time-varying and can be written as a function of its lagged values</a:t>
            </a:r>
          </a:p>
          <a:p>
            <a:endParaRPr lang="en-GB" dirty="0" smtClean="0"/>
          </a:p>
          <a:p>
            <a:endParaRPr lang="en-GB" dirty="0" smtClean="0"/>
          </a:p>
          <a:p>
            <a:pPr>
              <a:buNone/>
            </a:pPr>
            <a:endParaRPr lang="en-GB" dirty="0" smtClean="0"/>
          </a:p>
        </p:txBody>
      </p:sp>
      <p:graphicFrame>
        <p:nvGraphicFramePr>
          <p:cNvPr id="6" name="Object 5"/>
          <p:cNvGraphicFramePr>
            <a:graphicFrameLocks noChangeAspect="1"/>
          </p:cNvGraphicFramePr>
          <p:nvPr/>
        </p:nvGraphicFramePr>
        <p:xfrm>
          <a:off x="857224" y="3000372"/>
          <a:ext cx="2514617" cy="785818"/>
        </p:xfrm>
        <a:graphic>
          <a:graphicData uri="http://schemas.openxmlformats.org/presentationml/2006/ole">
            <p:oleObj spid="_x0000_s29699" name="Equation" r:id="rId3" imgW="1422360" imgH="444240" progId="Equation.3">
              <p:embed/>
            </p:oleObj>
          </a:graphicData>
        </a:graphic>
      </p:graphicFrame>
      <p:graphicFrame>
        <p:nvGraphicFramePr>
          <p:cNvPr id="7" name="Object 6"/>
          <p:cNvGraphicFramePr>
            <a:graphicFrameLocks noChangeAspect="1"/>
          </p:cNvGraphicFramePr>
          <p:nvPr/>
        </p:nvGraphicFramePr>
        <p:xfrm>
          <a:off x="714348" y="5214950"/>
          <a:ext cx="2743219" cy="857256"/>
        </p:xfrm>
        <a:graphic>
          <a:graphicData uri="http://schemas.openxmlformats.org/presentationml/2006/ole">
            <p:oleObj spid="_x0000_s29700" name="Equation" r:id="rId4" imgW="1422360" imgH="44424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GARCH</a:t>
            </a: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21</a:t>
            </a:fld>
            <a:endParaRPr lang="en-GB"/>
          </a:p>
        </p:txBody>
      </p:sp>
      <p:sp>
        <p:nvSpPr>
          <p:cNvPr id="4" name="Content Placeholder 3"/>
          <p:cNvSpPr>
            <a:spLocks noGrp="1"/>
          </p:cNvSpPr>
          <p:nvPr>
            <p:ph sz="quarter" idx="1"/>
          </p:nvPr>
        </p:nvSpPr>
        <p:spPr/>
        <p:txBody>
          <a:bodyPr>
            <a:normAutofit fontScale="92500" lnSpcReduction="20000"/>
          </a:bodyPr>
          <a:lstStyle/>
          <a:p>
            <a:r>
              <a:rPr lang="en-GB" dirty="0" smtClean="0"/>
              <a:t>A generalised autoregressive conditional </a:t>
            </a:r>
            <a:r>
              <a:rPr lang="en-GB" dirty="0" err="1" smtClean="0"/>
              <a:t>heteroscedasticity</a:t>
            </a:r>
            <a:r>
              <a:rPr lang="en-GB" dirty="0" smtClean="0"/>
              <a:t> (GARCH) model begins by estimating conditional variance from an ARMA model and then is specified as:</a:t>
            </a:r>
          </a:p>
          <a:p>
            <a:endParaRPr lang="en-GB" dirty="0" smtClean="0"/>
          </a:p>
          <a:p>
            <a:endParaRPr lang="en-GB" dirty="0" smtClean="0"/>
          </a:p>
          <a:p>
            <a:endParaRPr lang="en-GB" dirty="0" smtClean="0"/>
          </a:p>
          <a:p>
            <a:r>
              <a:rPr lang="en-GB" dirty="0" smtClean="0"/>
              <a:t>The coefficient </a:t>
            </a:r>
            <a:r>
              <a:rPr lang="en-GB" i="1" dirty="0" smtClean="0"/>
              <a:t>α</a:t>
            </a:r>
            <a:r>
              <a:rPr lang="en-GB" dirty="0" smtClean="0"/>
              <a:t> (commonly known as the ARCH effect) captures the tendency for the conditional variance to cluster while the </a:t>
            </a:r>
            <a:r>
              <a:rPr lang="en-GB" i="1" dirty="0" smtClean="0"/>
              <a:t>γ</a:t>
            </a:r>
            <a:r>
              <a:rPr lang="en-GB" dirty="0" smtClean="0"/>
              <a:t> (commonly known as the GARCH effect) captures the tendency for shocks to have a persistent influence on the conditional variance.  </a:t>
            </a:r>
          </a:p>
          <a:p>
            <a:r>
              <a:rPr lang="en-GB" dirty="0" smtClean="0"/>
              <a:t>We test ARMA models and associated ARCH/GARCH models as appropriate for total returns, income returns and rents.</a:t>
            </a:r>
          </a:p>
          <a:p>
            <a:endParaRPr lang="en-GB" dirty="0"/>
          </a:p>
        </p:txBody>
      </p:sp>
      <p:graphicFrame>
        <p:nvGraphicFramePr>
          <p:cNvPr id="30722" name="Object 2"/>
          <p:cNvGraphicFramePr>
            <a:graphicFrameLocks noChangeAspect="1"/>
          </p:cNvGraphicFramePr>
          <p:nvPr/>
        </p:nvGraphicFramePr>
        <p:xfrm>
          <a:off x="785786" y="2500306"/>
          <a:ext cx="3635174" cy="928694"/>
        </p:xfrm>
        <a:graphic>
          <a:graphicData uri="http://schemas.openxmlformats.org/presentationml/2006/ole">
            <p:oleObj spid="_x0000_s30722" name="Equation" r:id="rId3" imgW="1739880" imgH="44424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Testing for Volatility Clustering and Shock Persistence </a:t>
            </a: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22</a:t>
            </a:fld>
            <a:endParaRPr lang="en-GB"/>
          </a:p>
        </p:txBody>
      </p:sp>
      <p:sp>
        <p:nvSpPr>
          <p:cNvPr id="7" name="Content Placeholder 6"/>
          <p:cNvSpPr>
            <a:spLocks noGrp="1"/>
          </p:cNvSpPr>
          <p:nvPr>
            <p:ph sz="quarter" idx="1"/>
          </p:nvPr>
        </p:nvSpPr>
        <p:spPr/>
        <p:txBody>
          <a:bodyPr>
            <a:normAutofit/>
          </a:bodyPr>
          <a:lstStyle/>
          <a:p>
            <a:endParaRPr lang="en-GB" sz="2800" dirty="0" smtClean="0"/>
          </a:p>
          <a:p>
            <a:r>
              <a:rPr lang="en-GB" sz="2800" dirty="0" smtClean="0"/>
              <a:t>ARCH processes are found only in Birmingham and the City of London. </a:t>
            </a:r>
          </a:p>
          <a:p>
            <a:pPr>
              <a:buNone/>
            </a:pPr>
            <a:endParaRPr lang="en-GB" sz="2800" dirty="0" smtClean="0"/>
          </a:p>
          <a:p>
            <a:r>
              <a:rPr lang="en-GB" sz="2800" dirty="0" smtClean="0"/>
              <a:t>While the GARCH process is not found for Birmingham, it is statistically significant in the City of London market implying that exogenous events and shocks will cause persistence in conditional volatility.</a:t>
            </a:r>
          </a:p>
          <a:p>
            <a:pPr>
              <a:buNone/>
            </a:pPr>
            <a:endParaRPr lang="en-GB"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Conclusions</a:t>
            </a:r>
            <a:br>
              <a:rPr lang="en-GB" dirty="0" smtClean="0"/>
            </a:b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23</a:t>
            </a:fld>
            <a:endParaRPr lang="en-GB"/>
          </a:p>
        </p:txBody>
      </p:sp>
      <p:sp>
        <p:nvSpPr>
          <p:cNvPr id="4" name="Content Placeholder 3"/>
          <p:cNvSpPr>
            <a:spLocks noGrp="1"/>
          </p:cNvSpPr>
          <p:nvPr>
            <p:ph sz="quarter" idx="1"/>
          </p:nvPr>
        </p:nvSpPr>
        <p:spPr/>
        <p:txBody>
          <a:bodyPr/>
          <a:lstStyle/>
          <a:p>
            <a:r>
              <a:rPr lang="en-GB" dirty="0" smtClean="0"/>
              <a:t>If trends in GDP, employment, and consumer spending continue after recession in the same way as they had before, London and Edinburgh might be expected to outperform the UK average.</a:t>
            </a:r>
          </a:p>
          <a:p>
            <a:r>
              <a:rPr lang="en-GB" dirty="0" smtClean="0"/>
              <a:t>However new supply in these locations may weaken rental growth and capital value increases.</a:t>
            </a:r>
          </a:p>
          <a:p>
            <a:r>
              <a:rPr lang="en-GB" dirty="0" smtClean="0"/>
              <a:t>Volatility clustering in both Birmingham and the City of London may affect investor behaviour.</a:t>
            </a:r>
          </a:p>
          <a:p>
            <a:r>
              <a:rPr lang="en-GB" dirty="0" smtClean="0"/>
              <a:t>The volatility of the market and local economic performance both impact on investment strategy.</a:t>
            </a:r>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Spatial Diversification</a:t>
            </a:r>
            <a:endParaRPr lang="en-GB" dirty="0"/>
          </a:p>
        </p:txBody>
      </p:sp>
      <p:sp>
        <p:nvSpPr>
          <p:cNvPr id="4" name="Slide Number Placeholder 3"/>
          <p:cNvSpPr>
            <a:spLocks noGrp="1"/>
          </p:cNvSpPr>
          <p:nvPr>
            <p:ph type="sldNum" sz="quarter" idx="12"/>
          </p:nvPr>
        </p:nvSpPr>
        <p:spPr/>
        <p:txBody>
          <a:bodyPr/>
          <a:lstStyle/>
          <a:p>
            <a:fld id="{E047D82B-F64D-450E-AB75-944B6F7A388E}" type="slidenum">
              <a:rPr lang="en-GB" smtClean="0"/>
              <a:pPr/>
              <a:t>3</a:t>
            </a:fld>
            <a:endParaRPr lang="en-GB"/>
          </a:p>
        </p:txBody>
      </p:sp>
      <p:pic>
        <p:nvPicPr>
          <p:cNvPr id="1028" name="Picture 4"/>
          <p:cNvPicPr>
            <a:picLocks noGrp="1" noChangeAspect="1" noChangeArrowheads="1"/>
          </p:cNvPicPr>
          <p:nvPr>
            <p:ph sz="quarter" idx="1"/>
          </p:nvPr>
        </p:nvPicPr>
        <p:blipFill>
          <a:blip r:embed="rId2" cstate="print"/>
          <a:srcRect/>
          <a:stretch>
            <a:fillRect/>
          </a:stretch>
        </p:blipFill>
        <p:spPr bwMode="auto">
          <a:xfrm>
            <a:off x="642910" y="1357298"/>
            <a:ext cx="8332812"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Spatial Disaggregation</a:t>
            </a: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4</a:t>
            </a:fld>
            <a:endParaRPr lang="en-GB"/>
          </a:p>
        </p:txBody>
      </p:sp>
      <p:sp>
        <p:nvSpPr>
          <p:cNvPr id="4" name="Content Placeholder 3"/>
          <p:cNvSpPr>
            <a:spLocks noGrp="1"/>
          </p:cNvSpPr>
          <p:nvPr>
            <p:ph sz="quarter" idx="1"/>
          </p:nvPr>
        </p:nvSpPr>
        <p:spPr/>
        <p:txBody>
          <a:bodyPr/>
          <a:lstStyle/>
          <a:p>
            <a:r>
              <a:rPr lang="en-GB" dirty="0" smtClean="0"/>
              <a:t>Byrne and Lee (2009, 2010) examine local authority level data and reveal even greater concentration of institutional investment within the 376 local authority districts in England and Wales.</a:t>
            </a:r>
          </a:p>
          <a:p>
            <a:r>
              <a:rPr lang="en-GB" dirty="0" smtClean="0"/>
              <a:t>Just over half and 84% of the value of retail and office investment respectively in only 30 local authorities (not necessarily same areas).</a:t>
            </a:r>
          </a:p>
          <a:p>
            <a:r>
              <a:rPr lang="en-GB" dirty="0" smtClean="0"/>
              <a:t>The authors report increasing spatial concentration of institutional investment in offices and shops between 1998 and 2003.</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Property Grouping</a:t>
            </a: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5</a:t>
            </a:fld>
            <a:endParaRPr lang="en-GB"/>
          </a:p>
        </p:txBody>
      </p:sp>
      <p:sp>
        <p:nvSpPr>
          <p:cNvPr id="4" name="Content Placeholder 3"/>
          <p:cNvSpPr>
            <a:spLocks noGrp="1"/>
          </p:cNvSpPr>
          <p:nvPr>
            <p:ph sz="quarter" idx="1"/>
          </p:nvPr>
        </p:nvSpPr>
        <p:spPr/>
        <p:txBody>
          <a:bodyPr>
            <a:normAutofit fontScale="92500" lnSpcReduction="20000"/>
          </a:bodyPr>
          <a:lstStyle/>
          <a:p>
            <a:r>
              <a:rPr lang="en-GB" dirty="0" err="1" smtClean="0"/>
              <a:t>Hoesli</a:t>
            </a:r>
            <a:r>
              <a:rPr lang="en-GB" dirty="0" smtClean="0"/>
              <a:t> et al (1997) analyse the extent to which property returns can be grouped by area or by property type. </a:t>
            </a:r>
          </a:p>
          <a:p>
            <a:r>
              <a:rPr lang="en-GB" dirty="0" smtClean="0"/>
              <a:t>The analysis is based on the premise that if the urban area is appropriate for diversification, clusters of similar locations would be expected. </a:t>
            </a:r>
          </a:p>
          <a:p>
            <a:r>
              <a:rPr lang="en-GB" dirty="0" smtClean="0"/>
              <a:t>The research results are dominated by the importance of property type/sector as a diversifier rather than area.</a:t>
            </a:r>
          </a:p>
          <a:p>
            <a:r>
              <a:rPr lang="en-GB" dirty="0" err="1" smtClean="0"/>
              <a:t>Hamelink</a:t>
            </a:r>
            <a:r>
              <a:rPr lang="en-GB" dirty="0" smtClean="0"/>
              <a:t> et al (2000) find that London office markets behave distinctly and there is a broad split between office and industrial markets in the immediate fringe of London and all other ‘peripheral’ markets.</a:t>
            </a:r>
          </a:p>
          <a:p>
            <a:r>
              <a:rPr lang="en-GB" dirty="0" smtClean="0"/>
              <a:t>But all major provincial city office markets are included in the same cluster </a:t>
            </a:r>
            <a:r>
              <a:rPr lang="en-GB" dirty="0" smtClean="0"/>
              <a:t>suggesting </a:t>
            </a:r>
            <a:r>
              <a:rPr lang="en-GB" dirty="0" smtClean="0"/>
              <a:t>limited diversification potential</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Rents or Yields</a:t>
            </a: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6</a:t>
            </a:fld>
            <a:endParaRPr lang="en-GB"/>
          </a:p>
        </p:txBody>
      </p:sp>
      <p:sp>
        <p:nvSpPr>
          <p:cNvPr id="4" name="Content Placeholder 3"/>
          <p:cNvSpPr>
            <a:spLocks noGrp="1"/>
          </p:cNvSpPr>
          <p:nvPr>
            <p:ph sz="quarter" idx="1"/>
          </p:nvPr>
        </p:nvSpPr>
        <p:spPr/>
        <p:txBody>
          <a:bodyPr/>
          <a:lstStyle/>
          <a:p>
            <a:r>
              <a:rPr lang="en-GB" dirty="0" smtClean="0"/>
              <a:t>A range of studies have drawn attention to the role of national capital markets in influencing local yields (capitalisation rates) and hence returns.</a:t>
            </a:r>
          </a:p>
          <a:p>
            <a:r>
              <a:rPr lang="en-GB" dirty="0" err="1" smtClean="0"/>
              <a:t>MacGregor</a:t>
            </a:r>
            <a:r>
              <a:rPr lang="en-GB" dirty="0" smtClean="0"/>
              <a:t> and Schwann (2003) argue that this may occur because a London-based real estate perspective is imposed on peripheral regions.</a:t>
            </a:r>
          </a:p>
          <a:p>
            <a:r>
              <a:rPr lang="en-GB" dirty="0" err="1" smtClean="0"/>
              <a:t>Henneberry</a:t>
            </a:r>
            <a:r>
              <a:rPr lang="en-GB" dirty="0" smtClean="0"/>
              <a:t> (1999) similarly concludes that imperfections in the property capital market are driven by national factors with local rent trends/cycles ignored.</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a:t>
            </a:r>
            <a:endParaRPr lang="en-GB" dirty="0"/>
          </a:p>
        </p:txBody>
      </p:sp>
      <p:sp>
        <p:nvSpPr>
          <p:cNvPr id="3" name="Slide Number Placeholder 2"/>
          <p:cNvSpPr>
            <a:spLocks noGrp="1"/>
          </p:cNvSpPr>
          <p:nvPr>
            <p:ph type="sldNum" sz="quarter" idx="12"/>
          </p:nvPr>
        </p:nvSpPr>
        <p:spPr/>
        <p:txBody>
          <a:bodyPr/>
          <a:lstStyle/>
          <a:p>
            <a:fld id="{E047D82B-F64D-450E-AB75-944B6F7A388E}" type="slidenum">
              <a:rPr lang="en-GB" smtClean="0"/>
              <a:pPr/>
              <a:t>7</a:t>
            </a:fld>
            <a:endParaRPr lang="en-GB"/>
          </a:p>
        </p:txBody>
      </p:sp>
      <p:sp>
        <p:nvSpPr>
          <p:cNvPr id="4" name="Content Placeholder 3"/>
          <p:cNvSpPr>
            <a:spLocks noGrp="1"/>
          </p:cNvSpPr>
          <p:nvPr>
            <p:ph sz="quarter" idx="1"/>
          </p:nvPr>
        </p:nvSpPr>
        <p:spPr/>
        <p:txBody>
          <a:bodyPr>
            <a:normAutofit fontScale="92500"/>
          </a:bodyPr>
          <a:lstStyle/>
          <a:p>
            <a:r>
              <a:rPr lang="en-GB" dirty="0" smtClean="0"/>
              <a:t>Cities are the focus of analysis rather than regions or local authority districts.</a:t>
            </a:r>
          </a:p>
          <a:p>
            <a:r>
              <a:rPr lang="en-GB" dirty="0" smtClean="0"/>
              <a:t>Spatial property markets are taken to be essentially urban as differences in the structures of local economies, and hence economic growth combined with variations in local supply responses lead to individual city rent trends (Jones and Orr, 1999; Orr and Jones, 2003). </a:t>
            </a:r>
          </a:p>
          <a:p>
            <a:r>
              <a:rPr lang="en-GB" dirty="0" smtClean="0"/>
              <a:t>National influences would be present in the form of </a:t>
            </a:r>
            <a:r>
              <a:rPr lang="en-GB" dirty="0" smtClean="0"/>
              <a:t>monetary and fiscal policies, </a:t>
            </a:r>
            <a:r>
              <a:rPr lang="en-GB" dirty="0" smtClean="0"/>
              <a:t>macroeconomic cycles.</a:t>
            </a:r>
          </a:p>
          <a:p>
            <a:r>
              <a:rPr lang="en-GB" dirty="0" smtClean="0"/>
              <a:t>Given the existence of local cycles/trends it is possible to postulate that there is scope for diversification.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r>
              <a:rPr lang="en-GB" dirty="0" smtClean="0"/>
              <a:t>Examining Birmingham, Edinburgh, Glasgow, Leeds, and Manchester</a:t>
            </a:r>
          </a:p>
          <a:p>
            <a:r>
              <a:rPr lang="en-GB" dirty="0" smtClean="0"/>
              <a:t>Analysis of each city in terms of:</a:t>
            </a:r>
          </a:p>
          <a:p>
            <a:pPr lvl="1"/>
            <a:r>
              <a:rPr lang="en-GB" dirty="0" smtClean="0"/>
              <a:t>Economic background (GDP, Employment, consumer spending)</a:t>
            </a:r>
          </a:p>
          <a:p>
            <a:pPr lvl="1"/>
            <a:r>
              <a:rPr lang="en-GB" dirty="0" smtClean="0"/>
              <a:t>Property market – rental growth</a:t>
            </a:r>
          </a:p>
          <a:p>
            <a:r>
              <a:rPr lang="en-GB" dirty="0" smtClean="0"/>
              <a:t>Identification of patterns of correlation, causation in movements in rental change across cities and sectors</a:t>
            </a:r>
          </a:p>
          <a:p>
            <a:r>
              <a:rPr lang="en-GB" dirty="0" smtClean="0"/>
              <a:t>Identification of direction of relationships – which cities/sectors lead/lag</a:t>
            </a:r>
          </a:p>
        </p:txBody>
      </p:sp>
      <p:sp>
        <p:nvSpPr>
          <p:cNvPr id="14339"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814A05A-5FC7-432C-A81B-DB659125C456}" type="slidenum">
              <a:rPr lang="en-GB"/>
              <a:pPr fontAlgn="base">
                <a:spcBef>
                  <a:spcPct val="0"/>
                </a:spcBef>
                <a:spcAft>
                  <a:spcPct val="0"/>
                </a:spcAft>
              </a:pPr>
              <a:t>8</a:t>
            </a:fld>
            <a:endParaRPr lang="en-GB"/>
          </a:p>
        </p:txBody>
      </p:sp>
      <p:sp>
        <p:nvSpPr>
          <p:cNvPr id="2" name="Title 1"/>
          <p:cNvSpPr>
            <a:spLocks noGrp="1"/>
          </p:cNvSpPr>
          <p:nvPr>
            <p:ph type="title"/>
          </p:nvPr>
        </p:nvSpPr>
        <p:spPr/>
        <p:txBody>
          <a:bodyPr/>
          <a:lstStyle/>
          <a:p>
            <a:pPr fontAlgn="auto">
              <a:spcAft>
                <a:spcPts val="0"/>
              </a:spcAft>
              <a:defRPr/>
            </a:pPr>
            <a:r>
              <a:rPr lang="en-GB" dirty="0" smtClean="0"/>
              <a:t>Provincial Cities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cstate="print"/>
          <a:srcRect/>
          <a:stretch>
            <a:fillRect/>
          </a:stretch>
        </p:blipFill>
        <p:spPr>
          <a:xfrm>
            <a:off x="857224" y="1214421"/>
            <a:ext cx="6643734" cy="5112885"/>
          </a:xfrm>
        </p:spPr>
      </p:pic>
      <p:sp>
        <p:nvSpPr>
          <p:cNvPr id="1536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C115BF5-F98E-4D64-B4B3-DA477BF8E996}" type="slidenum">
              <a:rPr lang="en-GB"/>
              <a:pPr fontAlgn="base">
                <a:spcBef>
                  <a:spcPct val="0"/>
                </a:spcBef>
                <a:spcAft>
                  <a:spcPct val="0"/>
                </a:spcAft>
              </a:pPr>
              <a:t>9</a:t>
            </a:fld>
            <a:endParaRPr lang="en-GB"/>
          </a:p>
        </p:txBody>
      </p:sp>
      <p:sp>
        <p:nvSpPr>
          <p:cNvPr id="2" name="Title 1"/>
          <p:cNvSpPr>
            <a:spLocks noGrp="1"/>
          </p:cNvSpPr>
          <p:nvPr>
            <p:ph type="title"/>
          </p:nvPr>
        </p:nvSpPr>
        <p:spPr>
          <a:xfrm>
            <a:off x="457200" y="285728"/>
            <a:ext cx="8229600" cy="857272"/>
          </a:xfrm>
        </p:spPr>
        <p:txBody>
          <a:bodyPr>
            <a:normAutofit fontScale="90000"/>
          </a:bodyPr>
          <a:lstStyle/>
          <a:p>
            <a:pPr fontAlgn="auto">
              <a:spcAft>
                <a:spcPts val="0"/>
              </a:spcAft>
              <a:defRPr/>
            </a:pPr>
            <a:r>
              <a:rPr lang="en-GB" sz="4000" dirty="0" smtClean="0"/>
              <a:t/>
            </a:r>
            <a:br>
              <a:rPr lang="en-GB" sz="4000" dirty="0" smtClean="0"/>
            </a:br>
            <a:r>
              <a:rPr lang="en-GB" sz="3100" dirty="0" smtClean="0"/>
              <a:t>GDP</a:t>
            </a:r>
            <a:br>
              <a:rPr lang="en-GB" sz="3100" dirty="0" smtClean="0"/>
            </a:br>
            <a:endParaRPr lang="en-GB" sz="31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495</TotalTime>
  <Words>1055</Words>
  <Application>Microsoft Office PowerPoint</Application>
  <PresentationFormat>On-screen Show (4:3)</PresentationFormat>
  <Paragraphs>113</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Origin</vt:lpstr>
      <vt:lpstr>Equation</vt:lpstr>
      <vt:lpstr>Real Estate Investment in  British Provincial Cities: Too  Much or Too Little? </vt:lpstr>
      <vt:lpstr>Introduction</vt:lpstr>
      <vt:lpstr>Spatial Diversification</vt:lpstr>
      <vt:lpstr>Spatial Disaggregation</vt:lpstr>
      <vt:lpstr>Property Grouping</vt:lpstr>
      <vt:lpstr>Rents or Yields</vt:lpstr>
      <vt:lpstr>Analysis</vt:lpstr>
      <vt:lpstr>Provincial Cities</vt:lpstr>
      <vt:lpstr> GDP </vt:lpstr>
      <vt:lpstr>Employment </vt:lpstr>
      <vt:lpstr> Consumer Spending </vt:lpstr>
      <vt:lpstr>Means and Standard Deviations of Rental Growth 1981-2008</vt:lpstr>
      <vt:lpstr>Correlation Analysis</vt:lpstr>
      <vt:lpstr>Direction of Causality</vt:lpstr>
      <vt:lpstr>Inter City and Inter Sector Comparisons</vt:lpstr>
      <vt:lpstr>Overview</vt:lpstr>
      <vt:lpstr>Risk and Return Plots: Offices </vt:lpstr>
      <vt:lpstr>Risk and Return Plots: Retail </vt:lpstr>
      <vt:lpstr>Risk and Return Plots: Industrial </vt:lpstr>
      <vt:lpstr>ARCH Processes</vt:lpstr>
      <vt:lpstr>GARCH</vt:lpstr>
      <vt:lpstr>Testing for Volatility Clustering and Shock Persistence </vt:lpstr>
      <vt:lpstr>Conclusions </vt:lpstr>
    </vt:vector>
  </TitlesOfParts>
  <Company>Heriot-Watt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Estate Investment in  British Provincial Cities: Too  Much or Too Little? </dc:title>
  <dc:creator>mjw5</dc:creator>
  <cp:lastModifiedBy>Mike</cp:lastModifiedBy>
  <cp:revision>46</cp:revision>
  <dcterms:created xsi:type="dcterms:W3CDTF">2010-06-22T08:57:04Z</dcterms:created>
  <dcterms:modified xsi:type="dcterms:W3CDTF">2010-06-22T20:06:30Z</dcterms:modified>
</cp:coreProperties>
</file>