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sldIdLst>
    <p:sldId id="256" r:id="rId2"/>
    <p:sldId id="328" r:id="rId3"/>
    <p:sldId id="325" r:id="rId4"/>
    <p:sldId id="326" r:id="rId5"/>
    <p:sldId id="327" r:id="rId6"/>
    <p:sldId id="310" r:id="rId7"/>
    <p:sldId id="309" r:id="rId8"/>
    <p:sldId id="329" r:id="rId9"/>
    <p:sldId id="311" r:id="rId10"/>
    <p:sldId id="330" r:id="rId11"/>
    <p:sldId id="331" r:id="rId12"/>
    <p:sldId id="323" r:id="rId13"/>
    <p:sldId id="29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CC9900" mc:Ignorable=""/>
    <a:srgbClr xmlns:mc="http://schemas.openxmlformats.org/markup-compatibility/2006" xmlns:a14="http://schemas.microsoft.com/office/drawing/2010/main" val="66CCFF" mc:Ignorable=""/>
    <a:srgbClr xmlns:mc="http://schemas.openxmlformats.org/markup-compatibility/2006" xmlns:a14="http://schemas.microsoft.com/office/drawing/2010/main" val="FFFF00" mc:Ignorable=""/>
    <a:srgbClr xmlns:mc="http://schemas.openxmlformats.org/markup-compatibility/2006" xmlns:a14="http://schemas.microsoft.com/office/drawing/2010/main" val="5B92FF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4" autoAdjust="0"/>
    <p:restoredTop sz="85857" autoAdjust="0"/>
  </p:normalViewPr>
  <p:slideViewPr>
    <p:cSldViewPr>
      <p:cViewPr>
        <p:scale>
          <a:sx n="80" d="100"/>
          <a:sy n="80" d="100"/>
        </p:scale>
        <p:origin x="-73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apers\Service%20Charges%20Naz\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Achievement  2006 (1998 to 2006)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Sheet2!$A$4:$A$9</c:f>
              <c:strCache>
                <c:ptCount val="6"/>
                <c:pt idx="0">
                  <c:v>Budgets must be delivered one month prior to the start of the year</c:v>
                </c:pt>
                <c:pt idx="1">
                  <c:v>Certificates must be delivered within 4 months of the end of the year</c:v>
                </c:pt>
                <c:pt idx="2">
                  <c:v>Management fees must be a fixed cost</c:v>
                </c:pt>
                <c:pt idx="3">
                  <c:v>Interest must be credited to service charge accounts</c:v>
                </c:pt>
                <c:pt idx="4">
                  <c:v>Apportionment basis clear</c:v>
                </c:pt>
                <c:pt idx="5">
                  <c:v>Budget accuracy- Budget should be within 2% of actual costs</c:v>
                </c:pt>
              </c:strCache>
            </c:strRef>
          </c:cat>
          <c:val>
            <c:numRef>
              <c:f>Sheet2!$B$4:$B$9</c:f>
              <c:numCache>
                <c:formatCode>0%</c:formatCode>
                <c:ptCount val="6"/>
                <c:pt idx="0">
                  <c:v>4.0000000000000022E-2</c:v>
                </c:pt>
                <c:pt idx="1">
                  <c:v>0.21000000000000013</c:v>
                </c:pt>
                <c:pt idx="2">
                  <c:v>0.18000000000000013</c:v>
                </c:pt>
                <c:pt idx="3">
                  <c:v>0.13</c:v>
                </c:pt>
                <c:pt idx="4">
                  <c:v>0.79</c:v>
                </c:pt>
                <c:pt idx="5">
                  <c:v>0.15000000000000013</c:v>
                </c:pt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Achievement  2008 (since publication in June 2006)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488095238095238E-3"/>
                  <c:y val="-2.6648900732844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Sheet2!$A$4:$A$9</c:f>
              <c:strCache>
                <c:ptCount val="6"/>
                <c:pt idx="0">
                  <c:v>Budgets must be delivered one month prior to the start of the year</c:v>
                </c:pt>
                <c:pt idx="1">
                  <c:v>Certificates must be delivered within 4 months of the end of the year</c:v>
                </c:pt>
                <c:pt idx="2">
                  <c:v>Management fees must be a fixed cost</c:v>
                </c:pt>
                <c:pt idx="3">
                  <c:v>Interest must be credited to service charge accounts</c:v>
                </c:pt>
                <c:pt idx="4">
                  <c:v>Apportionment basis clear</c:v>
                </c:pt>
                <c:pt idx="5">
                  <c:v>Budget accuracy- Budget should be within 2% of actual costs</c:v>
                </c:pt>
              </c:strCache>
            </c:strRef>
          </c:cat>
          <c:val>
            <c:numRef>
              <c:f>Sheet2!$C$4:$C$9</c:f>
              <c:numCache>
                <c:formatCode>0%</c:formatCode>
                <c:ptCount val="6"/>
                <c:pt idx="0">
                  <c:v>0.12000000000000002</c:v>
                </c:pt>
                <c:pt idx="1">
                  <c:v>0.24000000000000013</c:v>
                </c:pt>
                <c:pt idx="2">
                  <c:v>0.22</c:v>
                </c:pt>
                <c:pt idx="3">
                  <c:v>0.26</c:v>
                </c:pt>
                <c:pt idx="4">
                  <c:v>0.47000000000000008</c:v>
                </c:pt>
                <c:pt idx="5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726912"/>
        <c:axId val="148728448"/>
      </c:barChart>
      <c:catAx>
        <c:axId val="148726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8728448"/>
        <c:crosses val="autoZero"/>
        <c:auto val="1"/>
        <c:lblAlgn val="l"/>
        <c:lblOffset val="100"/>
        <c:noMultiLvlLbl val="0"/>
      </c:catAx>
      <c:valAx>
        <c:axId val="148728448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487269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Sheet1!$E$23</c:f>
              <c:strCache>
                <c:ptCount val="1"/>
                <c:pt idx="0">
                  <c:v>Negative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Sheet1!$D$24:$D$26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Sheet1!$E$24:$E$26</c:f>
              <c:numCache>
                <c:formatCode>0%</c:formatCode>
                <c:ptCount val="3"/>
                <c:pt idx="0">
                  <c:v>0.49000000000000021</c:v>
                </c:pt>
                <c:pt idx="1">
                  <c:v>0.44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Sheet1!$F$23</c:f>
              <c:strCache>
                <c:ptCount val="1"/>
                <c:pt idx="0">
                  <c:v>Positive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Sheet1!$D$24:$D$26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Sheet1!$F$24:$F$26</c:f>
              <c:numCache>
                <c:formatCode>0%</c:formatCode>
                <c:ptCount val="3"/>
                <c:pt idx="0">
                  <c:v>0.2100000000000001</c:v>
                </c:pt>
                <c:pt idx="1">
                  <c:v>0.13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476544"/>
        <c:axId val="160490624"/>
      </c:barChart>
      <c:catAx>
        <c:axId val="16047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490624"/>
        <c:crosses val="autoZero"/>
        <c:auto val="1"/>
        <c:lblAlgn val="ctr"/>
        <c:lblOffset val="100"/>
        <c:noMultiLvlLbl val="0"/>
      </c:catAx>
      <c:valAx>
        <c:axId val="1604906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0476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3F010-5E25-42A9-AABA-EFC57C3E5F41}" type="doc">
      <dgm:prSet loTypeId="urn:microsoft.com/office/officeart/2005/8/layout/vList4#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D667BE-0263-4A9A-A143-5FDCC949D52A}">
      <dgm:prSet phldrT="[Text]" custT="1"/>
      <dgm:spPr/>
      <dgm:t>
        <a:bodyPr/>
        <a:lstStyle/>
        <a:p>
          <a:r>
            <a:rPr lang="en-GB" sz="2400" dirty="0" smtClean="0">
              <a:effectLst/>
              <a:latin typeface="Times New Roman"/>
              <a:ea typeface="SimSun"/>
              <a:cs typeface="Times New Roman"/>
            </a:rPr>
            <a:t>Annual value of commercial service charges (for offices alone) is estimated at £4.32 billion (Calvert </a:t>
          </a:r>
          <a:r>
            <a:rPr lang="en-GB" sz="2400" i="1" dirty="0" smtClean="0">
              <a:effectLst/>
              <a:latin typeface="Times New Roman"/>
              <a:ea typeface="SimSun"/>
              <a:cs typeface="Times New Roman"/>
            </a:rPr>
            <a:t>et al.</a:t>
          </a:r>
          <a:r>
            <a:rPr lang="en-GB" sz="2400" dirty="0" smtClean="0">
              <a:effectLst/>
              <a:latin typeface="Times New Roman"/>
              <a:ea typeface="SimSun"/>
              <a:cs typeface="Times New Roman"/>
            </a:rPr>
            <a:t>, 2009)</a:t>
          </a:r>
          <a:endParaRPr lang="en-GB" sz="2400" dirty="0"/>
        </a:p>
      </dgm:t>
    </dgm:pt>
    <dgm:pt modelId="{C79A100E-5FE6-4E37-897B-D7CD823C22CA}" type="parTrans" cxnId="{5DBB7672-9440-470F-A326-7737512E030D}">
      <dgm:prSet/>
      <dgm:spPr/>
      <dgm:t>
        <a:bodyPr/>
        <a:lstStyle/>
        <a:p>
          <a:endParaRPr lang="en-GB"/>
        </a:p>
      </dgm:t>
    </dgm:pt>
    <dgm:pt modelId="{07DFEDB2-445D-4717-8528-3946E363AABF}" type="sibTrans" cxnId="{5DBB7672-9440-470F-A326-7737512E030D}">
      <dgm:prSet/>
      <dgm:spPr/>
      <dgm:t>
        <a:bodyPr/>
        <a:lstStyle/>
        <a:p>
          <a:endParaRPr lang="en-GB"/>
        </a:p>
      </dgm:t>
    </dgm:pt>
    <dgm:pt modelId="{92885397-61C9-49DB-BC3C-CBE1D7C78580}">
      <dgm:prSet phldrT="[Text]" custT="1"/>
      <dgm:spPr/>
      <dgm:t>
        <a:bodyPr/>
        <a:lstStyle/>
        <a:p>
          <a:r>
            <a:rPr lang="en-GB" sz="2400" dirty="0" smtClean="0">
              <a:effectLst/>
              <a:latin typeface="Times New Roman"/>
              <a:ea typeface="SimSun"/>
              <a:cs typeface="Times New Roman"/>
            </a:rPr>
            <a:t>UK commercial service charges are not governed by any legislation – strictly by interpretation of the lease (</a:t>
          </a:r>
          <a:r>
            <a:rPr lang="en-GB" sz="2400" dirty="0" err="1" smtClean="0">
              <a:effectLst/>
              <a:latin typeface="Times New Roman"/>
              <a:ea typeface="SimSun"/>
              <a:cs typeface="Times New Roman"/>
            </a:rPr>
            <a:t>Noor</a:t>
          </a:r>
          <a:r>
            <a:rPr lang="en-GB" sz="2400" dirty="0" smtClean="0">
              <a:effectLst/>
              <a:latin typeface="Times New Roman"/>
              <a:ea typeface="SimSun"/>
              <a:cs typeface="Times New Roman"/>
            </a:rPr>
            <a:t> ad Pitt, 2009)</a:t>
          </a:r>
          <a:endParaRPr lang="en-GB" sz="2400" dirty="0"/>
        </a:p>
      </dgm:t>
    </dgm:pt>
    <dgm:pt modelId="{F27394A0-5747-418A-8F93-FCCF11D01C36}" type="parTrans" cxnId="{89A40707-F095-4133-A184-E9E22AB91DDE}">
      <dgm:prSet/>
      <dgm:spPr/>
      <dgm:t>
        <a:bodyPr/>
        <a:lstStyle/>
        <a:p>
          <a:endParaRPr lang="en-GB"/>
        </a:p>
      </dgm:t>
    </dgm:pt>
    <dgm:pt modelId="{A2D3E9EF-C2C1-416D-A26C-ECBC46A891AD}" type="sibTrans" cxnId="{89A40707-F095-4133-A184-E9E22AB91DDE}">
      <dgm:prSet/>
      <dgm:spPr/>
      <dgm:t>
        <a:bodyPr/>
        <a:lstStyle/>
        <a:p>
          <a:endParaRPr lang="en-GB"/>
        </a:p>
      </dgm:t>
    </dgm:pt>
    <dgm:pt modelId="{2A6D89E4-7006-4765-B922-C83C4A24FE76}">
      <dgm:prSet phldrT="[Text]"/>
      <dgm:spPr/>
      <dgm:t>
        <a:bodyPr/>
        <a:lstStyle/>
        <a:p>
          <a:r>
            <a:rPr lang="en-GB" dirty="0" smtClean="0">
              <a:effectLst/>
              <a:latin typeface="Times New Roman"/>
              <a:ea typeface="SimSun"/>
              <a:cs typeface="Times New Roman"/>
            </a:rPr>
            <a:t>Long outstanding issues – apportionment, value for money, management fees, transparency and administration are among the known areas of disputes (</a:t>
          </a:r>
          <a:r>
            <a:rPr lang="en-GB" dirty="0" err="1" smtClean="0">
              <a:effectLst/>
              <a:latin typeface="Times New Roman"/>
              <a:ea typeface="SimSun"/>
              <a:cs typeface="Times New Roman"/>
            </a:rPr>
            <a:t>Noor</a:t>
          </a:r>
          <a:r>
            <a:rPr lang="en-GB" dirty="0" smtClean="0">
              <a:effectLst/>
              <a:latin typeface="Times New Roman"/>
              <a:ea typeface="SimSun"/>
              <a:cs typeface="Times New Roman"/>
            </a:rPr>
            <a:t> and Pitt, 2009)</a:t>
          </a:r>
          <a:endParaRPr lang="en-GB" dirty="0"/>
        </a:p>
      </dgm:t>
    </dgm:pt>
    <dgm:pt modelId="{ABF1BEAE-0A11-43A6-AFC5-B4DBDC45D1F7}" type="parTrans" cxnId="{18BE6E06-3526-42D9-9C58-E8D02CF480A4}">
      <dgm:prSet/>
      <dgm:spPr/>
      <dgm:t>
        <a:bodyPr/>
        <a:lstStyle/>
        <a:p>
          <a:endParaRPr lang="en-GB"/>
        </a:p>
      </dgm:t>
    </dgm:pt>
    <dgm:pt modelId="{4E8DB5F1-4BD1-411F-BE4A-BA05AA80042D}" type="sibTrans" cxnId="{18BE6E06-3526-42D9-9C58-E8D02CF480A4}">
      <dgm:prSet/>
      <dgm:spPr/>
      <dgm:t>
        <a:bodyPr/>
        <a:lstStyle/>
        <a:p>
          <a:endParaRPr lang="en-GB"/>
        </a:p>
      </dgm:t>
    </dgm:pt>
    <dgm:pt modelId="{6F4919E4-27FD-4E04-8F91-0EDD5C8314A0}" type="pres">
      <dgm:prSet presAssocID="{B363F010-5E25-42A9-AABA-EFC57C3E5F4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412B883-2262-4FD4-8A6E-E24AB4E49D06}" type="pres">
      <dgm:prSet presAssocID="{33D667BE-0263-4A9A-A143-5FDCC949D52A}" presName="comp" presStyleCnt="0"/>
      <dgm:spPr/>
    </dgm:pt>
    <dgm:pt modelId="{05416499-ADBC-4AD6-B0DA-12A2DB68FFD9}" type="pres">
      <dgm:prSet presAssocID="{33D667BE-0263-4A9A-A143-5FDCC949D52A}" presName="box" presStyleLbl="node1" presStyleIdx="0" presStyleCnt="3"/>
      <dgm:spPr/>
      <dgm:t>
        <a:bodyPr/>
        <a:lstStyle/>
        <a:p>
          <a:endParaRPr lang="en-GB"/>
        </a:p>
      </dgm:t>
    </dgm:pt>
    <dgm:pt modelId="{E67B9A5E-D499-46A7-ACC1-C16DB3492A80}" type="pres">
      <dgm:prSet presAssocID="{33D667BE-0263-4A9A-A143-5FDCC949D52A}" presName="img" presStyleLbl="fgImgPlace1" presStyleIdx="0" presStyleCnt="3"/>
      <dgm:spPr>
        <a:blipFill>
          <a:blip xmlns:r="http://schemas.openxmlformats.org/officeDocument/2006/relationships" r:embed="rId1"/>
          <a:srcRect/>
          <a:stretch>
            <a:fillRect t="-1000" b="-1000"/>
          </a:stretch>
        </a:blipFill>
      </dgm:spPr>
      <dgm:t>
        <a:bodyPr/>
        <a:lstStyle/>
        <a:p>
          <a:endParaRPr lang="en-GB"/>
        </a:p>
      </dgm:t>
    </dgm:pt>
    <dgm:pt modelId="{12E9ED32-FDD6-46D9-99CC-3CB98E2BF6E2}" type="pres">
      <dgm:prSet presAssocID="{33D667BE-0263-4A9A-A143-5FDCC949D52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7CB5F3-ABA3-4C20-AB68-F800F1008E45}" type="pres">
      <dgm:prSet presAssocID="{07DFEDB2-445D-4717-8528-3946E363AABF}" presName="spacer" presStyleCnt="0"/>
      <dgm:spPr/>
    </dgm:pt>
    <dgm:pt modelId="{352E2882-D501-40BB-9D02-D16FD1A70317}" type="pres">
      <dgm:prSet presAssocID="{92885397-61C9-49DB-BC3C-CBE1D7C78580}" presName="comp" presStyleCnt="0"/>
      <dgm:spPr/>
    </dgm:pt>
    <dgm:pt modelId="{B9BC77A7-F761-4AFC-92E0-FF6A4C6A5795}" type="pres">
      <dgm:prSet presAssocID="{92885397-61C9-49DB-BC3C-CBE1D7C78580}" presName="box" presStyleLbl="node1" presStyleIdx="1" presStyleCnt="3"/>
      <dgm:spPr/>
      <dgm:t>
        <a:bodyPr/>
        <a:lstStyle/>
        <a:p>
          <a:endParaRPr lang="en-GB"/>
        </a:p>
      </dgm:t>
    </dgm:pt>
    <dgm:pt modelId="{043DC6A5-BC43-4847-97B6-0607D9C78DB7}" type="pres">
      <dgm:prSet presAssocID="{92885397-61C9-49DB-BC3C-CBE1D7C78580}" presName="img" presStyleLbl="fgImgPlace1" presStyleIdx="1" presStyleCnt="3"/>
      <dgm:spPr>
        <a:blipFill>
          <a:blip xmlns:r="http://schemas.openxmlformats.org/officeDocument/2006/relationships" r:embed="rId2"/>
          <a:srcRect/>
          <a:stretch>
            <a:fillRect t="-26000" b="-26000"/>
          </a:stretch>
        </a:blipFill>
      </dgm:spPr>
      <dgm:t>
        <a:bodyPr/>
        <a:lstStyle/>
        <a:p>
          <a:endParaRPr lang="en-GB"/>
        </a:p>
      </dgm:t>
    </dgm:pt>
    <dgm:pt modelId="{58883FD9-B025-4963-AD4A-3E244D6333CE}" type="pres">
      <dgm:prSet presAssocID="{92885397-61C9-49DB-BC3C-CBE1D7C7858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5DA89D-E47D-42B0-B11E-4D6C31A7C39D}" type="pres">
      <dgm:prSet presAssocID="{A2D3E9EF-C2C1-416D-A26C-ECBC46A891AD}" presName="spacer" presStyleCnt="0"/>
      <dgm:spPr/>
    </dgm:pt>
    <dgm:pt modelId="{CC763710-2DBF-49C7-BF48-B133C12608AE}" type="pres">
      <dgm:prSet presAssocID="{2A6D89E4-7006-4765-B922-C83C4A24FE76}" presName="comp" presStyleCnt="0"/>
      <dgm:spPr/>
    </dgm:pt>
    <dgm:pt modelId="{FAC34F9B-7058-4769-9ADC-F734709A2B4D}" type="pres">
      <dgm:prSet presAssocID="{2A6D89E4-7006-4765-B922-C83C4A24FE76}" presName="box" presStyleLbl="node1" presStyleIdx="2" presStyleCnt="3"/>
      <dgm:spPr/>
      <dgm:t>
        <a:bodyPr/>
        <a:lstStyle/>
        <a:p>
          <a:endParaRPr lang="en-GB"/>
        </a:p>
      </dgm:t>
    </dgm:pt>
    <dgm:pt modelId="{2ED1DD16-B443-46FC-8320-43A57BB0D5C1}" type="pres">
      <dgm:prSet presAssocID="{2A6D89E4-7006-4765-B922-C83C4A24FE76}" presName="img" presStyleLbl="fgImgPlace1" presStyleIdx="2" presStyleCnt="3"/>
      <dgm:spPr>
        <a:blipFill>
          <a:blip xmlns:r="http://schemas.openxmlformats.org/officeDocument/2006/relationships" r:embed="rId3"/>
          <a:srcRect/>
          <a:stretch>
            <a:fillRect t="-1000" b="-1000"/>
          </a:stretch>
        </a:blipFill>
      </dgm:spPr>
      <dgm:t>
        <a:bodyPr/>
        <a:lstStyle/>
        <a:p>
          <a:endParaRPr lang="en-GB"/>
        </a:p>
      </dgm:t>
    </dgm:pt>
    <dgm:pt modelId="{371AD246-AB75-4FFD-8306-86E753FEC929}" type="pres">
      <dgm:prSet presAssocID="{2A6D89E4-7006-4765-B922-C83C4A24FE7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DB8BF3-63D1-4CAC-8E02-F9AF61126B4B}" type="presOf" srcId="{92885397-61C9-49DB-BC3C-CBE1D7C78580}" destId="{58883FD9-B025-4963-AD4A-3E244D6333CE}" srcOrd="1" destOrd="0" presId="urn:microsoft.com/office/officeart/2005/8/layout/vList4#1"/>
    <dgm:cxn modelId="{1ABA0C34-3EB7-4C02-944C-E7B040F673A1}" type="presOf" srcId="{33D667BE-0263-4A9A-A143-5FDCC949D52A}" destId="{12E9ED32-FDD6-46D9-99CC-3CB98E2BF6E2}" srcOrd="1" destOrd="0" presId="urn:microsoft.com/office/officeart/2005/8/layout/vList4#1"/>
    <dgm:cxn modelId="{18BE6E06-3526-42D9-9C58-E8D02CF480A4}" srcId="{B363F010-5E25-42A9-AABA-EFC57C3E5F41}" destId="{2A6D89E4-7006-4765-B922-C83C4A24FE76}" srcOrd="2" destOrd="0" parTransId="{ABF1BEAE-0A11-43A6-AFC5-B4DBDC45D1F7}" sibTransId="{4E8DB5F1-4BD1-411F-BE4A-BA05AA80042D}"/>
    <dgm:cxn modelId="{5DBB7672-9440-470F-A326-7737512E030D}" srcId="{B363F010-5E25-42A9-AABA-EFC57C3E5F41}" destId="{33D667BE-0263-4A9A-A143-5FDCC949D52A}" srcOrd="0" destOrd="0" parTransId="{C79A100E-5FE6-4E37-897B-D7CD823C22CA}" sibTransId="{07DFEDB2-445D-4717-8528-3946E363AABF}"/>
    <dgm:cxn modelId="{E7ED902F-F44B-4C9C-AE4D-AD8F83D88CA7}" type="presOf" srcId="{33D667BE-0263-4A9A-A143-5FDCC949D52A}" destId="{05416499-ADBC-4AD6-B0DA-12A2DB68FFD9}" srcOrd="0" destOrd="0" presId="urn:microsoft.com/office/officeart/2005/8/layout/vList4#1"/>
    <dgm:cxn modelId="{89A40707-F095-4133-A184-E9E22AB91DDE}" srcId="{B363F010-5E25-42A9-AABA-EFC57C3E5F41}" destId="{92885397-61C9-49DB-BC3C-CBE1D7C78580}" srcOrd="1" destOrd="0" parTransId="{F27394A0-5747-418A-8F93-FCCF11D01C36}" sibTransId="{A2D3E9EF-C2C1-416D-A26C-ECBC46A891AD}"/>
    <dgm:cxn modelId="{A0A10AFD-A748-4A2F-BD35-66FF66F3BC67}" type="presOf" srcId="{92885397-61C9-49DB-BC3C-CBE1D7C78580}" destId="{B9BC77A7-F761-4AFC-92E0-FF6A4C6A5795}" srcOrd="0" destOrd="0" presId="urn:microsoft.com/office/officeart/2005/8/layout/vList4#1"/>
    <dgm:cxn modelId="{E5FC2AFD-8B43-4974-A7F6-AC759537DBE8}" type="presOf" srcId="{2A6D89E4-7006-4765-B922-C83C4A24FE76}" destId="{371AD246-AB75-4FFD-8306-86E753FEC929}" srcOrd="1" destOrd="0" presId="urn:microsoft.com/office/officeart/2005/8/layout/vList4#1"/>
    <dgm:cxn modelId="{FA6D0189-207F-4834-886D-5A3D8C06B4D5}" type="presOf" srcId="{B363F010-5E25-42A9-AABA-EFC57C3E5F41}" destId="{6F4919E4-27FD-4E04-8F91-0EDD5C8314A0}" srcOrd="0" destOrd="0" presId="urn:microsoft.com/office/officeart/2005/8/layout/vList4#1"/>
    <dgm:cxn modelId="{B47DC421-27FD-4E8E-A4F8-C37D0BFF7A27}" type="presOf" srcId="{2A6D89E4-7006-4765-B922-C83C4A24FE76}" destId="{FAC34F9B-7058-4769-9ADC-F734709A2B4D}" srcOrd="0" destOrd="0" presId="urn:microsoft.com/office/officeart/2005/8/layout/vList4#1"/>
    <dgm:cxn modelId="{CD3F89E4-4C72-4980-9920-8520122038B9}" type="presParOf" srcId="{6F4919E4-27FD-4E04-8F91-0EDD5C8314A0}" destId="{E412B883-2262-4FD4-8A6E-E24AB4E49D06}" srcOrd="0" destOrd="0" presId="urn:microsoft.com/office/officeart/2005/8/layout/vList4#1"/>
    <dgm:cxn modelId="{0F9B26E4-3264-4F59-A260-0ADA62E442B7}" type="presParOf" srcId="{E412B883-2262-4FD4-8A6E-E24AB4E49D06}" destId="{05416499-ADBC-4AD6-B0DA-12A2DB68FFD9}" srcOrd="0" destOrd="0" presId="urn:microsoft.com/office/officeart/2005/8/layout/vList4#1"/>
    <dgm:cxn modelId="{24E25828-7B66-4147-839D-8F6322780577}" type="presParOf" srcId="{E412B883-2262-4FD4-8A6E-E24AB4E49D06}" destId="{E67B9A5E-D499-46A7-ACC1-C16DB3492A80}" srcOrd="1" destOrd="0" presId="urn:microsoft.com/office/officeart/2005/8/layout/vList4#1"/>
    <dgm:cxn modelId="{C39A1A3E-0DB0-4C29-94B1-C743C7C1E40A}" type="presParOf" srcId="{E412B883-2262-4FD4-8A6E-E24AB4E49D06}" destId="{12E9ED32-FDD6-46D9-99CC-3CB98E2BF6E2}" srcOrd="2" destOrd="0" presId="urn:microsoft.com/office/officeart/2005/8/layout/vList4#1"/>
    <dgm:cxn modelId="{6A7BE596-C2F3-4477-A8C7-ED0DB19A04F5}" type="presParOf" srcId="{6F4919E4-27FD-4E04-8F91-0EDD5C8314A0}" destId="{247CB5F3-ABA3-4C20-AB68-F800F1008E45}" srcOrd="1" destOrd="0" presId="urn:microsoft.com/office/officeart/2005/8/layout/vList4#1"/>
    <dgm:cxn modelId="{2C7F7C91-6FE5-4999-AF63-4900C5ABB63F}" type="presParOf" srcId="{6F4919E4-27FD-4E04-8F91-0EDD5C8314A0}" destId="{352E2882-D501-40BB-9D02-D16FD1A70317}" srcOrd="2" destOrd="0" presId="urn:microsoft.com/office/officeart/2005/8/layout/vList4#1"/>
    <dgm:cxn modelId="{EED0C697-876A-449D-A939-0B8FE3DE56FD}" type="presParOf" srcId="{352E2882-D501-40BB-9D02-D16FD1A70317}" destId="{B9BC77A7-F761-4AFC-92E0-FF6A4C6A5795}" srcOrd="0" destOrd="0" presId="urn:microsoft.com/office/officeart/2005/8/layout/vList4#1"/>
    <dgm:cxn modelId="{295B23B0-9888-4FD7-AF01-82F75A36473D}" type="presParOf" srcId="{352E2882-D501-40BB-9D02-D16FD1A70317}" destId="{043DC6A5-BC43-4847-97B6-0607D9C78DB7}" srcOrd="1" destOrd="0" presId="urn:microsoft.com/office/officeart/2005/8/layout/vList4#1"/>
    <dgm:cxn modelId="{E44BC68E-654A-402A-B31C-41281D418E1C}" type="presParOf" srcId="{352E2882-D501-40BB-9D02-D16FD1A70317}" destId="{58883FD9-B025-4963-AD4A-3E244D6333CE}" srcOrd="2" destOrd="0" presId="urn:microsoft.com/office/officeart/2005/8/layout/vList4#1"/>
    <dgm:cxn modelId="{E66B95E2-9DD7-4EBD-8B69-72AAF6FFDDE1}" type="presParOf" srcId="{6F4919E4-27FD-4E04-8F91-0EDD5C8314A0}" destId="{365DA89D-E47D-42B0-B11E-4D6C31A7C39D}" srcOrd="3" destOrd="0" presId="urn:microsoft.com/office/officeart/2005/8/layout/vList4#1"/>
    <dgm:cxn modelId="{3826146B-A148-48DB-98BD-90113BFEE21F}" type="presParOf" srcId="{6F4919E4-27FD-4E04-8F91-0EDD5C8314A0}" destId="{CC763710-2DBF-49C7-BF48-B133C12608AE}" srcOrd="4" destOrd="0" presId="urn:microsoft.com/office/officeart/2005/8/layout/vList4#1"/>
    <dgm:cxn modelId="{D4894270-3D38-418F-9B69-26F035046533}" type="presParOf" srcId="{CC763710-2DBF-49C7-BF48-B133C12608AE}" destId="{FAC34F9B-7058-4769-9ADC-F734709A2B4D}" srcOrd="0" destOrd="0" presId="urn:microsoft.com/office/officeart/2005/8/layout/vList4#1"/>
    <dgm:cxn modelId="{3C87293F-8C6D-4A2D-A5C4-9D23D6383A58}" type="presParOf" srcId="{CC763710-2DBF-49C7-BF48-B133C12608AE}" destId="{2ED1DD16-B443-46FC-8320-43A57BB0D5C1}" srcOrd="1" destOrd="0" presId="urn:microsoft.com/office/officeart/2005/8/layout/vList4#1"/>
    <dgm:cxn modelId="{B3ABE63E-29E0-4BB8-A496-85EFC5A77448}" type="presParOf" srcId="{CC763710-2DBF-49C7-BF48-B133C12608AE}" destId="{371AD246-AB75-4FFD-8306-86E753FEC92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DC2D7-B2BE-4567-9FA5-ADC85A2E358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B6E42E-1D2D-4448-9B45-789992D69769}">
      <dgm:prSet phldrT="[Text]"/>
      <dgm:spPr/>
      <dgm:t>
        <a:bodyPr/>
        <a:lstStyle/>
        <a:p>
          <a:r>
            <a:rPr lang="en-GB" dirty="0" smtClean="0"/>
            <a:t>RICS code of practice for service charges in commercial property was introduced and come into force in April 2007</a:t>
          </a:r>
          <a:endParaRPr lang="en-GB" dirty="0"/>
        </a:p>
      </dgm:t>
    </dgm:pt>
    <dgm:pt modelId="{AFBF19C1-FFB9-49D9-9E75-77CE6B52A0A4}" type="parTrans" cxnId="{348C2D13-85AF-4B5A-8DCF-C39CA1013B4F}">
      <dgm:prSet/>
      <dgm:spPr/>
      <dgm:t>
        <a:bodyPr/>
        <a:lstStyle/>
        <a:p>
          <a:endParaRPr lang="en-GB"/>
        </a:p>
      </dgm:t>
    </dgm:pt>
    <dgm:pt modelId="{33BC4D22-7F2E-4838-B436-2FF1C6A4F0F4}" type="sibTrans" cxnId="{348C2D13-85AF-4B5A-8DCF-C39CA1013B4F}">
      <dgm:prSet/>
      <dgm:spPr/>
      <dgm:t>
        <a:bodyPr/>
        <a:lstStyle/>
        <a:p>
          <a:endParaRPr lang="en-GB"/>
        </a:p>
      </dgm:t>
    </dgm:pt>
    <dgm:pt modelId="{FDA852C3-B5B8-4990-8E5F-00D8F54FC22C}">
      <dgm:prSet phldrT="[Text]"/>
      <dgm:spPr/>
      <dgm:t>
        <a:bodyPr/>
        <a:lstStyle/>
        <a:p>
          <a:r>
            <a:rPr lang="en-GB" dirty="0" smtClean="0"/>
            <a:t>Almost 90 recommendations – divided under 6 main headings that are recognised as area of disputes</a:t>
          </a:r>
          <a:endParaRPr lang="en-GB" dirty="0"/>
        </a:p>
      </dgm:t>
    </dgm:pt>
    <dgm:pt modelId="{20B12D1D-ED23-43BD-A614-59E5A0D49550}" type="parTrans" cxnId="{C9F8786B-D0C1-4A71-A9F8-807FE5F7FCDF}">
      <dgm:prSet/>
      <dgm:spPr/>
      <dgm:t>
        <a:bodyPr/>
        <a:lstStyle/>
        <a:p>
          <a:endParaRPr lang="en-GB"/>
        </a:p>
      </dgm:t>
    </dgm:pt>
    <dgm:pt modelId="{E864EC49-97B5-4AB1-A9CC-063F3583E90D}" type="sibTrans" cxnId="{C9F8786B-D0C1-4A71-A9F8-807FE5F7FCDF}">
      <dgm:prSet/>
      <dgm:spPr/>
      <dgm:t>
        <a:bodyPr/>
        <a:lstStyle/>
        <a:p>
          <a:endParaRPr lang="en-GB"/>
        </a:p>
      </dgm:t>
    </dgm:pt>
    <dgm:pt modelId="{4FDB04C7-0C5E-45E2-B26C-9B918ED4D65A}">
      <dgm:prSet phldrT="[Text]"/>
      <dgm:spPr/>
      <dgm:t>
        <a:bodyPr/>
        <a:lstStyle/>
        <a:p>
          <a:r>
            <a:rPr lang="en-GB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rPr>
            <a:t>Management, </a:t>
          </a:r>
          <a:r>
            <a:rPr lang="en-GB" dirty="0" smtClean="0"/>
            <a:t>Communication, </a:t>
          </a:r>
          <a:r>
            <a:rPr lang="en-GB" dirty="0" smtClean="0">
              <a:solidFill>
                <a:srgbClr xmlns:mc="http://schemas.openxmlformats.org/markup-compatibility/2006" xmlns:a14="http://schemas.microsoft.com/office/drawing/2010/main" val="92D050" mc:Ignorable=""/>
              </a:solidFill>
            </a:rPr>
            <a:t>Transparency, </a:t>
          </a:r>
          <a:r>
            <a:rPr lang="en-GB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</a:rPr>
            <a:t>Service standards and provision, </a:t>
          </a:r>
          <a:r>
            <a:rPr lang="en-GB" dirty="0" smtClean="0">
              <a:solidFill>
                <a:srgbClr xmlns:mc="http://schemas.openxmlformats.org/markup-compatibility/2006" xmlns:a14="http://schemas.microsoft.com/office/drawing/2010/main" val="66CCFF" mc:Ignorable=""/>
              </a:solidFill>
            </a:rPr>
            <a:t>Administration</a:t>
          </a:r>
          <a:r>
            <a:rPr lang="en-GB" dirty="0" smtClean="0"/>
            <a:t> </a:t>
          </a:r>
          <a:r>
            <a:rPr lang="en-GB" dirty="0" smtClean="0">
              <a:solidFill>
                <a:schemeClr val="bg1"/>
              </a:solidFill>
            </a:rPr>
            <a:t>and Additional Shopping Centre Services</a:t>
          </a:r>
          <a:endParaRPr lang="en-GB" dirty="0">
            <a:solidFill>
              <a:schemeClr val="bg1"/>
            </a:solidFill>
          </a:endParaRPr>
        </a:p>
      </dgm:t>
    </dgm:pt>
    <dgm:pt modelId="{7FB5ED08-7FB2-48A8-9FA9-DEA21BB8E641}" type="parTrans" cxnId="{5EB5E9C6-6EAC-4197-981C-22D2CA76AF08}">
      <dgm:prSet/>
      <dgm:spPr/>
      <dgm:t>
        <a:bodyPr/>
        <a:lstStyle/>
        <a:p>
          <a:endParaRPr lang="en-GB"/>
        </a:p>
      </dgm:t>
    </dgm:pt>
    <dgm:pt modelId="{3018A3A4-632F-4C28-98A0-C3898FDC8922}" type="sibTrans" cxnId="{5EB5E9C6-6EAC-4197-981C-22D2CA76AF08}">
      <dgm:prSet/>
      <dgm:spPr/>
      <dgm:t>
        <a:bodyPr/>
        <a:lstStyle/>
        <a:p>
          <a:endParaRPr lang="en-GB"/>
        </a:p>
      </dgm:t>
    </dgm:pt>
    <dgm:pt modelId="{45FBDAE2-E178-494A-8E49-C63C9D3CBED1}" type="pres">
      <dgm:prSet presAssocID="{856DC2D7-B2BE-4567-9FA5-ADC85A2E358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5157A1D-B02F-4E9B-B39B-C4A3A2B8E50E}" type="pres">
      <dgm:prSet presAssocID="{856DC2D7-B2BE-4567-9FA5-ADC85A2E3583}" presName="dummyMaxCanvas" presStyleCnt="0">
        <dgm:presLayoutVars/>
      </dgm:prSet>
      <dgm:spPr/>
    </dgm:pt>
    <dgm:pt modelId="{C4608C3E-BAD7-4E24-805D-0BB265DCD2D3}" type="pres">
      <dgm:prSet presAssocID="{856DC2D7-B2BE-4567-9FA5-ADC85A2E358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BCCBBD-7757-4AD7-8188-502EDB334CA3}" type="pres">
      <dgm:prSet presAssocID="{856DC2D7-B2BE-4567-9FA5-ADC85A2E358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81CEA6-32F3-475B-8CFB-5B059FD7DD49}" type="pres">
      <dgm:prSet presAssocID="{856DC2D7-B2BE-4567-9FA5-ADC85A2E358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552C33-6B9D-42F6-B870-F6BFE174361D}" type="pres">
      <dgm:prSet presAssocID="{856DC2D7-B2BE-4567-9FA5-ADC85A2E358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71C55D-C25F-4CEE-901E-D438AED1A8CB}" type="pres">
      <dgm:prSet presAssocID="{856DC2D7-B2BE-4567-9FA5-ADC85A2E358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B1C6FF-1471-4A64-B20C-34A29BE5AA1E}" type="pres">
      <dgm:prSet presAssocID="{856DC2D7-B2BE-4567-9FA5-ADC85A2E358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652342-980F-4102-A65F-3FDC35D9C45C}" type="pres">
      <dgm:prSet presAssocID="{856DC2D7-B2BE-4567-9FA5-ADC85A2E358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8AF39E-96BD-48F2-B5D4-AA435C6951AB}" type="pres">
      <dgm:prSet presAssocID="{856DC2D7-B2BE-4567-9FA5-ADC85A2E358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BD6BB73-7E9D-4ECA-98AE-41260A4B5D29}" type="presOf" srcId="{4FDB04C7-0C5E-45E2-B26C-9B918ED4D65A}" destId="{338AF39E-96BD-48F2-B5D4-AA435C6951AB}" srcOrd="1" destOrd="0" presId="urn:microsoft.com/office/officeart/2005/8/layout/vProcess5"/>
    <dgm:cxn modelId="{3A712784-B399-4D70-ACC1-566BFAE28ECA}" type="presOf" srcId="{4FDB04C7-0C5E-45E2-B26C-9B918ED4D65A}" destId="{CF81CEA6-32F3-475B-8CFB-5B059FD7DD49}" srcOrd="0" destOrd="0" presId="urn:microsoft.com/office/officeart/2005/8/layout/vProcess5"/>
    <dgm:cxn modelId="{C9F8786B-D0C1-4A71-A9F8-807FE5F7FCDF}" srcId="{856DC2D7-B2BE-4567-9FA5-ADC85A2E3583}" destId="{FDA852C3-B5B8-4990-8E5F-00D8F54FC22C}" srcOrd="1" destOrd="0" parTransId="{20B12D1D-ED23-43BD-A614-59E5A0D49550}" sibTransId="{E864EC49-97B5-4AB1-A9CC-063F3583E90D}"/>
    <dgm:cxn modelId="{348C2D13-85AF-4B5A-8DCF-C39CA1013B4F}" srcId="{856DC2D7-B2BE-4567-9FA5-ADC85A2E3583}" destId="{24B6E42E-1D2D-4448-9B45-789992D69769}" srcOrd="0" destOrd="0" parTransId="{AFBF19C1-FFB9-49D9-9E75-77CE6B52A0A4}" sibTransId="{33BC4D22-7F2E-4838-B436-2FF1C6A4F0F4}"/>
    <dgm:cxn modelId="{5EB5E9C6-6EAC-4197-981C-22D2CA76AF08}" srcId="{856DC2D7-B2BE-4567-9FA5-ADC85A2E3583}" destId="{4FDB04C7-0C5E-45E2-B26C-9B918ED4D65A}" srcOrd="2" destOrd="0" parTransId="{7FB5ED08-7FB2-48A8-9FA9-DEA21BB8E641}" sibTransId="{3018A3A4-632F-4C28-98A0-C3898FDC8922}"/>
    <dgm:cxn modelId="{C0F93482-A2CF-42AE-B1D7-53F78E03CADB}" type="presOf" srcId="{33BC4D22-7F2E-4838-B436-2FF1C6A4F0F4}" destId="{B6552C33-6B9D-42F6-B870-F6BFE174361D}" srcOrd="0" destOrd="0" presId="urn:microsoft.com/office/officeart/2005/8/layout/vProcess5"/>
    <dgm:cxn modelId="{AC2C079A-18DF-4763-946F-EE6E7EAFC481}" type="presOf" srcId="{FDA852C3-B5B8-4990-8E5F-00D8F54FC22C}" destId="{ADBCCBBD-7757-4AD7-8188-502EDB334CA3}" srcOrd="0" destOrd="0" presId="urn:microsoft.com/office/officeart/2005/8/layout/vProcess5"/>
    <dgm:cxn modelId="{D9864563-B6C3-414B-949D-E010E91D4490}" type="presOf" srcId="{FDA852C3-B5B8-4990-8E5F-00D8F54FC22C}" destId="{66652342-980F-4102-A65F-3FDC35D9C45C}" srcOrd="1" destOrd="0" presId="urn:microsoft.com/office/officeart/2005/8/layout/vProcess5"/>
    <dgm:cxn modelId="{3F8EF099-A011-4C19-8B79-F28051B75A6F}" type="presOf" srcId="{856DC2D7-B2BE-4567-9FA5-ADC85A2E3583}" destId="{45FBDAE2-E178-494A-8E49-C63C9D3CBED1}" srcOrd="0" destOrd="0" presId="urn:microsoft.com/office/officeart/2005/8/layout/vProcess5"/>
    <dgm:cxn modelId="{1933AFA6-EA6D-425E-AA4B-667BC850AA01}" type="presOf" srcId="{E864EC49-97B5-4AB1-A9CC-063F3583E90D}" destId="{EE71C55D-C25F-4CEE-901E-D438AED1A8CB}" srcOrd="0" destOrd="0" presId="urn:microsoft.com/office/officeart/2005/8/layout/vProcess5"/>
    <dgm:cxn modelId="{39FF2333-998E-4118-8EE1-2C215085A274}" type="presOf" srcId="{24B6E42E-1D2D-4448-9B45-789992D69769}" destId="{0AB1C6FF-1471-4A64-B20C-34A29BE5AA1E}" srcOrd="1" destOrd="0" presId="urn:microsoft.com/office/officeart/2005/8/layout/vProcess5"/>
    <dgm:cxn modelId="{858AF3EB-D76A-4D13-A078-F9ACAFC7E9DB}" type="presOf" srcId="{24B6E42E-1D2D-4448-9B45-789992D69769}" destId="{C4608C3E-BAD7-4E24-805D-0BB265DCD2D3}" srcOrd="0" destOrd="0" presId="urn:microsoft.com/office/officeart/2005/8/layout/vProcess5"/>
    <dgm:cxn modelId="{20495628-C98A-4330-A96B-2D4093BFF847}" type="presParOf" srcId="{45FBDAE2-E178-494A-8E49-C63C9D3CBED1}" destId="{A5157A1D-B02F-4E9B-B39B-C4A3A2B8E50E}" srcOrd="0" destOrd="0" presId="urn:microsoft.com/office/officeart/2005/8/layout/vProcess5"/>
    <dgm:cxn modelId="{EE9EC5E8-E798-4D1B-8C11-AA98988DA560}" type="presParOf" srcId="{45FBDAE2-E178-494A-8E49-C63C9D3CBED1}" destId="{C4608C3E-BAD7-4E24-805D-0BB265DCD2D3}" srcOrd="1" destOrd="0" presId="urn:microsoft.com/office/officeart/2005/8/layout/vProcess5"/>
    <dgm:cxn modelId="{0B389ED8-A2B4-48D5-BCE7-A84F039D02EE}" type="presParOf" srcId="{45FBDAE2-E178-494A-8E49-C63C9D3CBED1}" destId="{ADBCCBBD-7757-4AD7-8188-502EDB334CA3}" srcOrd="2" destOrd="0" presId="urn:microsoft.com/office/officeart/2005/8/layout/vProcess5"/>
    <dgm:cxn modelId="{FF3FA047-FE96-49A2-94F2-B66F08FF5154}" type="presParOf" srcId="{45FBDAE2-E178-494A-8E49-C63C9D3CBED1}" destId="{CF81CEA6-32F3-475B-8CFB-5B059FD7DD49}" srcOrd="3" destOrd="0" presId="urn:microsoft.com/office/officeart/2005/8/layout/vProcess5"/>
    <dgm:cxn modelId="{240E642E-7143-4A53-B11A-50948BAD5F4F}" type="presParOf" srcId="{45FBDAE2-E178-494A-8E49-C63C9D3CBED1}" destId="{B6552C33-6B9D-42F6-B870-F6BFE174361D}" srcOrd="4" destOrd="0" presId="urn:microsoft.com/office/officeart/2005/8/layout/vProcess5"/>
    <dgm:cxn modelId="{491A7A9D-1CCC-4551-BAE6-EC90A7F1EB48}" type="presParOf" srcId="{45FBDAE2-E178-494A-8E49-C63C9D3CBED1}" destId="{EE71C55D-C25F-4CEE-901E-D438AED1A8CB}" srcOrd="5" destOrd="0" presId="urn:microsoft.com/office/officeart/2005/8/layout/vProcess5"/>
    <dgm:cxn modelId="{BB48FFCE-5609-417C-95DE-A9A5B6B50B93}" type="presParOf" srcId="{45FBDAE2-E178-494A-8E49-C63C9D3CBED1}" destId="{0AB1C6FF-1471-4A64-B20C-34A29BE5AA1E}" srcOrd="6" destOrd="0" presId="urn:microsoft.com/office/officeart/2005/8/layout/vProcess5"/>
    <dgm:cxn modelId="{851CB5B3-D48C-41A3-9616-DD4F04AACD69}" type="presParOf" srcId="{45FBDAE2-E178-494A-8E49-C63C9D3CBED1}" destId="{66652342-980F-4102-A65F-3FDC35D9C45C}" srcOrd="7" destOrd="0" presId="urn:microsoft.com/office/officeart/2005/8/layout/vProcess5"/>
    <dgm:cxn modelId="{2249AE5B-0A4A-4704-89B2-73A082F25816}" type="presParOf" srcId="{45FBDAE2-E178-494A-8E49-C63C9D3CBED1}" destId="{338AF39E-96BD-48F2-B5D4-AA435C6951A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962A0E-F3F0-4997-9844-09B15C14CEE9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7DE1AD3-3A30-42BB-B1B2-D080E18F9C05}">
      <dgm:prSet phldrT="[Text]" custT="1"/>
      <dgm:spPr/>
      <dgm:t>
        <a:bodyPr/>
        <a:lstStyle/>
        <a:p>
          <a:pPr algn="l"/>
          <a:r>
            <a:rPr lang="en-GB" sz="2000" b="1" dirty="0" smtClean="0">
              <a:effectLst/>
              <a:latin typeface="Times New Roman"/>
              <a:ea typeface="SimSun"/>
              <a:cs typeface="Times New Roman"/>
            </a:rPr>
            <a:t>-Reduction in standard cost headings from 2,394 (in 2006) to 2,094 (in 2008) </a:t>
          </a:r>
        </a:p>
        <a:p>
          <a:pPr algn="l"/>
          <a:r>
            <a:rPr lang="en-GB" sz="2000" b="1" dirty="0" smtClean="0">
              <a:effectLst/>
              <a:latin typeface="Times New Roman"/>
              <a:ea typeface="SimSun"/>
              <a:cs typeface="Times New Roman"/>
            </a:rPr>
            <a:t>-However it is still way above the standard as set in the Code </a:t>
          </a:r>
          <a:r>
            <a:rPr lang="en-GB" sz="1800" b="1" dirty="0" smtClean="0">
              <a:effectLst/>
              <a:latin typeface="Times New Roman"/>
              <a:ea typeface="SimSun"/>
              <a:cs typeface="Times New Roman"/>
            </a:rPr>
            <a:t>(maximum 22 headings)</a:t>
          </a:r>
          <a:endParaRPr lang="en-GB" sz="2000" dirty="0"/>
        </a:p>
      </dgm:t>
    </dgm:pt>
    <dgm:pt modelId="{C879469F-5920-4775-AF27-10DB31B960C8}" type="parTrans" cxnId="{0FE1C3D5-EE7B-4C3B-8212-C5528595A6DB}">
      <dgm:prSet/>
      <dgm:spPr/>
      <dgm:t>
        <a:bodyPr/>
        <a:lstStyle/>
        <a:p>
          <a:endParaRPr lang="en-GB"/>
        </a:p>
      </dgm:t>
    </dgm:pt>
    <dgm:pt modelId="{ED1114D7-FAB0-405B-A37E-B1BC4B083557}" type="sibTrans" cxnId="{0FE1C3D5-EE7B-4C3B-8212-C5528595A6DB}">
      <dgm:prSet/>
      <dgm:spPr/>
      <dgm:t>
        <a:bodyPr/>
        <a:lstStyle/>
        <a:p>
          <a:endParaRPr lang="en-GB"/>
        </a:p>
      </dgm:t>
    </dgm:pt>
    <dgm:pt modelId="{ED167935-40B8-4557-B91B-81BCBD8BE4EC}">
      <dgm:prSet phldrT="[Text]" custT="1"/>
      <dgm:spPr/>
      <dgm:t>
        <a:bodyPr/>
        <a:lstStyle/>
        <a:p>
          <a:r>
            <a:rPr lang="en-GB" sz="2000" dirty="0" smtClean="0">
              <a:effectLst/>
              <a:latin typeface="Times New Roman"/>
              <a:ea typeface="SimSun"/>
              <a:cs typeface="Times New Roman"/>
            </a:rPr>
            <a:t>No significant improvement achieved since it’s inception in 2006 and implemented in 2007</a:t>
          </a:r>
          <a:endParaRPr lang="en-GB" sz="2000" dirty="0"/>
        </a:p>
      </dgm:t>
    </dgm:pt>
    <dgm:pt modelId="{16808000-F2AB-4734-9A76-7E6402E3C311}" type="parTrans" cxnId="{F7F6199B-55E8-4ADC-B772-97A180D4C28E}">
      <dgm:prSet/>
      <dgm:spPr/>
      <dgm:t>
        <a:bodyPr/>
        <a:lstStyle/>
        <a:p>
          <a:endParaRPr lang="en-GB"/>
        </a:p>
      </dgm:t>
    </dgm:pt>
    <dgm:pt modelId="{67D0C440-9A91-47B1-B032-0396E1DC787A}" type="sibTrans" cxnId="{F7F6199B-55E8-4ADC-B772-97A180D4C28E}">
      <dgm:prSet/>
      <dgm:spPr/>
      <dgm:t>
        <a:bodyPr/>
        <a:lstStyle/>
        <a:p>
          <a:endParaRPr lang="en-GB"/>
        </a:p>
      </dgm:t>
    </dgm:pt>
    <dgm:pt modelId="{0EA136F8-C4AD-4E74-9D32-5D0BC4C566EF}">
      <dgm:prSet phldrT="[Text]" custT="1"/>
      <dgm:spPr/>
      <dgm:t>
        <a:bodyPr/>
        <a:lstStyle/>
        <a:p>
          <a:r>
            <a:rPr lang="en-GB" sz="2000" dirty="0" smtClean="0">
              <a:effectLst/>
              <a:latin typeface="Times New Roman"/>
              <a:ea typeface="SimSun"/>
              <a:cs typeface="Times New Roman"/>
            </a:rPr>
            <a:t>Positive signs of improvement but the pace is too slow. Way below the ‘best practice’ standards as set in the Code. </a:t>
          </a:r>
          <a:endParaRPr lang="en-GB" sz="2000" dirty="0"/>
        </a:p>
      </dgm:t>
    </dgm:pt>
    <dgm:pt modelId="{57B6598A-D301-46A8-BEF7-14F166D97000}" type="parTrans" cxnId="{F5355DDD-5607-49EB-9F21-55A2FCBD525D}">
      <dgm:prSet/>
      <dgm:spPr/>
      <dgm:t>
        <a:bodyPr/>
        <a:lstStyle/>
        <a:p>
          <a:endParaRPr lang="en-GB"/>
        </a:p>
      </dgm:t>
    </dgm:pt>
    <dgm:pt modelId="{10C3F962-38C7-457A-8D11-098E21EFC4F1}" type="sibTrans" cxnId="{F5355DDD-5607-49EB-9F21-55A2FCBD525D}">
      <dgm:prSet/>
      <dgm:spPr/>
      <dgm:t>
        <a:bodyPr/>
        <a:lstStyle/>
        <a:p>
          <a:endParaRPr lang="en-GB"/>
        </a:p>
      </dgm:t>
    </dgm:pt>
    <dgm:pt modelId="{A1D5F335-58ED-4B8A-9A1B-516E6C079F20}">
      <dgm:prSet phldrT="[Text]" custT="1"/>
      <dgm:spPr/>
      <dgm:t>
        <a:bodyPr/>
        <a:lstStyle/>
        <a:p>
          <a:endParaRPr lang="en-GB" sz="2000" dirty="0" smtClean="0">
            <a:effectLst/>
            <a:latin typeface="Times New Roman"/>
            <a:ea typeface="SimSun"/>
            <a:cs typeface="Times New Roman"/>
          </a:endParaRPr>
        </a:p>
        <a:p>
          <a:r>
            <a:rPr lang="en-GB" sz="1800" dirty="0" smtClean="0">
              <a:effectLst/>
              <a:latin typeface="Times New Roman"/>
              <a:ea typeface="SimSun"/>
              <a:cs typeface="Times New Roman"/>
            </a:rPr>
            <a:t>Self-regulatory enforcement for the Code is yet to get positive  response from commercial property stakeholders.</a:t>
          </a:r>
        </a:p>
        <a:p>
          <a:r>
            <a:rPr lang="en-GB" sz="1800" dirty="0" smtClean="0">
              <a:effectLst/>
              <a:latin typeface="Times New Roman"/>
              <a:ea typeface="SimSun"/>
              <a:cs typeface="Times New Roman"/>
            </a:rPr>
            <a:t>Probably it is too early to gauge its performance  (only 2 years from it was introduced)</a:t>
          </a:r>
          <a:endParaRPr lang="en-GB" sz="1800" dirty="0" smtClean="0">
            <a:effectLst/>
            <a:latin typeface="Times New Roman"/>
            <a:ea typeface="Calibri"/>
            <a:cs typeface="Times New Roman"/>
          </a:endParaRPr>
        </a:p>
        <a:p>
          <a:endParaRPr lang="en-GB" sz="1800" dirty="0"/>
        </a:p>
      </dgm:t>
    </dgm:pt>
    <dgm:pt modelId="{912ADEA2-BEA8-417C-993D-8E1A9351B0C4}" type="parTrans" cxnId="{A910D882-D4E0-4F01-8114-8D46CF7B96D6}">
      <dgm:prSet/>
      <dgm:spPr/>
      <dgm:t>
        <a:bodyPr/>
        <a:lstStyle/>
        <a:p>
          <a:endParaRPr lang="en-GB"/>
        </a:p>
      </dgm:t>
    </dgm:pt>
    <dgm:pt modelId="{76ECAC28-2A90-4BD4-98E2-D9DE0E058DC4}" type="sibTrans" cxnId="{A910D882-D4E0-4F01-8114-8D46CF7B96D6}">
      <dgm:prSet/>
      <dgm:spPr/>
      <dgm:t>
        <a:bodyPr/>
        <a:lstStyle/>
        <a:p>
          <a:endParaRPr lang="en-GB"/>
        </a:p>
      </dgm:t>
    </dgm:pt>
    <dgm:pt modelId="{17F431C9-DC48-4438-99D5-CDAE6C36F737}" type="pres">
      <dgm:prSet presAssocID="{D4962A0E-F3F0-4997-9844-09B15C14CEE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A9F6472-3889-4B18-B01E-B5266248B128}" type="pres">
      <dgm:prSet presAssocID="{67DE1AD3-3A30-42BB-B1B2-D080E18F9C05}" presName="root" presStyleCnt="0">
        <dgm:presLayoutVars>
          <dgm:chMax/>
          <dgm:chPref val="4"/>
        </dgm:presLayoutVars>
      </dgm:prSet>
      <dgm:spPr/>
    </dgm:pt>
    <dgm:pt modelId="{472277ED-5E0D-487C-9773-C6FA3D53B070}" type="pres">
      <dgm:prSet presAssocID="{67DE1AD3-3A30-42BB-B1B2-D080E18F9C05}" presName="rootComposite" presStyleCnt="0">
        <dgm:presLayoutVars/>
      </dgm:prSet>
      <dgm:spPr/>
    </dgm:pt>
    <dgm:pt modelId="{00EE58E8-FA1C-4223-830F-55784BFB981A}" type="pres">
      <dgm:prSet presAssocID="{67DE1AD3-3A30-42BB-B1B2-D080E18F9C05}" presName="rootText" presStyleLbl="node0" presStyleIdx="0" presStyleCnt="1" custScaleX="110583">
        <dgm:presLayoutVars>
          <dgm:chMax/>
          <dgm:chPref val="4"/>
        </dgm:presLayoutVars>
      </dgm:prSet>
      <dgm:spPr/>
      <dgm:t>
        <a:bodyPr/>
        <a:lstStyle/>
        <a:p>
          <a:endParaRPr lang="en-GB"/>
        </a:p>
      </dgm:t>
    </dgm:pt>
    <dgm:pt modelId="{3E4E4A13-0241-47A9-A502-D475E7090036}" type="pres">
      <dgm:prSet presAssocID="{67DE1AD3-3A30-42BB-B1B2-D080E18F9C05}" presName="childShape" presStyleCnt="0">
        <dgm:presLayoutVars>
          <dgm:chMax val="0"/>
          <dgm:chPref val="0"/>
        </dgm:presLayoutVars>
      </dgm:prSet>
      <dgm:spPr/>
    </dgm:pt>
    <dgm:pt modelId="{937A164E-2A2C-4131-A277-95AA5326D0DC}" type="pres">
      <dgm:prSet presAssocID="{ED167935-40B8-4557-B91B-81BCBD8BE4EC}" presName="childComposite" presStyleCnt="0">
        <dgm:presLayoutVars>
          <dgm:chMax val="0"/>
          <dgm:chPref val="0"/>
        </dgm:presLayoutVars>
      </dgm:prSet>
      <dgm:spPr/>
    </dgm:pt>
    <dgm:pt modelId="{40DD4FB0-2317-4C93-B0B1-3D9FD9AA9D6D}" type="pres">
      <dgm:prSet presAssocID="{ED167935-40B8-4557-B91B-81BCBD8BE4EC}" presName="Image" presStyleLbl="node1" presStyleIdx="0" presStyleCnt="3"/>
      <dgm:spPr>
        <a:blipFill>
          <a:blip xmlns:r="http://schemas.openxmlformats.org/officeDocument/2006/relationships" r:embed="rId1"/>
          <a:srcRect/>
          <a:stretch>
            <a:fillRect l="-25000" r="-25000"/>
          </a:stretch>
        </a:blipFill>
      </dgm:spPr>
    </dgm:pt>
    <dgm:pt modelId="{932C2FE9-0C50-428A-B1A6-77F9C87BCAD1}" type="pres">
      <dgm:prSet presAssocID="{ED167935-40B8-4557-B91B-81BCBD8BE4EC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6F0B0B-AF03-4570-BBEC-444E83727C98}" type="pres">
      <dgm:prSet presAssocID="{0EA136F8-C4AD-4E74-9D32-5D0BC4C566EF}" presName="childComposite" presStyleCnt="0">
        <dgm:presLayoutVars>
          <dgm:chMax val="0"/>
          <dgm:chPref val="0"/>
        </dgm:presLayoutVars>
      </dgm:prSet>
      <dgm:spPr/>
    </dgm:pt>
    <dgm:pt modelId="{643DDE74-0605-4B85-90A3-99AEB9798446}" type="pres">
      <dgm:prSet presAssocID="{0EA136F8-C4AD-4E74-9D32-5D0BC4C566EF}" presName="Image" presStyleLbl="node1" presStyleIdx="1" presStyleCnt="3"/>
      <dgm:spPr>
        <a:blipFill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FD8A65F3-F675-4787-A6F4-FD7915749AD7}" type="pres">
      <dgm:prSet presAssocID="{0EA136F8-C4AD-4E74-9D32-5D0BC4C566EF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16894D-224D-417D-8C69-DEC95CAC98BD}" type="pres">
      <dgm:prSet presAssocID="{A1D5F335-58ED-4B8A-9A1B-516E6C079F20}" presName="childComposite" presStyleCnt="0">
        <dgm:presLayoutVars>
          <dgm:chMax val="0"/>
          <dgm:chPref val="0"/>
        </dgm:presLayoutVars>
      </dgm:prSet>
      <dgm:spPr/>
    </dgm:pt>
    <dgm:pt modelId="{0F05158C-A510-4EA7-80E6-5740432D91B4}" type="pres">
      <dgm:prSet presAssocID="{A1D5F335-58ED-4B8A-9A1B-516E6C079F20}" presName="Image" presStyleLbl="node1" presStyleIdx="2" presStyleCnt="3"/>
      <dgm:spPr>
        <a:blipFill>
          <a:blip xmlns:r="http://schemas.openxmlformats.org/officeDocument/2006/relationships" r:embed="rId3"/>
          <a:srcRect/>
          <a:stretch>
            <a:fillRect l="-25000" r="-25000"/>
          </a:stretch>
        </a:blipFill>
      </dgm:spPr>
    </dgm:pt>
    <dgm:pt modelId="{6D9BDFD5-80CA-495B-9E45-00020EC3B39F}" type="pres">
      <dgm:prSet presAssocID="{A1D5F335-58ED-4B8A-9A1B-516E6C079F20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FE1C3D5-EE7B-4C3B-8212-C5528595A6DB}" srcId="{D4962A0E-F3F0-4997-9844-09B15C14CEE9}" destId="{67DE1AD3-3A30-42BB-B1B2-D080E18F9C05}" srcOrd="0" destOrd="0" parTransId="{C879469F-5920-4775-AF27-10DB31B960C8}" sibTransId="{ED1114D7-FAB0-405B-A37E-B1BC4B083557}"/>
    <dgm:cxn modelId="{A910D882-D4E0-4F01-8114-8D46CF7B96D6}" srcId="{67DE1AD3-3A30-42BB-B1B2-D080E18F9C05}" destId="{A1D5F335-58ED-4B8A-9A1B-516E6C079F20}" srcOrd="2" destOrd="0" parTransId="{912ADEA2-BEA8-417C-993D-8E1A9351B0C4}" sibTransId="{76ECAC28-2A90-4BD4-98E2-D9DE0E058DC4}"/>
    <dgm:cxn modelId="{00DF1CF4-03B7-40B1-9B04-F7E1535FB535}" type="presOf" srcId="{ED167935-40B8-4557-B91B-81BCBD8BE4EC}" destId="{932C2FE9-0C50-428A-B1A6-77F9C87BCAD1}" srcOrd="0" destOrd="0" presId="urn:microsoft.com/office/officeart/2008/layout/PictureAccentList"/>
    <dgm:cxn modelId="{F5355DDD-5607-49EB-9F21-55A2FCBD525D}" srcId="{67DE1AD3-3A30-42BB-B1B2-D080E18F9C05}" destId="{0EA136F8-C4AD-4E74-9D32-5D0BC4C566EF}" srcOrd="1" destOrd="0" parTransId="{57B6598A-D301-46A8-BEF7-14F166D97000}" sibTransId="{10C3F962-38C7-457A-8D11-098E21EFC4F1}"/>
    <dgm:cxn modelId="{330745E4-48BB-4204-AC75-303ED0F3CA99}" type="presOf" srcId="{D4962A0E-F3F0-4997-9844-09B15C14CEE9}" destId="{17F431C9-DC48-4438-99D5-CDAE6C36F737}" srcOrd="0" destOrd="0" presId="urn:microsoft.com/office/officeart/2008/layout/PictureAccentList"/>
    <dgm:cxn modelId="{F7F6199B-55E8-4ADC-B772-97A180D4C28E}" srcId="{67DE1AD3-3A30-42BB-B1B2-D080E18F9C05}" destId="{ED167935-40B8-4557-B91B-81BCBD8BE4EC}" srcOrd="0" destOrd="0" parTransId="{16808000-F2AB-4734-9A76-7E6402E3C311}" sibTransId="{67D0C440-9A91-47B1-B032-0396E1DC787A}"/>
    <dgm:cxn modelId="{56E66FE9-6074-4B52-B478-66A6BF45B637}" type="presOf" srcId="{67DE1AD3-3A30-42BB-B1B2-D080E18F9C05}" destId="{00EE58E8-FA1C-4223-830F-55784BFB981A}" srcOrd="0" destOrd="0" presId="urn:microsoft.com/office/officeart/2008/layout/PictureAccentList"/>
    <dgm:cxn modelId="{A840C25E-C5EF-4116-BF4B-F8AD82606A05}" type="presOf" srcId="{A1D5F335-58ED-4B8A-9A1B-516E6C079F20}" destId="{6D9BDFD5-80CA-495B-9E45-00020EC3B39F}" srcOrd="0" destOrd="0" presId="urn:microsoft.com/office/officeart/2008/layout/PictureAccentList"/>
    <dgm:cxn modelId="{8670EF43-9787-42B5-8AFD-94BA5B852491}" type="presOf" srcId="{0EA136F8-C4AD-4E74-9D32-5D0BC4C566EF}" destId="{FD8A65F3-F675-4787-A6F4-FD7915749AD7}" srcOrd="0" destOrd="0" presId="urn:microsoft.com/office/officeart/2008/layout/PictureAccentList"/>
    <dgm:cxn modelId="{C8BD48D4-00F2-4B8F-8D66-5817BBA6AC07}" type="presParOf" srcId="{17F431C9-DC48-4438-99D5-CDAE6C36F737}" destId="{3A9F6472-3889-4B18-B01E-B5266248B128}" srcOrd="0" destOrd="0" presId="urn:microsoft.com/office/officeart/2008/layout/PictureAccentList"/>
    <dgm:cxn modelId="{2142830D-85BD-4DAE-B806-6FD54F146D26}" type="presParOf" srcId="{3A9F6472-3889-4B18-B01E-B5266248B128}" destId="{472277ED-5E0D-487C-9773-C6FA3D53B070}" srcOrd="0" destOrd="0" presId="urn:microsoft.com/office/officeart/2008/layout/PictureAccentList"/>
    <dgm:cxn modelId="{0E037613-36E1-4EE2-B086-174EA305389B}" type="presParOf" srcId="{472277ED-5E0D-487C-9773-C6FA3D53B070}" destId="{00EE58E8-FA1C-4223-830F-55784BFB981A}" srcOrd="0" destOrd="0" presId="urn:microsoft.com/office/officeart/2008/layout/PictureAccentList"/>
    <dgm:cxn modelId="{DAF3732B-7554-4A2D-A33B-7541BA4095EE}" type="presParOf" srcId="{3A9F6472-3889-4B18-B01E-B5266248B128}" destId="{3E4E4A13-0241-47A9-A502-D475E7090036}" srcOrd="1" destOrd="0" presId="urn:microsoft.com/office/officeart/2008/layout/PictureAccentList"/>
    <dgm:cxn modelId="{6820FE7C-D493-421D-9192-69DA23912C43}" type="presParOf" srcId="{3E4E4A13-0241-47A9-A502-D475E7090036}" destId="{937A164E-2A2C-4131-A277-95AA5326D0DC}" srcOrd="0" destOrd="0" presId="urn:microsoft.com/office/officeart/2008/layout/PictureAccentList"/>
    <dgm:cxn modelId="{D182BA40-F2EA-4B97-8CAD-060E5A54841F}" type="presParOf" srcId="{937A164E-2A2C-4131-A277-95AA5326D0DC}" destId="{40DD4FB0-2317-4C93-B0B1-3D9FD9AA9D6D}" srcOrd="0" destOrd="0" presId="urn:microsoft.com/office/officeart/2008/layout/PictureAccentList"/>
    <dgm:cxn modelId="{16241396-1B07-4376-89BC-BEC06CE39B06}" type="presParOf" srcId="{937A164E-2A2C-4131-A277-95AA5326D0DC}" destId="{932C2FE9-0C50-428A-B1A6-77F9C87BCAD1}" srcOrd="1" destOrd="0" presId="urn:microsoft.com/office/officeart/2008/layout/PictureAccentList"/>
    <dgm:cxn modelId="{23CC6844-CD93-48D4-A170-825975F4E37A}" type="presParOf" srcId="{3E4E4A13-0241-47A9-A502-D475E7090036}" destId="{8B6F0B0B-AF03-4570-BBEC-444E83727C98}" srcOrd="1" destOrd="0" presId="urn:microsoft.com/office/officeart/2008/layout/PictureAccentList"/>
    <dgm:cxn modelId="{DBF77574-F0B0-4277-8256-54D560B9842D}" type="presParOf" srcId="{8B6F0B0B-AF03-4570-BBEC-444E83727C98}" destId="{643DDE74-0605-4B85-90A3-99AEB9798446}" srcOrd="0" destOrd="0" presId="urn:microsoft.com/office/officeart/2008/layout/PictureAccentList"/>
    <dgm:cxn modelId="{B279B71F-EB81-4130-B4BB-132E989A154F}" type="presParOf" srcId="{8B6F0B0B-AF03-4570-BBEC-444E83727C98}" destId="{FD8A65F3-F675-4787-A6F4-FD7915749AD7}" srcOrd="1" destOrd="0" presId="urn:microsoft.com/office/officeart/2008/layout/PictureAccentList"/>
    <dgm:cxn modelId="{E2FE0138-42A7-499F-A035-019B173D9CFA}" type="presParOf" srcId="{3E4E4A13-0241-47A9-A502-D475E7090036}" destId="{DE16894D-224D-417D-8C69-DEC95CAC98BD}" srcOrd="2" destOrd="0" presId="urn:microsoft.com/office/officeart/2008/layout/PictureAccentList"/>
    <dgm:cxn modelId="{C25C9AF6-E3B7-4CD5-B2BB-8396CF695913}" type="presParOf" srcId="{DE16894D-224D-417D-8C69-DEC95CAC98BD}" destId="{0F05158C-A510-4EA7-80E6-5740432D91B4}" srcOrd="0" destOrd="0" presId="urn:microsoft.com/office/officeart/2008/layout/PictureAccentList"/>
    <dgm:cxn modelId="{CC8133AB-276A-4081-A6BF-5D471BD62529}" type="presParOf" srcId="{DE16894D-224D-417D-8C69-DEC95CAC98BD}" destId="{6D9BDFD5-80CA-495B-9E45-00020EC3B39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E7DBA6-D57F-4ECE-ADB5-CB074D5F8FF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26F67E-34E5-4D13-8E64-13C6972BDD6C}">
      <dgm:prSet phldrT="[Text]" custT="1"/>
      <dgm:spPr/>
      <dgm:t>
        <a:bodyPr/>
        <a:lstStyle/>
        <a:p>
          <a:pPr algn="ctr"/>
          <a:endParaRPr lang="en-GB" sz="1800" b="1" dirty="0" smtClean="0"/>
        </a:p>
        <a:p>
          <a:pPr algn="ctr"/>
          <a:r>
            <a:rPr lang="en-GB" sz="1800" b="1" dirty="0" smtClean="0"/>
            <a:t>Service Charge budget and certification:</a:t>
          </a:r>
        </a:p>
        <a:p>
          <a:pPr algn="l"/>
          <a:r>
            <a:rPr lang="en-GB" sz="1600" dirty="0" smtClean="0"/>
            <a:t>- Budget: Only 12% budget arrived one month earlier prior the financial period.</a:t>
          </a:r>
        </a:p>
        <a:p>
          <a:pPr algn="l"/>
          <a:r>
            <a:rPr lang="en-GB" sz="1600" dirty="0" smtClean="0"/>
            <a:t>- Certificate: Only 24% arrived within the 4 months period as set by the Code. </a:t>
          </a:r>
        </a:p>
        <a:p>
          <a:pPr algn="l"/>
          <a:r>
            <a:rPr lang="en-GB" sz="1600" dirty="0" smtClean="0"/>
            <a:t>- Shockingly even 6.5% arrived 20 months AFTER the financial year ended.</a:t>
          </a:r>
        </a:p>
        <a:p>
          <a:pPr algn="l"/>
          <a:r>
            <a:rPr lang="en-GB" sz="1600" dirty="0" smtClean="0"/>
            <a:t>- 52.6% failed to comply the set 2% variance on budgeted vs. Actual service charge figures</a:t>
          </a:r>
          <a:r>
            <a:rPr lang="en-GB" sz="1400" dirty="0" smtClean="0"/>
            <a:t>	</a:t>
          </a:r>
        </a:p>
        <a:p>
          <a:pPr algn="ctr"/>
          <a:endParaRPr lang="en-GB" sz="1000" dirty="0" smtClean="0"/>
        </a:p>
        <a:p>
          <a:pPr algn="ctr"/>
          <a:endParaRPr lang="en-GB" sz="1000" dirty="0"/>
        </a:p>
      </dgm:t>
    </dgm:pt>
    <dgm:pt modelId="{C62975A8-5CAF-4B4E-806B-6608413D4641}" type="parTrans" cxnId="{8D3AA0D3-ABF7-4102-B7F9-D76BF0407483}">
      <dgm:prSet/>
      <dgm:spPr/>
      <dgm:t>
        <a:bodyPr/>
        <a:lstStyle/>
        <a:p>
          <a:endParaRPr lang="en-GB"/>
        </a:p>
      </dgm:t>
    </dgm:pt>
    <dgm:pt modelId="{28DB7AB3-B1D3-4ED7-9586-0AE84AB7160F}" type="sibTrans" cxnId="{8D3AA0D3-ABF7-4102-B7F9-D76BF0407483}">
      <dgm:prSet/>
      <dgm:spPr/>
      <dgm:t>
        <a:bodyPr/>
        <a:lstStyle/>
        <a:p>
          <a:endParaRPr lang="en-GB"/>
        </a:p>
      </dgm:t>
    </dgm:pt>
    <dgm:pt modelId="{C20EF11F-8B8E-4145-B9A4-EEF03347422E}">
      <dgm:prSet phldrT="[Text]" custT="1"/>
      <dgm:spPr/>
      <dgm:t>
        <a:bodyPr/>
        <a:lstStyle/>
        <a:p>
          <a:pPr algn="ctr">
            <a:lnSpc>
              <a:spcPct val="90000"/>
            </a:lnSpc>
          </a:pPr>
          <a:endParaRPr lang="en-GB" sz="1050" dirty="0" smtClean="0"/>
        </a:p>
        <a:p>
          <a:pPr algn="ctr">
            <a:lnSpc>
              <a:spcPct val="90000"/>
            </a:lnSpc>
          </a:pPr>
          <a:endParaRPr lang="en-GB" sz="1050" dirty="0" smtClean="0"/>
        </a:p>
        <a:p>
          <a:pPr algn="ctr">
            <a:lnSpc>
              <a:spcPct val="90000"/>
            </a:lnSpc>
          </a:pPr>
          <a:endParaRPr lang="en-GB" sz="1050" dirty="0" smtClean="0"/>
        </a:p>
        <a:p>
          <a:pPr algn="ctr">
            <a:lnSpc>
              <a:spcPct val="90000"/>
            </a:lnSpc>
          </a:pPr>
          <a:endParaRPr lang="en-GB" sz="1600" b="1" dirty="0" smtClean="0"/>
        </a:p>
        <a:p>
          <a:pPr algn="ctr">
            <a:lnSpc>
              <a:spcPct val="90000"/>
            </a:lnSpc>
          </a:pPr>
          <a:r>
            <a:rPr lang="en-GB" sz="1600" b="1" dirty="0" smtClean="0"/>
            <a:t>Management </a:t>
          </a:r>
          <a:r>
            <a:rPr lang="en-GB" sz="1600" b="1" dirty="0" smtClean="0"/>
            <a:t>Fees</a:t>
          </a:r>
          <a:r>
            <a:rPr lang="en-GB" sz="1600" b="1" dirty="0" smtClean="0"/>
            <a:t>, </a:t>
          </a:r>
          <a:r>
            <a:rPr lang="en-GB" sz="1600" b="1" dirty="0" smtClean="0"/>
            <a:t>Basis </a:t>
          </a:r>
          <a:r>
            <a:rPr lang="en-GB" sz="1600" b="1" dirty="0" smtClean="0"/>
            <a:t>of </a:t>
          </a:r>
          <a:r>
            <a:rPr lang="en-GB" sz="1600" b="1" dirty="0" smtClean="0"/>
            <a:t>Apportionment </a:t>
          </a:r>
          <a:r>
            <a:rPr lang="en-GB" sz="1600" b="1" dirty="0" smtClean="0"/>
            <a:t>and </a:t>
          </a:r>
          <a:r>
            <a:rPr lang="en-GB" sz="1600" b="1" dirty="0" smtClean="0"/>
            <a:t>Standard Cost Codes</a:t>
          </a:r>
          <a:endParaRPr lang="en-GB" sz="1600" b="1" dirty="0" smtClean="0"/>
        </a:p>
        <a:p>
          <a:pPr algn="l">
            <a:lnSpc>
              <a:spcPct val="100000"/>
            </a:lnSpc>
          </a:pPr>
          <a:r>
            <a:rPr lang="en-GB" sz="1100" dirty="0" smtClean="0"/>
            <a:t>-  Only </a:t>
          </a:r>
          <a:r>
            <a:rPr lang="en-GB" sz="1400" dirty="0" smtClean="0"/>
            <a:t>16.2% complied to Code requirement of Flat Management Fee  Structure</a:t>
          </a:r>
        </a:p>
        <a:p>
          <a:pPr algn="l">
            <a:lnSpc>
              <a:spcPct val="100000"/>
            </a:lnSpc>
          </a:pPr>
          <a:r>
            <a:rPr lang="en-GB" sz="1400" dirty="0" smtClean="0"/>
            <a:t>- Most of the certificate are still using the percentage fee </a:t>
          </a:r>
          <a:r>
            <a:rPr lang="en-GB" sz="1400" dirty="0" smtClean="0"/>
            <a:t> method</a:t>
          </a:r>
          <a:endParaRPr lang="en-GB" sz="1400" dirty="0" smtClean="0"/>
        </a:p>
        <a:p>
          <a:pPr algn="l">
            <a:lnSpc>
              <a:spcPct val="100000"/>
            </a:lnSpc>
          </a:pPr>
          <a:r>
            <a:rPr lang="en-GB" sz="1400" dirty="0" smtClean="0"/>
            <a:t>- Reduction in percentage on compliance to basis of apportionment (only 62% in 2008 as against 79% in 2007)</a:t>
          </a:r>
        </a:p>
        <a:p>
          <a:pPr algn="l">
            <a:lnSpc>
              <a:spcPct val="100000"/>
            </a:lnSpc>
          </a:pPr>
          <a:r>
            <a:rPr lang="en-GB" sz="1400" dirty="0" smtClean="0"/>
            <a:t>-Very little progress on adhering the 22 cost headings for service charges</a:t>
          </a:r>
        </a:p>
        <a:p>
          <a:pPr algn="l">
            <a:lnSpc>
              <a:spcPct val="90000"/>
            </a:lnSpc>
          </a:pPr>
          <a:endParaRPr lang="en-GB" sz="1000" dirty="0" smtClean="0"/>
        </a:p>
        <a:p>
          <a:pPr algn="l">
            <a:lnSpc>
              <a:spcPct val="90000"/>
            </a:lnSpc>
          </a:pPr>
          <a:endParaRPr lang="en-GB" sz="1000" dirty="0" smtClean="0"/>
        </a:p>
        <a:p>
          <a:pPr algn="ctr">
            <a:lnSpc>
              <a:spcPct val="90000"/>
            </a:lnSpc>
          </a:pPr>
          <a:endParaRPr lang="en-GB" sz="1000" dirty="0" smtClean="0"/>
        </a:p>
        <a:p>
          <a:pPr algn="ctr">
            <a:lnSpc>
              <a:spcPct val="90000"/>
            </a:lnSpc>
          </a:pPr>
          <a:endParaRPr lang="en-GB" sz="1000" dirty="0"/>
        </a:p>
      </dgm:t>
    </dgm:pt>
    <dgm:pt modelId="{400565C5-29C9-4D34-B831-0CDD6232C44B}" type="parTrans" cxnId="{9BC2900E-F207-474B-B96B-0E6436CBC545}">
      <dgm:prSet/>
      <dgm:spPr/>
      <dgm:t>
        <a:bodyPr/>
        <a:lstStyle/>
        <a:p>
          <a:endParaRPr lang="en-GB"/>
        </a:p>
      </dgm:t>
    </dgm:pt>
    <dgm:pt modelId="{3B10D0B7-D714-462E-818D-8FE605C248A7}" type="sibTrans" cxnId="{9BC2900E-F207-474B-B96B-0E6436CBC545}">
      <dgm:prSet/>
      <dgm:spPr/>
      <dgm:t>
        <a:bodyPr/>
        <a:lstStyle/>
        <a:p>
          <a:endParaRPr lang="en-GB"/>
        </a:p>
      </dgm:t>
    </dgm:pt>
    <dgm:pt modelId="{17D91085-918C-4FF5-9D3A-A8036C5520E9}">
      <dgm:prSet phldrT="[Text]" custT="1"/>
      <dgm:spPr/>
      <dgm:t>
        <a:bodyPr/>
        <a:lstStyle/>
        <a:p>
          <a:pPr algn="ctr"/>
          <a:endParaRPr lang="en-GB" sz="1800" b="1" dirty="0" smtClean="0"/>
        </a:p>
        <a:p>
          <a:pPr algn="ctr"/>
          <a:r>
            <a:rPr lang="en-GB" sz="1800" b="1" dirty="0" smtClean="0"/>
            <a:t>Interest and </a:t>
          </a:r>
          <a:r>
            <a:rPr lang="en-GB" sz="1800" b="1" dirty="0" smtClean="0"/>
            <a:t>Service Charge Accounts</a:t>
          </a:r>
          <a:endParaRPr lang="en-GB" sz="1800" b="1" dirty="0" smtClean="0"/>
        </a:p>
        <a:p>
          <a:pPr algn="l"/>
          <a:r>
            <a:rPr lang="en-GB" sz="1600" dirty="0" smtClean="0"/>
            <a:t>- 20.5% of service charge certificate shows interest credits (£7 million credited back out of £65 million potential interest </a:t>
          </a:r>
          <a:r>
            <a:rPr lang="en-GB" sz="1600" dirty="0" smtClean="0"/>
            <a:t>payment).</a:t>
          </a:r>
          <a:endParaRPr lang="en-GB" sz="1600" dirty="0" smtClean="0"/>
        </a:p>
        <a:p>
          <a:pPr algn="l"/>
          <a:r>
            <a:rPr lang="en-GB" sz="1600" dirty="0" smtClean="0"/>
            <a:t>- Lack of transparency in refunding the service charge interest.</a:t>
          </a:r>
        </a:p>
        <a:p>
          <a:pPr algn="l"/>
          <a:r>
            <a:rPr lang="en-GB" sz="1600" dirty="0" smtClean="0"/>
            <a:t>- Calvert (2009) put up 3 recommendations;</a:t>
          </a:r>
        </a:p>
        <a:p>
          <a:pPr algn="l"/>
          <a:r>
            <a:rPr lang="en-GB" sz="1600" dirty="0" smtClean="0"/>
            <a:t>a. To operate separate interest bearing accounts for all service charge payments</a:t>
          </a:r>
        </a:p>
        <a:p>
          <a:pPr algn="l"/>
          <a:r>
            <a:rPr lang="en-GB" sz="1600" dirty="0" smtClean="0"/>
            <a:t>b. All interest received from this account to be credited to the service charge account</a:t>
          </a:r>
        </a:p>
        <a:p>
          <a:pPr algn="l"/>
          <a:r>
            <a:rPr lang="en-GB" sz="1600" dirty="0" smtClean="0"/>
            <a:t>c. All costs of operating back accounts (</a:t>
          </a:r>
          <a:r>
            <a:rPr lang="en-GB" sz="1600" dirty="0" err="1" smtClean="0"/>
            <a:t>i.e</a:t>
          </a:r>
          <a:r>
            <a:rPr lang="en-GB" sz="1600" dirty="0" smtClean="0"/>
            <a:t> borrowing to fund the shortfall) are separately identified in the certificate</a:t>
          </a:r>
        </a:p>
        <a:p>
          <a:pPr algn="l"/>
          <a:endParaRPr lang="en-GB" sz="1200" dirty="0" smtClean="0"/>
        </a:p>
        <a:p>
          <a:pPr algn="ctr"/>
          <a:endParaRPr lang="en-GB" sz="1200" dirty="0"/>
        </a:p>
      </dgm:t>
    </dgm:pt>
    <dgm:pt modelId="{3A8DDEB8-1D6E-4F14-8E2D-931F9EF63CAE}" type="parTrans" cxnId="{DD71D170-3CF0-44D0-AF4A-3D1128D0670D}">
      <dgm:prSet/>
      <dgm:spPr/>
      <dgm:t>
        <a:bodyPr/>
        <a:lstStyle/>
        <a:p>
          <a:endParaRPr lang="en-GB"/>
        </a:p>
      </dgm:t>
    </dgm:pt>
    <dgm:pt modelId="{C0091E54-ADCA-4704-902A-70653D3EDB0D}" type="sibTrans" cxnId="{DD71D170-3CF0-44D0-AF4A-3D1128D0670D}">
      <dgm:prSet/>
      <dgm:spPr/>
      <dgm:t>
        <a:bodyPr/>
        <a:lstStyle/>
        <a:p>
          <a:endParaRPr lang="en-GB"/>
        </a:p>
      </dgm:t>
    </dgm:pt>
    <dgm:pt modelId="{59C185D1-F361-48E7-A401-F7857CD1FFDC}" type="pres">
      <dgm:prSet presAssocID="{FDE7DBA6-D57F-4ECE-ADB5-CB074D5F8F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F0BB47B-AB38-4148-BC2E-9C5FA0F265C7}" type="pres">
      <dgm:prSet presAssocID="{1F26F67E-34E5-4D13-8E64-13C6972BDD6C}" presName="node" presStyleLbl="node1" presStyleIdx="0" presStyleCnt="3" custScaleX="132509" custScaleY="1548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45A726-4813-404A-BAE7-E48F967ECB8A}" type="pres">
      <dgm:prSet presAssocID="{28DB7AB3-B1D3-4ED7-9586-0AE84AB7160F}" presName="sibTrans" presStyleCnt="0"/>
      <dgm:spPr/>
    </dgm:pt>
    <dgm:pt modelId="{E0086BE4-1643-4B69-B846-B2254D39BF6B}" type="pres">
      <dgm:prSet presAssocID="{C20EF11F-8B8E-4145-B9A4-EEF03347422E}" presName="node" presStyleLbl="node1" presStyleIdx="1" presStyleCnt="3" custScaleX="132806" custScaleY="1547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4A9AE5-E932-4C44-A8D6-DDFC7E951EB6}" type="pres">
      <dgm:prSet presAssocID="{3B10D0B7-D714-462E-818D-8FE605C248A7}" presName="sibTrans" presStyleCnt="0"/>
      <dgm:spPr/>
    </dgm:pt>
    <dgm:pt modelId="{C89B7FDC-E2CB-4309-A8CE-2D900216D248}" type="pres">
      <dgm:prSet presAssocID="{17D91085-918C-4FF5-9D3A-A8036C5520E9}" presName="node" presStyleLbl="node1" presStyleIdx="2" presStyleCnt="3" custScaleX="240716" custScaleY="146831" custLinFactNeighborX="0" custLinFactNeighborY="-61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BFB7CA0-F6A7-4420-9EAE-C5414F1E85C1}" type="presOf" srcId="{FDE7DBA6-D57F-4ECE-ADB5-CB074D5F8FF4}" destId="{59C185D1-F361-48E7-A401-F7857CD1FFDC}" srcOrd="0" destOrd="0" presId="urn:microsoft.com/office/officeart/2005/8/layout/default#1"/>
    <dgm:cxn modelId="{C7C55692-2853-4435-9B25-840133BB1FE9}" type="presOf" srcId="{C20EF11F-8B8E-4145-B9A4-EEF03347422E}" destId="{E0086BE4-1643-4B69-B846-B2254D39BF6B}" srcOrd="0" destOrd="0" presId="urn:microsoft.com/office/officeart/2005/8/layout/default#1"/>
    <dgm:cxn modelId="{D15254AC-B348-49F7-A646-68B48419C484}" type="presOf" srcId="{1F26F67E-34E5-4D13-8E64-13C6972BDD6C}" destId="{FF0BB47B-AB38-4148-BC2E-9C5FA0F265C7}" srcOrd="0" destOrd="0" presId="urn:microsoft.com/office/officeart/2005/8/layout/default#1"/>
    <dgm:cxn modelId="{DD71D170-3CF0-44D0-AF4A-3D1128D0670D}" srcId="{FDE7DBA6-D57F-4ECE-ADB5-CB074D5F8FF4}" destId="{17D91085-918C-4FF5-9D3A-A8036C5520E9}" srcOrd="2" destOrd="0" parTransId="{3A8DDEB8-1D6E-4F14-8E2D-931F9EF63CAE}" sibTransId="{C0091E54-ADCA-4704-902A-70653D3EDB0D}"/>
    <dgm:cxn modelId="{30CC5E92-6809-490F-8AE9-235DFE176F73}" type="presOf" srcId="{17D91085-918C-4FF5-9D3A-A8036C5520E9}" destId="{C89B7FDC-E2CB-4309-A8CE-2D900216D248}" srcOrd="0" destOrd="0" presId="urn:microsoft.com/office/officeart/2005/8/layout/default#1"/>
    <dgm:cxn modelId="{9BC2900E-F207-474B-B96B-0E6436CBC545}" srcId="{FDE7DBA6-D57F-4ECE-ADB5-CB074D5F8FF4}" destId="{C20EF11F-8B8E-4145-B9A4-EEF03347422E}" srcOrd="1" destOrd="0" parTransId="{400565C5-29C9-4D34-B831-0CDD6232C44B}" sibTransId="{3B10D0B7-D714-462E-818D-8FE605C248A7}"/>
    <dgm:cxn modelId="{8D3AA0D3-ABF7-4102-B7F9-D76BF0407483}" srcId="{FDE7DBA6-D57F-4ECE-ADB5-CB074D5F8FF4}" destId="{1F26F67E-34E5-4D13-8E64-13C6972BDD6C}" srcOrd="0" destOrd="0" parTransId="{C62975A8-5CAF-4B4E-806B-6608413D4641}" sibTransId="{28DB7AB3-B1D3-4ED7-9586-0AE84AB7160F}"/>
    <dgm:cxn modelId="{5753851F-1031-4998-9B82-73DB097CA8AB}" type="presParOf" srcId="{59C185D1-F361-48E7-A401-F7857CD1FFDC}" destId="{FF0BB47B-AB38-4148-BC2E-9C5FA0F265C7}" srcOrd="0" destOrd="0" presId="urn:microsoft.com/office/officeart/2005/8/layout/default#1"/>
    <dgm:cxn modelId="{4CB3E7A9-1EFA-43E3-BC2E-31E23C6572FA}" type="presParOf" srcId="{59C185D1-F361-48E7-A401-F7857CD1FFDC}" destId="{DC45A726-4813-404A-BAE7-E48F967ECB8A}" srcOrd="1" destOrd="0" presId="urn:microsoft.com/office/officeart/2005/8/layout/default#1"/>
    <dgm:cxn modelId="{CE288663-17D6-49A9-90E2-DD8AA435CD15}" type="presParOf" srcId="{59C185D1-F361-48E7-A401-F7857CD1FFDC}" destId="{E0086BE4-1643-4B69-B846-B2254D39BF6B}" srcOrd="2" destOrd="0" presId="urn:microsoft.com/office/officeart/2005/8/layout/default#1"/>
    <dgm:cxn modelId="{286E9625-DFB9-4FF3-9294-AD133965257F}" type="presParOf" srcId="{59C185D1-F361-48E7-A401-F7857CD1FFDC}" destId="{0A4A9AE5-E932-4C44-A8D6-DDFC7E951EB6}" srcOrd="3" destOrd="0" presId="urn:microsoft.com/office/officeart/2005/8/layout/default#1"/>
    <dgm:cxn modelId="{A9F8E56E-74CB-45A2-82BF-EBF39D176638}" type="presParOf" srcId="{59C185D1-F361-48E7-A401-F7857CD1FFDC}" destId="{C89B7FDC-E2CB-4309-A8CE-2D900216D248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16499-ADBC-4AD6-B0DA-12A2DB68FFD9}">
      <dsp:nvSpPr>
        <dsp:cNvPr id="0" name=""/>
        <dsp:cNvSpPr/>
      </dsp:nvSpPr>
      <dsp:spPr>
        <a:xfrm>
          <a:off x="0" y="0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/>
              <a:latin typeface="Times New Roman"/>
              <a:ea typeface="SimSun"/>
              <a:cs typeface="Times New Roman"/>
            </a:rPr>
            <a:t>Annual value of commercial service charges (for offices alone) is estimated at £4.32 billion (Calvert </a:t>
          </a:r>
          <a:r>
            <a:rPr lang="en-GB" sz="2400" i="1" kern="1200" dirty="0" smtClean="0">
              <a:effectLst/>
              <a:latin typeface="Times New Roman"/>
              <a:ea typeface="SimSun"/>
              <a:cs typeface="Times New Roman"/>
            </a:rPr>
            <a:t>et al.</a:t>
          </a:r>
          <a:r>
            <a:rPr lang="en-GB" sz="2400" kern="1200" dirty="0" smtClean="0">
              <a:effectLst/>
              <a:latin typeface="Times New Roman"/>
              <a:ea typeface="SimSun"/>
              <a:cs typeface="Times New Roman"/>
            </a:rPr>
            <a:t>, 2009)</a:t>
          </a:r>
          <a:endParaRPr lang="en-GB" sz="2400" kern="1200" dirty="0"/>
        </a:p>
      </dsp:txBody>
      <dsp:txXfrm>
        <a:off x="1781055" y="0"/>
        <a:ext cx="6448544" cy="1351359"/>
      </dsp:txXfrm>
    </dsp:sp>
    <dsp:sp modelId="{E67B9A5E-D499-46A7-ACC1-C16DB3492A80}">
      <dsp:nvSpPr>
        <dsp:cNvPr id="0" name=""/>
        <dsp:cNvSpPr/>
      </dsp:nvSpPr>
      <dsp:spPr>
        <a:xfrm>
          <a:off x="135135" y="135135"/>
          <a:ext cx="1645920" cy="10810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t="-1000" b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C77A7-F761-4AFC-92E0-FF6A4C6A5795}">
      <dsp:nvSpPr>
        <dsp:cNvPr id="0" name=""/>
        <dsp:cNvSpPr/>
      </dsp:nvSpPr>
      <dsp:spPr>
        <a:xfrm>
          <a:off x="0" y="1486495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effectLst/>
              <a:latin typeface="Times New Roman"/>
              <a:ea typeface="SimSun"/>
              <a:cs typeface="Times New Roman"/>
            </a:rPr>
            <a:t>UK commercial service charges are not governed by any legislation – strictly by interpretation of the lease (</a:t>
          </a:r>
          <a:r>
            <a:rPr lang="en-GB" sz="2400" kern="1200" dirty="0" err="1" smtClean="0">
              <a:effectLst/>
              <a:latin typeface="Times New Roman"/>
              <a:ea typeface="SimSun"/>
              <a:cs typeface="Times New Roman"/>
            </a:rPr>
            <a:t>Noor</a:t>
          </a:r>
          <a:r>
            <a:rPr lang="en-GB" sz="2400" kern="1200" dirty="0" smtClean="0">
              <a:effectLst/>
              <a:latin typeface="Times New Roman"/>
              <a:ea typeface="SimSun"/>
              <a:cs typeface="Times New Roman"/>
            </a:rPr>
            <a:t> ad Pitt, 2009)</a:t>
          </a:r>
          <a:endParaRPr lang="en-GB" sz="2400" kern="1200" dirty="0"/>
        </a:p>
      </dsp:txBody>
      <dsp:txXfrm>
        <a:off x="1781055" y="1486495"/>
        <a:ext cx="6448544" cy="1351359"/>
      </dsp:txXfrm>
    </dsp:sp>
    <dsp:sp modelId="{043DC6A5-BC43-4847-97B6-0607D9C78DB7}">
      <dsp:nvSpPr>
        <dsp:cNvPr id="0" name=""/>
        <dsp:cNvSpPr/>
      </dsp:nvSpPr>
      <dsp:spPr>
        <a:xfrm>
          <a:off x="135135" y="1621631"/>
          <a:ext cx="1645920" cy="10810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/>
          <a:srcRect/>
          <a:stretch>
            <a:fillRect t="-26000" b="-2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C34F9B-7058-4769-9ADC-F734709A2B4D}">
      <dsp:nvSpPr>
        <dsp:cNvPr id="0" name=""/>
        <dsp:cNvSpPr/>
      </dsp:nvSpPr>
      <dsp:spPr>
        <a:xfrm>
          <a:off x="0" y="2972990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effectLst/>
              <a:latin typeface="Times New Roman"/>
              <a:ea typeface="SimSun"/>
              <a:cs typeface="Times New Roman"/>
            </a:rPr>
            <a:t>Long outstanding issues – apportionment, value for money, management fees, transparency and administration are among the known areas of disputes (</a:t>
          </a:r>
          <a:r>
            <a:rPr lang="en-GB" sz="2200" kern="1200" dirty="0" err="1" smtClean="0">
              <a:effectLst/>
              <a:latin typeface="Times New Roman"/>
              <a:ea typeface="SimSun"/>
              <a:cs typeface="Times New Roman"/>
            </a:rPr>
            <a:t>Noor</a:t>
          </a:r>
          <a:r>
            <a:rPr lang="en-GB" sz="2200" kern="1200" dirty="0" smtClean="0">
              <a:effectLst/>
              <a:latin typeface="Times New Roman"/>
              <a:ea typeface="SimSun"/>
              <a:cs typeface="Times New Roman"/>
            </a:rPr>
            <a:t> and Pitt, 2009)</a:t>
          </a:r>
          <a:endParaRPr lang="en-GB" sz="2200" kern="1200" dirty="0"/>
        </a:p>
      </dsp:txBody>
      <dsp:txXfrm>
        <a:off x="1781055" y="2972990"/>
        <a:ext cx="6448544" cy="1351359"/>
      </dsp:txXfrm>
    </dsp:sp>
    <dsp:sp modelId="{2ED1DD16-B443-46FC-8320-43A57BB0D5C1}">
      <dsp:nvSpPr>
        <dsp:cNvPr id="0" name=""/>
        <dsp:cNvSpPr/>
      </dsp:nvSpPr>
      <dsp:spPr>
        <a:xfrm>
          <a:off x="135135" y="3108126"/>
          <a:ext cx="1645920" cy="10810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/>
          <a:srcRect/>
          <a:stretch>
            <a:fillRect t="-1000" b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08C3E-BAD7-4E24-805D-0BB265DCD2D3}">
      <dsp:nvSpPr>
        <dsp:cNvPr id="0" name=""/>
        <dsp:cNvSpPr/>
      </dsp:nvSpPr>
      <dsp:spPr>
        <a:xfrm>
          <a:off x="0" y="0"/>
          <a:ext cx="6995160" cy="1297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RICS code of practice for service charges in commercial property was introduced and come into force in April 2007</a:t>
          </a:r>
          <a:endParaRPr lang="en-GB" sz="2000" kern="1200" dirty="0"/>
        </a:p>
      </dsp:txBody>
      <dsp:txXfrm>
        <a:off x="37997" y="37997"/>
        <a:ext cx="5595266" cy="1221311"/>
      </dsp:txXfrm>
    </dsp:sp>
    <dsp:sp modelId="{ADBCCBBD-7757-4AD7-8188-502EDB334CA3}">
      <dsp:nvSpPr>
        <dsp:cNvPr id="0" name=""/>
        <dsp:cNvSpPr/>
      </dsp:nvSpPr>
      <dsp:spPr>
        <a:xfrm>
          <a:off x="617219" y="1513522"/>
          <a:ext cx="6995160" cy="1297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Almost 90 recommendations – divided under 6 main headings that are recognised as area of disputes</a:t>
          </a:r>
          <a:endParaRPr lang="en-GB" sz="2000" kern="1200" dirty="0"/>
        </a:p>
      </dsp:txBody>
      <dsp:txXfrm>
        <a:off x="655216" y="1551519"/>
        <a:ext cx="5458697" cy="1221311"/>
      </dsp:txXfrm>
    </dsp:sp>
    <dsp:sp modelId="{CF81CEA6-32F3-475B-8CFB-5B059FD7DD49}">
      <dsp:nvSpPr>
        <dsp:cNvPr id="0" name=""/>
        <dsp:cNvSpPr/>
      </dsp:nvSpPr>
      <dsp:spPr>
        <a:xfrm>
          <a:off x="1234439" y="3027044"/>
          <a:ext cx="6995160" cy="1297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rPr>
            <a:t>Management, </a:t>
          </a:r>
          <a:r>
            <a:rPr lang="en-GB" sz="2000" kern="1200" dirty="0" smtClean="0"/>
            <a:t>Communication, </a:t>
          </a:r>
          <a:r>
            <a:rPr lang="en-GB" sz="2000" kern="1200" dirty="0" smtClean="0">
              <a:solidFill>
                <a:srgbClr xmlns:mc="http://schemas.openxmlformats.org/markup-compatibility/2006" xmlns:a14="http://schemas.microsoft.com/office/drawing/2010/main" val="92D050" mc:Ignorable=""/>
              </a:solidFill>
            </a:rPr>
            <a:t>Transparency, </a:t>
          </a:r>
          <a:r>
            <a:rPr lang="en-GB" sz="2000" kern="1200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</a:rPr>
            <a:t>Service standards and provision, </a:t>
          </a:r>
          <a:r>
            <a:rPr lang="en-GB" sz="2000" kern="1200" dirty="0" smtClean="0">
              <a:solidFill>
                <a:srgbClr xmlns:mc="http://schemas.openxmlformats.org/markup-compatibility/2006" xmlns:a14="http://schemas.microsoft.com/office/drawing/2010/main" val="66CCFF" mc:Ignorable=""/>
              </a:solidFill>
            </a:rPr>
            <a:t>Administration</a:t>
          </a:r>
          <a:r>
            <a:rPr lang="en-GB" sz="2000" kern="1200" dirty="0" smtClean="0"/>
            <a:t> </a:t>
          </a:r>
          <a:r>
            <a:rPr lang="en-GB" sz="2000" kern="1200" dirty="0" smtClean="0">
              <a:solidFill>
                <a:schemeClr val="bg1"/>
              </a:solidFill>
            </a:rPr>
            <a:t>and Additional Shopping Centre Services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1272436" y="3065041"/>
        <a:ext cx="5458697" cy="1221311"/>
      </dsp:txXfrm>
    </dsp:sp>
    <dsp:sp modelId="{B6552C33-6B9D-42F6-B870-F6BFE174361D}">
      <dsp:nvSpPr>
        <dsp:cNvPr id="0" name=""/>
        <dsp:cNvSpPr/>
      </dsp:nvSpPr>
      <dsp:spPr>
        <a:xfrm>
          <a:off x="6151911" y="983789"/>
          <a:ext cx="843248" cy="8432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341642" y="983789"/>
        <a:ext cx="463786" cy="634544"/>
      </dsp:txXfrm>
    </dsp:sp>
    <dsp:sp modelId="{EE71C55D-C25F-4CEE-901E-D438AED1A8CB}">
      <dsp:nvSpPr>
        <dsp:cNvPr id="0" name=""/>
        <dsp:cNvSpPr/>
      </dsp:nvSpPr>
      <dsp:spPr>
        <a:xfrm>
          <a:off x="6769131" y="2488663"/>
          <a:ext cx="843248" cy="8432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958862" y="2488663"/>
        <a:ext cx="463786" cy="634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E58E8-FA1C-4223-830F-55784BFB981A}">
      <dsp:nvSpPr>
        <dsp:cNvPr id="0" name=""/>
        <dsp:cNvSpPr/>
      </dsp:nvSpPr>
      <dsp:spPr>
        <a:xfrm>
          <a:off x="6" y="1933"/>
          <a:ext cx="9143987" cy="11624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effectLst/>
              <a:latin typeface="Times New Roman"/>
              <a:ea typeface="SimSun"/>
              <a:cs typeface="Times New Roman"/>
            </a:rPr>
            <a:t>-Reduction in standard cost headings from 2,394 (in 2006) to 2,094 (in 2008)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effectLst/>
              <a:latin typeface="Times New Roman"/>
              <a:ea typeface="SimSun"/>
              <a:cs typeface="Times New Roman"/>
            </a:rPr>
            <a:t>-However it is still way above the standard as set in the Code </a:t>
          </a:r>
          <a:r>
            <a:rPr lang="en-GB" sz="1800" b="1" kern="1200" dirty="0" smtClean="0">
              <a:effectLst/>
              <a:latin typeface="Times New Roman"/>
              <a:ea typeface="SimSun"/>
              <a:cs typeface="Times New Roman"/>
            </a:rPr>
            <a:t>(maximum 22 headings)</a:t>
          </a:r>
          <a:endParaRPr lang="en-GB" sz="2000" kern="1200" dirty="0"/>
        </a:p>
      </dsp:txBody>
      <dsp:txXfrm>
        <a:off x="34053" y="35980"/>
        <a:ext cx="9075893" cy="1094359"/>
      </dsp:txXfrm>
    </dsp:sp>
    <dsp:sp modelId="{40DD4FB0-2317-4C93-B0B1-3D9FD9AA9D6D}">
      <dsp:nvSpPr>
        <dsp:cNvPr id="0" name=""/>
        <dsp:cNvSpPr/>
      </dsp:nvSpPr>
      <dsp:spPr>
        <a:xfrm>
          <a:off x="437554" y="1373628"/>
          <a:ext cx="1162453" cy="11624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/>
          <a:srcRect/>
          <a:stretch>
            <a:fillRect l="-25000" r="-2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C2FE9-0C50-428A-B1A6-77F9C87BCAD1}">
      <dsp:nvSpPr>
        <dsp:cNvPr id="0" name=""/>
        <dsp:cNvSpPr/>
      </dsp:nvSpPr>
      <dsp:spPr>
        <a:xfrm>
          <a:off x="1669755" y="1373628"/>
          <a:ext cx="7036689" cy="11624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effectLst/>
              <a:latin typeface="Times New Roman"/>
              <a:ea typeface="SimSun"/>
              <a:cs typeface="Times New Roman"/>
            </a:rPr>
            <a:t>No significant improvement achieved since it’s inception in 2006 and implemented in 2007</a:t>
          </a:r>
          <a:endParaRPr lang="en-GB" sz="2000" kern="1200" dirty="0"/>
        </a:p>
      </dsp:txBody>
      <dsp:txXfrm>
        <a:off x="1726511" y="1430384"/>
        <a:ext cx="6923177" cy="1048941"/>
      </dsp:txXfrm>
    </dsp:sp>
    <dsp:sp modelId="{643DDE74-0605-4B85-90A3-99AEB9798446}">
      <dsp:nvSpPr>
        <dsp:cNvPr id="0" name=""/>
        <dsp:cNvSpPr/>
      </dsp:nvSpPr>
      <dsp:spPr>
        <a:xfrm>
          <a:off x="437554" y="2675576"/>
          <a:ext cx="1162453" cy="11624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/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A65F3-F675-4787-A6F4-FD7915749AD7}">
      <dsp:nvSpPr>
        <dsp:cNvPr id="0" name=""/>
        <dsp:cNvSpPr/>
      </dsp:nvSpPr>
      <dsp:spPr>
        <a:xfrm>
          <a:off x="1669755" y="2675576"/>
          <a:ext cx="7036689" cy="11624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effectLst/>
              <a:latin typeface="Times New Roman"/>
              <a:ea typeface="SimSun"/>
              <a:cs typeface="Times New Roman"/>
            </a:rPr>
            <a:t>Positive signs of improvement but the pace is too slow. Way below the ‘best practice’ standards as set in the Code. </a:t>
          </a:r>
          <a:endParaRPr lang="en-GB" sz="2000" kern="1200" dirty="0"/>
        </a:p>
      </dsp:txBody>
      <dsp:txXfrm>
        <a:off x="1726511" y="2732332"/>
        <a:ext cx="6923177" cy="1048941"/>
      </dsp:txXfrm>
    </dsp:sp>
    <dsp:sp modelId="{0F05158C-A510-4EA7-80E6-5740432D91B4}">
      <dsp:nvSpPr>
        <dsp:cNvPr id="0" name=""/>
        <dsp:cNvSpPr/>
      </dsp:nvSpPr>
      <dsp:spPr>
        <a:xfrm>
          <a:off x="437554" y="3977525"/>
          <a:ext cx="1162453" cy="11624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/>
          <a:srcRect/>
          <a:stretch>
            <a:fillRect l="-25000" r="-2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BDFD5-80CA-495B-9E45-00020EC3B39F}">
      <dsp:nvSpPr>
        <dsp:cNvPr id="0" name=""/>
        <dsp:cNvSpPr/>
      </dsp:nvSpPr>
      <dsp:spPr>
        <a:xfrm>
          <a:off x="1669755" y="3977525"/>
          <a:ext cx="7036689" cy="11624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 smtClean="0">
            <a:effectLst/>
            <a:latin typeface="Times New Roman"/>
            <a:ea typeface="SimSun"/>
            <a:cs typeface="Times New Roman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effectLst/>
              <a:latin typeface="Times New Roman"/>
              <a:ea typeface="SimSun"/>
              <a:cs typeface="Times New Roman"/>
            </a:rPr>
            <a:t>Self-regulatory enforcement for the Code is yet to get positive  response from commercial property stakeholders.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effectLst/>
              <a:latin typeface="Times New Roman"/>
              <a:ea typeface="SimSun"/>
              <a:cs typeface="Times New Roman"/>
            </a:rPr>
            <a:t>Probably it is too early to gauge its performance  (only 2 years from it was introduced)</a:t>
          </a:r>
          <a:endParaRPr lang="en-GB" sz="1800" kern="1200" dirty="0" smtClean="0">
            <a:effectLst/>
            <a:latin typeface="Times New Roman"/>
            <a:ea typeface="Calibri"/>
            <a:cs typeface="Times New Roman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>
        <a:off x="1726511" y="4034281"/>
        <a:ext cx="6923177" cy="1048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BB47B-AB38-4148-BC2E-9C5FA0F265C7}">
      <dsp:nvSpPr>
        <dsp:cNvPr id="0" name=""/>
        <dsp:cNvSpPr/>
      </dsp:nvSpPr>
      <dsp:spPr>
        <a:xfrm>
          <a:off x="152407" y="0"/>
          <a:ext cx="4070921" cy="2853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Service Charge budget and certification: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Budget: Only 12% budget arrived one month earlier prior the financial period.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Certificate: Only 24% arrived within the 4 months period as set by the Code.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Shockingly even 6.5% arrived 20 months AFTER the financial year ended.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- 52.6% failed to comply the set 2% variance on budgeted vs. Actual service charge figures</a:t>
          </a:r>
          <a:r>
            <a:rPr lang="en-GB" sz="1400" kern="1200" dirty="0" smtClean="0"/>
            <a:t>	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152407" y="0"/>
        <a:ext cx="4070921" cy="2853629"/>
      </dsp:txXfrm>
    </dsp:sp>
    <dsp:sp modelId="{E0086BE4-1643-4B69-B846-B2254D39BF6B}">
      <dsp:nvSpPr>
        <dsp:cNvPr id="0" name=""/>
        <dsp:cNvSpPr/>
      </dsp:nvSpPr>
      <dsp:spPr>
        <a:xfrm>
          <a:off x="4530547" y="645"/>
          <a:ext cx="4080045" cy="2852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b="1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Management </a:t>
          </a:r>
          <a:r>
            <a:rPr lang="en-GB" sz="1600" b="1" kern="1200" dirty="0" smtClean="0"/>
            <a:t>Fees</a:t>
          </a:r>
          <a:r>
            <a:rPr lang="en-GB" sz="1600" b="1" kern="1200" dirty="0" smtClean="0"/>
            <a:t>, </a:t>
          </a:r>
          <a:r>
            <a:rPr lang="en-GB" sz="1600" b="1" kern="1200" dirty="0" smtClean="0"/>
            <a:t>Basis </a:t>
          </a:r>
          <a:r>
            <a:rPr lang="en-GB" sz="1600" b="1" kern="1200" dirty="0" smtClean="0"/>
            <a:t>of </a:t>
          </a:r>
          <a:r>
            <a:rPr lang="en-GB" sz="1600" b="1" kern="1200" dirty="0" smtClean="0"/>
            <a:t>Apportionment </a:t>
          </a:r>
          <a:r>
            <a:rPr lang="en-GB" sz="1600" b="1" kern="1200" dirty="0" smtClean="0"/>
            <a:t>and </a:t>
          </a:r>
          <a:r>
            <a:rPr lang="en-GB" sz="1600" b="1" kern="1200" dirty="0" smtClean="0"/>
            <a:t>Standard Cost Codes</a:t>
          </a:r>
          <a:endParaRPr lang="en-GB" sz="1600" b="1" kern="1200" dirty="0" smtClean="0"/>
        </a:p>
        <a:p>
          <a:pPr lvl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-  Only </a:t>
          </a:r>
          <a:r>
            <a:rPr lang="en-GB" sz="1400" kern="1200" dirty="0" smtClean="0"/>
            <a:t>16.2% complied to Code requirement of Flat Management Fee  Structure</a:t>
          </a:r>
        </a:p>
        <a:p>
          <a:pPr lvl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- Most of the certificate are still using the percentage fee </a:t>
          </a:r>
          <a:r>
            <a:rPr lang="en-GB" sz="1400" kern="1200" dirty="0" smtClean="0"/>
            <a:t> method</a:t>
          </a:r>
          <a:endParaRPr lang="en-GB" sz="1400" kern="1200" dirty="0" smtClean="0"/>
        </a:p>
        <a:p>
          <a:pPr lvl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- Reduction in percentage on compliance to basis of apportionment (only 62% in 2008 as against 79% in 2007)</a:t>
          </a:r>
        </a:p>
        <a:p>
          <a:pPr lvl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-Very little progress on adhering the 22 cost headings for service charges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4530547" y="645"/>
        <a:ext cx="4080045" cy="2852339"/>
      </dsp:txXfrm>
    </dsp:sp>
    <dsp:sp modelId="{C89B7FDC-E2CB-4309-A8CE-2D900216D248}">
      <dsp:nvSpPr>
        <dsp:cNvPr id="0" name=""/>
        <dsp:cNvSpPr/>
      </dsp:nvSpPr>
      <dsp:spPr>
        <a:xfrm>
          <a:off x="683880" y="3048055"/>
          <a:ext cx="7395239" cy="2706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Interest and </a:t>
          </a:r>
          <a:r>
            <a:rPr lang="en-GB" sz="1800" b="1" kern="1200" dirty="0" smtClean="0"/>
            <a:t>Service Charge Accounts</a:t>
          </a:r>
          <a:endParaRPr lang="en-GB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- 20.5% of service charge certificate shows interest credits (£7 million credited back out of £65 million potential interest </a:t>
          </a:r>
          <a:r>
            <a:rPr lang="en-GB" sz="1600" kern="1200" dirty="0" smtClean="0"/>
            <a:t>payment).</a:t>
          </a:r>
          <a:endParaRPr lang="en-GB" sz="16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Lack of transparency in refunding the service charge interest.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Calvert (2009) put up 3 recommendations;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a. To operate separate interest bearing accounts for all service charge payments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b. All interest received from this account to be credited to the service charge account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c. All costs of operating back accounts (</a:t>
          </a:r>
          <a:r>
            <a:rPr lang="en-GB" sz="1600" kern="1200" dirty="0" err="1" smtClean="0"/>
            <a:t>i.e</a:t>
          </a:r>
          <a:r>
            <a:rPr lang="en-GB" sz="1600" kern="1200" dirty="0" smtClean="0"/>
            <a:t> borrowing to fund the shortfall) are separately identified in the certificate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</dsp:txBody>
      <dsp:txXfrm>
        <a:off x="683880" y="3048055"/>
        <a:ext cx="7395239" cy="2706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8CD59-A09D-472C-9CF5-E54EE5283375}" type="datetimeFigureOut">
              <a:rPr lang="en-US" smtClean="0"/>
              <a:pPr/>
              <a:t>6/24/2010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4DEBF-7B04-42D9-B15D-29D72713C43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1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4DEBF-7B04-42D9-B15D-29D72713C43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200" b="1" dirty="0" smtClean="0">
                <a:effectLst/>
                <a:latin typeface="Times New Roman"/>
                <a:ea typeface="SimSun"/>
                <a:cs typeface="Times New Roman"/>
              </a:rPr>
              <a:t>1.2 Research Questions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200" b="1" dirty="0" smtClean="0">
                <a:effectLst/>
                <a:latin typeface="Times New Roman"/>
                <a:ea typeface="SimSun"/>
                <a:cs typeface="Times New Roman"/>
              </a:rPr>
              <a:t> 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200" dirty="0" err="1" smtClean="0">
                <a:effectLst/>
                <a:latin typeface="Times New Roman"/>
                <a:ea typeface="SimSun"/>
                <a:cs typeface="Times New Roman"/>
              </a:rPr>
              <a:t>A.What</a:t>
            </a:r>
            <a:r>
              <a:rPr lang="en-GB" sz="1200" dirty="0" smtClean="0">
                <a:effectLst/>
                <a:latin typeface="Times New Roman"/>
                <a:ea typeface="SimSun"/>
                <a:cs typeface="Times New Roman"/>
              </a:rPr>
              <a:t> is the most suitable FM definition for the Malaysian FM market?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Who are the FM stakeholders in the Malaysian FM market?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What is the level of understanding of the Malaysian FM stakeholders in regards to FM practices?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What is the current scenario of FM practice in Malaysia?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What is the perception of the FM stakeholders about FM in Malaysia?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What are the common issues and problems that surround the implementation of FM in Malaysia?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 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B. What is the perception of the Malaysian FM stakeholders about innovation in FM practices?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How do the Malaysian FM stakeholders perceive generic innovation in the practice of FM?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Is innovation management a critical element in the Malaysian FM practice?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What types of innovation management those are relevance to FM practice in Malaysia?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How FM innovation in the FM supply chain management is managed and implemented in the delivery of FM services in Malaysia?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 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C. Is ‘integrate to innovate’ (i2i) supply chain model applicable to deliver effective FM services for public office buildings in Malaysia?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What are the current practices of procuring and delivery of FM services for public office buildings in Malaysia?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How do FM service providers collaborate to assure effective delivery of FM services for public office buildings in Malaysia?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How do the FM service providers for public office buildings in Malaysia implement innovation strategies in their collaboration?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latin typeface="Times New Roman"/>
                <a:ea typeface="SimSun"/>
                <a:cs typeface="Times New Roman"/>
              </a:rPr>
              <a:t>Is the application of ‘i2i’ supply chain model able to aid the FM providers to deliver FM services effectively to the occupiers of the public office buildings in Malaysia?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4DEBF-7B04-42D9-B15D-29D72713C43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3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4DEBF-7B04-42D9-B15D-29D72713C43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1984375"/>
            <a:ext cx="6553200" cy="50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76338" y="2492375"/>
            <a:ext cx="7643812" cy="39592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6024"/>
            <a:ext cx="8229600" cy="4325112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38100" dist="381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xmlns:mc="http://schemas.openxmlformats.org/markup-compatibility/2006" xmlns:a14="http://schemas.microsoft.com/office/drawing/2010/main" val="EAEAEA" mc:Ignorable=""/>
          </a:solidFill>
          <a:ln w="50800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57150" dist="31750" dir="48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xmlns:mc="http://schemas.openxmlformats.org/markup-compatibility/2006" xmlns:a14="http://schemas.microsoft.com/office/drawing/2010/main" val="AEAEAE" mc:Ignorable="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C:\Users\Sannnnnoosssssseeeee\Desktop\logosquareblack.tif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2401" y="-1"/>
            <a:ext cx="1371600" cy="62292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82775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Compliance of RICS Code of Practice for Commercial Service Charges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095049"/>
            <a:ext cx="6400800" cy="265326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  <a:latin typeface="Calibri" pitchFamily="34" charset="0"/>
              </a:rPr>
              <a:t>Nazali Noor</a:t>
            </a:r>
          </a:p>
          <a:p>
            <a:r>
              <a:rPr lang="en-GB" sz="3200" b="1" dirty="0" smtClean="0">
                <a:solidFill>
                  <a:schemeClr val="tx1"/>
                </a:solidFill>
                <a:latin typeface="Calibri" pitchFamily="34" charset="0"/>
              </a:rPr>
              <a:t>School of the Built Environment</a:t>
            </a:r>
          </a:p>
          <a:p>
            <a:r>
              <a:rPr lang="en-GB" sz="3200" b="1" dirty="0" smtClean="0">
                <a:solidFill>
                  <a:schemeClr val="tx1"/>
                </a:solidFill>
                <a:latin typeface="Calibri" pitchFamily="34" charset="0"/>
              </a:rPr>
              <a:t>Liverpool John Moores University</a:t>
            </a:r>
          </a:p>
          <a:p>
            <a:r>
              <a:rPr lang="en-GB" sz="3200" b="1" dirty="0" smtClean="0">
                <a:solidFill>
                  <a:schemeClr val="tx1"/>
                </a:solidFill>
                <a:latin typeface="Calibri" pitchFamily="34" charset="0"/>
              </a:rPr>
              <a:t>UK</a:t>
            </a:r>
          </a:p>
          <a:p>
            <a:endParaRPr lang="en-GB" sz="1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2050" name="Picture 2" descr="C:\Users\Sannnnnoosssssseeeee\Desktop\logosquareblack.ti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8900" y="406360"/>
            <a:ext cx="2438400" cy="1107418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971800" y="3810000"/>
            <a:ext cx="3276600" cy="2819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248400" y="3823738"/>
            <a:ext cx="2819400" cy="26532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3352800"/>
            <a:ext cx="268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63C5897-5802-4B41-BA93-A1ED034F2FD5}" type="datetime2">
              <a:rPr lang="en-GB" b="1" smtClean="0">
                <a:solidFill>
                  <a:schemeClr val="bg1"/>
                </a:solidFill>
                <a:latin typeface="+mj-lt"/>
              </a:rPr>
              <a:pPr/>
              <a:t>Thursday, 24 June 2010</a:t>
            </a:fld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Picture 9" descr="C:\Documents and Settings\bltwathe\Local Settings\Temporary Internet Files\Content.IE5\SN7S89PX\MCj04395870000[1]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07660" y="4690610"/>
            <a:ext cx="2628382" cy="147706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730" y="152400"/>
            <a:ext cx="6705600" cy="6588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ERES Conference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467600" cy="6858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Other findings</a:t>
            </a:r>
            <a:endParaRPr lang="en-GB" sz="36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758959"/>
              </p:ext>
            </p:extLst>
          </p:nvPr>
        </p:nvGraphicFramePr>
        <p:xfrm>
          <a:off x="228600" y="9144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48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Occupier satisfaction of value for money gained from service charges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7160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adapted from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14" mc:Ignorable="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Property Industry Alliance and Corenet Global UK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(2009))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adapted from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14" mc:Ignorable="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Property Industry Alliance and Corenet Global UK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(2009))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19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Adapted from Property Industry Alliance and </a:t>
            </a:r>
            <a:r>
              <a:rPr lang="en-GB" dirty="0" err="1" smtClean="0"/>
              <a:t>Corenet</a:t>
            </a:r>
            <a:r>
              <a:rPr lang="en-GB" dirty="0" smtClean="0"/>
              <a:t> Global UK (2009) in UK Occupier Satisfaction Index 2009</a:t>
            </a:r>
            <a:endParaRPr lang="en-GB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adapted from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14" mc:Ignorable="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Property Industry Alliance and Corenet Global UK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(2009))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adapted from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14" mc:Ignorable="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Property Industry Alliance and Corenet Global UK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(2009))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adapted from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14" mc:Ignorable="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Property Industry Alliance and Corenet Global UK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(2009))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Huge gap exists towards full compliance of RICS Code</a:t>
            </a:r>
          </a:p>
          <a:p>
            <a:r>
              <a:rPr lang="en-GB" dirty="0" smtClean="0"/>
              <a:t>Even though the are signs of positive progress but the speed of response are too slow.</a:t>
            </a:r>
          </a:p>
          <a:p>
            <a:r>
              <a:rPr lang="en-GB" dirty="0" smtClean="0"/>
              <a:t>Value for money, transparency, lack of communication, speed of response and lack of flexibility are still remain the critical issues in commercial service charges</a:t>
            </a:r>
          </a:p>
          <a:p>
            <a:r>
              <a:rPr lang="en-GB" dirty="0" smtClean="0"/>
              <a:t>It is only practical to assume that the base line as set by the code will significantly improved after 5 years of its inception.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65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0309266">
            <a:off x="5199196" y="2081086"/>
            <a:ext cx="3770565" cy="1666589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4691064" cy="4221957"/>
          </a:xfrm>
        </p:spPr>
      </p:pic>
    </p:spTree>
    <p:extLst>
      <p:ext uri="{BB962C8B-B14F-4D97-AF65-F5344CB8AC3E}">
        <p14:creationId xmlns:p14="http://schemas.microsoft.com/office/powerpoint/2010/main" val="239932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5257800" y="0"/>
            <a:ext cx="3886200" cy="6858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5257800" y="228600"/>
            <a:ext cx="3886200" cy="1143000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  <a:latin typeface="Alcohol Licks" pitchFamily="34" charset="0"/>
              </a:rPr>
              <a:t>THE PRESENTATION FLOW</a:t>
            </a:r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0" y="1295400"/>
            <a:ext cx="3810000" cy="4525963"/>
          </a:xfrm>
        </p:spPr>
        <p:txBody>
          <a:bodyPr/>
          <a:lstStyle/>
          <a:p>
            <a:pPr lvl="0">
              <a:buClr>
                <a:srgbClr xmlns:mc="http://schemas.openxmlformats.org/markup-compatibility/2006" xmlns:a14="http://schemas.microsoft.com/office/drawing/2010/main" val="A04DA3" mc:Ignorable=""/>
              </a:buClr>
            </a:pPr>
            <a:r>
              <a:rPr lang="en-GB" sz="2400" dirty="0" smtClean="0">
                <a:solidFill>
                  <a:schemeClr val="bg1"/>
                </a:solidFill>
              </a:rPr>
              <a:t>Overview on UK Commercial Service Charges</a:t>
            </a:r>
          </a:p>
          <a:p>
            <a:pPr lvl="0">
              <a:buClr>
                <a:srgbClr xmlns:mc="http://schemas.openxmlformats.org/markup-compatibility/2006" xmlns:a14="http://schemas.microsoft.com/office/drawing/2010/main" val="A04DA3" mc:Ignorable=""/>
              </a:buClr>
            </a:pPr>
            <a:endParaRPr lang="en-GB" sz="2400" dirty="0" smtClean="0">
              <a:solidFill>
                <a:schemeClr val="bg1"/>
              </a:solidFill>
            </a:endParaRPr>
          </a:p>
          <a:p>
            <a:pPr lvl="0">
              <a:buClr>
                <a:srgbClr xmlns:mc="http://schemas.openxmlformats.org/markup-compatibility/2006" xmlns:a14="http://schemas.microsoft.com/office/drawing/2010/main" val="A04DA3" mc:Ignorable=""/>
              </a:buClr>
            </a:pPr>
            <a:r>
              <a:rPr lang="en-GB" sz="2400" dirty="0" smtClean="0">
                <a:solidFill>
                  <a:schemeClr val="bg1"/>
                </a:solidFill>
              </a:rPr>
              <a:t>What is set in the Code?</a:t>
            </a:r>
          </a:p>
          <a:p>
            <a:pPr lvl="0">
              <a:buClr>
                <a:srgbClr xmlns:mc="http://schemas.openxmlformats.org/markup-compatibility/2006" xmlns:a14="http://schemas.microsoft.com/office/drawing/2010/main" val="A04DA3" mc:Ignorable=""/>
              </a:buClr>
            </a:pPr>
            <a:endParaRPr lang="en-GB" sz="2400" dirty="0" smtClean="0">
              <a:solidFill>
                <a:schemeClr val="bg1"/>
              </a:solidFill>
            </a:endParaRPr>
          </a:p>
          <a:p>
            <a:pPr lvl="0">
              <a:buClr>
                <a:srgbClr xmlns:mc="http://schemas.openxmlformats.org/markup-compatibility/2006" xmlns:a14="http://schemas.microsoft.com/office/drawing/2010/main" val="A04DA3" mc:Ignorable=""/>
              </a:buClr>
            </a:pPr>
            <a:r>
              <a:rPr lang="en-GB" sz="2400" dirty="0" smtClean="0">
                <a:solidFill>
                  <a:schemeClr val="bg1"/>
                </a:solidFill>
              </a:rPr>
              <a:t>What is achieved so far?</a:t>
            </a:r>
          </a:p>
          <a:p>
            <a:pPr lvl="0">
              <a:buClr>
                <a:srgbClr xmlns:mc="http://schemas.openxmlformats.org/markup-compatibility/2006" xmlns:a14="http://schemas.microsoft.com/office/drawing/2010/main" val="A04DA3" mc:Ignorable=""/>
              </a:buClr>
            </a:pPr>
            <a:endParaRPr lang="en-GB" sz="2400" dirty="0" smtClean="0">
              <a:solidFill>
                <a:schemeClr val="bg1"/>
              </a:solidFill>
            </a:endParaRPr>
          </a:p>
          <a:p>
            <a:pPr lvl="0">
              <a:buClr>
                <a:srgbClr xmlns:mc="http://schemas.openxmlformats.org/markup-compatibility/2006" xmlns:a14="http://schemas.microsoft.com/office/drawing/2010/main" val="A04DA3" mc:Ignorable=""/>
              </a:buClr>
            </a:pPr>
            <a:r>
              <a:rPr lang="en-GB" sz="2400" dirty="0" smtClean="0">
                <a:solidFill>
                  <a:schemeClr val="bg1"/>
                </a:solidFill>
              </a:rPr>
              <a:t>Conclusion</a:t>
            </a:r>
          </a:p>
          <a:p>
            <a:endParaRPr lang="en-US" sz="2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Garamond" pitchFamily="18" charset="0"/>
            </a:endParaRPr>
          </a:p>
        </p:txBody>
      </p:sp>
      <p:pic>
        <p:nvPicPr>
          <p:cNvPr id="324613" name="Picture 5" descr="sig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5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xmlns:mc="http://schemas.openxmlformats.org/markup-compatibility/2006" xmlns:a14="http://schemas.microsoft.com/office/drawing/2010/main" val="000000" mc:Ignorable=""/>
          </a:solidFill>
          <a:ln/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ISSUE WITH </a:t>
            </a:r>
            <a:r>
              <a:rPr lang="en-US" sz="3200" dirty="0" smtClean="0">
                <a:solidFill>
                  <a:schemeClr val="bg1"/>
                </a:solidFill>
              </a:rPr>
              <a:t>COMMERCIAL SERVICE </a:t>
            </a:r>
            <a:r>
              <a:rPr lang="en-US" sz="3200" dirty="0">
                <a:solidFill>
                  <a:schemeClr val="bg1"/>
                </a:solidFill>
              </a:rPr>
              <a:t>CHARGES</a:t>
            </a:r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ms-MY"/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3799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382000" cy="2895600"/>
          </a:xfrm>
          <a:prstGeom prst="rect">
            <a:avLst/>
          </a:prstGeom>
          <a:noFill/>
        </p:spPr>
      </p:pic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685800" y="41910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GB" sz="1600" dirty="0"/>
              <a:t>Source: Calvert (</a:t>
            </a:r>
            <a:r>
              <a:rPr lang="en-GB" sz="1600" dirty="0" smtClean="0"/>
              <a:t>2005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957" name="Picture 5" descr="customer ser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8382000" cy="4343400"/>
          </a:xfrm>
          <a:prstGeom prst="rect">
            <a:avLst/>
          </a:prstGeom>
          <a:noFill/>
        </p:spPr>
      </p:pic>
      <p:sp>
        <p:nvSpPr>
          <p:cNvPr id="381958" name="Text Box 6"/>
          <p:cNvSpPr txBox="1">
            <a:spLocks noChangeArrowheads="1"/>
          </p:cNvSpPr>
          <p:nvPr/>
        </p:nvSpPr>
        <p:spPr bwMode="auto">
          <a:xfrm>
            <a:off x="152400" y="762000"/>
            <a:ext cx="8534400" cy="5232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ms-MY" sz="2800" b="1" dirty="0">
                <a:solidFill>
                  <a:srgbClr xmlns:mc="http://schemas.openxmlformats.org/markup-compatibility/2006" xmlns:a14="http://schemas.microsoft.com/office/drawing/2010/main" val="FFFFCC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FFFFFF" mc:Ignorable=""/>
                  </a:outerShdw>
                </a:effectLst>
              </a:rPr>
              <a:t>CONFUSION OVER SERVICE DEFINITION??</a:t>
            </a:r>
          </a:p>
        </p:txBody>
      </p:sp>
      <p:sp>
        <p:nvSpPr>
          <p:cNvPr id="381977" name="Text Box 25"/>
          <p:cNvSpPr txBox="1">
            <a:spLocks noChangeArrowheads="1"/>
          </p:cNvSpPr>
          <p:nvPr/>
        </p:nvSpPr>
        <p:spPr bwMode="auto">
          <a:xfrm>
            <a:off x="8061325" y="798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ms-MY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20" name="Rectangle 3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ECFF" mc:Ignorable="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81000" y="1066800"/>
            <a:ext cx="8534400" cy="5562600"/>
            <a:chOff x="240" y="672"/>
            <a:chExt cx="5376" cy="3504"/>
          </a:xfrm>
        </p:grpSpPr>
        <p:sp>
          <p:nvSpPr>
            <p:cNvPr id="319495" name="AutoShape 7"/>
            <p:cNvSpPr>
              <a:spLocks noChangeArrowheads="1"/>
            </p:cNvSpPr>
            <p:nvPr/>
          </p:nvSpPr>
          <p:spPr bwMode="auto">
            <a:xfrm>
              <a:off x="2336" y="672"/>
              <a:ext cx="1237" cy="1152"/>
            </a:xfrm>
            <a:prstGeom prst="leftRightArrowCallout">
              <a:avLst>
                <a:gd name="adj1" fmla="val 25000"/>
                <a:gd name="adj2" fmla="val 25000"/>
                <a:gd name="adj3" fmla="val 13422"/>
                <a:gd name="adj4" fmla="val 50000"/>
              </a:avLst>
            </a:prstGeom>
            <a:solidFill>
              <a:srgbClr xmlns:mc="http://schemas.openxmlformats.org/markup-compatibility/2006" xmlns:a14="http://schemas.microsoft.com/office/drawing/2010/main" val="FFFF66" mc:Ignorable="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ms-MY" b="1">
                  <a:latin typeface="Garamond" pitchFamily="18" charset="0"/>
                </a:rPr>
                <a:t>SERVICE</a:t>
              </a:r>
            </a:p>
            <a:p>
              <a:pPr algn="ctr"/>
              <a:r>
                <a:rPr lang="ms-MY" b="1">
                  <a:latin typeface="Garamond" pitchFamily="18" charset="0"/>
                </a:rPr>
                <a:t>CHARGE</a:t>
              </a:r>
            </a:p>
          </p:txBody>
        </p:sp>
        <p:sp>
          <p:nvSpPr>
            <p:cNvPr id="319496" name="AutoShape 8"/>
            <p:cNvSpPr>
              <a:spLocks noChangeArrowheads="1"/>
            </p:cNvSpPr>
            <p:nvPr/>
          </p:nvSpPr>
          <p:spPr bwMode="auto">
            <a:xfrm>
              <a:off x="1056" y="1008"/>
              <a:ext cx="640" cy="864"/>
            </a:xfrm>
            <a:prstGeom prst="bracePair">
              <a:avLst>
                <a:gd name="adj" fmla="val 8333"/>
              </a:avLst>
            </a:prstGeom>
            <a:solidFill>
              <a:srgbClr xmlns:mc="http://schemas.openxmlformats.org/markup-compatibility/2006" xmlns:a14="http://schemas.microsoft.com/office/drawing/2010/main" val="CCFF99" mc:Ignorable="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ms-MY" sz="1200"/>
                <a:t> BUILDING </a:t>
              </a:r>
            </a:p>
            <a:p>
              <a:pPr algn="ctr"/>
              <a:r>
                <a:rPr lang="ms-MY" sz="1200"/>
                <a:t>OWNER</a:t>
              </a:r>
            </a:p>
          </p:txBody>
        </p:sp>
        <p:sp>
          <p:nvSpPr>
            <p:cNvPr id="319497" name="AutoShape 9"/>
            <p:cNvSpPr>
              <a:spLocks noChangeArrowheads="1"/>
            </p:cNvSpPr>
            <p:nvPr/>
          </p:nvSpPr>
          <p:spPr bwMode="auto">
            <a:xfrm>
              <a:off x="4213" y="1008"/>
              <a:ext cx="640" cy="816"/>
            </a:xfrm>
            <a:prstGeom prst="bracePair">
              <a:avLst>
                <a:gd name="adj" fmla="val 8333"/>
              </a:avLst>
            </a:prstGeom>
            <a:solidFill>
              <a:srgbClr xmlns:mc="http://schemas.openxmlformats.org/markup-compatibility/2006" xmlns:a14="http://schemas.microsoft.com/office/drawing/2010/main" val="CCFF99" mc:Ignorable="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ms-MY" sz="1200"/>
                <a:t>TENANTS</a:t>
              </a:r>
            </a:p>
          </p:txBody>
        </p:sp>
        <p:sp>
          <p:nvSpPr>
            <p:cNvPr id="319498" name="AutoShape 10"/>
            <p:cNvSpPr>
              <a:spLocks noChangeArrowheads="1"/>
            </p:cNvSpPr>
            <p:nvPr/>
          </p:nvSpPr>
          <p:spPr bwMode="auto">
            <a:xfrm>
              <a:off x="1696" y="912"/>
              <a:ext cx="640" cy="1008"/>
            </a:xfrm>
            <a:prstGeom prst="rightArrowCallout">
              <a:avLst>
                <a:gd name="adj1" fmla="val 39375"/>
                <a:gd name="adj2" fmla="val 39375"/>
                <a:gd name="adj3" fmla="val 16667"/>
                <a:gd name="adj4" fmla="val 66667"/>
              </a:avLst>
            </a:prstGeom>
            <a:solidFill>
              <a:srgbClr xmlns:mc="http://schemas.openxmlformats.org/markup-compatibility/2006" xmlns:a14="http://schemas.microsoft.com/office/drawing/2010/main" val="FFFFCC" mc:Ignorable="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ms-MY" sz="900"/>
                <a:t>BUILDING</a:t>
              </a:r>
            </a:p>
            <a:p>
              <a:pPr algn="ctr"/>
              <a:r>
                <a:rPr lang="ms-MY" sz="900"/>
                <a:t>OWNERS</a:t>
              </a:r>
            </a:p>
            <a:p>
              <a:pPr algn="ctr"/>
              <a:r>
                <a:rPr lang="ms-MY" sz="900"/>
                <a:t>PROVIDES</a:t>
              </a:r>
            </a:p>
            <a:p>
              <a:pPr algn="ctr"/>
              <a:r>
                <a:rPr lang="ms-MY" sz="900"/>
                <a:t>FACILTIES</a:t>
              </a:r>
            </a:p>
          </p:txBody>
        </p:sp>
        <p:sp>
          <p:nvSpPr>
            <p:cNvPr id="319500" name="AutoShape 12"/>
            <p:cNvSpPr>
              <a:spLocks noChangeArrowheads="1"/>
            </p:cNvSpPr>
            <p:nvPr/>
          </p:nvSpPr>
          <p:spPr bwMode="auto">
            <a:xfrm>
              <a:off x="3573" y="912"/>
              <a:ext cx="640" cy="960"/>
            </a:xfrm>
            <a:prstGeom prst="leftArrowCallout">
              <a:avLst>
                <a:gd name="adj1" fmla="val 37500"/>
                <a:gd name="adj2" fmla="val 37500"/>
                <a:gd name="adj3" fmla="val 16667"/>
                <a:gd name="adj4" fmla="val 66667"/>
              </a:avLst>
            </a:prstGeom>
            <a:solidFill>
              <a:srgbClr xmlns:mc="http://schemas.openxmlformats.org/markup-compatibility/2006" xmlns:a14="http://schemas.microsoft.com/office/drawing/2010/main" val="FFFFCC" mc:Ignorable="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ms-MY" sz="900"/>
                <a:t>TENANTS</a:t>
              </a:r>
            </a:p>
            <a:p>
              <a:pPr algn="ctr"/>
              <a:r>
                <a:rPr lang="ms-MY" sz="900"/>
                <a:t> ENJOYS</a:t>
              </a:r>
            </a:p>
            <a:p>
              <a:pPr algn="ctr"/>
              <a:r>
                <a:rPr lang="ms-MY" sz="900"/>
                <a:t> FACILITIES </a:t>
              </a:r>
            </a:p>
          </p:txBody>
        </p:sp>
        <p:sp>
          <p:nvSpPr>
            <p:cNvPr id="319502" name="AutoShape 14"/>
            <p:cNvSpPr>
              <a:spLocks noChangeArrowheads="1"/>
            </p:cNvSpPr>
            <p:nvPr/>
          </p:nvSpPr>
          <p:spPr bwMode="auto">
            <a:xfrm>
              <a:off x="1099" y="2016"/>
              <a:ext cx="1066" cy="1344"/>
            </a:xfrm>
            <a:prstGeom prst="bracketPair">
              <a:avLst>
                <a:gd name="adj" fmla="val 16667"/>
              </a:avLst>
            </a:prstGeom>
            <a:solidFill>
              <a:srgbClr xmlns:mc="http://schemas.openxmlformats.org/markup-compatibility/2006" xmlns:a14="http://schemas.microsoft.com/office/drawing/2010/main" val="CCFFFF" mc:Ignorable="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ms-MY" sz="1200" b="1"/>
                <a:t>Services Issues</a:t>
              </a:r>
              <a:r>
                <a:rPr lang="ms-MY" sz="1200"/>
                <a:t>:</a:t>
              </a:r>
            </a:p>
            <a:p>
              <a:pPr algn="ctr">
                <a:buFontTx/>
                <a:buChar char="•"/>
              </a:pPr>
              <a:r>
                <a:rPr lang="ms-MY" sz="1200"/>
                <a:t>Service Variables</a:t>
              </a:r>
            </a:p>
            <a:p>
              <a:pPr algn="ctr">
                <a:buFontTx/>
                <a:buChar char="•"/>
              </a:pPr>
              <a:r>
                <a:rPr lang="ms-MY" sz="1200"/>
                <a:t>Quantity </a:t>
              </a:r>
            </a:p>
            <a:p>
              <a:pPr algn="ctr">
                <a:buFontTx/>
                <a:buChar char="•"/>
              </a:pPr>
              <a:r>
                <a:rPr lang="ms-MY" sz="1200"/>
                <a:t>Quality</a:t>
              </a:r>
            </a:p>
            <a:p>
              <a:pPr algn="ctr">
                <a:buFontTx/>
                <a:buChar char="•"/>
              </a:pPr>
              <a:r>
                <a:rPr lang="ms-MY" sz="1200"/>
                <a:t>Pricing/Charge</a:t>
              </a:r>
            </a:p>
            <a:p>
              <a:pPr algn="ctr">
                <a:buFontTx/>
                <a:buChar char="•"/>
              </a:pPr>
              <a:r>
                <a:rPr lang="ms-MY" sz="1200"/>
                <a:t>Delivery</a:t>
              </a:r>
            </a:p>
            <a:p>
              <a:pPr algn="ctr">
                <a:buFontTx/>
                <a:buChar char="•"/>
              </a:pPr>
              <a:r>
                <a:rPr lang="ms-MY" sz="1200"/>
                <a:t>Apportionment Basis</a:t>
              </a:r>
            </a:p>
            <a:p>
              <a:pPr algn="ctr">
                <a:buFontTx/>
                <a:buChar char="•"/>
              </a:pPr>
              <a:endParaRPr lang="ms-MY" sz="1200"/>
            </a:p>
            <a:p>
              <a:pPr algn="ctr">
                <a:buFontTx/>
                <a:buChar char="•"/>
              </a:pPr>
              <a:endParaRPr lang="ms-MY" sz="1200"/>
            </a:p>
          </p:txBody>
        </p:sp>
        <p:sp>
          <p:nvSpPr>
            <p:cNvPr id="319503" name="AutoShape 15"/>
            <p:cNvSpPr>
              <a:spLocks noChangeArrowheads="1"/>
            </p:cNvSpPr>
            <p:nvPr/>
          </p:nvSpPr>
          <p:spPr bwMode="auto">
            <a:xfrm>
              <a:off x="3744" y="1968"/>
              <a:ext cx="1109" cy="1344"/>
            </a:xfrm>
            <a:prstGeom prst="bracketPair">
              <a:avLst>
                <a:gd name="adj" fmla="val 16667"/>
              </a:avLst>
            </a:prstGeom>
            <a:solidFill>
              <a:srgbClr xmlns:mc="http://schemas.openxmlformats.org/markup-compatibility/2006" xmlns:a14="http://schemas.microsoft.com/office/drawing/2010/main" val="CCFFFF" mc:Ignorable="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ms-MY" sz="1200" b="1"/>
                <a:t>Services Issues</a:t>
              </a:r>
              <a:r>
                <a:rPr lang="ms-MY" sz="1200"/>
                <a:t>:</a:t>
              </a:r>
            </a:p>
            <a:p>
              <a:pPr algn="ctr">
                <a:buFontTx/>
                <a:buChar char="•"/>
              </a:pPr>
              <a:r>
                <a:rPr lang="ms-MY" sz="1200"/>
                <a:t>Perception</a:t>
              </a:r>
            </a:p>
            <a:p>
              <a:pPr algn="ctr">
                <a:buFontTx/>
                <a:buChar char="•"/>
              </a:pPr>
              <a:r>
                <a:rPr lang="ms-MY" sz="1200"/>
                <a:t>Expectation</a:t>
              </a:r>
            </a:p>
            <a:p>
              <a:pPr algn="ctr">
                <a:buFontTx/>
                <a:buChar char="•"/>
              </a:pPr>
              <a:r>
                <a:rPr lang="ms-MY" sz="1200"/>
                <a:t>Value – Cost vs Value</a:t>
              </a:r>
            </a:p>
            <a:p>
              <a:pPr algn="ctr">
                <a:buFontTx/>
                <a:buChar char="•"/>
              </a:pPr>
              <a:r>
                <a:rPr lang="ms-MY" sz="1200"/>
                <a:t>Willingness</a:t>
              </a:r>
            </a:p>
            <a:p>
              <a:pPr algn="ctr">
                <a:buFontTx/>
                <a:buChar char="•"/>
              </a:pPr>
              <a:r>
                <a:rPr lang="ms-MY" sz="1200"/>
                <a:t>Quantity</a:t>
              </a:r>
            </a:p>
            <a:p>
              <a:pPr algn="ctr">
                <a:buFontTx/>
                <a:buChar char="•"/>
              </a:pPr>
              <a:r>
                <a:rPr lang="ms-MY" sz="1200"/>
                <a:t>Quality</a:t>
              </a:r>
            </a:p>
            <a:p>
              <a:pPr algn="ctr">
                <a:buFontTx/>
                <a:buChar char="•"/>
              </a:pPr>
              <a:r>
                <a:rPr lang="ms-MY" sz="1200"/>
                <a:t>Transperancy</a:t>
              </a:r>
            </a:p>
            <a:p>
              <a:pPr algn="ctr">
                <a:buFontTx/>
                <a:buChar char="•"/>
              </a:pPr>
              <a:r>
                <a:rPr lang="ms-MY" sz="1200"/>
                <a:t>Communication</a:t>
              </a:r>
            </a:p>
            <a:p>
              <a:pPr algn="ctr">
                <a:buFontTx/>
                <a:buChar char="•"/>
              </a:pPr>
              <a:endParaRPr lang="ms-MY" sz="1200"/>
            </a:p>
          </p:txBody>
        </p:sp>
        <p:sp>
          <p:nvSpPr>
            <p:cNvPr id="319504" name="AutoShape 16"/>
            <p:cNvSpPr>
              <a:spLocks noChangeArrowheads="1"/>
            </p:cNvSpPr>
            <p:nvPr/>
          </p:nvSpPr>
          <p:spPr bwMode="auto">
            <a:xfrm>
              <a:off x="2208" y="2208"/>
              <a:ext cx="1488" cy="1296"/>
            </a:xfrm>
            <a:prstGeom prst="leftRightArrow">
              <a:avLst>
                <a:gd name="adj1" fmla="val 50000"/>
                <a:gd name="adj2" fmla="val 21728"/>
              </a:avLst>
            </a:prstGeom>
            <a:solidFill>
              <a:srgbClr xmlns:mc="http://schemas.openxmlformats.org/markup-compatibility/2006" xmlns:a14="http://schemas.microsoft.com/office/drawing/2010/main" val="FFCC00" mc:Ignorable="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ms-MY" sz="1400" b="1" dirty="0"/>
                <a:t>BEST VALUE SERVICE</a:t>
              </a:r>
            </a:p>
            <a:p>
              <a:pPr algn="ctr">
                <a:buFontTx/>
                <a:buChar char="•"/>
              </a:pPr>
              <a:r>
                <a:rPr lang="ms-MY" sz="1400" dirty="0"/>
                <a:t>Not for profit, not for loss</a:t>
              </a:r>
            </a:p>
            <a:p>
              <a:pPr algn="ctr">
                <a:buFontTx/>
                <a:buChar char="•"/>
              </a:pPr>
              <a:r>
                <a:rPr lang="ms-MY" sz="1400" dirty="0"/>
                <a:t>Value for money</a:t>
              </a:r>
            </a:p>
          </p:txBody>
        </p:sp>
        <p:sp>
          <p:nvSpPr>
            <p:cNvPr id="319512" name="AutoShape 24"/>
            <p:cNvSpPr>
              <a:spLocks noChangeArrowheads="1"/>
            </p:cNvSpPr>
            <p:nvPr/>
          </p:nvSpPr>
          <p:spPr bwMode="auto">
            <a:xfrm>
              <a:off x="1488" y="3456"/>
              <a:ext cx="1488" cy="672"/>
            </a:xfrm>
            <a:prstGeom prst="curvedUpArrow">
              <a:avLst>
                <a:gd name="adj1" fmla="val 44286"/>
                <a:gd name="adj2" fmla="val 8857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9513" name="AutoShape 25"/>
            <p:cNvSpPr>
              <a:spLocks noChangeArrowheads="1"/>
            </p:cNvSpPr>
            <p:nvPr/>
          </p:nvSpPr>
          <p:spPr bwMode="auto">
            <a:xfrm rot="10800000">
              <a:off x="2976" y="3456"/>
              <a:ext cx="1440" cy="720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9514" name="AutoShape 26"/>
            <p:cNvSpPr>
              <a:spLocks noChangeArrowheads="1"/>
            </p:cNvSpPr>
            <p:nvPr/>
          </p:nvSpPr>
          <p:spPr bwMode="auto">
            <a:xfrm rot="16200000">
              <a:off x="2664" y="1848"/>
              <a:ext cx="624" cy="67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9515" name="AutoShape 27"/>
            <p:cNvSpPr>
              <a:spLocks noChangeArrowheads="1"/>
            </p:cNvSpPr>
            <p:nvPr/>
          </p:nvSpPr>
          <p:spPr bwMode="auto">
            <a:xfrm>
              <a:off x="240" y="1488"/>
              <a:ext cx="816" cy="1440"/>
            </a:xfrm>
            <a:prstGeom prst="curvedRightArrow">
              <a:avLst>
                <a:gd name="adj1" fmla="val 35294"/>
                <a:gd name="adj2" fmla="val 70588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9516" name="AutoShape 28"/>
            <p:cNvSpPr>
              <a:spLocks noChangeArrowheads="1"/>
            </p:cNvSpPr>
            <p:nvPr/>
          </p:nvSpPr>
          <p:spPr bwMode="auto">
            <a:xfrm>
              <a:off x="4896" y="1488"/>
              <a:ext cx="720" cy="1440"/>
            </a:xfrm>
            <a:prstGeom prst="curvedLef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9521" name="Rectangle 3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58200" cy="508000"/>
          </a:xfrm>
        </p:spPr>
        <p:txBody>
          <a:bodyPr>
            <a:noAutofit/>
          </a:bodyPr>
          <a:lstStyle/>
          <a:p>
            <a:r>
              <a:rPr lang="ms-MY" b="1" dirty="0" smtClean="0">
                <a:solidFill>
                  <a:schemeClr val="tx1"/>
                </a:solidFill>
              </a:rPr>
              <a:t>IDEAL SCENARIO</a:t>
            </a:r>
            <a:endParaRPr lang="ms-MY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Key Facts on UK Commercial Service Charges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97429"/>
              </p:ext>
            </p:extLst>
          </p:nvPr>
        </p:nvGraphicFramePr>
        <p:xfrm>
          <a:off x="304800" y="17160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828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/>
                <a:ea typeface="SimSun"/>
                <a:cs typeface="Times New Roman"/>
              </a:rPr>
              <a:t>Proposed Solutions?</a:t>
            </a:r>
            <a:r>
              <a:rPr lang="en-GB" dirty="0">
                <a:latin typeface="Times New Roman"/>
                <a:ea typeface="Calibri"/>
                <a:cs typeface="Times New Roman"/>
              </a:rPr>
              <a:t/>
            </a:r>
            <a:br>
              <a:rPr lang="en-GB" dirty="0">
                <a:latin typeface="Times New Roman"/>
                <a:ea typeface="Calibri"/>
                <a:cs typeface="Times New Roman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138795"/>
              </p:ext>
            </p:extLst>
          </p:nvPr>
        </p:nvGraphicFramePr>
        <p:xfrm>
          <a:off x="304800" y="17160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064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achieved so far?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041648" cy="457200"/>
          </a:xfrm>
        </p:spPr>
        <p:txBody>
          <a:bodyPr/>
          <a:lstStyle/>
          <a:p>
            <a:r>
              <a:rPr lang="en-GB" dirty="0" smtClean="0"/>
              <a:t>Calvert </a:t>
            </a:r>
            <a:r>
              <a:rPr lang="en-GB" i="1" dirty="0" smtClean="0"/>
              <a:t>et al </a:t>
            </a:r>
            <a:r>
              <a:rPr lang="en-GB" dirty="0" smtClean="0"/>
              <a:t>(2009)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381000" y="1828800"/>
          <a:ext cx="8534400" cy="476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r>
              <a:rPr lang="en-GB" dirty="0" smtClean="0"/>
              <a:t>Other  Calvert </a:t>
            </a:r>
            <a:r>
              <a:rPr lang="en-GB" i="1" dirty="0" smtClean="0"/>
              <a:t>et al </a:t>
            </a:r>
            <a:r>
              <a:rPr lang="en-GB" dirty="0" smtClean="0"/>
              <a:t>(2009)findings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229751"/>
              </p:ext>
            </p:extLst>
          </p:nvPr>
        </p:nvGraphicFramePr>
        <p:xfrm>
          <a:off x="0" y="1447800"/>
          <a:ext cx="9144000" cy="514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4880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24456" mc:Ignorable=""/>
      </a:dk2>
      <a:lt2>
        <a:srgbClr xmlns:mc="http://schemas.openxmlformats.org/markup-compatibility/2006" xmlns:a14="http://schemas.microsoft.com/office/drawing/2010/main" val="DEDEDE" mc:Ignorable=""/>
      </a:lt2>
      <a:accent1>
        <a:srgbClr xmlns:mc="http://schemas.openxmlformats.org/markup-compatibility/2006" xmlns:a14="http://schemas.microsoft.com/office/drawing/2010/main" val="53548A" mc:Ignorable=""/>
      </a:accent1>
      <a:accent2>
        <a:srgbClr xmlns:mc="http://schemas.openxmlformats.org/markup-compatibility/2006" xmlns:a14="http://schemas.microsoft.com/office/drawing/2010/main" val="438086" mc:Ignorable=""/>
      </a:accent2>
      <a:accent3>
        <a:srgbClr xmlns:mc="http://schemas.openxmlformats.org/markup-compatibility/2006" xmlns:a14="http://schemas.microsoft.com/office/drawing/2010/main" val="A04DA3" mc:Ignorable=""/>
      </a:accent3>
      <a:accent4>
        <a:srgbClr xmlns:mc="http://schemas.openxmlformats.org/markup-compatibility/2006" xmlns:a14="http://schemas.microsoft.com/office/drawing/2010/main" val="C4652D" mc:Ignorable=""/>
      </a:accent4>
      <a:accent5>
        <a:srgbClr xmlns:mc="http://schemas.openxmlformats.org/markup-compatibility/2006" xmlns:a14="http://schemas.microsoft.com/office/drawing/2010/main" val="8B5D3D" mc:Ignorable=""/>
      </a:accent5>
      <a:accent6>
        <a:srgbClr xmlns:mc="http://schemas.openxmlformats.org/markup-compatibility/2006" xmlns:a14="http://schemas.microsoft.com/office/drawing/2010/main" val="5C92B5" mc:Ignorable=""/>
      </a:accent6>
      <a:hlink>
        <a:srgbClr xmlns:mc="http://schemas.openxmlformats.org/markup-compatibility/2006" xmlns:a14="http://schemas.microsoft.com/office/drawing/2010/main" val="67AFBD" mc:Ignorable=""/>
      </a:hlink>
      <a:folHlink>
        <a:srgbClr xmlns:mc="http://schemas.openxmlformats.org/markup-compatibility/2006" xmlns:a14="http://schemas.microsoft.com/office/drawing/2010/main" val="C2A874" mc:Ignorable="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11791</TotalTime>
  <Words>822</Words>
  <Application>Microsoft Office PowerPoint</Application>
  <PresentationFormat>On-screen Show (4:3)</PresentationFormat>
  <Paragraphs>132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Compliance of RICS Code of Practice for Commercial Service Charges</vt:lpstr>
      <vt:lpstr>THE PRESENTATION FLOW</vt:lpstr>
      <vt:lpstr>THE ISSUE WITH COMMERCIAL SERVICE CHARGES</vt:lpstr>
      <vt:lpstr>PowerPoint Presentation</vt:lpstr>
      <vt:lpstr>IDEAL SCENARIO</vt:lpstr>
      <vt:lpstr>Key Facts on UK Commercial Service Charges</vt:lpstr>
      <vt:lpstr>Proposed Solutions? </vt:lpstr>
      <vt:lpstr>What is achieved so far?</vt:lpstr>
      <vt:lpstr>Other  Calvert et al (2009)findings</vt:lpstr>
      <vt:lpstr>Other findings</vt:lpstr>
      <vt:lpstr>Occupier satisfaction of value for money gained from service charges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‘An analysis of a Gulf Cooperation Council (GCC) Private Equity Real Estate (PERE) Fund Transactions – the case of European PERE investors’</dc:title>
  <dc:creator>Sannnnnoosssssseeeee</dc:creator>
  <cp:lastModifiedBy>Naz</cp:lastModifiedBy>
  <cp:revision>502</cp:revision>
  <dcterms:created xsi:type="dcterms:W3CDTF">2006-08-16T00:00:00Z</dcterms:created>
  <dcterms:modified xsi:type="dcterms:W3CDTF">2010-06-24T05:33:47Z</dcterms:modified>
</cp:coreProperties>
</file>