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notesMasterIdLst>
    <p:notesMasterId r:id="rId13"/>
  </p:notesMasterIdLst>
  <p:sldIdLst>
    <p:sldId id="256" r:id="rId2"/>
    <p:sldId id="257" r:id="rId3"/>
    <p:sldId id="261" r:id="rId4"/>
    <p:sldId id="273" r:id="rId5"/>
    <p:sldId id="265" r:id="rId6"/>
    <p:sldId id="267" r:id="rId7"/>
    <p:sldId id="268" r:id="rId8"/>
    <p:sldId id="274" r:id="rId9"/>
    <p:sldId id="269" r:id="rId10"/>
    <p:sldId id="270" r:id="rId11"/>
    <p:sldId id="26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500" autoAdjust="0"/>
  </p:normalViewPr>
  <p:slideViewPr>
    <p:cSldViewPr>
      <p:cViewPr>
        <p:scale>
          <a:sx n="75" d="100"/>
          <a:sy n="75" d="100"/>
        </p:scale>
        <p:origin x="-3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cotty\Documents\Peter\Files\PhD%20Land%20Economy%20-%20Work\Experiments\Experiment%20Design.xlsx" TargetMode="External"/><Relationship Id="rId1" Type="http://schemas.openxmlformats.org/officeDocument/2006/relationships/themeOverride" Target="../theme/themeOverride2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cotty\Documents\Peter\Files\PhD%20Land%20Economy%20-%20Work\Experiments\Student%20Version\MASTER%20RESULTS%20FILE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cotty\Documents\Peter\Files\PhD%20Land%20Economy%20-%20Work\Experiments\Student%20Version\MASTER%20RESULTS%20FIL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5679012345679234E-2"/>
          <c:y val="2.2284122562674168E-2"/>
          <c:w val="0.88716049382716022"/>
          <c:h val="0.83026926648096566"/>
        </c:manualLayout>
      </c:layout>
      <c:scatterChart>
        <c:scatterStyle val="lineMarker"/>
        <c:ser>
          <c:idx val="0"/>
          <c:order val="0"/>
          <c:tx>
            <c:strRef>
              <c:f>'Experiment 1'!$A$20</c:f>
              <c:strCache>
                <c:ptCount val="1"/>
                <c:pt idx="0">
                  <c:v>A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2"/>
          </c:marker>
          <c:dLbls>
            <c:txPr>
              <a:bodyPr/>
              <a:lstStyle/>
              <a:p>
                <a:pPr>
                  <a:defRPr sz="1500"/>
                </a:pPr>
                <a:endParaRPr lang="it-IT"/>
              </a:p>
            </c:txPr>
            <c:showSerName val="1"/>
          </c:dLbls>
          <c:xVal>
            <c:numRef>
              <c:f>'Experiment 1'!$B$20</c:f>
              <c:numCache>
                <c:formatCode>General</c:formatCode>
                <c:ptCount val="1"/>
                <c:pt idx="0">
                  <c:v>27</c:v>
                </c:pt>
              </c:numCache>
            </c:numRef>
          </c:xVal>
          <c:yVal>
            <c:numRef>
              <c:f>'Experiment 1'!$C$20</c:f>
              <c:numCache>
                <c:formatCode>General</c:formatCode>
                <c:ptCount val="1"/>
                <c:pt idx="0">
                  <c:v>8.5</c:v>
                </c:pt>
              </c:numCache>
            </c:numRef>
          </c:yVal>
        </c:ser>
        <c:ser>
          <c:idx val="1"/>
          <c:order val="1"/>
          <c:tx>
            <c:strRef>
              <c:f>'Experiment 1'!$A$21</c:f>
              <c:strCache>
                <c:ptCount val="1"/>
                <c:pt idx="0">
                  <c:v>B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2"/>
          </c:marker>
          <c:dLbls>
            <c:txPr>
              <a:bodyPr/>
              <a:lstStyle/>
              <a:p>
                <a:pPr>
                  <a:defRPr sz="1500"/>
                </a:pPr>
                <a:endParaRPr lang="it-IT"/>
              </a:p>
            </c:txPr>
            <c:showSerName val="1"/>
          </c:dLbls>
          <c:xVal>
            <c:numRef>
              <c:f>'Experiment 1'!$B$21</c:f>
              <c:numCache>
                <c:formatCode>General</c:formatCode>
                <c:ptCount val="1"/>
                <c:pt idx="0">
                  <c:v>39</c:v>
                </c:pt>
              </c:numCache>
            </c:numRef>
          </c:xVal>
          <c:yVal>
            <c:numRef>
              <c:f>'Experiment 1'!$C$21</c:f>
              <c:numCache>
                <c:formatCode>General</c:formatCode>
                <c:ptCount val="1"/>
                <c:pt idx="0">
                  <c:v>6.1</c:v>
                </c:pt>
              </c:numCache>
            </c:numRef>
          </c:yVal>
        </c:ser>
        <c:ser>
          <c:idx val="2"/>
          <c:order val="2"/>
          <c:tx>
            <c:strRef>
              <c:f>'Experiment 1'!$A$22</c:f>
              <c:strCache>
                <c:ptCount val="1"/>
                <c:pt idx="0">
                  <c:v>C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2"/>
          </c:marker>
          <c:dLbls>
            <c:txPr>
              <a:bodyPr/>
              <a:lstStyle/>
              <a:p>
                <a:pPr>
                  <a:defRPr sz="1500"/>
                </a:pPr>
                <a:endParaRPr lang="it-IT"/>
              </a:p>
            </c:txPr>
            <c:showSerName val="1"/>
          </c:dLbls>
          <c:xVal>
            <c:numRef>
              <c:f>'Experiment 1'!$B$22</c:f>
              <c:numCache>
                <c:formatCode>General</c:formatCode>
                <c:ptCount val="1"/>
                <c:pt idx="0">
                  <c:v>36</c:v>
                </c:pt>
              </c:numCache>
            </c:numRef>
          </c:xVal>
          <c:yVal>
            <c:numRef>
              <c:f>'Experiment 1'!$C$22</c:f>
              <c:numCache>
                <c:formatCode>General</c:formatCode>
                <c:ptCount val="1"/>
                <c:pt idx="0">
                  <c:v>5.5</c:v>
                </c:pt>
              </c:numCache>
            </c:numRef>
          </c:yVal>
        </c:ser>
        <c:ser>
          <c:idx val="3"/>
          <c:order val="3"/>
          <c:tx>
            <c:strRef>
              <c:f>'Experiment 1'!$A$23</c:f>
              <c:strCache>
                <c:ptCount val="1"/>
                <c:pt idx="0">
                  <c:v>D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2"/>
          </c:marker>
          <c:dLbls>
            <c:dLbl>
              <c:idx val="0"/>
              <c:spPr/>
              <c:txPr>
                <a:bodyPr/>
                <a:lstStyle/>
                <a:p>
                  <a:pPr>
                    <a:defRPr sz="1500"/>
                  </a:pPr>
                  <a:endParaRPr lang="it-IT"/>
                </a:p>
              </c:txPr>
            </c:dLbl>
            <c:showSerName val="1"/>
          </c:dLbls>
          <c:xVal>
            <c:numRef>
              <c:f>'Experiment 1'!$B$23</c:f>
              <c:numCache>
                <c:formatCode>General</c:formatCode>
                <c:ptCount val="1"/>
                <c:pt idx="0">
                  <c:v>24</c:v>
                </c:pt>
              </c:numCache>
            </c:numRef>
          </c:xVal>
          <c:yVal>
            <c:numRef>
              <c:f>'Experiment 1'!$C$23</c:f>
              <c:numCache>
                <c:formatCode>General</c:formatCode>
                <c:ptCount val="1"/>
                <c:pt idx="0">
                  <c:v>8</c:v>
                </c:pt>
              </c:numCache>
            </c:numRef>
          </c:yVal>
        </c:ser>
        <c:axId val="61437056"/>
        <c:axId val="61438976"/>
      </c:scatterChart>
      <c:valAx>
        <c:axId val="61437056"/>
        <c:scaling>
          <c:orientation val="minMax"/>
          <c:max val="50"/>
          <c:min val="15"/>
        </c:scaling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Attribute 1</a:t>
                </a:r>
              </a:p>
            </c:rich>
          </c:tx>
          <c:layout>
            <c:manualLayout>
              <c:xMode val="edge"/>
              <c:yMode val="edge"/>
              <c:x val="0.78322222222222149"/>
              <c:y val="0.88847222222222144"/>
            </c:manualLayout>
          </c:layout>
        </c:title>
        <c:numFmt formatCode="General" sourceLinked="1"/>
        <c:majorTickMark val="none"/>
        <c:tickLblPos val="none"/>
        <c:crossAx val="61438976"/>
        <c:crosses val="autoZero"/>
        <c:crossBetween val="midCat"/>
      </c:valAx>
      <c:valAx>
        <c:axId val="61438976"/>
        <c:scaling>
          <c:orientation val="minMax"/>
          <c:max val="10"/>
          <c:min val="3"/>
        </c:scaling>
        <c:axPos val="l"/>
        <c:majorGridlines>
          <c:spPr>
            <a:ln>
              <a:solidFill>
                <a:sysClr val="windowText" lastClr="000000">
                  <a:tint val="75000"/>
                  <a:shade val="95000"/>
                  <a:satMod val="105000"/>
                  <a:alpha val="0"/>
                </a:sys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Attribute 2</a:t>
                </a:r>
              </a:p>
            </c:rich>
          </c:tx>
          <c:layout>
            <c:manualLayout>
              <c:xMode val="edge"/>
              <c:yMode val="edge"/>
              <c:x val="1.3888888888888954E-2"/>
              <c:y val="3.4421114027413387E-2"/>
            </c:manualLayout>
          </c:layout>
        </c:title>
        <c:numFmt formatCode="#,##0.0" sourceLinked="0"/>
        <c:majorTickMark val="none"/>
        <c:tickLblPos val="none"/>
        <c:crossAx val="61437056"/>
        <c:crosses val="autoZero"/>
        <c:crossBetween val="midCat"/>
      </c:valAx>
    </c:plotArea>
    <c:plotVisOnly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9.4567404426559559E-2"/>
          <c:y val="4.8611111111111119E-2"/>
          <c:w val="0.86116700201207264"/>
          <c:h val="0.79513888888888884"/>
        </c:manualLayout>
      </c:layout>
      <c:scatterChart>
        <c:scatterStyle val="lineMarker"/>
        <c:ser>
          <c:idx val="0"/>
          <c:order val="0"/>
          <c:tx>
            <c:v>ABC</c:v>
          </c:tx>
          <c:spPr>
            <a:ln w="28575">
              <a:noFill/>
            </a:ln>
          </c:spPr>
          <c:trendline>
            <c:trendlineType val="linear"/>
            <c:dispRSqr val="1"/>
            <c:trendlineLbl>
              <c:layout>
                <c:manualLayout>
                  <c:x val="0.18703850721376414"/>
                  <c:y val="0.34117603143051783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1400"/>
                  </a:pPr>
                  <a:endParaRPr lang="it-IT"/>
                </a:p>
              </c:txPr>
            </c:trendlineLbl>
          </c:trendline>
          <c:xVal>
            <c:numRef>
              <c:f>'Testing - Exp 4i'!$G$8:$G$15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xVal>
          <c:yVal>
            <c:numRef>
              <c:f>'Testing - Exp 4i'!$H$8:$H$15</c:f>
              <c:numCache>
                <c:formatCode>0</c:formatCode>
                <c:ptCount val="8"/>
                <c:pt idx="0">
                  <c:v>240.75</c:v>
                </c:pt>
                <c:pt idx="1">
                  <c:v>249.38461538461544</c:v>
                </c:pt>
                <c:pt idx="2">
                  <c:v>255.3</c:v>
                </c:pt>
                <c:pt idx="3">
                  <c:v>249.35263157894741</c:v>
                </c:pt>
                <c:pt idx="4">
                  <c:v>252.86883333333361</c:v>
                </c:pt>
                <c:pt idx="5">
                  <c:v>263.78000000000003</c:v>
                </c:pt>
                <c:pt idx="6">
                  <c:v>269.81818181818164</c:v>
                </c:pt>
                <c:pt idx="7">
                  <c:v>266.78238461538461</c:v>
                </c:pt>
              </c:numCache>
            </c:numRef>
          </c:yVal>
        </c:ser>
        <c:axId val="61632512"/>
        <c:axId val="61634048"/>
      </c:scatterChart>
      <c:valAx>
        <c:axId val="6163251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it-IT"/>
          </a:p>
        </c:txPr>
        <c:crossAx val="61634048"/>
        <c:crosses val="autoZero"/>
        <c:crossBetween val="midCat"/>
      </c:valAx>
      <c:valAx>
        <c:axId val="61634048"/>
        <c:scaling>
          <c:orientation val="minMax"/>
        </c:scaling>
        <c:axPos val="l"/>
        <c:majorGridlines/>
        <c:numFmt formatCode="0" sourceLinked="1"/>
        <c:tickLblPos val="nextTo"/>
        <c:crossAx val="61632512"/>
        <c:crosses val="autoZero"/>
        <c:crossBetween val="midCat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>
        <c:manualLayout>
          <c:layoutTarget val="inner"/>
          <c:xMode val="edge"/>
          <c:yMode val="edge"/>
          <c:x val="9.4758064516129281E-2"/>
          <c:y val="4.8611111111111112E-2"/>
          <c:w val="0.875000000000001"/>
          <c:h val="0.79513888888888884"/>
        </c:manualLayout>
      </c:layout>
      <c:barChart>
        <c:barDir val="col"/>
        <c:grouping val="clustered"/>
        <c:ser>
          <c:idx val="0"/>
          <c:order val="0"/>
          <c:cat>
            <c:strRef>
              <c:f>'Testing - Exp 4i'!$G$19:$G$22</c:f>
              <c:strCache>
                <c:ptCount val="4"/>
                <c:pt idx="0">
                  <c:v>1-2</c:v>
                </c:pt>
                <c:pt idx="1">
                  <c:v>3-4</c:v>
                </c:pt>
                <c:pt idx="2">
                  <c:v>5-6</c:v>
                </c:pt>
                <c:pt idx="3">
                  <c:v>7-8</c:v>
                </c:pt>
              </c:strCache>
            </c:strRef>
          </c:cat>
          <c:val>
            <c:numRef>
              <c:f>'Testing - Exp 4i'!$H$19:$H$22</c:f>
              <c:numCache>
                <c:formatCode>0</c:formatCode>
                <c:ptCount val="4"/>
                <c:pt idx="0">
                  <c:v>246.09523809523824</c:v>
                </c:pt>
                <c:pt idx="1">
                  <c:v>251.76874999999998</c:v>
                </c:pt>
                <c:pt idx="2">
                  <c:v>257.82845454545429</c:v>
                </c:pt>
                <c:pt idx="3">
                  <c:v>268.17379166666672</c:v>
                </c:pt>
              </c:numCache>
            </c:numRef>
          </c:val>
        </c:ser>
        <c:axId val="61651968"/>
        <c:axId val="61661952"/>
      </c:barChart>
      <c:catAx>
        <c:axId val="61651968"/>
        <c:scaling>
          <c:orientation val="minMax"/>
        </c:scaling>
        <c:axPos val="b"/>
        <c:numFmt formatCode="General" sourceLinked="1"/>
        <c:tickLblPos val="nextTo"/>
        <c:crossAx val="61661952"/>
        <c:crosses val="autoZero"/>
        <c:auto val="1"/>
        <c:lblAlgn val="ctr"/>
        <c:lblOffset val="100"/>
      </c:catAx>
      <c:valAx>
        <c:axId val="61661952"/>
        <c:scaling>
          <c:orientation val="minMax"/>
          <c:max val="275"/>
          <c:min val="235"/>
        </c:scaling>
        <c:axPos val="l"/>
        <c:majorGridlines/>
        <c:numFmt formatCode="0" sourceLinked="1"/>
        <c:tickLblPos val="nextTo"/>
        <c:crossAx val="61651968"/>
        <c:crosses val="autoZero"/>
        <c:crossBetween val="between"/>
      </c:valAx>
    </c:plotArea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390099-6997-44E0-B6B0-DD26BB952AA1}" type="datetimeFigureOut">
              <a:rPr lang="en-US"/>
              <a:pPr>
                <a:defRPr/>
              </a:pPr>
              <a:t>6/23/2010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71533C-957C-4702-9F5A-4681D2B63520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F20AD7-A67A-4AD5-BE46-969F9ED25D8F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9C0D18-A1DA-426C-A014-056A6608D589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5CEDC5-8825-452B-A24D-8B8B1F059605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99F796-15AB-4DA8-91E3-905FC5A0F120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16B311-314E-49B3-BBDB-6B69E75E7EB8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16B311-314E-49B3-BBDB-6B69E75E7EB8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A4D45A-B8BF-4767-ABCD-5FFB41D3347A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FFE084-4839-447E-AB51-729E7ED65BDA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D4C8D0-E344-4D98-A072-ACB38618B4B4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D4C8D0-E344-4D98-A072-ACB38618B4B4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9C0D18-A1DA-426C-A014-056A6608D589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311C9-9872-4F49-801F-F123FCFA5DB2}" type="datetimeFigureOut">
              <a:rPr lang="en-US"/>
              <a:pPr>
                <a:defRPr/>
              </a:pPr>
              <a:t>6/23/2010</a:t>
            </a:fld>
            <a:endParaRPr lang="en-GB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EC383-D5B5-41F8-87BA-B4BC261FEE48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52B30-E94B-404D-8FF8-1B29DF1B73FF}" type="datetimeFigureOut">
              <a:rPr lang="en-US"/>
              <a:pPr>
                <a:defRPr/>
              </a:pPr>
              <a:t>6/23/2010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961F9-5F44-40E3-BFE7-D641D9A767B8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BC59D-52D5-4BA1-A200-8DE7050FF966}" type="datetimeFigureOut">
              <a:rPr lang="en-US"/>
              <a:pPr>
                <a:defRPr/>
              </a:pPr>
              <a:t>6/23/2010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38BE2-3448-460C-B0C0-1E5A14CCAE8B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F10E4A2-DF96-4403-A902-43338D5DCDE1}" type="datetimeFigureOut">
              <a:rPr lang="en-US"/>
              <a:pPr>
                <a:defRPr/>
              </a:pPr>
              <a:t>6/23/2010</a:t>
            </a:fld>
            <a:endParaRPr lang="en-GB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0B3D0AA-A87F-4504-8C81-C9E3F57FDD9B}" type="slidenum">
              <a:rPr lang="en-GB"/>
              <a:pPr>
                <a:defRPr/>
              </a:pPr>
              <a:t>‹N›</a:t>
            </a:fld>
            <a:endParaRPr lang="en-GB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8AEC8-B737-4F86-998D-560DF204165D}" type="datetimeFigureOut">
              <a:rPr lang="en-US"/>
              <a:pPr>
                <a:defRPr/>
              </a:pPr>
              <a:t>6/23/2010</a:t>
            </a:fld>
            <a:endParaRPr lang="en-GB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5D535-9C10-448E-9E34-741A63E80523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E2440-8EFD-4FDF-A41E-A33556BB6AD7}" type="datetimeFigureOut">
              <a:rPr lang="en-US"/>
              <a:pPr>
                <a:defRPr/>
              </a:pPr>
              <a:t>6/23/2010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74EB1-F9FC-4AC4-9030-20776873AF1A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5436E-98C3-4A2A-ADEB-32FF21BDCBFD}" type="datetimeFigureOut">
              <a:rPr lang="en-US"/>
              <a:pPr>
                <a:defRPr/>
              </a:pPr>
              <a:t>6/23/2010</a:t>
            </a:fld>
            <a:endParaRPr lang="en-GB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D620A-63CE-4007-9385-3E43F7349472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35AD458-8EE3-43CA-A827-A10A7AABE1A0}" type="datetimeFigureOut">
              <a:rPr lang="en-US"/>
              <a:pPr>
                <a:defRPr/>
              </a:pPr>
              <a:t>6/23/2010</a:t>
            </a:fld>
            <a:endParaRPr lang="en-GB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4E4B0A9-2F88-437C-AE17-C47F8B70663D}" type="slidenum">
              <a:rPr lang="en-GB"/>
              <a:pPr>
                <a:defRPr/>
              </a:pPr>
              <a:t>‹N›</a:t>
            </a:fld>
            <a:endParaRPr lang="en-GB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350BF-D687-49CF-997E-73A94F55DD48}" type="datetimeFigureOut">
              <a:rPr lang="en-US"/>
              <a:pPr>
                <a:defRPr/>
              </a:pPr>
              <a:t>6/23/2010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B9447-B33F-4B65-A715-92D69E0F84D9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64B9A25-7717-4B4B-901D-9983165C260A}" type="datetimeFigureOut">
              <a:rPr lang="en-US"/>
              <a:pPr>
                <a:defRPr/>
              </a:pPr>
              <a:t>6/23/2010</a:t>
            </a:fld>
            <a:endParaRPr lang="en-GB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12C8938-52E5-4EB2-8630-79457FF3592E}" type="slidenum">
              <a:rPr lang="en-GB"/>
              <a:pPr>
                <a:defRPr/>
              </a:pPr>
              <a:t>‹N›</a:t>
            </a:fld>
            <a:endParaRPr lang="en-GB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BF32560-37CA-4FCF-869D-EE681E8D44EA}" type="datetimeFigureOut">
              <a:rPr lang="en-US"/>
              <a:pPr>
                <a:defRPr/>
              </a:pPr>
              <a:t>6/23/2010</a:t>
            </a:fld>
            <a:endParaRPr lang="en-GB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DA1745F-521D-435B-8468-582B0A2CF3EE}" type="slidenum">
              <a:rPr lang="en-GB"/>
              <a:pPr>
                <a:defRPr/>
              </a:pPr>
              <a:t>‹N›</a:t>
            </a:fld>
            <a:endParaRPr lang="en-GB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2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282EAC-49D0-407B-8130-220358AB16C2}" type="datetimeFigureOut">
              <a:rPr lang="en-US"/>
              <a:pPr>
                <a:defRPr/>
              </a:pPr>
              <a:t>6/23/2010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38AD56-E553-4AD8-89FB-9D581E224BF7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9" r:id="rId1"/>
    <p:sldLayoutId id="2147484160" r:id="rId2"/>
    <p:sldLayoutId id="2147484161" r:id="rId3"/>
    <p:sldLayoutId id="2147484154" r:id="rId4"/>
    <p:sldLayoutId id="2147484155" r:id="rId5"/>
    <p:sldLayoutId id="2147484162" r:id="rId6"/>
    <p:sldLayoutId id="2147484156" r:id="rId7"/>
    <p:sldLayoutId id="2147484163" r:id="rId8"/>
    <p:sldLayoutId id="2147484164" r:id="rId9"/>
    <p:sldLayoutId id="2147484157" r:id="rId10"/>
    <p:sldLayoutId id="214748415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://www.eres.org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749426"/>
            <a:ext cx="6172200" cy="18938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dirty="0" smtClean="0"/>
              <a:t>Judgemental Bias and Housing Choice</a:t>
            </a:r>
            <a:endParaRPr lang="en-GB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2328890" y="3557598"/>
            <a:ext cx="6172200" cy="3014674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endParaRPr lang="en-GB" sz="1500" dirty="0" smtClean="0"/>
          </a:p>
          <a:p>
            <a:pPr algn="ctr" eaLnBrk="1" hangingPunct="1">
              <a:lnSpc>
                <a:spcPct val="80000"/>
              </a:lnSpc>
            </a:pPr>
            <a:r>
              <a:rPr lang="en-GB" sz="1500" dirty="0" smtClean="0"/>
              <a:t>Peter Scott</a:t>
            </a:r>
          </a:p>
          <a:p>
            <a:pPr algn="ctr" eaLnBrk="1" hangingPunct="1">
              <a:lnSpc>
                <a:spcPct val="80000"/>
              </a:lnSpc>
            </a:pPr>
            <a:r>
              <a:rPr lang="en-GB" sz="1500" dirty="0" smtClean="0"/>
              <a:t>University of Cambridge</a:t>
            </a:r>
          </a:p>
          <a:p>
            <a:pPr algn="ctr" eaLnBrk="1" hangingPunct="1">
              <a:lnSpc>
                <a:spcPct val="80000"/>
              </a:lnSpc>
            </a:pPr>
            <a:endParaRPr lang="en-GB" sz="1500" dirty="0" smtClean="0"/>
          </a:p>
          <a:p>
            <a:pPr algn="ctr" eaLnBrk="1" hangingPunct="1">
              <a:lnSpc>
                <a:spcPct val="80000"/>
              </a:lnSpc>
            </a:pPr>
            <a:endParaRPr lang="en-GB" sz="1500" dirty="0" smtClean="0"/>
          </a:p>
          <a:p>
            <a:pPr algn="ctr" eaLnBrk="1" hangingPunct="1">
              <a:lnSpc>
                <a:spcPct val="80000"/>
              </a:lnSpc>
            </a:pPr>
            <a:r>
              <a:rPr lang="en-GB" sz="1500" dirty="0" smtClean="0"/>
              <a:t>June 2010</a:t>
            </a:r>
          </a:p>
        </p:txBody>
      </p:sp>
      <p:pic>
        <p:nvPicPr>
          <p:cNvPr id="9220" name="Picture 3" descr="University of Cambridge 800 years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25" y="6000750"/>
            <a:ext cx="12954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eres2010.org/images/ERES_logo.jpg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90732" y="5929330"/>
            <a:ext cx="140969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rint_logo" descr="The Royal Institution of Chartered Surveyors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71934" y="6000768"/>
            <a:ext cx="257176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Box 12"/>
          <p:cNvSpPr txBox="1">
            <a:spLocks noChangeArrowheads="1"/>
          </p:cNvSpPr>
          <p:nvPr/>
        </p:nvSpPr>
        <p:spPr bwMode="auto">
          <a:xfrm>
            <a:off x="7643813" y="5500688"/>
            <a:ext cx="1071562" cy="923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>
              <a:latin typeface="Century Schoolbook"/>
            </a:endParaRPr>
          </a:p>
          <a:p>
            <a:endParaRPr lang="en-GB">
              <a:latin typeface="Century Schoolbook"/>
            </a:endParaRPr>
          </a:p>
          <a:p>
            <a:endParaRPr lang="en-GB">
              <a:latin typeface="Century Schoolbook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3600"/>
            <a:ext cx="7467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/>
              <a:t>Anchoring is present in value judgements</a:t>
            </a:r>
            <a:endParaRPr lang="en-GB" b="1" dirty="0"/>
          </a:p>
        </p:txBody>
      </p:sp>
      <p:pic>
        <p:nvPicPr>
          <p:cNvPr id="1032" name="Picture 3" descr="University of Cambridge 800 years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25" y="6000750"/>
            <a:ext cx="12954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786438" y="71414"/>
            <a:ext cx="3143250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</a:rPr>
              <a:t>1) Motivation</a:t>
            </a:r>
          </a:p>
          <a:p>
            <a:pPr marL="342900" indent="-342900">
              <a:defRPr/>
            </a:pPr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</a:rPr>
              <a:t>2) Judgemental Bias I: Asymmetric Dominance</a:t>
            </a:r>
          </a:p>
          <a:p>
            <a:pPr marL="342900" indent="-342900">
              <a:defRPr/>
            </a:pPr>
            <a:r>
              <a:rPr lang="en-GB" sz="1000" b="1" dirty="0" smtClean="0"/>
              <a:t>3</a:t>
            </a:r>
            <a:r>
              <a:rPr lang="en-GB" sz="1000" b="1" dirty="0"/>
              <a:t>) Judgemental Bias II: Anchoring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642910" y="2143116"/>
          <a:ext cx="3500461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/>
        </p:nvGraphicFramePr>
        <p:xfrm>
          <a:off x="4286248" y="2143116"/>
          <a:ext cx="3857652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857356" y="5144400"/>
            <a:ext cx="1357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Anchor Bucket</a:t>
            </a:r>
            <a:endParaRPr lang="en-GB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5715008" y="5143512"/>
            <a:ext cx="1357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Anchor Bucket</a:t>
            </a:r>
            <a:endParaRPr lang="en-GB" sz="1400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-417647" y="3489425"/>
            <a:ext cx="1571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Estimate £000s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11" grpId="0">
        <p:bldAsOne/>
      </p:bldGraphic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2"/>
          <p:cNvSpPr txBox="1">
            <a:spLocks noChangeArrowheads="1"/>
          </p:cNvSpPr>
          <p:nvPr/>
        </p:nvSpPr>
        <p:spPr bwMode="auto">
          <a:xfrm>
            <a:off x="7643813" y="5500688"/>
            <a:ext cx="1071562" cy="923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>
              <a:latin typeface="Century Schoolbook"/>
            </a:endParaRPr>
          </a:p>
          <a:p>
            <a:endParaRPr lang="en-GB">
              <a:latin typeface="Century Schoolbook"/>
            </a:endParaRPr>
          </a:p>
          <a:p>
            <a:endParaRPr lang="en-GB">
              <a:latin typeface="Century Schoolbook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2700" b="1" dirty="0" smtClean="0"/>
              <a:t>Conclusion</a:t>
            </a:r>
            <a:endParaRPr lang="en-GB" sz="2700" b="1" dirty="0"/>
          </a:p>
        </p:txBody>
      </p:sp>
      <p:sp>
        <p:nvSpPr>
          <p:cNvPr id="1843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dirty="0" smtClean="0"/>
              <a:t>Broadening the scope of research into consumer decision-making</a:t>
            </a:r>
          </a:p>
          <a:p>
            <a:pPr lvl="1" eaLnBrk="1" hangingPunct="1"/>
            <a:r>
              <a:rPr lang="en-GB" dirty="0" smtClean="0"/>
              <a:t>participant group: first-time buyers?</a:t>
            </a:r>
          </a:p>
          <a:p>
            <a:pPr eaLnBrk="1" hangingPunct="1"/>
            <a:endParaRPr lang="en-GB" dirty="0" smtClean="0"/>
          </a:p>
          <a:p>
            <a:pPr eaLnBrk="1" hangingPunct="1">
              <a:buNone/>
            </a:pPr>
            <a:r>
              <a:rPr lang="en-GB" dirty="0" smtClean="0"/>
              <a:t>Results</a:t>
            </a:r>
          </a:p>
          <a:p>
            <a:pPr lvl="1" eaLnBrk="1" hangingPunct="1"/>
            <a:r>
              <a:rPr lang="en-GB" dirty="0" smtClean="0"/>
              <a:t>Asymmetric dominance</a:t>
            </a:r>
          </a:p>
          <a:p>
            <a:pPr lvl="1" eaLnBrk="1" hangingPunct="1"/>
            <a:r>
              <a:rPr lang="en-GB" dirty="0" smtClean="0"/>
              <a:t>Anchoring</a:t>
            </a:r>
          </a:p>
          <a:p>
            <a:pPr lvl="1" eaLnBrk="1" hangingPunct="1"/>
            <a:r>
              <a:rPr lang="en-GB" dirty="0" smtClean="0"/>
              <a:t>Ordering</a:t>
            </a:r>
          </a:p>
          <a:p>
            <a:pPr eaLnBrk="1" hangingPunct="1">
              <a:buNone/>
            </a:pPr>
            <a:endParaRPr lang="en-GB" dirty="0" smtClean="0"/>
          </a:p>
          <a:p>
            <a:pPr eaLnBrk="1" hangingPunct="1">
              <a:buNone/>
            </a:pPr>
            <a:r>
              <a:rPr lang="en-GB" dirty="0" smtClean="0"/>
              <a:t>Future research</a:t>
            </a:r>
          </a:p>
          <a:p>
            <a:pPr eaLnBrk="1" hangingPunct="1">
              <a:buNone/>
            </a:pPr>
            <a:endParaRPr lang="en-GB" dirty="0" smtClean="0"/>
          </a:p>
          <a:p>
            <a:pPr algn="ctr" eaLnBrk="1" hangingPunct="1">
              <a:buNone/>
            </a:pPr>
            <a:r>
              <a:rPr lang="en-GB" dirty="0" smtClean="0"/>
              <a:t>Thank you!</a:t>
            </a:r>
          </a:p>
        </p:txBody>
      </p:sp>
      <p:pic>
        <p:nvPicPr>
          <p:cNvPr id="19461" name="Picture 3" descr="University of Cambridge 800 years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25" y="6000750"/>
            <a:ext cx="12954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786438" y="71414"/>
            <a:ext cx="3143250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</a:rPr>
              <a:t>1) Motivation</a:t>
            </a:r>
          </a:p>
          <a:p>
            <a:pPr marL="342900" indent="-342900">
              <a:defRPr/>
            </a:pPr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</a:rPr>
              <a:t>2) Judgemental Bias I: Asymmetric Dominance</a:t>
            </a:r>
          </a:p>
          <a:p>
            <a:pPr marL="342900" indent="-342900">
              <a:defRPr/>
            </a:pPr>
            <a:r>
              <a:rPr lang="en-GB" sz="1000" dirty="0">
                <a:solidFill>
                  <a:schemeClr val="bg1">
                    <a:lumMod val="50000"/>
                  </a:schemeClr>
                </a:solidFill>
              </a:rPr>
              <a:t>3) Judgemental Bias II: Anchoring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2"/>
          <p:cNvSpPr txBox="1">
            <a:spLocks noChangeArrowheads="1"/>
          </p:cNvSpPr>
          <p:nvPr/>
        </p:nvSpPr>
        <p:spPr bwMode="auto">
          <a:xfrm>
            <a:off x="7643813" y="5500688"/>
            <a:ext cx="1071562" cy="923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>
              <a:latin typeface="Century Schoolbook"/>
            </a:endParaRPr>
          </a:p>
          <a:p>
            <a:endParaRPr lang="en-GB">
              <a:latin typeface="Century Schoolbook"/>
            </a:endParaRPr>
          </a:p>
          <a:p>
            <a:endParaRPr lang="en-GB">
              <a:latin typeface="Century Schoolbook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2700" b="1" dirty="0" smtClean="0"/>
              <a:t>Examining biases in housing choice</a:t>
            </a:r>
            <a:endParaRPr lang="en-GB" sz="27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en-GB" dirty="0" smtClean="0"/>
          </a:p>
          <a:p>
            <a:pPr lvl="1" eaLnBrk="1" hangingPunct="1"/>
            <a:endParaRPr lang="en-GB" dirty="0" smtClean="0"/>
          </a:p>
          <a:p>
            <a:pPr lvl="1" eaLnBrk="1" hangingPunct="1"/>
            <a:endParaRPr lang="en-GB" dirty="0" smtClean="0"/>
          </a:p>
          <a:p>
            <a:pPr lvl="1" eaLnBrk="1" hangingPunct="1"/>
            <a:endParaRPr lang="en-GB" dirty="0" smtClean="0"/>
          </a:p>
          <a:p>
            <a:pPr lvl="1" eaLnBrk="1" hangingPunct="1"/>
            <a:endParaRPr lang="en-GB" dirty="0" smtClean="0"/>
          </a:p>
          <a:p>
            <a:pPr lvl="1" eaLnBrk="1" hangingPunct="1"/>
            <a:endParaRPr lang="en-GB" dirty="0" smtClean="0"/>
          </a:p>
          <a:p>
            <a:pPr lvl="1" eaLnBrk="1" hangingPunct="1">
              <a:buNone/>
            </a:pPr>
            <a:endParaRPr lang="en-GB" dirty="0" smtClean="0"/>
          </a:p>
          <a:p>
            <a:pPr eaLnBrk="1" hangingPunct="1">
              <a:buNone/>
            </a:pPr>
            <a:r>
              <a:rPr lang="en-GB" dirty="0" smtClean="0"/>
              <a:t>New focus: housing choices</a:t>
            </a:r>
          </a:p>
          <a:p>
            <a:pPr lvl="1" eaLnBrk="1" hangingPunct="1"/>
            <a:r>
              <a:rPr lang="en-GB" dirty="0" smtClean="0"/>
              <a:t>nature of biases</a:t>
            </a:r>
          </a:p>
          <a:p>
            <a:pPr lvl="1" eaLnBrk="1" hangingPunct="1"/>
            <a:r>
              <a:rPr lang="en-GB" dirty="0" smtClean="0"/>
              <a:t>role of estate agents as </a:t>
            </a:r>
            <a:r>
              <a:rPr lang="en-GB" i="1" dirty="0" smtClean="0"/>
              <a:t>choice architects</a:t>
            </a:r>
            <a:endParaRPr lang="en-GB" dirty="0" smtClean="0"/>
          </a:p>
        </p:txBody>
      </p:sp>
      <p:grpSp>
        <p:nvGrpSpPr>
          <p:cNvPr id="17" name="Group 16"/>
          <p:cNvGrpSpPr/>
          <p:nvPr/>
        </p:nvGrpSpPr>
        <p:grpSpPr>
          <a:xfrm>
            <a:off x="4572000" y="1905000"/>
            <a:ext cx="2409826" cy="1881190"/>
            <a:chOff x="4572008" y="1905000"/>
            <a:chExt cx="2409826" cy="1881190"/>
          </a:xfrm>
        </p:grpSpPr>
        <p:pic>
          <p:nvPicPr>
            <p:cNvPr id="7" name="Picture 6" descr="Daniel Kahneman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91058" y="1906587"/>
              <a:ext cx="1123950" cy="1522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76200" dir="18900000" algn="b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8" name="Picture 7" descr="Amos Tversky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857884" y="1905000"/>
              <a:ext cx="1123950" cy="152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76200" dir="18900000" algn="b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0" name="TextBox 10"/>
            <p:cNvSpPr txBox="1">
              <a:spLocks noChangeArrowheads="1"/>
            </p:cNvSpPr>
            <p:nvPr/>
          </p:nvSpPr>
          <p:spPr bwMode="auto">
            <a:xfrm>
              <a:off x="4572008" y="3478215"/>
              <a:ext cx="11430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400" dirty="0">
                  <a:latin typeface="Century Schoolbook"/>
                </a:rPr>
                <a:t>Kahneman</a:t>
              </a:r>
            </a:p>
          </p:txBody>
        </p:sp>
        <p:sp>
          <p:nvSpPr>
            <p:cNvPr id="11" name="TextBox 11"/>
            <p:cNvSpPr txBox="1">
              <a:spLocks noChangeArrowheads="1"/>
            </p:cNvSpPr>
            <p:nvPr/>
          </p:nvSpPr>
          <p:spPr bwMode="auto">
            <a:xfrm>
              <a:off x="5786454" y="3478215"/>
              <a:ext cx="11430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400" dirty="0">
                  <a:latin typeface="Century Schoolbook"/>
                </a:rPr>
                <a:t>Tversky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857224" y="1905000"/>
            <a:ext cx="2759292" cy="1884040"/>
            <a:chOff x="857224" y="1905000"/>
            <a:chExt cx="2759292" cy="1884040"/>
          </a:xfrm>
        </p:grpSpPr>
        <p:pic>
          <p:nvPicPr>
            <p:cNvPr id="6" name="Picture 5" descr="John von Neumann"/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947720" y="1905000"/>
              <a:ext cx="1123950" cy="152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76200" dir="18900000" algn="b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9" name="TextBox 7"/>
            <p:cNvSpPr txBox="1">
              <a:spLocks noChangeArrowheads="1"/>
            </p:cNvSpPr>
            <p:nvPr/>
          </p:nvSpPr>
          <p:spPr bwMode="auto">
            <a:xfrm>
              <a:off x="857224" y="3478215"/>
              <a:ext cx="1357312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400" dirty="0">
                  <a:latin typeface="Century Schoolbook"/>
                </a:rPr>
                <a:t>von Neumann</a:t>
              </a:r>
            </a:p>
          </p:txBody>
        </p:sp>
        <p:pic>
          <p:nvPicPr>
            <p:cNvPr id="13" name="Picture 12" descr="Oskar Morgenstern"/>
            <p:cNvPicPr/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214546" y="1905000"/>
              <a:ext cx="1123950" cy="152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76200" dir="18900000" algn="b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4" name="TextBox 8"/>
            <p:cNvSpPr txBox="1">
              <a:spLocks noChangeArrowheads="1"/>
            </p:cNvSpPr>
            <p:nvPr/>
          </p:nvSpPr>
          <p:spPr bwMode="auto">
            <a:xfrm>
              <a:off x="2195736" y="3478215"/>
              <a:ext cx="1420780" cy="310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sz="1400" dirty="0">
                  <a:latin typeface="Century Schoolbook"/>
                </a:rPr>
                <a:t>Morgenstern</a:t>
              </a:r>
            </a:p>
          </p:txBody>
        </p:sp>
      </p:grpSp>
      <p:pic>
        <p:nvPicPr>
          <p:cNvPr id="10253" name="Picture 14" descr="University of Cambridge 800 years log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86625" y="6000750"/>
            <a:ext cx="12954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5786438" y="71414"/>
            <a:ext cx="3143250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000" b="1" dirty="0" smtClean="0"/>
              <a:t>1) Motivation</a:t>
            </a:r>
          </a:p>
          <a:p>
            <a:pPr marL="342900" indent="-342900">
              <a:defRPr/>
            </a:pPr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</a:rPr>
              <a:t>2) Judgemental Bias I: Asymmetric Dominance</a:t>
            </a:r>
          </a:p>
          <a:p>
            <a:pPr marL="342900" indent="-342900">
              <a:defRPr/>
            </a:pPr>
            <a:r>
              <a:rPr lang="en-GB" sz="1000" dirty="0">
                <a:solidFill>
                  <a:schemeClr val="bg1">
                    <a:lumMod val="50000"/>
                  </a:schemeClr>
                </a:solidFill>
              </a:rPr>
              <a:t>3) Judgemental Bias II: Anchoring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Motivation: understanding housing choice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en-GB" dirty="0" smtClean="0"/>
          </a:p>
          <a:p>
            <a:pPr eaLnBrk="1" hangingPunct="1">
              <a:buNone/>
            </a:pPr>
            <a:r>
              <a:rPr lang="en-GB" dirty="0" smtClean="0"/>
              <a:t>Why study choice behaviour?</a:t>
            </a:r>
          </a:p>
          <a:p>
            <a:pPr lvl="1" eaLnBrk="1" hangingPunct="1"/>
            <a:r>
              <a:rPr lang="en-GB" dirty="0" smtClean="0"/>
              <a:t>Foundation for microeconomic theory</a:t>
            </a:r>
          </a:p>
          <a:p>
            <a:pPr lvl="1" eaLnBrk="1" hangingPunct="1"/>
            <a:r>
              <a:rPr lang="en-GB" dirty="0" smtClean="0"/>
              <a:t>Make better choices</a:t>
            </a:r>
          </a:p>
          <a:p>
            <a:pPr eaLnBrk="1" hangingPunct="1"/>
            <a:endParaRPr lang="en-GB" dirty="0" smtClean="0"/>
          </a:p>
          <a:p>
            <a:pPr eaLnBrk="1" hangingPunct="1">
              <a:buNone/>
            </a:pPr>
            <a:r>
              <a:rPr lang="en-GB" dirty="0" smtClean="0"/>
              <a:t>Why housing?</a:t>
            </a:r>
          </a:p>
          <a:p>
            <a:pPr lvl="1" eaLnBrk="1" hangingPunct="1"/>
            <a:r>
              <a:rPr lang="en-GB" dirty="0" smtClean="0"/>
              <a:t>High stakes</a:t>
            </a:r>
          </a:p>
          <a:p>
            <a:pPr lvl="1" eaLnBrk="1" hangingPunct="1"/>
            <a:r>
              <a:rPr lang="en-GB" dirty="0" smtClean="0"/>
              <a:t>Unique context</a:t>
            </a:r>
          </a:p>
          <a:p>
            <a:pPr lvl="3" eaLnBrk="1" hangingPunct="1">
              <a:buFont typeface="Wingdings" pitchFamily="2" charset="2"/>
              <a:buNone/>
            </a:pPr>
            <a:r>
              <a:rPr lang="en-GB" dirty="0" smtClean="0"/>
              <a:t>I) limited experience</a:t>
            </a:r>
          </a:p>
          <a:p>
            <a:pPr lvl="3" eaLnBrk="1" hangingPunct="1">
              <a:buFont typeface="Wingdings" pitchFamily="2" charset="2"/>
              <a:buNone/>
            </a:pPr>
            <a:r>
              <a:rPr lang="en-GB" dirty="0" smtClean="0"/>
              <a:t>II) preference uncertainty</a:t>
            </a:r>
          </a:p>
          <a:p>
            <a:pPr lvl="3" eaLnBrk="1" hangingPunct="1">
              <a:buFont typeface="Wingdings" pitchFamily="2" charset="2"/>
              <a:buNone/>
            </a:pPr>
            <a:r>
              <a:rPr lang="en-GB" dirty="0" smtClean="0"/>
              <a:t>III) little feedback</a:t>
            </a:r>
          </a:p>
        </p:txBody>
      </p:sp>
      <p:sp>
        <p:nvSpPr>
          <p:cNvPr id="14340" name="TextBox 12"/>
          <p:cNvSpPr txBox="1">
            <a:spLocks noChangeArrowheads="1"/>
          </p:cNvSpPr>
          <p:nvPr/>
        </p:nvSpPr>
        <p:spPr bwMode="auto">
          <a:xfrm>
            <a:off x="7643813" y="5500688"/>
            <a:ext cx="1071562" cy="923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>
              <a:latin typeface="Century Schoolbook"/>
            </a:endParaRPr>
          </a:p>
          <a:p>
            <a:endParaRPr lang="en-GB">
              <a:latin typeface="Century Schoolbook"/>
            </a:endParaRPr>
          </a:p>
          <a:p>
            <a:endParaRPr lang="en-GB">
              <a:latin typeface="Century Schoolbook"/>
            </a:endParaRPr>
          </a:p>
        </p:txBody>
      </p:sp>
      <p:pic>
        <p:nvPicPr>
          <p:cNvPr id="14341" name="Picture 4" descr="University of Cambridge 800 years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25" y="6000750"/>
            <a:ext cx="12954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786438" y="71414"/>
            <a:ext cx="3143250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000" b="1" dirty="0"/>
              <a:t>1) Motivation</a:t>
            </a:r>
          </a:p>
          <a:p>
            <a:pPr marL="342900" indent="-342900">
              <a:defRPr/>
            </a:pPr>
            <a:r>
              <a:rPr lang="en-GB" sz="1000" dirty="0">
                <a:solidFill>
                  <a:schemeClr val="bg1">
                    <a:lumMod val="50000"/>
                  </a:schemeClr>
                </a:solidFill>
              </a:rPr>
              <a:t>2) Judgemental Bias I: Asymmetric Dominance</a:t>
            </a:r>
          </a:p>
          <a:p>
            <a:pPr marL="342900" indent="-342900">
              <a:defRPr/>
            </a:pPr>
            <a:r>
              <a:rPr lang="en-GB" sz="1000" dirty="0">
                <a:solidFill>
                  <a:schemeClr val="bg1">
                    <a:lumMod val="50000"/>
                  </a:schemeClr>
                </a:solidFill>
              </a:rPr>
              <a:t>3) </a:t>
            </a:r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</a:rPr>
              <a:t>Judgemental Bias II: Anchoring</a:t>
            </a:r>
            <a:endParaRPr lang="en-GB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Experimental study: two biases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Asymmetric dominance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Anchoring</a:t>
            </a:r>
          </a:p>
        </p:txBody>
      </p:sp>
      <p:sp>
        <p:nvSpPr>
          <p:cNvPr id="14340" name="TextBox 12"/>
          <p:cNvSpPr txBox="1">
            <a:spLocks noChangeArrowheads="1"/>
          </p:cNvSpPr>
          <p:nvPr/>
        </p:nvSpPr>
        <p:spPr bwMode="auto">
          <a:xfrm>
            <a:off x="7643813" y="5500688"/>
            <a:ext cx="1071562" cy="923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>
              <a:latin typeface="Century Schoolbook"/>
            </a:endParaRPr>
          </a:p>
          <a:p>
            <a:endParaRPr lang="en-GB">
              <a:latin typeface="Century Schoolbook"/>
            </a:endParaRPr>
          </a:p>
          <a:p>
            <a:endParaRPr lang="en-GB">
              <a:latin typeface="Century Schoolbook"/>
            </a:endParaRPr>
          </a:p>
        </p:txBody>
      </p:sp>
      <p:pic>
        <p:nvPicPr>
          <p:cNvPr id="14341" name="Picture 4" descr="University of Cambridge 800 years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25" y="6000750"/>
            <a:ext cx="12954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786438" y="71414"/>
            <a:ext cx="3143250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000" b="1" dirty="0"/>
              <a:t>1) Motivation</a:t>
            </a:r>
          </a:p>
          <a:p>
            <a:pPr marL="342900" indent="-342900">
              <a:defRPr/>
            </a:pPr>
            <a:r>
              <a:rPr lang="en-GB" sz="1000" dirty="0">
                <a:solidFill>
                  <a:schemeClr val="bg1">
                    <a:lumMod val="50000"/>
                  </a:schemeClr>
                </a:solidFill>
              </a:rPr>
              <a:t>2) Judgemental Bias I: Asymmetric Dominance</a:t>
            </a:r>
          </a:p>
          <a:p>
            <a:pPr marL="342900" indent="-342900">
              <a:defRPr/>
            </a:pPr>
            <a:r>
              <a:rPr lang="en-GB" sz="1000" dirty="0">
                <a:solidFill>
                  <a:schemeClr val="bg1">
                    <a:lumMod val="50000"/>
                  </a:schemeClr>
                </a:solidFill>
              </a:rPr>
              <a:t>3) </a:t>
            </a:r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</a:rPr>
              <a:t>Judgemental Bias II: Anchoring</a:t>
            </a:r>
            <a:endParaRPr lang="en-GB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2"/>
          <p:cNvSpPr txBox="1">
            <a:spLocks noChangeArrowheads="1"/>
          </p:cNvSpPr>
          <p:nvPr/>
        </p:nvSpPr>
        <p:spPr bwMode="auto">
          <a:xfrm>
            <a:off x="7643813" y="5500688"/>
            <a:ext cx="1071562" cy="923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>
              <a:latin typeface="Century Schoolbook"/>
            </a:endParaRPr>
          </a:p>
          <a:p>
            <a:endParaRPr lang="en-GB">
              <a:latin typeface="Century Schoolbook"/>
            </a:endParaRPr>
          </a:p>
          <a:p>
            <a:endParaRPr lang="en-GB">
              <a:latin typeface="Century Schoolbook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3600"/>
            <a:ext cx="7467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Judgement Bias I: Asymmetric Dominance</a:t>
            </a:r>
            <a:endParaRPr lang="en-GB" b="1" dirty="0"/>
          </a:p>
        </p:txBody>
      </p:sp>
      <p:pic>
        <p:nvPicPr>
          <p:cNvPr id="15364" name="Picture 3" descr="University of Cambridge 800 years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25" y="6000750"/>
            <a:ext cx="12954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Chart 14"/>
          <p:cNvGraphicFramePr/>
          <p:nvPr/>
        </p:nvGraphicFramePr>
        <p:xfrm>
          <a:off x="1428728" y="2214554"/>
          <a:ext cx="5143500" cy="3419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714612" y="3000372"/>
            <a:ext cx="642937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286248" y="3929066"/>
            <a:ext cx="642937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643570" y="2143116"/>
            <a:ext cx="1071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dirty="0"/>
              <a:t>Target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786050" y="5857892"/>
            <a:ext cx="928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dirty="0"/>
              <a:t>Decoy</a:t>
            </a:r>
          </a:p>
        </p:txBody>
      </p:sp>
      <p:cxnSp>
        <p:nvCxnSpPr>
          <p:cNvPr id="21" name="Curved Connector 20"/>
          <p:cNvCxnSpPr/>
          <p:nvPr/>
        </p:nvCxnSpPr>
        <p:spPr>
          <a:xfrm rot="5400000">
            <a:off x="5000628" y="2643182"/>
            <a:ext cx="1000125" cy="1000125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/>
          <p:nvPr/>
        </p:nvCxnSpPr>
        <p:spPr>
          <a:xfrm rot="5400000" flipH="1" flipV="1">
            <a:off x="3214678" y="4357694"/>
            <a:ext cx="1357313" cy="1357313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786438" y="71414"/>
            <a:ext cx="3143250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000" dirty="0">
                <a:solidFill>
                  <a:schemeClr val="bg1">
                    <a:lumMod val="50000"/>
                  </a:schemeClr>
                </a:solidFill>
              </a:rPr>
              <a:t>1) Motivation</a:t>
            </a:r>
          </a:p>
          <a:p>
            <a:pPr marL="342900" indent="-342900">
              <a:defRPr/>
            </a:pPr>
            <a:r>
              <a:rPr lang="en-GB" sz="1000" b="1" dirty="0"/>
              <a:t>2) Judgemental Bias I: Asymmetric Dominance</a:t>
            </a:r>
          </a:p>
          <a:p>
            <a:pPr marL="342900" indent="-342900">
              <a:defRPr/>
            </a:pPr>
            <a:r>
              <a:rPr lang="en-GB" sz="1000" dirty="0">
                <a:solidFill>
                  <a:schemeClr val="bg1">
                    <a:lumMod val="50000"/>
                  </a:schemeClr>
                </a:solidFill>
              </a:rPr>
              <a:t>3) </a:t>
            </a:r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</a:rPr>
              <a:t>Judgemental Bias II: Anchoring</a:t>
            </a:r>
            <a:endParaRPr lang="en-GB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7" grpId="1" animBg="1"/>
      <p:bldP spid="17" grpId="2" animBg="1"/>
      <p:bldP spid="18" grpId="0"/>
      <p:bldP spid="18" grpId="1"/>
      <p:bldP spid="19" grpId="0"/>
      <p:bldP spid="1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2"/>
          <p:cNvSpPr txBox="1">
            <a:spLocks noChangeArrowheads="1"/>
          </p:cNvSpPr>
          <p:nvPr/>
        </p:nvSpPr>
        <p:spPr bwMode="auto">
          <a:xfrm>
            <a:off x="7643813" y="5500688"/>
            <a:ext cx="1071562" cy="923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>
              <a:latin typeface="Century Schoolbook"/>
            </a:endParaRPr>
          </a:p>
          <a:p>
            <a:endParaRPr lang="en-GB">
              <a:latin typeface="Century Schoolbook"/>
            </a:endParaRPr>
          </a:p>
          <a:p>
            <a:endParaRPr lang="en-GB">
              <a:latin typeface="Century Schoolbook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3600"/>
            <a:ext cx="7467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/>
              <a:t>Methodology: economic experiment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82000"/>
            <a:ext cx="7467600" cy="4873625"/>
          </a:xfrm>
        </p:spPr>
        <p:txBody>
          <a:bodyPr/>
          <a:lstStyle/>
          <a:p>
            <a:r>
              <a:rPr lang="en-GB" dirty="0" smtClean="0"/>
              <a:t>Classroom setting with paid student volunteers</a:t>
            </a:r>
          </a:p>
          <a:p>
            <a:r>
              <a:rPr lang="en-GB" dirty="0" smtClean="0"/>
              <a:t>Paper-based</a:t>
            </a:r>
          </a:p>
          <a:p>
            <a:r>
              <a:rPr lang="en-GB" dirty="0" smtClean="0"/>
              <a:t>‘Visual’ version</a:t>
            </a:r>
          </a:p>
          <a:p>
            <a:pPr lvl="1">
              <a:buFont typeface="Wingdings 2" pitchFamily="18" charset="2"/>
              <a:buNone/>
            </a:pPr>
            <a:endParaRPr lang="en-GB" dirty="0" smtClean="0"/>
          </a:p>
          <a:p>
            <a:pPr lvl="1">
              <a:buFont typeface="Wingdings 2" pitchFamily="18" charset="2"/>
              <a:buNone/>
            </a:pPr>
            <a:endParaRPr lang="en-GB" dirty="0" smtClean="0"/>
          </a:p>
          <a:p>
            <a:pPr lvl="1">
              <a:buFont typeface="Wingdings 2" pitchFamily="18" charset="2"/>
              <a:buNone/>
            </a:pPr>
            <a:endParaRPr lang="en-GB" dirty="0" smtClean="0"/>
          </a:p>
          <a:p>
            <a:pPr lvl="1">
              <a:buFont typeface="Wingdings 2" pitchFamily="18" charset="2"/>
              <a:buNone/>
            </a:pPr>
            <a:endParaRPr lang="en-GB" dirty="0" smtClean="0"/>
          </a:p>
          <a:p>
            <a:pPr lvl="1">
              <a:buFont typeface="Wingdings 2" pitchFamily="18" charset="2"/>
              <a:buNone/>
            </a:pPr>
            <a:endParaRPr lang="en-GB" dirty="0" smtClean="0"/>
          </a:p>
          <a:p>
            <a:pPr lvl="1">
              <a:buFont typeface="Wingdings 2" pitchFamily="18" charset="2"/>
              <a:buNone/>
            </a:pPr>
            <a:endParaRPr lang="en-GB" dirty="0" smtClean="0"/>
          </a:p>
          <a:p>
            <a:pPr lvl="1">
              <a:buFont typeface="Wingdings 2" pitchFamily="18" charset="2"/>
              <a:buNone/>
            </a:pPr>
            <a:endParaRPr lang="en-GB" dirty="0" smtClean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573482"/>
            <a:ext cx="3429000" cy="257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889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3" y="3576657"/>
            <a:ext cx="3429000" cy="25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889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5786438" y="71414"/>
            <a:ext cx="3143250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000" dirty="0">
                <a:solidFill>
                  <a:schemeClr val="bg1">
                    <a:lumMod val="50000"/>
                  </a:schemeClr>
                </a:solidFill>
              </a:rPr>
              <a:t>1) Motivation</a:t>
            </a:r>
          </a:p>
          <a:p>
            <a:pPr marL="342900" indent="-342900">
              <a:defRPr/>
            </a:pPr>
            <a:r>
              <a:rPr lang="en-GB" sz="1000" b="1" dirty="0"/>
              <a:t>2) Judgemental Bias I: Asymmetric Dominance</a:t>
            </a:r>
          </a:p>
          <a:p>
            <a:pPr marL="342900" indent="-342900">
              <a:defRPr/>
            </a:pPr>
            <a:r>
              <a:rPr lang="en-GB" sz="1000" dirty="0">
                <a:solidFill>
                  <a:schemeClr val="bg1">
                    <a:lumMod val="50000"/>
                  </a:schemeClr>
                </a:solidFill>
              </a:rPr>
              <a:t>3) </a:t>
            </a:r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</a:rPr>
              <a:t>Judgemental Bias II: Anchoring</a:t>
            </a:r>
            <a:endParaRPr lang="en-GB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500063" y="17820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endParaRPr lang="en-GB" sz="2100" dirty="0">
              <a:latin typeface="+mn-lt"/>
              <a:cs typeface="+mn-cs"/>
            </a:endParaRPr>
          </a:p>
          <a:p>
            <a:pPr marL="639763" lvl="1" indent="-2730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GB" sz="2100" dirty="0">
              <a:latin typeface="+mn-lt"/>
              <a:cs typeface="+mn-cs"/>
            </a:endParaRPr>
          </a:p>
          <a:p>
            <a:pPr marL="639763" lvl="1" indent="-2730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GB" sz="2100" dirty="0">
              <a:latin typeface="+mn-lt"/>
              <a:cs typeface="+mn-cs"/>
            </a:endParaRPr>
          </a:p>
          <a:p>
            <a:pPr marL="639763" lvl="1" indent="-2730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GB" sz="2100" dirty="0">
              <a:latin typeface="+mn-lt"/>
              <a:cs typeface="+mn-cs"/>
            </a:endParaRPr>
          </a:p>
          <a:p>
            <a:pPr marL="639763" lvl="1" indent="-2730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GB" sz="2100" dirty="0">
              <a:latin typeface="+mn-lt"/>
              <a:cs typeface="+mn-cs"/>
            </a:endParaRPr>
          </a:p>
          <a:p>
            <a:pPr marL="639763" lvl="1" indent="-2730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GB" sz="2100" dirty="0">
              <a:latin typeface="+mn-lt"/>
              <a:cs typeface="+mn-cs"/>
            </a:endParaRPr>
          </a:p>
          <a:p>
            <a:pPr marL="639763" lvl="1" indent="-2730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GB" sz="2100" dirty="0">
              <a:latin typeface="+mn-lt"/>
              <a:cs typeface="+mn-cs"/>
            </a:endParaRPr>
          </a:p>
          <a:p>
            <a:pPr marL="639763" lvl="1" indent="-2730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en-GB" sz="1400" i="1" dirty="0">
                <a:latin typeface="+mn-lt"/>
                <a:cs typeface="+mn-cs"/>
              </a:rPr>
              <a:t>**significant at </a:t>
            </a:r>
            <a:r>
              <a:rPr lang="en-GB" sz="1400" i="1" dirty="0" smtClean="0">
                <a:latin typeface="+mn-lt"/>
                <a:cs typeface="+mn-cs"/>
              </a:rPr>
              <a:t>1% level</a:t>
            </a:r>
          </a:p>
          <a:p>
            <a:pPr marL="182563" indent="-273050" eaLnBrk="0" hangingPunct="0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endParaRPr lang="en-GB" sz="2100" dirty="0" smtClean="0">
              <a:latin typeface="+mn-lt"/>
              <a:cs typeface="+mn-cs"/>
            </a:endParaRPr>
          </a:p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/>
            </a:pPr>
            <a:r>
              <a:rPr lang="en-GB" sz="2100" dirty="0" smtClean="0">
                <a:latin typeface="+mn-lt"/>
                <a:cs typeface="+mn-cs"/>
              </a:rPr>
              <a:t>Strong </a:t>
            </a:r>
            <a:r>
              <a:rPr lang="en-GB" sz="2100" dirty="0">
                <a:latin typeface="+mn-lt"/>
                <a:cs typeface="+mn-cs"/>
              </a:rPr>
              <a:t>evidence of asymmetric dominance</a:t>
            </a:r>
          </a:p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/>
            </a:pPr>
            <a:r>
              <a:rPr lang="en-GB" sz="2100" dirty="0" smtClean="0">
                <a:latin typeface="+mn-lt"/>
                <a:cs typeface="+mn-cs"/>
              </a:rPr>
              <a:t>“Choice pollution effect” in visual experiment</a:t>
            </a:r>
          </a:p>
        </p:txBody>
      </p:sp>
      <p:sp>
        <p:nvSpPr>
          <p:cNvPr id="18435" name="TextBox 12"/>
          <p:cNvSpPr txBox="1">
            <a:spLocks noChangeArrowheads="1"/>
          </p:cNvSpPr>
          <p:nvPr/>
        </p:nvSpPr>
        <p:spPr bwMode="auto">
          <a:xfrm>
            <a:off x="7643813" y="5500688"/>
            <a:ext cx="1071562" cy="923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>
              <a:latin typeface="Century Schoolbook"/>
            </a:endParaRPr>
          </a:p>
          <a:p>
            <a:endParaRPr lang="en-GB">
              <a:latin typeface="Century Schoolbook"/>
            </a:endParaRPr>
          </a:p>
          <a:p>
            <a:endParaRPr lang="en-GB">
              <a:latin typeface="Century Schoolbook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2700" b="1" dirty="0" smtClean="0"/>
              <a:t>Results: indicate evidence of choice bias</a:t>
            </a:r>
            <a:endParaRPr lang="en-GB" sz="2700" b="1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1"/>
          </p:nvPr>
        </p:nvGraphicFramePr>
        <p:xfrm>
          <a:off x="500034" y="1785926"/>
          <a:ext cx="7467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600"/>
                <a:gridCol w="1244600"/>
                <a:gridCol w="1244600"/>
                <a:gridCol w="1244600"/>
                <a:gridCol w="1244600"/>
                <a:gridCol w="12446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1a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       58 %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       42 %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       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        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       57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1b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       41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/>
                      <a:r>
                        <a:rPr lang="en-GB" dirty="0" smtClean="0"/>
                        <a:t>       59**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        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        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       64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1c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       67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       33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       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        0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       49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2a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       42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       58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       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        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       83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2b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       60**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       39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      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        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      109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pic>
        <p:nvPicPr>
          <p:cNvPr id="18495" name="Picture 3" descr="University of Cambridge 800 years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25" y="6000750"/>
            <a:ext cx="12954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786438" y="71414"/>
            <a:ext cx="3143250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000" dirty="0">
                <a:solidFill>
                  <a:schemeClr val="bg1">
                    <a:lumMod val="50000"/>
                  </a:schemeClr>
                </a:solidFill>
              </a:rPr>
              <a:t>1) Motivation</a:t>
            </a:r>
          </a:p>
          <a:p>
            <a:pPr marL="342900" indent="-342900">
              <a:defRPr/>
            </a:pPr>
            <a:r>
              <a:rPr lang="en-GB" sz="1000" b="1" dirty="0"/>
              <a:t>2) Judgemental Bias I: Asymmetric Dominance</a:t>
            </a:r>
          </a:p>
          <a:p>
            <a:pPr marL="342900" indent="-342900">
              <a:defRPr/>
            </a:pPr>
            <a:r>
              <a:rPr lang="en-GB" sz="1000" dirty="0">
                <a:solidFill>
                  <a:schemeClr val="bg1">
                    <a:lumMod val="50000"/>
                  </a:schemeClr>
                </a:solidFill>
              </a:rPr>
              <a:t>3) </a:t>
            </a:r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</a:rPr>
              <a:t>Judgemental Bias II: Anchoring</a:t>
            </a:r>
            <a:endParaRPr lang="en-GB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500063" y="17820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endParaRPr lang="en-GB" sz="2100" dirty="0">
              <a:latin typeface="+mn-lt"/>
              <a:cs typeface="+mn-cs"/>
            </a:endParaRPr>
          </a:p>
          <a:p>
            <a:pPr marL="639763" lvl="1" indent="-2730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GB" sz="2100" dirty="0">
              <a:latin typeface="+mn-lt"/>
              <a:cs typeface="+mn-cs"/>
            </a:endParaRPr>
          </a:p>
          <a:p>
            <a:pPr marL="639763" lvl="1" indent="-2730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GB" sz="2100" dirty="0">
              <a:latin typeface="+mn-lt"/>
              <a:cs typeface="+mn-cs"/>
            </a:endParaRPr>
          </a:p>
          <a:p>
            <a:pPr marL="639763" lvl="1" indent="-2730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GB" sz="2100" dirty="0">
              <a:latin typeface="+mn-lt"/>
              <a:cs typeface="+mn-cs"/>
            </a:endParaRPr>
          </a:p>
          <a:p>
            <a:pPr marL="639763" lvl="1" indent="-2730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GB" sz="2100" dirty="0">
              <a:latin typeface="+mn-lt"/>
              <a:cs typeface="+mn-cs"/>
            </a:endParaRPr>
          </a:p>
          <a:p>
            <a:pPr marL="639763" lvl="1" indent="-2730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GB" sz="2100" dirty="0">
              <a:latin typeface="+mn-lt"/>
              <a:cs typeface="+mn-cs"/>
            </a:endParaRPr>
          </a:p>
          <a:p>
            <a:pPr marL="639763" lvl="1" indent="-2730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en-GB" sz="1400" i="1" dirty="0">
                <a:latin typeface="+mn-lt"/>
                <a:cs typeface="+mn-cs"/>
              </a:rPr>
              <a:t>**significant at </a:t>
            </a:r>
            <a:r>
              <a:rPr lang="en-GB" sz="1400" i="1" dirty="0" smtClean="0">
                <a:latin typeface="+mn-lt"/>
                <a:cs typeface="+mn-cs"/>
              </a:rPr>
              <a:t>5% level     * significant at the 10% level</a:t>
            </a:r>
          </a:p>
          <a:p>
            <a:pPr marL="182563" indent="-273050" eaLnBrk="0" hangingPunct="0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endParaRPr lang="en-GB" sz="2100" dirty="0" smtClean="0">
              <a:latin typeface="+mn-lt"/>
              <a:cs typeface="+mn-cs"/>
            </a:endParaRPr>
          </a:p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/>
            </a:pPr>
            <a:r>
              <a:rPr lang="en-GB" sz="2100" dirty="0" smtClean="0"/>
              <a:t>Ordering effects potentially important</a:t>
            </a:r>
          </a:p>
        </p:txBody>
      </p:sp>
      <p:sp>
        <p:nvSpPr>
          <p:cNvPr id="18435" name="TextBox 12"/>
          <p:cNvSpPr txBox="1">
            <a:spLocks noChangeArrowheads="1"/>
          </p:cNvSpPr>
          <p:nvPr/>
        </p:nvSpPr>
        <p:spPr bwMode="auto">
          <a:xfrm>
            <a:off x="7643813" y="5500688"/>
            <a:ext cx="1071562" cy="923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>
              <a:latin typeface="Century Schoolbook"/>
            </a:endParaRPr>
          </a:p>
          <a:p>
            <a:endParaRPr lang="en-GB">
              <a:latin typeface="Century Schoolbook"/>
            </a:endParaRPr>
          </a:p>
          <a:p>
            <a:endParaRPr lang="en-GB">
              <a:latin typeface="Century Schoolbook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2700" b="1" dirty="0" smtClean="0"/>
              <a:t>Results: ordering effects</a:t>
            </a:r>
            <a:endParaRPr lang="en-GB" sz="2700" b="1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1"/>
          </p:nvPr>
        </p:nvGraphicFramePr>
        <p:xfrm>
          <a:off x="500034" y="1785926"/>
          <a:ext cx="7467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600"/>
                <a:gridCol w="1244600"/>
                <a:gridCol w="1244600"/>
                <a:gridCol w="1244600"/>
                <a:gridCol w="1244600"/>
                <a:gridCol w="12446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{A, B, C}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       46 %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       54 %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        0 %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        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       39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{C, B, A}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       32**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/>
                      <a:r>
                        <a:rPr lang="en-GB" dirty="0" smtClean="0"/>
                        <a:t>       68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        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        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       25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       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        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      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{A, B, D}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       75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       25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   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        0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       24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{D,</a:t>
                      </a:r>
                      <a:r>
                        <a:rPr lang="en-GB" baseline="0" dirty="0" smtClean="0"/>
                        <a:t> B, A}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       60*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       40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        0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       25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pic>
        <p:nvPicPr>
          <p:cNvPr id="18495" name="Picture 3" descr="University of Cambridge 800 years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25" y="6000750"/>
            <a:ext cx="12954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786438" y="71414"/>
            <a:ext cx="3143250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000" dirty="0">
                <a:solidFill>
                  <a:schemeClr val="bg1">
                    <a:lumMod val="50000"/>
                  </a:schemeClr>
                </a:solidFill>
              </a:rPr>
              <a:t>1) Motivation</a:t>
            </a:r>
          </a:p>
          <a:p>
            <a:pPr marL="342900" indent="-342900">
              <a:defRPr/>
            </a:pPr>
            <a:r>
              <a:rPr lang="en-GB" sz="1000" b="1" dirty="0"/>
              <a:t>2) Judgemental Bias I: Asymmetric Dominance</a:t>
            </a:r>
          </a:p>
          <a:p>
            <a:pPr marL="342900" indent="-342900">
              <a:defRPr/>
            </a:pPr>
            <a:r>
              <a:rPr lang="en-GB" sz="1000" dirty="0">
                <a:solidFill>
                  <a:schemeClr val="bg1">
                    <a:lumMod val="50000"/>
                  </a:schemeClr>
                </a:solidFill>
              </a:rPr>
              <a:t>3) </a:t>
            </a:r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</a:rPr>
              <a:t>Judgemental Bias II: Anchoring</a:t>
            </a:r>
            <a:endParaRPr lang="en-GB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Box 12"/>
          <p:cNvSpPr txBox="1">
            <a:spLocks noChangeArrowheads="1"/>
          </p:cNvSpPr>
          <p:nvPr/>
        </p:nvSpPr>
        <p:spPr bwMode="auto">
          <a:xfrm>
            <a:off x="7643813" y="5500688"/>
            <a:ext cx="1071562" cy="923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>
              <a:latin typeface="Century Schoolbook"/>
            </a:endParaRPr>
          </a:p>
          <a:p>
            <a:endParaRPr lang="en-GB">
              <a:latin typeface="Century Schoolbook"/>
            </a:endParaRPr>
          </a:p>
          <a:p>
            <a:endParaRPr lang="en-GB">
              <a:latin typeface="Century Schoolbook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3600"/>
            <a:ext cx="7467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/>
              <a:t>Anchoring: a further potential source of judgement bias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82000"/>
            <a:ext cx="7972452" cy="48736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dirty="0" smtClean="0"/>
              <a:t>Taking cognitive “short cuts” leads to biased judgements</a:t>
            </a:r>
          </a:p>
          <a:p>
            <a:pPr lvl="1" eaLnBrk="1" hangingPunct="1"/>
            <a:r>
              <a:rPr lang="en-GB" dirty="0" smtClean="0"/>
              <a:t>Ariely, Loewenstein and Prelec (2003)</a:t>
            </a:r>
          </a:p>
          <a:p>
            <a:pPr lvl="1" eaLnBrk="1" hangingPunct="1"/>
            <a:endParaRPr lang="en-GB" dirty="0" smtClean="0"/>
          </a:p>
          <a:p>
            <a:pPr eaLnBrk="1" hangingPunct="1">
              <a:buNone/>
            </a:pPr>
            <a:r>
              <a:rPr lang="en-GB" dirty="0" smtClean="0"/>
              <a:t>Anchoring in the housing context</a:t>
            </a:r>
          </a:p>
          <a:p>
            <a:pPr lvl="1" eaLnBrk="1" hangingPunct="1"/>
            <a:r>
              <a:rPr lang="en-GB" dirty="0" smtClean="0"/>
              <a:t>Experiment: value judgements over housing</a:t>
            </a:r>
          </a:p>
          <a:p>
            <a:pPr lvl="1" eaLnBrk="1" hangingPunct="1"/>
            <a:r>
              <a:rPr lang="en-GB" dirty="0" smtClean="0"/>
              <a:t>Incentive structure</a:t>
            </a:r>
          </a:p>
          <a:p>
            <a:pPr lvl="1" eaLnBrk="1" hangingPunct="1"/>
            <a:r>
              <a:rPr lang="en-GB" dirty="0" smtClean="0"/>
              <a:t>Anchor</a:t>
            </a:r>
          </a:p>
          <a:p>
            <a:pPr eaLnBrk="1" hangingPunct="1">
              <a:buNone/>
            </a:pPr>
            <a:endParaRPr lang="en-GB" dirty="0" smtClean="0"/>
          </a:p>
        </p:txBody>
      </p:sp>
      <p:pic>
        <p:nvPicPr>
          <p:cNvPr id="1032" name="Picture 3" descr="University of Cambridge 800 years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25" y="6000750"/>
            <a:ext cx="12954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786438" y="71414"/>
            <a:ext cx="3143250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</a:rPr>
              <a:t>1) Motivation</a:t>
            </a:r>
          </a:p>
          <a:p>
            <a:pPr marL="342900" indent="-342900">
              <a:defRPr/>
            </a:pPr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</a:rPr>
              <a:t>2) Judgemental Bias I: Asymmetric Dominance</a:t>
            </a:r>
          </a:p>
          <a:p>
            <a:pPr marL="342900" indent="-342900">
              <a:defRPr/>
            </a:pPr>
            <a:r>
              <a:rPr lang="en-GB" sz="1000" b="1" dirty="0" smtClean="0"/>
              <a:t>3</a:t>
            </a:r>
            <a:r>
              <a:rPr lang="en-GB" sz="1000" b="1" dirty="0"/>
              <a:t>) Judgemental Bias II: Anchoring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riel">
    <a:majorFont>
      <a:latin typeface="Century Schoolbook"/>
      <a:ea typeface=""/>
      <a:cs typeface=""/>
      <a:font script="Jpan" typeface="ＭＳ Ｐ明朝"/>
      <a:font script="Hang" typeface="휴먼매직체"/>
      <a:font script="Hans" typeface="华文楷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entury Schoolbook"/>
      <a:ea typeface=""/>
      <a:cs typeface=""/>
      <a:font script="Jpan" typeface="ＭＳ Ｐ明朝"/>
      <a:font script="Hang" typeface="휴먼매직체"/>
      <a:font script="Hans" typeface="宋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Oriel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60000"/>
            </a:schemeClr>
          </a:gs>
          <a:gs pos="30000">
            <a:schemeClr val="phClr">
              <a:tint val="38000"/>
              <a:satMod val="260000"/>
            </a:schemeClr>
          </a:gs>
          <a:gs pos="75000">
            <a:schemeClr val="phClr">
              <a:tint val="55000"/>
              <a:satMod val="255000"/>
            </a:schemeClr>
          </a:gs>
          <a:gs pos="100000">
            <a:schemeClr val="phClr">
              <a:tint val="70000"/>
              <a:satMod val="255000"/>
            </a:schemeClr>
          </a:gs>
        </a:gsLst>
        <a:path path="circle">
          <a:fillToRect l="5000" t="100000" r="120000" b="10000"/>
        </a:path>
      </a:gradFill>
      <a:gradFill rotWithShape="1">
        <a:gsLst>
          <a:gs pos="0">
            <a:schemeClr val="phClr">
              <a:shade val="63000"/>
              <a:satMod val="165000"/>
            </a:schemeClr>
          </a:gs>
          <a:gs pos="30000">
            <a:schemeClr val="phClr">
              <a:shade val="58000"/>
              <a:satMod val="165000"/>
            </a:schemeClr>
          </a:gs>
          <a:gs pos="75000">
            <a:schemeClr val="phClr">
              <a:shade val="30000"/>
              <a:satMod val="175000"/>
            </a:schemeClr>
          </a:gs>
          <a:gs pos="100000">
            <a:schemeClr val="phClr">
              <a:shade val="15000"/>
              <a:satMod val="175000"/>
            </a:schemeClr>
          </a:gs>
        </a:gsLst>
        <a:path path="circle">
          <a:fillToRect l="5000" t="100000" r="120000" b="10000"/>
        </a:path>
      </a:gradFill>
    </a:fillStyleLst>
    <a:lnStyleLst>
      <a:ln w="12700" cap="flat" cmpd="sng" algn="ctr">
        <a:solidFill>
          <a:schemeClr val="phClr">
            <a:shade val="70000"/>
            <a:satMod val="15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58000"/>
              <a:satMod val="125000"/>
            </a:schemeClr>
          </a:gs>
          <a:gs pos="40000">
            <a:schemeClr val="phClr">
              <a:tint val="90000"/>
              <a:shade val="90000"/>
              <a:satMod val="120000"/>
            </a:schemeClr>
          </a:gs>
          <a:gs pos="100000">
            <a:schemeClr val="phClr">
              <a:tint val="5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80000"/>
            </a:schemeClr>
            <a:schemeClr val="phClr">
              <a:tint val="91000"/>
            </a:schemeClr>
          </a:duotone>
        </a:blip>
        <a:tile tx="0" ty="0" sx="40000" sy="50000" flip="y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523</Words>
  <Application>Microsoft Office PowerPoint</Application>
  <PresentationFormat>Presentazione su schermo (4:3)</PresentationFormat>
  <Paragraphs>216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Oriel</vt:lpstr>
      <vt:lpstr>Judgemental Bias and Housing Choice</vt:lpstr>
      <vt:lpstr>Examining biases in housing choice</vt:lpstr>
      <vt:lpstr> Motivation: understanding housing choice</vt:lpstr>
      <vt:lpstr> Experimental study: two biases</vt:lpstr>
      <vt:lpstr> Judgement Bias I: Asymmetric Dominance</vt:lpstr>
      <vt:lpstr> Methodology: economic experiment</vt:lpstr>
      <vt:lpstr>Results: indicate evidence of choice bias</vt:lpstr>
      <vt:lpstr>Results: ordering effects</vt:lpstr>
      <vt:lpstr> Anchoring: a further potential source of judgement bias</vt:lpstr>
      <vt:lpstr> Anchoring is present in value judgements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User Default</cp:lastModifiedBy>
  <cp:revision>59</cp:revision>
  <dcterms:created xsi:type="dcterms:W3CDTF">2010-02-23T09:45:20Z</dcterms:created>
  <dcterms:modified xsi:type="dcterms:W3CDTF">2010-06-23T11:53:15Z</dcterms:modified>
</cp:coreProperties>
</file>