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commentAuthors.xml" ContentType="application/vnd.openxmlformats-officedocument.presentationml.commentAuthors+xml"/>
  <Override PartName="/ppt/slideLayouts/slideLayout10.xml" ContentType="application/vnd.openxmlformats-officedocument.presentationml.slideLayout+xml"/>
  <Default Extension="vml" ContentType="application/vnd.openxmlformats-officedocument.vmlDrawing"/>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notesSlides/notesSlide4.xml" ContentType="application/vnd.openxmlformats-officedocument.presentationml.notesSlide+xml"/>
  <Override PartName="/ppt/charts/chart1.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handoutMasterIdLst>
    <p:handoutMasterId r:id="rId22"/>
  </p:handoutMasterIdLst>
  <p:sldIdLst>
    <p:sldId id="257" r:id="rId2"/>
    <p:sldId id="274" r:id="rId3"/>
    <p:sldId id="299" r:id="rId4"/>
    <p:sldId id="300" r:id="rId5"/>
    <p:sldId id="301" r:id="rId6"/>
    <p:sldId id="302" r:id="rId7"/>
    <p:sldId id="311" r:id="rId8"/>
    <p:sldId id="312" r:id="rId9"/>
    <p:sldId id="291" r:id="rId10"/>
    <p:sldId id="305" r:id="rId11"/>
    <p:sldId id="290" r:id="rId12"/>
    <p:sldId id="313" r:id="rId13"/>
    <p:sldId id="308" r:id="rId14"/>
    <p:sldId id="307" r:id="rId15"/>
    <p:sldId id="314" r:id="rId16"/>
    <p:sldId id="309" r:id="rId17"/>
    <p:sldId id="315" r:id="rId18"/>
    <p:sldId id="310" r:id="rId19"/>
    <p:sldId id="297" r:id="rId20"/>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Geo" initials="G" lastIdx="0" clrIdx="0"/>
</p:cmAuthorLst>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autoAdjust="0"/>
    <p:restoredTop sz="94660" autoAdjust="0"/>
  </p:normalViewPr>
  <p:slideViewPr>
    <p:cSldViewPr>
      <p:cViewPr>
        <p:scale>
          <a:sx n="75" d="100"/>
          <a:sy n="75" d="100"/>
        </p:scale>
        <p:origin x="-1008" y="-5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59" d="100"/>
          <a:sy n="59" d="100"/>
        </p:scale>
        <p:origin x="-2508" y="-78"/>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 Id="rId27"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oleObject" Target="Book1"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l-GR"/>
  <c:chart>
    <c:plotArea>
      <c:layout/>
      <c:lineChart>
        <c:grouping val="standard"/>
        <c:ser>
          <c:idx val="1"/>
          <c:order val="0"/>
          <c:tx>
            <c:strRef>
              <c:f>Sheet1!$B$1</c:f>
              <c:strCache>
                <c:ptCount val="1"/>
                <c:pt idx="0">
                  <c:v>N.  Italian Funds</c:v>
                </c:pt>
              </c:strCache>
            </c:strRef>
          </c:tx>
          <c:cat>
            <c:numRef>
              <c:f>Sheet1!$A$12:$I$12</c:f>
              <c:numCache>
                <c:formatCode>General</c:formatCode>
                <c:ptCount val="9"/>
                <c:pt idx="0">
                  <c:v>2000</c:v>
                </c:pt>
                <c:pt idx="1">
                  <c:v>2001</c:v>
                </c:pt>
                <c:pt idx="2">
                  <c:v>2002</c:v>
                </c:pt>
                <c:pt idx="3">
                  <c:v>2003</c:v>
                </c:pt>
                <c:pt idx="4">
                  <c:v>2004</c:v>
                </c:pt>
                <c:pt idx="5">
                  <c:v>2005</c:v>
                </c:pt>
                <c:pt idx="6">
                  <c:v>2006</c:v>
                </c:pt>
                <c:pt idx="7">
                  <c:v>2007</c:v>
                </c:pt>
                <c:pt idx="8">
                  <c:v>2008</c:v>
                </c:pt>
              </c:numCache>
            </c:numRef>
          </c:cat>
          <c:val>
            <c:numRef>
              <c:f>Sheet1!$F$2:$F$10</c:f>
              <c:numCache>
                <c:formatCode>0.00</c:formatCode>
                <c:ptCount val="9"/>
                <c:pt idx="0">
                  <c:v>10</c:v>
                </c:pt>
                <c:pt idx="1">
                  <c:v>14</c:v>
                </c:pt>
                <c:pt idx="2">
                  <c:v>14</c:v>
                </c:pt>
                <c:pt idx="3">
                  <c:v>22</c:v>
                </c:pt>
                <c:pt idx="4">
                  <c:v>21</c:v>
                </c:pt>
                <c:pt idx="5">
                  <c:v>30</c:v>
                </c:pt>
                <c:pt idx="6">
                  <c:v>35</c:v>
                </c:pt>
                <c:pt idx="7">
                  <c:v>35</c:v>
                </c:pt>
                <c:pt idx="8">
                  <c:v>45</c:v>
                </c:pt>
              </c:numCache>
            </c:numRef>
          </c:val>
        </c:ser>
        <c:ser>
          <c:idx val="2"/>
          <c:order val="1"/>
          <c:tx>
            <c:strRef>
              <c:f>Sheet1!$C$1</c:f>
              <c:strCache>
                <c:ptCount val="1"/>
                <c:pt idx="0">
                  <c:v>N. France Funds</c:v>
                </c:pt>
              </c:strCache>
            </c:strRef>
          </c:tx>
          <c:cat>
            <c:numRef>
              <c:f>Sheet1!$A$12:$I$12</c:f>
              <c:numCache>
                <c:formatCode>General</c:formatCode>
                <c:ptCount val="9"/>
                <c:pt idx="0">
                  <c:v>2000</c:v>
                </c:pt>
                <c:pt idx="1">
                  <c:v>2001</c:v>
                </c:pt>
                <c:pt idx="2">
                  <c:v>2002</c:v>
                </c:pt>
                <c:pt idx="3">
                  <c:v>2003</c:v>
                </c:pt>
                <c:pt idx="4">
                  <c:v>2004</c:v>
                </c:pt>
                <c:pt idx="5">
                  <c:v>2005</c:v>
                </c:pt>
                <c:pt idx="6">
                  <c:v>2006</c:v>
                </c:pt>
                <c:pt idx="7">
                  <c:v>2007</c:v>
                </c:pt>
                <c:pt idx="8">
                  <c:v>2008</c:v>
                </c:pt>
              </c:numCache>
            </c:numRef>
          </c:cat>
          <c:val>
            <c:numRef>
              <c:f>Sheet1!$G$2:$G$10</c:f>
              <c:numCache>
                <c:formatCode>0.00</c:formatCode>
                <c:ptCount val="9"/>
                <c:pt idx="0">
                  <c:v>131</c:v>
                </c:pt>
                <c:pt idx="1">
                  <c:v>111</c:v>
                </c:pt>
                <c:pt idx="2">
                  <c:v>100</c:v>
                </c:pt>
                <c:pt idx="3">
                  <c:v>95</c:v>
                </c:pt>
                <c:pt idx="4">
                  <c:v>91</c:v>
                </c:pt>
                <c:pt idx="5">
                  <c:v>91</c:v>
                </c:pt>
                <c:pt idx="6">
                  <c:v>93</c:v>
                </c:pt>
                <c:pt idx="7">
                  <c:v>89</c:v>
                </c:pt>
                <c:pt idx="8">
                  <c:v>83</c:v>
                </c:pt>
              </c:numCache>
            </c:numRef>
          </c:val>
        </c:ser>
        <c:ser>
          <c:idx val="3"/>
          <c:order val="2"/>
          <c:tx>
            <c:strRef>
              <c:f>Sheet1!$D$1</c:f>
              <c:strCache>
                <c:ptCount val="1"/>
                <c:pt idx="0">
                  <c:v>N. German Funds</c:v>
                </c:pt>
              </c:strCache>
            </c:strRef>
          </c:tx>
          <c:cat>
            <c:numRef>
              <c:f>Sheet1!$A$12:$I$12</c:f>
              <c:numCache>
                <c:formatCode>General</c:formatCode>
                <c:ptCount val="9"/>
                <c:pt idx="0">
                  <c:v>2000</c:v>
                </c:pt>
                <c:pt idx="1">
                  <c:v>2001</c:v>
                </c:pt>
                <c:pt idx="2">
                  <c:v>2002</c:v>
                </c:pt>
                <c:pt idx="3">
                  <c:v>2003</c:v>
                </c:pt>
                <c:pt idx="4">
                  <c:v>2004</c:v>
                </c:pt>
                <c:pt idx="5">
                  <c:v>2005</c:v>
                </c:pt>
                <c:pt idx="6">
                  <c:v>2006</c:v>
                </c:pt>
                <c:pt idx="7">
                  <c:v>2007</c:v>
                </c:pt>
                <c:pt idx="8">
                  <c:v>2008</c:v>
                </c:pt>
              </c:numCache>
            </c:numRef>
          </c:cat>
          <c:val>
            <c:numRef>
              <c:f>Sheet1!$D$2:$D$10</c:f>
              <c:numCache>
                <c:formatCode>General</c:formatCode>
                <c:ptCount val="9"/>
                <c:pt idx="0">
                  <c:v>34</c:v>
                </c:pt>
                <c:pt idx="1">
                  <c:v>35</c:v>
                </c:pt>
                <c:pt idx="2">
                  <c:v>36</c:v>
                </c:pt>
                <c:pt idx="3">
                  <c:v>37</c:v>
                </c:pt>
                <c:pt idx="4">
                  <c:v>39</c:v>
                </c:pt>
                <c:pt idx="5">
                  <c:v>39</c:v>
                </c:pt>
                <c:pt idx="6">
                  <c:v>39</c:v>
                </c:pt>
                <c:pt idx="7">
                  <c:v>39</c:v>
                </c:pt>
                <c:pt idx="8">
                  <c:v>39</c:v>
                </c:pt>
              </c:numCache>
            </c:numRef>
          </c:val>
        </c:ser>
        <c:ser>
          <c:idx val="4"/>
          <c:order val="3"/>
          <c:tx>
            <c:strRef>
              <c:f>Sheet1!$E$1</c:f>
              <c:strCache>
                <c:ptCount val="1"/>
                <c:pt idx="0">
                  <c:v>N.  UK Funds</c:v>
                </c:pt>
              </c:strCache>
            </c:strRef>
          </c:tx>
          <c:cat>
            <c:numRef>
              <c:f>Sheet1!$A$12:$I$12</c:f>
              <c:numCache>
                <c:formatCode>General</c:formatCode>
                <c:ptCount val="9"/>
                <c:pt idx="0">
                  <c:v>2000</c:v>
                </c:pt>
                <c:pt idx="1">
                  <c:v>2001</c:v>
                </c:pt>
                <c:pt idx="2">
                  <c:v>2002</c:v>
                </c:pt>
                <c:pt idx="3">
                  <c:v>2003</c:v>
                </c:pt>
                <c:pt idx="4">
                  <c:v>2004</c:v>
                </c:pt>
                <c:pt idx="5">
                  <c:v>2005</c:v>
                </c:pt>
                <c:pt idx="6">
                  <c:v>2006</c:v>
                </c:pt>
                <c:pt idx="7">
                  <c:v>2007</c:v>
                </c:pt>
                <c:pt idx="8">
                  <c:v>2008</c:v>
                </c:pt>
              </c:numCache>
            </c:numRef>
          </c:cat>
          <c:val>
            <c:numRef>
              <c:f>Sheet1!$E$2:$E$10</c:f>
              <c:numCache>
                <c:formatCode>General</c:formatCode>
                <c:ptCount val="9"/>
                <c:pt idx="0">
                  <c:v>23</c:v>
                </c:pt>
                <c:pt idx="1">
                  <c:v>25</c:v>
                </c:pt>
                <c:pt idx="2">
                  <c:v>25</c:v>
                </c:pt>
                <c:pt idx="3">
                  <c:v>25</c:v>
                </c:pt>
                <c:pt idx="4">
                  <c:v>26</c:v>
                </c:pt>
                <c:pt idx="5">
                  <c:v>27</c:v>
                </c:pt>
                <c:pt idx="6">
                  <c:v>27</c:v>
                </c:pt>
                <c:pt idx="7">
                  <c:v>27</c:v>
                </c:pt>
                <c:pt idx="8">
                  <c:v>27</c:v>
                </c:pt>
              </c:numCache>
            </c:numRef>
          </c:val>
        </c:ser>
        <c:marker val="1"/>
        <c:axId val="69016960"/>
        <c:axId val="69035136"/>
      </c:lineChart>
      <c:catAx>
        <c:axId val="69016960"/>
        <c:scaling>
          <c:orientation val="minMax"/>
        </c:scaling>
        <c:axPos val="b"/>
        <c:numFmt formatCode="General" sourceLinked="1"/>
        <c:tickLblPos val="nextTo"/>
        <c:txPr>
          <a:bodyPr/>
          <a:lstStyle/>
          <a:p>
            <a:pPr>
              <a:defRPr lang="it-IT"/>
            </a:pPr>
            <a:endParaRPr lang="el-GR"/>
          </a:p>
        </c:txPr>
        <c:crossAx val="69035136"/>
        <c:crosses val="autoZero"/>
        <c:auto val="1"/>
        <c:lblAlgn val="ctr"/>
        <c:lblOffset val="100"/>
      </c:catAx>
      <c:valAx>
        <c:axId val="69035136"/>
        <c:scaling>
          <c:orientation val="minMax"/>
        </c:scaling>
        <c:axPos val="l"/>
        <c:majorGridlines/>
        <c:numFmt formatCode="0.00" sourceLinked="1"/>
        <c:tickLblPos val="nextTo"/>
        <c:txPr>
          <a:bodyPr/>
          <a:lstStyle/>
          <a:p>
            <a:pPr>
              <a:defRPr lang="it-IT"/>
            </a:pPr>
            <a:endParaRPr lang="el-GR"/>
          </a:p>
        </c:txPr>
        <c:crossAx val="69016960"/>
        <c:crosses val="autoZero"/>
        <c:crossBetween val="between"/>
      </c:valAx>
    </c:plotArea>
    <c:legend>
      <c:legendPos val="r"/>
      <c:layout/>
      <c:txPr>
        <a:bodyPr/>
        <a:lstStyle/>
        <a:p>
          <a:pPr>
            <a:defRPr lang="it-IT"/>
          </a:pPr>
          <a:endParaRPr lang="el-GR"/>
        </a:p>
      </c:txPr>
    </c:legend>
    <c:plotVisOnly val="1"/>
  </c:chart>
  <c:spPr>
    <a:solidFill>
      <a:schemeClr val="bg1"/>
    </a:solidFill>
  </c:spPr>
  <c:externalData r:id="rId1"/>
</c:chartSpace>
</file>

<file path=ppt/diagrams/_rels/data1.xml.rels><?xml version="1.0" encoding="UTF-8" standalone="yes"?>
<Relationships xmlns="http://schemas.openxmlformats.org/package/2006/relationships"><Relationship Id="rId1" Type="http://schemas.openxmlformats.org/officeDocument/2006/relationships/image" Target="../media/image3.png"/></Relationships>
</file>

<file path=ppt/diagrams/_rels/drawing1.xml.rels><?xml version="1.0" encoding="UTF-8" standalone="yes"?>
<Relationships xmlns="http://schemas.openxmlformats.org/package/2006/relationships"><Relationship Id="rId1" Type="http://schemas.openxmlformats.org/officeDocument/2006/relationships/image" Target="../media/image31.pn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D820261-9499-481E-B955-9A1805E157CC}" type="doc">
      <dgm:prSet loTypeId="urn:microsoft.com/office/officeart/2005/8/layout/pyramid2" loCatId="list" qsTypeId="urn:microsoft.com/office/officeart/2005/8/quickstyle/simple1" qsCatId="simple" csTypeId="urn:microsoft.com/office/officeart/2005/8/colors/accent1_2" csCatId="accent1" phldr="1"/>
      <dgm:spPr/>
    </dgm:pt>
    <dgm:pt modelId="{C1CA9206-A3CB-45C5-9145-27448E0A0271}">
      <dgm:prSet phldrT="[Text]"/>
      <dgm:spPr/>
      <dgm:t>
        <a:bodyPr/>
        <a:lstStyle/>
        <a:p>
          <a:r>
            <a:rPr lang="it-IT" dirty="0" smtClean="0"/>
            <a:t>Real Estate Trends</a:t>
          </a:r>
          <a:endParaRPr lang="it-IT" dirty="0"/>
        </a:p>
      </dgm:t>
    </dgm:pt>
    <dgm:pt modelId="{BBA1DB30-A49D-4634-9D18-8D0270D5BDDE}" type="parTrans" cxnId="{8C244470-1CAB-4C7A-ADE5-1D1CBDB04E22}">
      <dgm:prSet/>
      <dgm:spPr/>
      <dgm:t>
        <a:bodyPr/>
        <a:lstStyle/>
        <a:p>
          <a:endParaRPr lang="it-IT"/>
        </a:p>
      </dgm:t>
    </dgm:pt>
    <dgm:pt modelId="{9AB2CB2A-1359-4886-9AE2-93B24D176FD8}" type="sibTrans" cxnId="{8C244470-1CAB-4C7A-ADE5-1D1CBDB04E22}">
      <dgm:prSet/>
      <dgm:spPr/>
      <dgm:t>
        <a:bodyPr/>
        <a:lstStyle/>
        <a:p>
          <a:endParaRPr lang="it-IT"/>
        </a:p>
      </dgm:t>
    </dgm:pt>
    <dgm:pt modelId="{1BD5B5D3-321B-494B-8DE4-0C521FA8FCEA}">
      <dgm:prSet phldrT="[Text]"/>
      <dgm:spPr/>
      <dgm:t>
        <a:bodyPr/>
        <a:lstStyle/>
        <a:p>
          <a:r>
            <a:rPr lang="it-IT" dirty="0" smtClean="0"/>
            <a:t>Property Funds</a:t>
          </a:r>
          <a:endParaRPr lang="it-IT" dirty="0"/>
        </a:p>
      </dgm:t>
    </dgm:pt>
    <dgm:pt modelId="{BB50E7E9-7431-4528-89FB-6EEE4E5192BA}" type="parTrans" cxnId="{09FAEABE-0C8C-4270-8F72-47536072D288}">
      <dgm:prSet/>
      <dgm:spPr/>
      <dgm:t>
        <a:bodyPr/>
        <a:lstStyle/>
        <a:p>
          <a:endParaRPr lang="it-IT"/>
        </a:p>
      </dgm:t>
    </dgm:pt>
    <dgm:pt modelId="{155A8597-4D32-42FE-898F-EC59A70A80F4}" type="sibTrans" cxnId="{09FAEABE-0C8C-4270-8F72-47536072D288}">
      <dgm:prSet/>
      <dgm:spPr/>
      <dgm:t>
        <a:bodyPr/>
        <a:lstStyle/>
        <a:p>
          <a:endParaRPr lang="it-IT"/>
        </a:p>
      </dgm:t>
    </dgm:pt>
    <dgm:pt modelId="{455EFAE4-FCB6-4038-880F-2584224E13AD}">
      <dgm:prSet phldrT="[Text]"/>
      <dgm:spPr/>
      <dgm:t>
        <a:bodyPr/>
        <a:lstStyle/>
        <a:p>
          <a:r>
            <a:rPr lang="it-IT" dirty="0" smtClean="0"/>
            <a:t>Optimal Asset Allocation</a:t>
          </a:r>
          <a:endParaRPr lang="it-IT" dirty="0"/>
        </a:p>
      </dgm:t>
    </dgm:pt>
    <dgm:pt modelId="{CE4454B8-EECF-44C1-93FC-9051DA12CCD9}" type="parTrans" cxnId="{03267DD9-9BE8-4C9D-90C0-25731C010B44}">
      <dgm:prSet/>
      <dgm:spPr/>
      <dgm:t>
        <a:bodyPr/>
        <a:lstStyle/>
        <a:p>
          <a:endParaRPr lang="it-IT"/>
        </a:p>
      </dgm:t>
    </dgm:pt>
    <dgm:pt modelId="{2BC2A3EF-7A7A-4787-8E1A-17EE3EF24CA9}" type="sibTrans" cxnId="{03267DD9-9BE8-4C9D-90C0-25731C010B44}">
      <dgm:prSet/>
      <dgm:spPr/>
      <dgm:t>
        <a:bodyPr/>
        <a:lstStyle/>
        <a:p>
          <a:endParaRPr lang="it-IT"/>
        </a:p>
      </dgm:t>
    </dgm:pt>
    <dgm:pt modelId="{7988C0BE-06ED-40F7-920E-EE9635F8EB22}" type="pres">
      <dgm:prSet presAssocID="{0D820261-9499-481E-B955-9A1805E157CC}" presName="compositeShape" presStyleCnt="0">
        <dgm:presLayoutVars>
          <dgm:dir/>
          <dgm:resizeHandles/>
        </dgm:presLayoutVars>
      </dgm:prSet>
      <dgm:spPr/>
    </dgm:pt>
    <dgm:pt modelId="{9F8E61C9-5617-4DE4-9BC2-34BDCA2E8493}" type="pres">
      <dgm:prSet presAssocID="{0D820261-9499-481E-B955-9A1805E157CC}" presName="pyramid" presStyleLbl="node1" presStyleIdx="0" presStyleCnt="1" custLinFactNeighborY="7804"/>
      <dgm:spPr>
        <a:blipFill rotWithShape="0">
          <a:blip xmlns:r="http://schemas.openxmlformats.org/officeDocument/2006/relationships" r:embed="rId1"/>
          <a:stretch>
            <a:fillRect/>
          </a:stretch>
        </a:blipFill>
      </dgm:spPr>
    </dgm:pt>
    <dgm:pt modelId="{969CEA1D-FE4A-4B30-A082-DF41EE9C3917}" type="pres">
      <dgm:prSet presAssocID="{0D820261-9499-481E-B955-9A1805E157CC}" presName="theList" presStyleCnt="0"/>
      <dgm:spPr/>
    </dgm:pt>
    <dgm:pt modelId="{9C2535DF-B0FD-4E0C-A7CC-08F9DAFDE731}" type="pres">
      <dgm:prSet presAssocID="{C1CA9206-A3CB-45C5-9145-27448E0A0271}" presName="aNode" presStyleLbl="fgAcc1" presStyleIdx="0" presStyleCnt="3">
        <dgm:presLayoutVars>
          <dgm:bulletEnabled val="1"/>
        </dgm:presLayoutVars>
      </dgm:prSet>
      <dgm:spPr/>
      <dgm:t>
        <a:bodyPr/>
        <a:lstStyle/>
        <a:p>
          <a:endParaRPr lang="it-IT"/>
        </a:p>
      </dgm:t>
    </dgm:pt>
    <dgm:pt modelId="{A3876694-119A-46A9-9113-A8507AFCBF74}" type="pres">
      <dgm:prSet presAssocID="{C1CA9206-A3CB-45C5-9145-27448E0A0271}" presName="aSpace" presStyleCnt="0"/>
      <dgm:spPr/>
    </dgm:pt>
    <dgm:pt modelId="{FB7BF78E-D6EB-48EF-96DE-39A18ABE9FD8}" type="pres">
      <dgm:prSet presAssocID="{1BD5B5D3-321B-494B-8DE4-0C521FA8FCEA}" presName="aNode" presStyleLbl="fgAcc1" presStyleIdx="1" presStyleCnt="3">
        <dgm:presLayoutVars>
          <dgm:bulletEnabled val="1"/>
        </dgm:presLayoutVars>
      </dgm:prSet>
      <dgm:spPr/>
      <dgm:t>
        <a:bodyPr/>
        <a:lstStyle/>
        <a:p>
          <a:endParaRPr lang="it-IT"/>
        </a:p>
      </dgm:t>
    </dgm:pt>
    <dgm:pt modelId="{0CF25FAD-392B-480E-AA8F-95E52B4FD70A}" type="pres">
      <dgm:prSet presAssocID="{1BD5B5D3-321B-494B-8DE4-0C521FA8FCEA}" presName="aSpace" presStyleCnt="0"/>
      <dgm:spPr/>
    </dgm:pt>
    <dgm:pt modelId="{08D27AD4-3123-4925-A3B7-F42EF024F75B}" type="pres">
      <dgm:prSet presAssocID="{455EFAE4-FCB6-4038-880F-2584224E13AD}" presName="aNode" presStyleLbl="fgAcc1" presStyleIdx="2" presStyleCnt="3">
        <dgm:presLayoutVars>
          <dgm:bulletEnabled val="1"/>
        </dgm:presLayoutVars>
      </dgm:prSet>
      <dgm:spPr/>
      <dgm:t>
        <a:bodyPr/>
        <a:lstStyle/>
        <a:p>
          <a:endParaRPr lang="el-GR"/>
        </a:p>
      </dgm:t>
    </dgm:pt>
    <dgm:pt modelId="{CD2DF773-07FE-4D78-9ABE-5A896B018B0B}" type="pres">
      <dgm:prSet presAssocID="{455EFAE4-FCB6-4038-880F-2584224E13AD}" presName="aSpace" presStyleCnt="0"/>
      <dgm:spPr/>
    </dgm:pt>
  </dgm:ptLst>
  <dgm:cxnLst>
    <dgm:cxn modelId="{7C98A313-8A00-4284-9D58-8DDA396A3DBF}" type="presOf" srcId="{1BD5B5D3-321B-494B-8DE4-0C521FA8FCEA}" destId="{FB7BF78E-D6EB-48EF-96DE-39A18ABE9FD8}" srcOrd="0" destOrd="0" presId="urn:microsoft.com/office/officeart/2005/8/layout/pyramid2"/>
    <dgm:cxn modelId="{03267DD9-9BE8-4C9D-90C0-25731C010B44}" srcId="{0D820261-9499-481E-B955-9A1805E157CC}" destId="{455EFAE4-FCB6-4038-880F-2584224E13AD}" srcOrd="2" destOrd="0" parTransId="{CE4454B8-EECF-44C1-93FC-9051DA12CCD9}" sibTransId="{2BC2A3EF-7A7A-4787-8E1A-17EE3EF24CA9}"/>
    <dgm:cxn modelId="{8C244470-1CAB-4C7A-ADE5-1D1CBDB04E22}" srcId="{0D820261-9499-481E-B955-9A1805E157CC}" destId="{C1CA9206-A3CB-45C5-9145-27448E0A0271}" srcOrd="0" destOrd="0" parTransId="{BBA1DB30-A49D-4634-9D18-8D0270D5BDDE}" sibTransId="{9AB2CB2A-1359-4886-9AE2-93B24D176FD8}"/>
    <dgm:cxn modelId="{09FAEABE-0C8C-4270-8F72-47536072D288}" srcId="{0D820261-9499-481E-B955-9A1805E157CC}" destId="{1BD5B5D3-321B-494B-8DE4-0C521FA8FCEA}" srcOrd="1" destOrd="0" parTransId="{BB50E7E9-7431-4528-89FB-6EEE4E5192BA}" sibTransId="{155A8597-4D32-42FE-898F-EC59A70A80F4}"/>
    <dgm:cxn modelId="{2A29D3C1-12F2-4E05-8D6C-3ED2A57C377E}" type="presOf" srcId="{0D820261-9499-481E-B955-9A1805E157CC}" destId="{7988C0BE-06ED-40F7-920E-EE9635F8EB22}" srcOrd="0" destOrd="0" presId="urn:microsoft.com/office/officeart/2005/8/layout/pyramid2"/>
    <dgm:cxn modelId="{DA33733D-9520-41E1-85B9-D537879C9D37}" type="presOf" srcId="{C1CA9206-A3CB-45C5-9145-27448E0A0271}" destId="{9C2535DF-B0FD-4E0C-A7CC-08F9DAFDE731}" srcOrd="0" destOrd="0" presId="urn:microsoft.com/office/officeart/2005/8/layout/pyramid2"/>
    <dgm:cxn modelId="{8C6F054A-047F-48E4-9D39-2578115C3734}" type="presOf" srcId="{455EFAE4-FCB6-4038-880F-2584224E13AD}" destId="{08D27AD4-3123-4925-A3B7-F42EF024F75B}" srcOrd="0" destOrd="0" presId="urn:microsoft.com/office/officeart/2005/8/layout/pyramid2"/>
    <dgm:cxn modelId="{9475882E-5AD7-4F4D-AFF3-A74849D42DC3}" type="presParOf" srcId="{7988C0BE-06ED-40F7-920E-EE9635F8EB22}" destId="{9F8E61C9-5617-4DE4-9BC2-34BDCA2E8493}" srcOrd="0" destOrd="0" presId="urn:microsoft.com/office/officeart/2005/8/layout/pyramid2"/>
    <dgm:cxn modelId="{B0ADFCE2-5D8B-4CDC-9AAD-2ABA49A3DFF7}" type="presParOf" srcId="{7988C0BE-06ED-40F7-920E-EE9635F8EB22}" destId="{969CEA1D-FE4A-4B30-A082-DF41EE9C3917}" srcOrd="1" destOrd="0" presId="urn:microsoft.com/office/officeart/2005/8/layout/pyramid2"/>
    <dgm:cxn modelId="{EC5CEE40-3AF3-4D76-AA5C-EB9A0CD3A635}" type="presParOf" srcId="{969CEA1D-FE4A-4B30-A082-DF41EE9C3917}" destId="{9C2535DF-B0FD-4E0C-A7CC-08F9DAFDE731}" srcOrd="0" destOrd="0" presId="urn:microsoft.com/office/officeart/2005/8/layout/pyramid2"/>
    <dgm:cxn modelId="{45C5E5EE-84AD-4592-837A-12E474BDF297}" type="presParOf" srcId="{969CEA1D-FE4A-4B30-A082-DF41EE9C3917}" destId="{A3876694-119A-46A9-9113-A8507AFCBF74}" srcOrd="1" destOrd="0" presId="urn:microsoft.com/office/officeart/2005/8/layout/pyramid2"/>
    <dgm:cxn modelId="{6C8CBC5C-DCAB-448A-8156-D1D717D600E8}" type="presParOf" srcId="{969CEA1D-FE4A-4B30-A082-DF41EE9C3917}" destId="{FB7BF78E-D6EB-48EF-96DE-39A18ABE9FD8}" srcOrd="2" destOrd="0" presId="urn:microsoft.com/office/officeart/2005/8/layout/pyramid2"/>
    <dgm:cxn modelId="{5F8CDAF7-D1A3-4912-B2A8-24606D30EDC4}" type="presParOf" srcId="{969CEA1D-FE4A-4B30-A082-DF41EE9C3917}" destId="{0CF25FAD-392B-480E-AA8F-95E52B4FD70A}" srcOrd="3" destOrd="0" presId="urn:microsoft.com/office/officeart/2005/8/layout/pyramid2"/>
    <dgm:cxn modelId="{B773CDB5-EEE5-40B0-92BE-61AD97809E1F}" type="presParOf" srcId="{969CEA1D-FE4A-4B30-A082-DF41EE9C3917}" destId="{08D27AD4-3123-4925-A3B7-F42EF024F75B}" srcOrd="4" destOrd="0" presId="urn:microsoft.com/office/officeart/2005/8/layout/pyramid2"/>
    <dgm:cxn modelId="{4F0E0F08-2404-4D0E-9897-D687093318EA}" type="presParOf" srcId="{969CEA1D-FE4A-4B30-A082-DF41EE9C3917}" destId="{CD2DF773-07FE-4D78-9ABE-5A896B018B0B}" srcOrd="5" destOrd="0" presId="urn:microsoft.com/office/officeart/2005/8/layout/pyramid2"/>
  </dgm:cxnLst>
  <dgm:bg/>
  <dgm:whole/>
  <dgm:extLst>
    <a:ext uri="http://schemas.microsoft.com/office/drawing/2008/diagram">
      <dsp:dataModelExt xmlns=""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9F8E61C9-5617-4DE4-9BC2-34BDCA2E8493}">
      <dsp:nvSpPr>
        <dsp:cNvPr id="0" name=""/>
        <dsp:cNvSpPr/>
      </dsp:nvSpPr>
      <dsp:spPr>
        <a:xfrm>
          <a:off x="0" y="0"/>
          <a:ext cx="2339834" cy="2746379"/>
        </a:xfrm>
        <a:prstGeom prst="triangle">
          <a:avLst/>
        </a:prstGeom>
        <a:blipFill rotWithShape="0">
          <a:blip xmlns:r="http://schemas.openxmlformats.org/officeDocument/2006/relationships" r:embed="rId1"/>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C2535DF-B0FD-4E0C-A7CC-08F9DAFDE731}">
      <dsp:nvSpPr>
        <dsp:cNvPr id="0" name=""/>
        <dsp:cNvSpPr/>
      </dsp:nvSpPr>
      <dsp:spPr>
        <a:xfrm>
          <a:off x="1169917" y="276113"/>
          <a:ext cx="1520892" cy="650119"/>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it-IT" sz="1600" kern="1200" dirty="0" smtClean="0"/>
            <a:t>Real Estate Trends</a:t>
          </a:r>
          <a:endParaRPr lang="it-IT" sz="1600" kern="1200" dirty="0"/>
        </a:p>
      </dsp:txBody>
      <dsp:txXfrm>
        <a:off x="1169917" y="276113"/>
        <a:ext cx="1520892" cy="650119"/>
      </dsp:txXfrm>
    </dsp:sp>
    <dsp:sp modelId="{FB7BF78E-D6EB-48EF-96DE-39A18ABE9FD8}">
      <dsp:nvSpPr>
        <dsp:cNvPr id="0" name=""/>
        <dsp:cNvSpPr/>
      </dsp:nvSpPr>
      <dsp:spPr>
        <a:xfrm>
          <a:off x="1169917" y="1007497"/>
          <a:ext cx="1520892" cy="650119"/>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it-IT" sz="1600" kern="1200" dirty="0" smtClean="0"/>
            <a:t>Property Funds</a:t>
          </a:r>
          <a:endParaRPr lang="it-IT" sz="1600" kern="1200" dirty="0"/>
        </a:p>
      </dsp:txBody>
      <dsp:txXfrm>
        <a:off x="1169917" y="1007497"/>
        <a:ext cx="1520892" cy="650119"/>
      </dsp:txXfrm>
    </dsp:sp>
    <dsp:sp modelId="{08D27AD4-3123-4925-A3B7-F42EF024F75B}">
      <dsp:nvSpPr>
        <dsp:cNvPr id="0" name=""/>
        <dsp:cNvSpPr/>
      </dsp:nvSpPr>
      <dsp:spPr>
        <a:xfrm>
          <a:off x="1169917" y="1738882"/>
          <a:ext cx="1520892" cy="650119"/>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it-IT" sz="1600" kern="1200" dirty="0" smtClean="0"/>
            <a:t>Optimal Asset Allocation</a:t>
          </a:r>
          <a:endParaRPr lang="it-IT" sz="1600" kern="1200" dirty="0"/>
        </a:p>
      </dsp:txBody>
      <dsp:txXfrm>
        <a:off x="1169917" y="1738882"/>
        <a:ext cx="1520892" cy="650119"/>
      </dsp:txXfrm>
    </dsp:sp>
  </dsp:spTree>
</dsp:drawing>
</file>

<file path=ppt/diagrams/layout1.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image" Target="../media/image8.wmf"/><Relationship Id="rId1" Type="http://schemas.openxmlformats.org/officeDocument/2006/relationships/image" Target="../media/image7.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1.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056A7C64-78A8-4F78-BD70-840C0921E54D}" type="datetimeFigureOut">
              <a:rPr lang="en-US" smtClean="0"/>
              <a:pPr/>
              <a:t>7/6/2010</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4F693FDB-378A-46C0-ABF6-6EEFA6CD5FA8}" type="slidenum">
              <a:rPr lang="en-US" smtClean="0"/>
              <a:pPr/>
              <a:t>‹#›</a:t>
            </a:fld>
            <a:endParaRPr lang="en-US" dirty="0"/>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615A251-2820-42AB-9C42-5DF35BD9AD32}" type="datetimeFigureOut">
              <a:rPr lang="en-US" smtClean="0"/>
              <a:pPr/>
              <a:t>7/6/2010</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3882100-1437-4996-B669-A2B59BDF1181}" type="slidenum">
              <a:rPr lang="en-US" smtClean="0"/>
              <a:pPr/>
              <a:t>‹#›</a:t>
            </a:fld>
            <a:endParaRPr lang="en-US" dirty="0"/>
          </a:p>
        </p:txBody>
      </p:sp>
    </p:spTree>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3882100-1437-4996-B669-A2B59BDF1181}" type="slidenum">
              <a:rPr lang="en-US" smtClean="0"/>
              <a:pPr/>
              <a:t>1</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3882100-1437-4996-B669-A2B59BDF1181}" type="slidenum">
              <a:rPr lang="en-US" smtClean="0"/>
              <a:pPr/>
              <a:t>2</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3882100-1437-4996-B669-A2B59BDF1181}" type="slidenum">
              <a:rPr lang="en-US" smtClean="0"/>
              <a:pPr/>
              <a:t>3</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l-GR" dirty="0"/>
          </a:p>
        </p:txBody>
      </p:sp>
      <p:sp>
        <p:nvSpPr>
          <p:cNvPr id="4" name="Slide Number Placeholder 3"/>
          <p:cNvSpPr>
            <a:spLocks noGrp="1"/>
          </p:cNvSpPr>
          <p:nvPr>
            <p:ph type="sldNum" sz="quarter" idx="10"/>
          </p:nvPr>
        </p:nvSpPr>
        <p:spPr/>
        <p:txBody>
          <a:bodyPr/>
          <a:lstStyle/>
          <a:p>
            <a:fld id="{D3882100-1437-4996-B669-A2B59BDF1181}" type="slidenum">
              <a:rPr lang="en-US" smtClean="0"/>
              <a:pPr/>
              <a:t>4</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EFC23186-E6E9-433D-8A05-705AE13EF2D9}" type="datetime1">
              <a:rPr lang="en-US" smtClean="0"/>
              <a:pPr>
                <a:defRPr/>
              </a:pPr>
              <a:t>7/6/2010</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0E7B2C9A-BCAB-4D3B-9507-4BCD4DBD2E14}"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BCA50CD5-3D8A-4348-8616-E69B5E430551}" type="datetime1">
              <a:rPr lang="en-US" smtClean="0"/>
              <a:pPr>
                <a:defRPr/>
              </a:pPr>
              <a:t>7/6/2010</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C0963710-DC69-4146-9BEC-93BAC0D13903}"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BF6D34C8-8D7E-4091-8C77-0FB3357651E7}" type="datetime1">
              <a:rPr lang="en-US" smtClean="0"/>
              <a:pPr>
                <a:defRPr/>
              </a:pPr>
              <a:t>7/6/2010</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E05C18F0-DC60-44C0-A650-B9F66ADC1F13}"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44A4DD64-E118-4403-AD0E-FB0FD230F1DF}" type="datetime1">
              <a:rPr lang="en-US" smtClean="0"/>
              <a:pPr>
                <a:defRPr/>
              </a:pPr>
              <a:t>7/6/2010</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2609E076-723E-4E6D-A4B2-3138C2C3092B}"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D8E5FE88-78AA-40A3-BF7F-4848E521450E}" type="datetime1">
              <a:rPr lang="en-US" smtClean="0"/>
              <a:pPr>
                <a:defRPr/>
              </a:pPr>
              <a:t>7/6/2010</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F42A0C49-0FB8-4EC3-8906-5556DF8E9F7B}"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43346C83-9BC7-486A-A08E-2FF98EE15B5C}" type="datetime1">
              <a:rPr lang="en-US" smtClean="0"/>
              <a:pPr>
                <a:defRPr/>
              </a:pPr>
              <a:t>7/6/2010</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dirty="0"/>
          </a:p>
        </p:txBody>
      </p:sp>
      <p:sp>
        <p:nvSpPr>
          <p:cNvPr id="9" name="Slide Number Placeholder 5"/>
          <p:cNvSpPr>
            <a:spLocks noGrp="1"/>
          </p:cNvSpPr>
          <p:nvPr>
            <p:ph type="sldNum" sz="quarter" idx="12"/>
          </p:nvPr>
        </p:nvSpPr>
        <p:spPr/>
        <p:txBody>
          <a:bodyPr/>
          <a:lstStyle>
            <a:lvl1pPr>
              <a:defRPr/>
            </a:lvl1pPr>
          </a:lstStyle>
          <a:p>
            <a:pPr>
              <a:defRPr/>
            </a:pPr>
            <a:fld id="{40DD90A1-D7D4-4A7D-89E0-C1B5969A9A5A}"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B9C51B6A-B534-494D-BDAB-A522B0151494}" type="datetime1">
              <a:rPr lang="en-US" smtClean="0"/>
              <a:pPr>
                <a:defRPr/>
              </a:pPr>
              <a:t>7/6/2010</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dirty="0"/>
          </a:p>
        </p:txBody>
      </p:sp>
      <p:sp>
        <p:nvSpPr>
          <p:cNvPr id="5" name="Slide Number Placeholder 5"/>
          <p:cNvSpPr>
            <a:spLocks noGrp="1"/>
          </p:cNvSpPr>
          <p:nvPr>
            <p:ph type="sldNum" sz="quarter" idx="12"/>
          </p:nvPr>
        </p:nvSpPr>
        <p:spPr/>
        <p:txBody>
          <a:bodyPr/>
          <a:lstStyle>
            <a:lvl1pPr>
              <a:defRPr/>
            </a:lvl1pPr>
          </a:lstStyle>
          <a:p>
            <a:pPr>
              <a:defRPr/>
            </a:pPr>
            <a:fld id="{918AB3EC-2DEB-4E81-888B-042AFA3EC295}"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F902C459-5E02-4C0C-A1FC-1749023104D6}" type="datetime1">
              <a:rPr lang="en-US" smtClean="0"/>
              <a:pPr>
                <a:defRPr/>
              </a:pPr>
              <a:t>7/6/2010</a:t>
            </a:fld>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dirty="0"/>
          </a:p>
        </p:txBody>
      </p:sp>
      <p:sp>
        <p:nvSpPr>
          <p:cNvPr id="4" name="Slide Number Placeholder 5"/>
          <p:cNvSpPr>
            <a:spLocks noGrp="1"/>
          </p:cNvSpPr>
          <p:nvPr>
            <p:ph type="sldNum" sz="quarter" idx="12"/>
          </p:nvPr>
        </p:nvSpPr>
        <p:spPr/>
        <p:txBody>
          <a:bodyPr/>
          <a:lstStyle>
            <a:lvl1pPr>
              <a:defRPr/>
            </a:lvl1pPr>
          </a:lstStyle>
          <a:p>
            <a:pPr>
              <a:defRPr/>
            </a:pPr>
            <a:fld id="{3AC2788A-E6C6-4D9C-ACFA-43FE5DFA79ED}" type="slidenum">
              <a:rPr lang="en-US"/>
              <a:pPr>
                <a:defRPr/>
              </a:pPr>
              <a:t>‹#›</a:t>
            </a:fld>
            <a:endParaRPr lang="en-US" dirty="0"/>
          </a:p>
        </p:txBody>
      </p:sp>
      <p:pic>
        <p:nvPicPr>
          <p:cNvPr id="5" name="Picture 4" descr="C:\Users\Geo\Desktop\Duomo.jpg"/>
          <p:cNvPicPr>
            <a:picLocks noChangeAspect="1" noChangeArrowheads="1"/>
          </p:cNvPicPr>
          <p:nvPr userDrawn="1"/>
        </p:nvPicPr>
        <p:blipFill>
          <a:blip r:embed="rId2" cstate="print"/>
          <a:srcRect/>
          <a:stretch>
            <a:fillRect/>
          </a:stretch>
        </p:blipFill>
        <p:spPr bwMode="auto">
          <a:xfrm>
            <a:off x="0" y="1"/>
            <a:ext cx="9144000" cy="6857999"/>
          </a:xfrm>
          <a:prstGeom prst="rect">
            <a:avLst/>
          </a:prstGeom>
          <a:noFill/>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C:\Users\Geo\Desktop\Duomo.jpg"/>
          <p:cNvPicPr>
            <a:picLocks noChangeAspect="1" noChangeArrowheads="1"/>
          </p:cNvPicPr>
          <p:nvPr userDrawn="1"/>
        </p:nvPicPr>
        <p:blipFill>
          <a:blip r:embed="rId2" cstate="print"/>
          <a:srcRect/>
          <a:stretch>
            <a:fillRect/>
          </a:stretch>
        </p:blipFill>
        <p:spPr bwMode="auto">
          <a:xfrm>
            <a:off x="0" y="1"/>
            <a:ext cx="6804248" cy="6202809"/>
          </a:xfrm>
          <a:prstGeom prst="rect">
            <a:avLst/>
          </a:prstGeom>
          <a:noFill/>
        </p:spPr>
      </p:pic>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35E2C472-828F-4C30-9048-6153E65AFAC0}" type="datetime1">
              <a:rPr lang="en-US" smtClean="0"/>
              <a:pPr>
                <a:defRPr/>
              </a:pPr>
              <a:t>7/6/2010</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F553E862-C55A-488B-B1EE-4925E93B6589}"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3E8E2AB6-7594-4E9B-A1F8-11DF1B94EC27}" type="datetime1">
              <a:rPr lang="en-US" smtClean="0"/>
              <a:pPr>
                <a:defRPr/>
              </a:pPr>
              <a:t>7/6/2010</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6A9BBF3A-F9A8-409A-B964-AB137D84B894}"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defRPr>
            </a:lvl1pPr>
          </a:lstStyle>
          <a:p>
            <a:pPr>
              <a:defRPr/>
            </a:pPr>
            <a:fld id="{4FD46E25-AFBB-4DCD-8D0A-81DA4B5A292D}" type="datetime1">
              <a:rPr lang="en-US" smtClean="0"/>
              <a:pPr>
                <a:defRPr/>
              </a:pPr>
              <a:t>7/6/2010</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defRPr>
            </a:lvl1pPr>
          </a:lstStyle>
          <a:p>
            <a:pPr>
              <a:defRPr/>
            </a:pPr>
            <a:fld id="{1DB490C4-65B2-4F77-A8A2-B3030CE2DE97}"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8" r:id="rId9"/>
    <p:sldLayoutId id="2147483659" r:id="rId10"/>
  </p:sldLayoutIdLst>
  <p:hf sldNum="0" hdr="0" ftr="0" dt="0"/>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oleObject" Target="../embeddings/oleObject3.bin"/><Relationship Id="rId5" Type="http://schemas.openxmlformats.org/officeDocument/2006/relationships/oleObject" Target="../embeddings/oleObject2.bin"/><Relationship Id="rId4" Type="http://schemas.openxmlformats.org/officeDocument/2006/relationships/oleObject" Target="../embeddings/oleObject1.bin"/></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7.xml"/><Relationship Id="rId1" Type="http://schemas.openxmlformats.org/officeDocument/2006/relationships/vmlDrawing" Target="../drawings/vmlDrawing2.v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0.png"/><Relationship Id="rId1" Type="http://schemas.openxmlformats.org/officeDocument/2006/relationships/slideLayout" Target="../slideLayouts/slideLayout7.xml"/><Relationship Id="rId4" Type="http://schemas.openxmlformats.org/officeDocument/2006/relationships/image" Target="../media/image13.jpe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hyperlink" Target="mailto:Gianluca.mattarocci@uniroma2.it"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diagramData" Target="../diagrams/data1.xml"/><Relationship Id="rId7"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7.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7.xml"/><Relationship Id="rId5" Type="http://schemas.openxmlformats.org/officeDocument/2006/relationships/image" Target="../media/image6.png"/><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C:\Users\Geo\Desktop\Duomo.jpg"/>
          <p:cNvPicPr>
            <a:picLocks noChangeAspect="1" noChangeArrowheads="1"/>
          </p:cNvPicPr>
          <p:nvPr/>
        </p:nvPicPr>
        <p:blipFill>
          <a:blip r:embed="rId3" cstate="print"/>
          <a:srcRect/>
          <a:stretch>
            <a:fillRect/>
          </a:stretch>
        </p:blipFill>
        <p:spPr bwMode="auto">
          <a:xfrm>
            <a:off x="0" y="0"/>
            <a:ext cx="9144000" cy="8335747"/>
          </a:xfrm>
          <a:prstGeom prst="rect">
            <a:avLst/>
          </a:prstGeom>
          <a:noFill/>
        </p:spPr>
      </p:pic>
      <p:sp>
        <p:nvSpPr>
          <p:cNvPr id="2051" name="Rectangle 9"/>
          <p:cNvSpPr>
            <a:spLocks noChangeArrowheads="1"/>
          </p:cNvSpPr>
          <p:nvPr/>
        </p:nvSpPr>
        <p:spPr bwMode="auto">
          <a:xfrm>
            <a:off x="0" y="2225675"/>
            <a:ext cx="9144000" cy="0"/>
          </a:xfrm>
          <a:prstGeom prst="rect">
            <a:avLst/>
          </a:prstGeom>
          <a:noFill/>
          <a:ln w="9525">
            <a:noFill/>
            <a:miter lim="800000"/>
            <a:headEnd/>
            <a:tailEnd/>
          </a:ln>
        </p:spPr>
        <p:txBody>
          <a:bodyPr wrap="none" anchor="ctr">
            <a:spAutoFit/>
          </a:bodyPr>
          <a:lstStyle/>
          <a:p>
            <a:endParaRPr lang="en-US" dirty="0">
              <a:latin typeface="Calibri" pitchFamily="34" charset="0"/>
            </a:endParaRPr>
          </a:p>
        </p:txBody>
      </p:sp>
      <p:sp>
        <p:nvSpPr>
          <p:cNvPr id="2052" name="Rectangle 10"/>
          <p:cNvSpPr>
            <a:spLocks noChangeArrowheads="1"/>
          </p:cNvSpPr>
          <p:nvPr/>
        </p:nvSpPr>
        <p:spPr bwMode="auto">
          <a:xfrm>
            <a:off x="285720" y="64944"/>
            <a:ext cx="8572560" cy="3724096"/>
          </a:xfrm>
          <a:prstGeom prst="rect">
            <a:avLst/>
          </a:prstGeom>
          <a:noFill/>
          <a:ln w="9525">
            <a:noFill/>
            <a:miter lim="800000"/>
            <a:headEnd/>
            <a:tailEnd/>
          </a:ln>
        </p:spPr>
        <p:txBody>
          <a:bodyPr wrap="square" anchor="ctr">
            <a:spAutoFit/>
          </a:bodyPr>
          <a:lstStyle/>
          <a:p>
            <a:pPr eaLnBrk="0" hangingPunct="0">
              <a:tabLst>
                <a:tab pos="3060700" algn="ctr"/>
                <a:tab pos="6119813" algn="r"/>
              </a:tabLst>
            </a:pPr>
            <a:endParaRPr lang="it-IT" dirty="0">
              <a:latin typeface="Book Antiqua" pitchFamily="18" charset="0"/>
              <a:cs typeface="Times New Roman" pitchFamily="18" charset="0"/>
            </a:endParaRPr>
          </a:p>
          <a:p>
            <a:pPr algn="ctr" eaLnBrk="0" hangingPunct="0">
              <a:tabLst>
                <a:tab pos="3060700" algn="ctr"/>
                <a:tab pos="6119813" algn="r"/>
              </a:tabLst>
            </a:pPr>
            <a:endParaRPr lang="it-IT" dirty="0" smtClean="0">
              <a:latin typeface="Book Antiqua" pitchFamily="18" charset="0"/>
              <a:cs typeface="Times New Roman" pitchFamily="18" charset="0"/>
            </a:endParaRPr>
          </a:p>
          <a:p>
            <a:pPr algn="ctr" eaLnBrk="0" hangingPunct="0">
              <a:tabLst>
                <a:tab pos="3060700" algn="ctr"/>
                <a:tab pos="6119813" algn="r"/>
              </a:tabLst>
            </a:pPr>
            <a:r>
              <a:rPr lang="en-US" sz="3200" b="1" dirty="0" smtClean="0"/>
              <a:t>THE RELEVANCE OF REAL ESTATE MARKET TRENDS FOR INVESTMENT PROPERTY FUNDS ASSET ALLOCATION: EVIDENCE FROM FRANCE,GERMANY ITALY AND UK</a:t>
            </a:r>
          </a:p>
          <a:p>
            <a:pPr algn="ctr" eaLnBrk="0" hangingPunct="0">
              <a:tabLst>
                <a:tab pos="3060700" algn="ctr"/>
                <a:tab pos="6119813" algn="r"/>
              </a:tabLst>
            </a:pPr>
            <a:endParaRPr lang="it-IT" sz="2000" dirty="0">
              <a:latin typeface="Calibri" pitchFamily="34" charset="0"/>
              <a:cs typeface="Times New Roman" pitchFamily="18" charset="0"/>
            </a:endParaRPr>
          </a:p>
          <a:p>
            <a:pPr algn="ctr" eaLnBrk="0" hangingPunct="0">
              <a:tabLst>
                <a:tab pos="3060700" algn="ctr"/>
                <a:tab pos="6119813" algn="r"/>
              </a:tabLst>
            </a:pPr>
            <a:endParaRPr lang="it-IT" sz="2000" dirty="0">
              <a:latin typeface="Calibri" pitchFamily="34" charset="0"/>
            </a:endParaRPr>
          </a:p>
        </p:txBody>
      </p:sp>
      <p:sp>
        <p:nvSpPr>
          <p:cNvPr id="5" name="Sottotitolo 2"/>
          <p:cNvSpPr txBox="1">
            <a:spLocks/>
          </p:cNvSpPr>
          <p:nvPr/>
        </p:nvSpPr>
        <p:spPr>
          <a:xfrm>
            <a:off x="1187624" y="3429000"/>
            <a:ext cx="6629400" cy="2114550"/>
          </a:xfrm>
          <a:prstGeom prst="rect">
            <a:avLst/>
          </a:prstGeom>
          <a:solidFill>
            <a:schemeClr val="bg1">
              <a:lumMod val="95000"/>
              <a:alpha val="90000"/>
            </a:schemeClr>
          </a:solidFill>
        </p:spPr>
        <p:txBody>
          <a:bodyPr rtlCol="0" anchor="ctr">
            <a:normAutofit fontScale="92500" lnSpcReduction="20000"/>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18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1800" b="0" i="0" u="none" strike="noStrike" kern="1200" cap="none" spc="0" normalizeH="0" baseline="0" noProof="0" dirty="0" smtClean="0">
                <a:ln>
                  <a:noFill/>
                </a:ln>
                <a:solidFill>
                  <a:schemeClr val="tx1"/>
                </a:solidFill>
                <a:effectLst/>
                <a:uLnTx/>
                <a:uFillTx/>
                <a:latin typeface="+mn-lt"/>
                <a:ea typeface="+mn-ea"/>
                <a:cs typeface="+mn-cs"/>
              </a:rPr>
              <a:t>Gianluca Mattarocci</a:t>
            </a:r>
          </a:p>
          <a:p>
            <a:pPr marL="342900" marR="0" lvl="0" indent="-34290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1800" b="0" i="0" u="none" strike="noStrike" kern="1200" cap="none" spc="0" normalizeH="0" baseline="0" noProof="0" dirty="0" smtClean="0">
                <a:ln>
                  <a:noFill/>
                </a:ln>
                <a:solidFill>
                  <a:schemeClr val="tx1"/>
                </a:solidFill>
                <a:effectLst/>
                <a:uLnTx/>
                <a:uFillTx/>
                <a:latin typeface="+mn-lt"/>
                <a:ea typeface="+mn-ea"/>
                <a:cs typeface="+mn-cs"/>
              </a:rPr>
              <a:t>University of Rome “Tor Vergata” – School of Economics</a:t>
            </a:r>
          </a:p>
          <a:p>
            <a:pPr marL="342900" marR="0" lvl="0" indent="-34290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1800" b="0" i="0" u="none" strike="noStrike" kern="1200" cap="none" spc="0" normalizeH="0" baseline="0" noProof="0" dirty="0" smtClean="0">
                <a:ln>
                  <a:noFill/>
                </a:ln>
                <a:solidFill>
                  <a:schemeClr val="tx1"/>
                </a:solidFill>
                <a:effectLst/>
                <a:uLnTx/>
                <a:uFillTx/>
                <a:latin typeface="+mn-lt"/>
                <a:ea typeface="+mn-ea"/>
                <a:cs typeface="+mn-cs"/>
              </a:rPr>
              <a:t>Lecturer of Economics and Management of Financial Intermediaries</a:t>
            </a:r>
          </a:p>
          <a:p>
            <a:pPr marL="342900" marR="0" lvl="0" indent="-342900" algn="ctr" defTabSz="914400" rtl="0" eaLnBrk="1" fontAlgn="auto" latinLnBrk="0" hangingPunct="1">
              <a:lnSpc>
                <a:spcPct val="100000"/>
              </a:lnSpc>
              <a:spcBef>
                <a:spcPct val="20000"/>
              </a:spcBef>
              <a:spcAft>
                <a:spcPts val="0"/>
              </a:spcAft>
              <a:buClrTx/>
              <a:buSzTx/>
              <a:buFont typeface="Arial" charset="0"/>
              <a:buChar char="•"/>
              <a:tabLst/>
              <a:defRPr/>
            </a:pPr>
            <a:endParaRPr kumimoji="0" lang="en-GB" sz="18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ctr" defTabSz="914400" rtl="0" eaLnBrk="1" fontAlgn="auto" latinLnBrk="0" hangingPunct="1">
              <a:lnSpc>
                <a:spcPct val="100000"/>
              </a:lnSpc>
              <a:spcBef>
                <a:spcPct val="20000"/>
              </a:spcBef>
              <a:spcAft>
                <a:spcPts val="0"/>
              </a:spcAft>
              <a:buClrTx/>
              <a:buSzTx/>
              <a:tabLst/>
              <a:defRPr/>
            </a:pPr>
            <a:r>
              <a:rPr kumimoji="0" lang="en-GB" sz="1800" b="0" i="0" u="none" strike="noStrike" kern="1200" cap="none" spc="0" normalizeH="0" baseline="0" noProof="0" dirty="0" smtClean="0">
                <a:ln>
                  <a:noFill/>
                </a:ln>
                <a:solidFill>
                  <a:schemeClr val="tx1"/>
                </a:solidFill>
                <a:effectLst/>
                <a:uLnTx/>
                <a:uFillTx/>
                <a:latin typeface="+mn-lt"/>
                <a:ea typeface="+mn-ea"/>
                <a:cs typeface="+mn-cs"/>
              </a:rPr>
              <a:t>Georgios Siligardos</a:t>
            </a:r>
          </a:p>
          <a:p>
            <a:pPr marL="342900" marR="0" lvl="0" indent="-342900" algn="ctr" defTabSz="914400" rtl="0" eaLnBrk="1" fontAlgn="auto" latinLnBrk="0" hangingPunct="1">
              <a:lnSpc>
                <a:spcPct val="100000"/>
              </a:lnSpc>
              <a:spcBef>
                <a:spcPct val="20000"/>
              </a:spcBef>
              <a:spcAft>
                <a:spcPts val="0"/>
              </a:spcAft>
              <a:buClrTx/>
              <a:buSzTx/>
              <a:tabLst/>
              <a:defRPr/>
            </a:pPr>
            <a:r>
              <a:rPr kumimoji="0" lang="en-GB" sz="1800" b="0" i="0" u="none" strike="noStrike" kern="1200" cap="none" spc="0" normalizeH="0" baseline="0" noProof="0" dirty="0" smtClean="0">
                <a:ln>
                  <a:noFill/>
                </a:ln>
                <a:solidFill>
                  <a:schemeClr val="tx1"/>
                </a:solidFill>
                <a:effectLst/>
                <a:uLnTx/>
                <a:uFillTx/>
                <a:latin typeface="+mn-lt"/>
                <a:ea typeface="+mn-ea"/>
                <a:cs typeface="+mn-cs"/>
              </a:rPr>
              <a:t>University of Rome “Tor Vergata” – School of Economics</a:t>
            </a:r>
          </a:p>
          <a:p>
            <a:pPr marL="342900" marR="0" lvl="0" indent="-342900" algn="ctr" defTabSz="914400" rtl="0" eaLnBrk="1" fontAlgn="auto" latinLnBrk="0" hangingPunct="1">
              <a:lnSpc>
                <a:spcPct val="100000"/>
              </a:lnSpc>
              <a:spcBef>
                <a:spcPct val="20000"/>
              </a:spcBef>
              <a:spcAft>
                <a:spcPts val="0"/>
              </a:spcAft>
              <a:buClrTx/>
              <a:buSzTx/>
              <a:tabLst/>
              <a:defRPr/>
            </a:pPr>
            <a:r>
              <a:rPr kumimoji="0" lang="en-GB" sz="1800" b="0" i="0" u="none" strike="noStrike" kern="1200" cap="none" spc="0" normalizeH="0" baseline="0" noProof="0" dirty="0" smtClean="0">
                <a:ln>
                  <a:noFill/>
                </a:ln>
                <a:solidFill>
                  <a:schemeClr val="tx1"/>
                </a:solidFill>
                <a:effectLst/>
                <a:uLnTx/>
                <a:uFillTx/>
                <a:latin typeface="+mn-lt"/>
                <a:ea typeface="+mn-ea"/>
                <a:cs typeface="+mn-cs"/>
              </a:rPr>
              <a:t>PhD candidate in Banking and Finance</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1800" b="0" i="0" u="none" strike="noStrike" kern="1200" cap="none" spc="0" normalizeH="0" baseline="0" noProof="0" dirty="0" smtClean="0">
              <a:ln>
                <a:noFill/>
              </a:ln>
              <a:solidFill>
                <a:srgbClr val="C00000"/>
              </a:solidFill>
              <a:effectLst/>
              <a:uLnTx/>
              <a:uFillTx/>
              <a:latin typeface="+mn-lt"/>
              <a:ea typeface="+mn-ea"/>
              <a:cs typeface="+mn-cs"/>
            </a:endParaRPr>
          </a:p>
        </p:txBody>
      </p:sp>
      <p:pic>
        <p:nvPicPr>
          <p:cNvPr id="1027" name="Picture 3" descr="C:\Users\Geo\Desktop\Eres.jpg"/>
          <p:cNvPicPr>
            <a:picLocks noChangeAspect="1" noChangeArrowheads="1"/>
          </p:cNvPicPr>
          <p:nvPr/>
        </p:nvPicPr>
        <p:blipFill>
          <a:blip r:embed="rId4" cstate="print"/>
          <a:srcRect/>
          <a:stretch>
            <a:fillRect/>
          </a:stretch>
        </p:blipFill>
        <p:spPr bwMode="auto">
          <a:xfrm>
            <a:off x="2627784" y="5877272"/>
            <a:ext cx="3816424" cy="860985"/>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lowchart: Off-page Connector 3"/>
          <p:cNvSpPr/>
          <p:nvPr/>
        </p:nvSpPr>
        <p:spPr>
          <a:xfrm>
            <a:off x="2659704" y="116632"/>
            <a:ext cx="4000528" cy="500066"/>
          </a:xfrm>
          <a:prstGeom prst="flowChartOffpageConnector">
            <a:avLst/>
          </a:prstGeom>
          <a:solidFill>
            <a:schemeClr val="tx1">
              <a:lumMod val="75000"/>
              <a:lumOff val="25000"/>
            </a:schemeClr>
          </a:solidFill>
          <a:ln>
            <a:solidFill>
              <a:schemeClr val="bg2">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latin typeface="Bernard MT Condensed" pitchFamily="18" charset="0"/>
              </a:rPr>
              <a:t>Sample Description</a:t>
            </a:r>
            <a:endParaRPr lang="en-US" sz="2800" dirty="0">
              <a:latin typeface="Bernard MT Condensed" pitchFamily="18" charset="0"/>
            </a:endParaRPr>
          </a:p>
        </p:txBody>
      </p:sp>
      <p:sp>
        <p:nvSpPr>
          <p:cNvPr id="6" name="Rounded Rectangle 5"/>
          <p:cNvSpPr/>
          <p:nvPr/>
        </p:nvSpPr>
        <p:spPr>
          <a:xfrm>
            <a:off x="928662" y="857232"/>
            <a:ext cx="7215238" cy="442915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t>For the second part of our sample, regarding the real estate performance indices, we made use of different type of property indices provided by the International Property Databank (IPD).</a:t>
            </a:r>
            <a:endParaRPr lang="el-GR" sz="2000" b="1" dirty="0" smtClean="0"/>
          </a:p>
          <a:p>
            <a:pPr algn="ctr"/>
            <a:endParaRPr lang="el-GR" sz="2000" b="1" dirty="0" smtClean="0"/>
          </a:p>
          <a:p>
            <a:pPr algn="ctr"/>
            <a:r>
              <a:rPr lang="en-US" sz="2000" b="1" dirty="0" smtClean="0"/>
              <a:t>The indices utilized measure total returns for all directly held real estate assets (All Property) and for the four main market sectors - retail, office, industrial and residential</a:t>
            </a:r>
            <a:endParaRPr lang="el-GR" sz="2000" b="1" dirty="0" smtClean="0"/>
          </a:p>
          <a:p>
            <a:pPr algn="ctr"/>
            <a:endParaRPr lang="el-GR" sz="2000" b="1" dirty="0" smtClean="0"/>
          </a:p>
          <a:p>
            <a:pPr algn="ctr"/>
            <a:r>
              <a:rPr lang="el-GR" sz="2000" b="1" dirty="0" smtClean="0"/>
              <a:t>Time Interval 1998-2008</a:t>
            </a:r>
          </a:p>
          <a:p>
            <a:pPr algn="ctr"/>
            <a:endParaRPr lang="el-GR" sz="2000" b="1" dirty="0" smtClean="0"/>
          </a:p>
          <a:p>
            <a:pPr algn="ctr"/>
            <a:r>
              <a:rPr lang="el-GR" sz="2000" b="1" dirty="0" smtClean="0"/>
              <a:t>Observation Frequency : yearly</a:t>
            </a:r>
            <a:endParaRPr lang="el-GR" sz="2000" b="1"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l-GR"/>
          </a:p>
        </p:txBody>
      </p:sp>
      <p:sp>
        <p:nvSpPr>
          <p:cNvPr id="17411" name="Rectangle 3"/>
          <p:cNvSpPr>
            <a:spLocks noChangeArrowheads="1"/>
          </p:cNvSpPr>
          <p:nvPr/>
        </p:nvSpPr>
        <p:spPr bwMode="auto">
          <a:xfrm>
            <a:off x="0" y="6762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7414"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l-GR"/>
          </a:p>
        </p:txBody>
      </p:sp>
      <p:pic>
        <p:nvPicPr>
          <p:cNvPr id="17413" name="Picture 5"/>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1000100" y="4643446"/>
            <a:ext cx="214314" cy="313228"/>
          </a:xfrm>
          <a:prstGeom prst="rect">
            <a:avLst/>
          </a:prstGeom>
          <a:noFill/>
        </p:spPr>
      </p:pic>
      <p:sp>
        <p:nvSpPr>
          <p:cNvPr id="7" name="Titolo 1"/>
          <p:cNvSpPr txBox="1">
            <a:spLocks/>
          </p:cNvSpPr>
          <p:nvPr/>
        </p:nvSpPr>
        <p:spPr>
          <a:xfrm>
            <a:off x="457200" y="274638"/>
            <a:ext cx="8229600" cy="1143000"/>
          </a:xfrm>
          <a:prstGeom prst="rect">
            <a:avLst/>
          </a:prstGeom>
          <a:solidFill>
            <a:schemeClr val="bg1">
              <a:lumMod val="95000"/>
              <a:alpha val="50000"/>
            </a:schemeClr>
          </a:solidFill>
        </p:spPr>
        <p:txBody>
          <a:bodyPr rtlCol="0">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l-GR" sz="4000" b="0" i="0" u="none" strike="noStrike" kern="1200" cap="none" spc="0" normalizeH="0" baseline="0" noProof="0" dirty="0" smtClean="0">
                <a:ln>
                  <a:noFill/>
                </a:ln>
                <a:solidFill>
                  <a:srgbClr val="C00000"/>
                </a:solidFill>
                <a:effectLst/>
                <a:uLnTx/>
                <a:uFillTx/>
                <a:latin typeface="Bernard MT Condensed" pitchFamily="18" charset="0"/>
                <a:ea typeface="+mj-ea"/>
                <a:cs typeface="+mj-cs"/>
              </a:rPr>
              <a:t>Empirical</a:t>
            </a:r>
            <a:r>
              <a:rPr kumimoji="0" lang="el-GR" sz="4000" b="0" i="0" u="none" strike="noStrike" kern="1200" cap="none" spc="0" normalizeH="0" noProof="0" dirty="0" smtClean="0">
                <a:ln>
                  <a:noFill/>
                </a:ln>
                <a:solidFill>
                  <a:srgbClr val="C00000"/>
                </a:solidFill>
                <a:effectLst/>
                <a:uLnTx/>
                <a:uFillTx/>
                <a:latin typeface="Bernard MT Condensed" pitchFamily="18" charset="0"/>
                <a:ea typeface="+mj-ea"/>
                <a:cs typeface="+mj-cs"/>
              </a:rPr>
              <a:t> Analysis</a:t>
            </a:r>
            <a:endParaRPr kumimoji="0" lang="en-GB" sz="4000" b="0" i="0" u="none" strike="noStrike" kern="1200" cap="none" spc="0" normalizeH="0" baseline="0" noProof="0" dirty="0" smtClean="0">
              <a:ln>
                <a:noFill/>
              </a:ln>
              <a:solidFill>
                <a:srgbClr val="C00000"/>
              </a:solidFill>
              <a:effectLst/>
              <a:uLnTx/>
              <a:uFillTx/>
              <a:latin typeface="Bernard MT Condensed" pitchFamily="18" charset="0"/>
              <a:ea typeface="+mj-ea"/>
              <a:cs typeface="+mj-cs"/>
            </a:endParaRPr>
          </a:p>
        </p:txBody>
      </p:sp>
      <p:sp>
        <p:nvSpPr>
          <p:cNvPr id="8" name="Segnaposto contenuto 2"/>
          <p:cNvSpPr txBox="1">
            <a:spLocks/>
          </p:cNvSpPr>
          <p:nvPr/>
        </p:nvSpPr>
        <p:spPr>
          <a:xfrm>
            <a:off x="457200" y="1600200"/>
            <a:ext cx="8229600" cy="4686300"/>
          </a:xfrm>
          <a:prstGeom prst="rect">
            <a:avLst/>
          </a:prstGeom>
          <a:solidFill>
            <a:schemeClr val="bg1">
              <a:lumMod val="95000"/>
              <a:alpha val="90000"/>
            </a:schemeClr>
          </a:solidFill>
        </p:spPr>
        <p:txBody>
          <a:bodyPr rtlCol="0">
            <a:normAutofit/>
          </a:bodyPr>
          <a:lstStyle/>
          <a:p>
            <a:pPr marL="342900" marR="0" lvl="0" indent="-342900" algn="just"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3200" b="0" i="0" u="sng" strike="noStrike" kern="1200" cap="none" spc="0" normalizeH="0" baseline="0" noProof="0" dirty="0" smtClean="0">
                <a:ln>
                  <a:noFill/>
                </a:ln>
                <a:solidFill>
                  <a:schemeClr val="tx1"/>
                </a:solidFill>
                <a:effectLst/>
                <a:uLnTx/>
                <a:uFillTx/>
                <a:latin typeface="+mn-lt"/>
                <a:ea typeface="+mn-ea"/>
                <a:cs typeface="+mn-cs"/>
              </a:rPr>
              <a:t>Methodology</a:t>
            </a:r>
          </a:p>
          <a:p>
            <a:pPr marR="0" lvl="0" algn="just" defTabSz="914400" rtl="0" eaLnBrk="1" fontAlgn="auto" latinLnBrk="0" hangingPunct="1">
              <a:lnSpc>
                <a:spcPct val="100000"/>
              </a:lnSpc>
              <a:spcBef>
                <a:spcPct val="20000"/>
              </a:spcBef>
              <a:spcAft>
                <a:spcPts val="0"/>
              </a:spcAft>
              <a:buClrTx/>
              <a:buSzTx/>
              <a:buFont typeface="Arial" pitchFamily="34" charset="0"/>
              <a:buNone/>
              <a:tabLst/>
              <a:defRPr/>
            </a:pPr>
            <a:r>
              <a:rPr lang="en-US" sz="2200" dirty="0" smtClean="0"/>
              <a:t>The analysis considers first of all the asset allocation of the real estate funds and compare the weight assigned to each type of asset (office, retail, industrial, residential and other) with the real estate trend.</a:t>
            </a:r>
          </a:p>
          <a:p>
            <a:pPr marR="0" lvl="0" algn="just" defTabSz="914400" rtl="0" eaLnBrk="1" fontAlgn="auto" latinLnBrk="0" hangingPunct="1">
              <a:lnSpc>
                <a:spcPct val="100000"/>
              </a:lnSpc>
              <a:spcBef>
                <a:spcPct val="20000"/>
              </a:spcBef>
              <a:spcAft>
                <a:spcPts val="0"/>
              </a:spcAft>
              <a:buClrTx/>
              <a:buSzTx/>
              <a:buFont typeface="Arial" pitchFamily="34" charset="0"/>
              <a:buNone/>
              <a:tabLst/>
              <a:defRPr/>
            </a:pPr>
            <a:r>
              <a:rPr lang="en-US" sz="2200" dirty="0" smtClean="0"/>
              <a:t>The analysis is released using a standard </a:t>
            </a:r>
            <a:r>
              <a:rPr lang="en-US" sz="2200" u="sng" dirty="0" err="1" smtClean="0"/>
              <a:t>pairwise</a:t>
            </a:r>
            <a:r>
              <a:rPr lang="en-US" sz="2200" u="sng" dirty="0" smtClean="0"/>
              <a:t> correlation measure</a:t>
            </a:r>
            <a:r>
              <a:rPr lang="en-US" sz="2200" dirty="0" smtClean="0"/>
              <a:t> and a </a:t>
            </a:r>
            <a:r>
              <a:rPr lang="en-US" sz="2200" u="sng" dirty="0" smtClean="0"/>
              <a:t>F test </a:t>
            </a:r>
            <a:r>
              <a:rPr lang="en-US" sz="2200" dirty="0" smtClean="0"/>
              <a:t>for the significance of the relationship</a:t>
            </a:r>
          </a:p>
          <a:p>
            <a:pPr marR="0" lvl="0" algn="just" defTabSz="914400" rtl="0" eaLnBrk="1" fontAlgn="auto" latinLnBrk="0" hangingPunct="1">
              <a:lnSpc>
                <a:spcPct val="100000"/>
              </a:lnSpc>
              <a:spcBef>
                <a:spcPct val="20000"/>
              </a:spcBef>
              <a:spcAft>
                <a:spcPts val="0"/>
              </a:spcAft>
              <a:buClrTx/>
              <a:buSzTx/>
              <a:buFont typeface="Arial" pitchFamily="34" charset="0"/>
              <a:buNone/>
              <a:tabLst/>
              <a:defRPr/>
            </a:pPr>
            <a:endParaRPr lang="en-US" sz="2200" dirty="0" smtClean="0"/>
          </a:p>
        </p:txBody>
      </p:sp>
      <p:graphicFrame>
        <p:nvGraphicFramePr>
          <p:cNvPr id="9" name="Oggetto 8"/>
          <p:cNvGraphicFramePr>
            <a:graphicFrameLocks noChangeAspect="1"/>
          </p:cNvGraphicFramePr>
          <p:nvPr/>
        </p:nvGraphicFramePr>
        <p:xfrm>
          <a:off x="611560" y="4797152"/>
          <a:ext cx="2958682" cy="792088"/>
        </p:xfrm>
        <a:graphic>
          <a:graphicData uri="http://schemas.openxmlformats.org/presentationml/2006/ole">
            <p:oleObj spid="_x0000_s1026" name="Equation" r:id="rId4" imgW="1612800" imgH="431640" progId="Equation.3">
              <p:embed/>
            </p:oleObj>
          </a:graphicData>
        </a:graphic>
      </p:graphicFrame>
      <p:graphicFrame>
        <p:nvGraphicFramePr>
          <p:cNvPr id="1027" name="Object 3"/>
          <p:cNvGraphicFramePr>
            <a:graphicFrameLocks noChangeAspect="1"/>
          </p:cNvGraphicFramePr>
          <p:nvPr/>
        </p:nvGraphicFramePr>
        <p:xfrm>
          <a:off x="5148064" y="4437112"/>
          <a:ext cx="815975" cy="792162"/>
        </p:xfrm>
        <a:graphic>
          <a:graphicData uri="http://schemas.openxmlformats.org/presentationml/2006/ole">
            <p:oleObj spid="_x0000_s1027" name="Equation" r:id="rId5" imgW="444240" imgH="431640" progId="Equation.3">
              <p:embed/>
            </p:oleObj>
          </a:graphicData>
        </a:graphic>
      </p:graphicFrame>
      <p:graphicFrame>
        <p:nvGraphicFramePr>
          <p:cNvPr id="1028" name="Object 4"/>
          <p:cNvGraphicFramePr>
            <a:graphicFrameLocks noChangeAspect="1"/>
          </p:cNvGraphicFramePr>
          <p:nvPr/>
        </p:nvGraphicFramePr>
        <p:xfrm>
          <a:off x="5148064" y="5445224"/>
          <a:ext cx="1749425" cy="419100"/>
        </p:xfrm>
        <a:graphic>
          <a:graphicData uri="http://schemas.openxmlformats.org/presentationml/2006/ole">
            <p:oleObj spid="_x0000_s1028" name="Equation" r:id="rId6" imgW="952200" imgH="228600" progId="Equation.3">
              <p:embed/>
            </p:oleObj>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l-GR"/>
          </a:p>
        </p:txBody>
      </p:sp>
      <p:sp>
        <p:nvSpPr>
          <p:cNvPr id="17411" name="Rectangle 3"/>
          <p:cNvSpPr>
            <a:spLocks noChangeArrowheads="1"/>
          </p:cNvSpPr>
          <p:nvPr/>
        </p:nvSpPr>
        <p:spPr bwMode="auto">
          <a:xfrm>
            <a:off x="0" y="6762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7414"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l-GR"/>
          </a:p>
        </p:txBody>
      </p:sp>
      <p:sp>
        <p:nvSpPr>
          <p:cNvPr id="7" name="Titolo 1"/>
          <p:cNvSpPr txBox="1">
            <a:spLocks/>
          </p:cNvSpPr>
          <p:nvPr/>
        </p:nvSpPr>
        <p:spPr>
          <a:xfrm>
            <a:off x="457200" y="274638"/>
            <a:ext cx="8229600" cy="1143000"/>
          </a:xfrm>
          <a:prstGeom prst="rect">
            <a:avLst/>
          </a:prstGeom>
          <a:solidFill>
            <a:schemeClr val="bg1">
              <a:lumMod val="95000"/>
              <a:alpha val="50000"/>
            </a:schemeClr>
          </a:solidFill>
        </p:spPr>
        <p:txBody>
          <a:bodyPr rtlCol="0">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l-GR" sz="4000" b="0" i="0" u="none" strike="noStrike" kern="1200" cap="none" spc="0" normalizeH="0" baseline="0" noProof="0" dirty="0" smtClean="0">
                <a:ln>
                  <a:noFill/>
                </a:ln>
                <a:solidFill>
                  <a:srgbClr val="C00000"/>
                </a:solidFill>
                <a:effectLst/>
                <a:uLnTx/>
                <a:uFillTx/>
                <a:latin typeface="Bernard MT Condensed" pitchFamily="18" charset="0"/>
                <a:ea typeface="+mj-ea"/>
                <a:cs typeface="+mj-cs"/>
              </a:rPr>
              <a:t>Empirical</a:t>
            </a:r>
            <a:r>
              <a:rPr kumimoji="0" lang="el-GR" sz="4000" b="0" i="0" u="none" strike="noStrike" kern="1200" cap="none" spc="0" normalizeH="0" noProof="0" dirty="0" smtClean="0">
                <a:ln>
                  <a:noFill/>
                </a:ln>
                <a:solidFill>
                  <a:srgbClr val="C00000"/>
                </a:solidFill>
                <a:effectLst/>
                <a:uLnTx/>
                <a:uFillTx/>
                <a:latin typeface="Bernard MT Condensed" pitchFamily="18" charset="0"/>
                <a:ea typeface="+mj-ea"/>
                <a:cs typeface="+mj-cs"/>
              </a:rPr>
              <a:t> Analysis</a:t>
            </a:r>
            <a:endParaRPr kumimoji="0" lang="en-GB" sz="4000" b="0" i="0" u="none" strike="noStrike" kern="1200" cap="none" spc="0" normalizeH="0" baseline="0" noProof="0" dirty="0" smtClean="0">
              <a:ln>
                <a:noFill/>
              </a:ln>
              <a:solidFill>
                <a:srgbClr val="C00000"/>
              </a:solidFill>
              <a:effectLst/>
              <a:uLnTx/>
              <a:uFillTx/>
              <a:latin typeface="Bernard MT Condensed" pitchFamily="18" charset="0"/>
              <a:ea typeface="+mj-ea"/>
              <a:cs typeface="+mj-cs"/>
            </a:endParaRPr>
          </a:p>
        </p:txBody>
      </p:sp>
      <p:sp>
        <p:nvSpPr>
          <p:cNvPr id="8" name="Segnaposto contenuto 2"/>
          <p:cNvSpPr txBox="1">
            <a:spLocks/>
          </p:cNvSpPr>
          <p:nvPr/>
        </p:nvSpPr>
        <p:spPr>
          <a:xfrm>
            <a:off x="446856" y="1600200"/>
            <a:ext cx="8229600" cy="4686300"/>
          </a:xfrm>
          <a:prstGeom prst="rect">
            <a:avLst/>
          </a:prstGeom>
          <a:solidFill>
            <a:schemeClr val="bg1">
              <a:lumMod val="95000"/>
              <a:alpha val="90000"/>
            </a:schemeClr>
          </a:solidFill>
        </p:spPr>
        <p:txBody>
          <a:bodyPr rtlCol="0">
            <a:normAutofit/>
          </a:bodyPr>
          <a:lstStyle/>
          <a:p>
            <a:pPr marL="342900" marR="0" lvl="0" indent="-342900" algn="just"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3200" b="0" i="0" u="sng" strike="noStrike" kern="1200" cap="none" spc="0" normalizeH="0" baseline="0" noProof="0" dirty="0" smtClean="0">
                <a:ln>
                  <a:noFill/>
                </a:ln>
                <a:solidFill>
                  <a:schemeClr val="tx1"/>
                </a:solidFill>
                <a:effectLst/>
                <a:uLnTx/>
                <a:uFillTx/>
                <a:latin typeface="+mn-lt"/>
                <a:ea typeface="+mn-ea"/>
                <a:cs typeface="+mn-cs"/>
              </a:rPr>
              <a:t>Methodology</a:t>
            </a:r>
          </a:p>
          <a:p>
            <a:pPr marR="0" lvl="0" algn="just" defTabSz="914400" rtl="0" eaLnBrk="1" fontAlgn="auto" latinLnBrk="0" hangingPunct="1">
              <a:lnSpc>
                <a:spcPct val="100000"/>
              </a:lnSpc>
              <a:spcBef>
                <a:spcPct val="20000"/>
              </a:spcBef>
              <a:spcAft>
                <a:spcPts val="0"/>
              </a:spcAft>
              <a:buClrTx/>
              <a:buSzTx/>
              <a:buFont typeface="Arial" pitchFamily="34" charset="0"/>
              <a:buNone/>
              <a:tabLst/>
              <a:defRPr/>
            </a:pPr>
            <a:r>
              <a:rPr lang="en-US" sz="2200" dirty="0" smtClean="0"/>
              <a:t>After </a:t>
            </a:r>
            <a:r>
              <a:rPr lang="en-US" sz="2200" dirty="0" err="1" smtClean="0"/>
              <a:t>analysing</a:t>
            </a:r>
            <a:r>
              <a:rPr lang="en-US" sz="2200" dirty="0" smtClean="0"/>
              <a:t> the overall sample, we classify each fund on the basis of its asset allocation respect to a benchmark constructed on the basis of the standard mean variance Markowitz approach.</a:t>
            </a:r>
          </a:p>
          <a:p>
            <a:pPr marR="0" lvl="0" algn="just" defTabSz="914400" rtl="0" eaLnBrk="1" fontAlgn="auto" latinLnBrk="0" hangingPunct="1">
              <a:lnSpc>
                <a:spcPct val="100000"/>
              </a:lnSpc>
              <a:spcBef>
                <a:spcPct val="20000"/>
              </a:spcBef>
              <a:spcAft>
                <a:spcPts val="0"/>
              </a:spcAft>
              <a:buClrTx/>
              <a:buSzTx/>
              <a:buFont typeface="Arial" pitchFamily="34" charset="0"/>
              <a:buNone/>
              <a:tabLst/>
              <a:defRPr/>
            </a:pPr>
            <a:endParaRPr lang="en-US" sz="2200" dirty="0" smtClean="0"/>
          </a:p>
          <a:p>
            <a:pPr marR="0" lvl="0" algn="just" defTabSz="914400" rtl="0" eaLnBrk="1" fontAlgn="auto" latinLnBrk="0" hangingPunct="1">
              <a:lnSpc>
                <a:spcPct val="100000"/>
              </a:lnSpc>
              <a:spcBef>
                <a:spcPct val="20000"/>
              </a:spcBef>
              <a:spcAft>
                <a:spcPts val="0"/>
              </a:spcAft>
              <a:buClrTx/>
              <a:buSzTx/>
              <a:buFont typeface="Arial" pitchFamily="34" charset="0"/>
              <a:buNone/>
              <a:tabLst/>
              <a:defRPr/>
            </a:pPr>
            <a:r>
              <a:rPr lang="en-US" sz="2200" dirty="0" smtClean="0"/>
              <a:t>Looking at the portfolio composition, a standard distance measure is computed comparing each fund with all efficient ones. </a:t>
            </a:r>
          </a:p>
          <a:p>
            <a:pPr marR="0" lvl="0" algn="just" defTabSz="914400" rtl="0" eaLnBrk="1" fontAlgn="auto" latinLnBrk="0" hangingPunct="1">
              <a:lnSpc>
                <a:spcPct val="100000"/>
              </a:lnSpc>
              <a:spcBef>
                <a:spcPct val="20000"/>
              </a:spcBef>
              <a:spcAft>
                <a:spcPts val="0"/>
              </a:spcAft>
              <a:buClrTx/>
              <a:buSzTx/>
              <a:buFont typeface="Arial" pitchFamily="34" charset="0"/>
              <a:buNone/>
              <a:tabLst/>
              <a:defRPr/>
            </a:pPr>
            <a:endParaRPr lang="en-US" sz="2200" dirty="0" smtClean="0"/>
          </a:p>
        </p:txBody>
      </p:sp>
      <p:graphicFrame>
        <p:nvGraphicFramePr>
          <p:cNvPr id="2053" name="Object 5"/>
          <p:cNvGraphicFramePr>
            <a:graphicFrameLocks noChangeAspect="1"/>
          </p:cNvGraphicFramePr>
          <p:nvPr/>
        </p:nvGraphicFramePr>
        <p:xfrm>
          <a:off x="517525" y="4799236"/>
          <a:ext cx="3146425" cy="862012"/>
        </p:xfrm>
        <a:graphic>
          <a:graphicData uri="http://schemas.openxmlformats.org/presentationml/2006/ole">
            <p:oleObj spid="_x0000_s2053" name="Equation" r:id="rId3" imgW="1714320" imgH="469800" progId="Equation.3">
              <p:embed/>
            </p:oleObj>
          </a:graphicData>
        </a:graphic>
      </p:graphicFrame>
      <p:sp>
        <p:nvSpPr>
          <p:cNvPr id="12" name="Gallone 11"/>
          <p:cNvSpPr/>
          <p:nvPr/>
        </p:nvSpPr>
        <p:spPr>
          <a:xfrm>
            <a:off x="3707904" y="4797152"/>
            <a:ext cx="648072" cy="864096"/>
          </a:xfrm>
          <a:prstGeom prst="chevr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solidFill>
                <a:schemeClr val="tx1"/>
              </a:solidFill>
            </a:endParaRPr>
          </a:p>
        </p:txBody>
      </p:sp>
      <p:sp>
        <p:nvSpPr>
          <p:cNvPr id="13" name="CasellaDiTesto 12"/>
          <p:cNvSpPr txBox="1"/>
          <p:nvPr/>
        </p:nvSpPr>
        <p:spPr>
          <a:xfrm>
            <a:off x="4644008" y="4797152"/>
            <a:ext cx="3851920" cy="1200329"/>
          </a:xfrm>
          <a:prstGeom prst="rect">
            <a:avLst/>
          </a:prstGeom>
          <a:noFill/>
        </p:spPr>
        <p:txBody>
          <a:bodyPr wrap="square" rtlCol="0">
            <a:spAutoFit/>
          </a:bodyPr>
          <a:lstStyle/>
          <a:p>
            <a:pPr algn="just"/>
            <a:r>
              <a:rPr lang="en-GB" smtClean="0"/>
              <a:t>All funds are classified for the percentile of the distance measure and for each percentile a correlation measure is computed </a:t>
            </a:r>
            <a:endParaRPr lang="en-GB"/>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Flowchart: Off-page Connector 12"/>
          <p:cNvSpPr/>
          <p:nvPr/>
        </p:nvSpPr>
        <p:spPr>
          <a:xfrm>
            <a:off x="2659704" y="116632"/>
            <a:ext cx="4000528" cy="500066"/>
          </a:xfrm>
          <a:prstGeom prst="flowChartOffpageConnector">
            <a:avLst/>
          </a:prstGeom>
          <a:solidFill>
            <a:schemeClr val="tx1">
              <a:lumMod val="75000"/>
              <a:lumOff val="25000"/>
            </a:schemeClr>
          </a:solidFill>
          <a:ln>
            <a:solidFill>
              <a:schemeClr val="bg2">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2800" dirty="0" smtClean="0">
                <a:latin typeface="Bernard MT Condensed" pitchFamily="18" charset="0"/>
              </a:rPr>
              <a:t>Results</a:t>
            </a:r>
            <a:endParaRPr lang="en-US" sz="2800" dirty="0">
              <a:latin typeface="Bernard MT Condensed" pitchFamily="18" charset="0"/>
            </a:endParaRPr>
          </a:p>
        </p:txBody>
      </p:sp>
      <p:sp>
        <p:nvSpPr>
          <p:cNvPr id="17410"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l-GR"/>
          </a:p>
        </p:txBody>
      </p:sp>
      <p:sp>
        <p:nvSpPr>
          <p:cNvPr id="17411" name="Rectangle 3"/>
          <p:cNvSpPr>
            <a:spLocks noChangeArrowheads="1"/>
          </p:cNvSpPr>
          <p:nvPr/>
        </p:nvSpPr>
        <p:spPr bwMode="auto">
          <a:xfrm>
            <a:off x="0" y="6762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40962"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l-GR"/>
          </a:p>
        </p:txBody>
      </p:sp>
      <p:sp>
        <p:nvSpPr>
          <p:cNvPr id="40963" name="Rectangle 3"/>
          <p:cNvSpPr>
            <a:spLocks noChangeArrowheads="1"/>
          </p:cNvSpPr>
          <p:nvPr/>
        </p:nvSpPr>
        <p:spPr bwMode="auto">
          <a:xfrm>
            <a:off x="0" y="9525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l-GR" sz="1800" b="0" i="0" u="none" strike="noStrike" cap="none" normalizeH="0" baseline="0" smtClean="0">
              <a:ln>
                <a:noFill/>
              </a:ln>
              <a:solidFill>
                <a:schemeClr val="tx1"/>
              </a:solidFill>
              <a:effectLst/>
              <a:latin typeface="Arial" pitchFamily="34" charset="0"/>
              <a:cs typeface="Arial" pitchFamily="34" charset="0"/>
            </a:endParaRPr>
          </a:p>
        </p:txBody>
      </p:sp>
      <p:sp>
        <p:nvSpPr>
          <p:cNvPr id="41986"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l-GR"/>
          </a:p>
        </p:txBody>
      </p:sp>
      <p:sp>
        <p:nvSpPr>
          <p:cNvPr id="41987" name="Rectangle 3"/>
          <p:cNvSpPr>
            <a:spLocks noChangeArrowheads="1"/>
          </p:cNvSpPr>
          <p:nvPr/>
        </p:nvSpPr>
        <p:spPr bwMode="auto">
          <a:xfrm>
            <a:off x="0" y="6381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l-GR" sz="1800" b="0" i="0" u="none" strike="noStrike" cap="none" normalizeH="0" baseline="0" smtClean="0">
              <a:ln>
                <a:noFill/>
              </a:ln>
              <a:solidFill>
                <a:schemeClr val="tx1"/>
              </a:solidFill>
              <a:effectLst/>
              <a:latin typeface="Arial" pitchFamily="34" charset="0"/>
              <a:cs typeface="Arial" pitchFamily="34" charset="0"/>
            </a:endParaRPr>
          </a:p>
        </p:txBody>
      </p:sp>
      <p:graphicFrame>
        <p:nvGraphicFramePr>
          <p:cNvPr id="16" name="Tabella 15"/>
          <p:cNvGraphicFramePr>
            <a:graphicFrameLocks noGrp="1"/>
          </p:cNvGraphicFramePr>
          <p:nvPr/>
        </p:nvGraphicFramePr>
        <p:xfrm>
          <a:off x="179512" y="1340768"/>
          <a:ext cx="8712975" cy="864096"/>
        </p:xfrm>
        <a:graphic>
          <a:graphicData uri="http://schemas.openxmlformats.org/drawingml/2006/table">
            <a:tbl>
              <a:tblPr/>
              <a:tblGrid>
                <a:gridCol w="580865"/>
                <a:gridCol w="580865"/>
                <a:gridCol w="580865"/>
                <a:gridCol w="580865"/>
                <a:gridCol w="580865"/>
                <a:gridCol w="580865"/>
                <a:gridCol w="580865"/>
                <a:gridCol w="580865"/>
                <a:gridCol w="580865"/>
                <a:gridCol w="580865"/>
                <a:gridCol w="580865"/>
                <a:gridCol w="580865"/>
                <a:gridCol w="580865"/>
                <a:gridCol w="580865"/>
                <a:gridCol w="580865"/>
              </a:tblGrid>
              <a:tr h="229813">
                <a:tc>
                  <a:txBody>
                    <a:bodyPr/>
                    <a:lstStyle/>
                    <a:p>
                      <a:pPr algn="r" fontAlgn="b"/>
                      <a:r>
                        <a:rPr lang="it-IT" sz="1000" b="0" i="0" u="none" strike="noStrike" dirty="0" err="1">
                          <a:solidFill>
                            <a:srgbClr val="000000"/>
                          </a:solidFill>
                          <a:latin typeface="Calibri"/>
                        </a:rPr>
                        <a:t>Corr</a:t>
                      </a:r>
                      <a:r>
                        <a:rPr lang="it-IT" sz="1000" b="0" i="0" u="none" strike="noStrike" dirty="0">
                          <a:solidFill>
                            <a:srgbClr val="000000"/>
                          </a:solidFill>
                          <a:latin typeface="Calibri"/>
                        </a:rPr>
                        <a:t> t</a:t>
                      </a:r>
                    </a:p>
                  </a:txBody>
                  <a:tcPr marL="0" marR="0" marT="0" marB="0" anchor="b">
                    <a:lnL>
                      <a:noFill/>
                    </a:lnL>
                    <a:lnR>
                      <a:noFill/>
                    </a:lnR>
                    <a:lnT>
                      <a:noFill/>
                    </a:lnT>
                    <a:lnB>
                      <a:noFill/>
                    </a:lnB>
                    <a:solidFill>
                      <a:schemeClr val="bg1"/>
                    </a:solidFill>
                  </a:tcPr>
                </a:tc>
                <a:tc>
                  <a:txBody>
                    <a:bodyPr/>
                    <a:lstStyle/>
                    <a:p>
                      <a:pPr algn="r" fontAlgn="b"/>
                      <a:endParaRPr lang="it-IT" sz="1000" b="0" i="0" u="none" strike="noStrike">
                        <a:solidFill>
                          <a:srgbClr val="000000"/>
                        </a:solidFill>
                        <a:latin typeface="Calibri"/>
                      </a:endParaRPr>
                    </a:p>
                  </a:txBody>
                  <a:tcPr marL="0" marR="0" marT="0" marB="0" anchor="b">
                    <a:lnL>
                      <a:noFill/>
                    </a:lnL>
                    <a:lnR>
                      <a:noFill/>
                    </a:lnR>
                    <a:lnT>
                      <a:noFill/>
                    </a:lnT>
                    <a:lnB>
                      <a:noFill/>
                    </a:lnB>
                    <a:solidFill>
                      <a:schemeClr val="bg1"/>
                    </a:solidFill>
                  </a:tcPr>
                </a:tc>
                <a:tc>
                  <a:txBody>
                    <a:bodyPr/>
                    <a:lstStyle/>
                    <a:p>
                      <a:pPr algn="r" fontAlgn="b"/>
                      <a:endParaRPr lang="it-IT" sz="1000" b="0" i="0" u="none" strike="noStrike">
                        <a:solidFill>
                          <a:srgbClr val="000000"/>
                        </a:solidFill>
                        <a:latin typeface="Calibri"/>
                      </a:endParaRPr>
                    </a:p>
                  </a:txBody>
                  <a:tcPr marL="0" marR="0" marT="0" marB="0" anchor="b">
                    <a:lnL>
                      <a:noFill/>
                    </a:lnL>
                    <a:lnR>
                      <a:noFill/>
                    </a:lnR>
                    <a:lnT>
                      <a:noFill/>
                    </a:lnT>
                    <a:lnB>
                      <a:noFill/>
                    </a:lnB>
                    <a:solidFill>
                      <a:schemeClr val="bg1"/>
                    </a:solidFill>
                  </a:tcPr>
                </a:tc>
                <a:tc>
                  <a:txBody>
                    <a:bodyPr/>
                    <a:lstStyle/>
                    <a:p>
                      <a:pPr algn="r" fontAlgn="b"/>
                      <a:endParaRPr lang="it-IT" sz="1000" b="0" i="0" u="none" strike="noStrike">
                        <a:solidFill>
                          <a:srgbClr val="000000"/>
                        </a:solidFill>
                        <a:latin typeface="Calibri"/>
                      </a:endParaRPr>
                    </a:p>
                  </a:txBody>
                  <a:tcPr marL="0" marR="0" marT="0" marB="0" anchor="b">
                    <a:lnL>
                      <a:noFill/>
                    </a:lnL>
                    <a:lnR>
                      <a:noFill/>
                    </a:lnR>
                    <a:lnT>
                      <a:noFill/>
                    </a:lnT>
                    <a:lnB>
                      <a:noFill/>
                    </a:lnB>
                    <a:solidFill>
                      <a:schemeClr val="bg1"/>
                    </a:solidFill>
                  </a:tcPr>
                </a:tc>
                <a:tc>
                  <a:txBody>
                    <a:bodyPr/>
                    <a:lstStyle/>
                    <a:p>
                      <a:pPr algn="r" fontAlgn="b"/>
                      <a:endParaRPr lang="it-IT" sz="1000" b="0" i="0" u="none" strike="noStrike">
                        <a:solidFill>
                          <a:srgbClr val="000000"/>
                        </a:solidFill>
                        <a:latin typeface="Calibri"/>
                      </a:endParaRPr>
                    </a:p>
                  </a:txBody>
                  <a:tcPr marL="0" marR="0" marT="0" marB="0" anchor="b">
                    <a:lnL>
                      <a:noFill/>
                    </a:lnL>
                    <a:lnR>
                      <a:noFill/>
                    </a:lnR>
                    <a:lnT>
                      <a:noFill/>
                    </a:lnT>
                    <a:lnB>
                      <a:noFill/>
                    </a:lnB>
                    <a:solidFill>
                      <a:schemeClr val="bg1"/>
                    </a:solidFill>
                  </a:tcPr>
                </a:tc>
                <a:tc>
                  <a:txBody>
                    <a:bodyPr/>
                    <a:lstStyle/>
                    <a:p>
                      <a:pPr algn="r" fontAlgn="b"/>
                      <a:r>
                        <a:rPr lang="it-IT" sz="1000" b="0" i="0" u="none" strike="noStrike">
                          <a:solidFill>
                            <a:srgbClr val="000000"/>
                          </a:solidFill>
                          <a:latin typeface="Calibri"/>
                        </a:rPr>
                        <a:t>Corr t-1</a:t>
                      </a:r>
                    </a:p>
                  </a:txBody>
                  <a:tcPr marL="0" marR="0" marT="0" marB="0" anchor="b">
                    <a:lnL>
                      <a:noFill/>
                    </a:lnL>
                    <a:lnR>
                      <a:noFill/>
                    </a:lnR>
                    <a:lnT>
                      <a:noFill/>
                    </a:lnT>
                    <a:lnB>
                      <a:noFill/>
                    </a:lnB>
                    <a:solidFill>
                      <a:schemeClr val="bg1"/>
                    </a:solidFill>
                  </a:tcPr>
                </a:tc>
                <a:tc>
                  <a:txBody>
                    <a:bodyPr/>
                    <a:lstStyle/>
                    <a:p>
                      <a:pPr algn="r" fontAlgn="b"/>
                      <a:endParaRPr lang="it-IT" sz="1000" b="0" i="0" u="none" strike="noStrike">
                        <a:solidFill>
                          <a:srgbClr val="000000"/>
                        </a:solidFill>
                        <a:latin typeface="Calibri"/>
                      </a:endParaRPr>
                    </a:p>
                  </a:txBody>
                  <a:tcPr marL="0" marR="0" marT="0" marB="0" anchor="b">
                    <a:lnL>
                      <a:noFill/>
                    </a:lnL>
                    <a:lnR>
                      <a:noFill/>
                    </a:lnR>
                    <a:lnT>
                      <a:noFill/>
                    </a:lnT>
                    <a:lnB>
                      <a:noFill/>
                    </a:lnB>
                    <a:solidFill>
                      <a:schemeClr val="bg1"/>
                    </a:solidFill>
                  </a:tcPr>
                </a:tc>
                <a:tc>
                  <a:txBody>
                    <a:bodyPr/>
                    <a:lstStyle/>
                    <a:p>
                      <a:pPr algn="r" fontAlgn="b"/>
                      <a:r>
                        <a:rPr lang="it-IT" sz="1000" b="1" i="0" u="none" strike="noStrike" dirty="0" smtClean="0">
                          <a:solidFill>
                            <a:srgbClr val="000000"/>
                          </a:solidFill>
                          <a:latin typeface="Calibri"/>
                        </a:rPr>
                        <a:t>GERMANY</a:t>
                      </a:r>
                      <a:endParaRPr lang="it-IT" sz="1000" b="1" i="0" u="none" strike="noStrike" dirty="0">
                        <a:solidFill>
                          <a:srgbClr val="000000"/>
                        </a:solidFill>
                        <a:latin typeface="Calibri"/>
                      </a:endParaRPr>
                    </a:p>
                  </a:txBody>
                  <a:tcPr marL="0" marR="0" marT="0" marB="0" anchor="b">
                    <a:lnL>
                      <a:noFill/>
                    </a:lnL>
                    <a:lnR>
                      <a:noFill/>
                    </a:lnR>
                    <a:lnT>
                      <a:noFill/>
                    </a:lnT>
                    <a:lnB>
                      <a:noFill/>
                    </a:lnB>
                    <a:solidFill>
                      <a:schemeClr val="bg1"/>
                    </a:solidFill>
                  </a:tcPr>
                </a:tc>
                <a:tc>
                  <a:txBody>
                    <a:bodyPr/>
                    <a:lstStyle/>
                    <a:p>
                      <a:pPr algn="r" fontAlgn="b"/>
                      <a:endParaRPr lang="it-IT" sz="1000" b="0" i="0" u="none" strike="noStrike">
                        <a:solidFill>
                          <a:srgbClr val="000000"/>
                        </a:solidFill>
                        <a:latin typeface="Calibri"/>
                      </a:endParaRPr>
                    </a:p>
                  </a:txBody>
                  <a:tcPr marL="0" marR="0" marT="0" marB="0" anchor="b">
                    <a:lnL>
                      <a:noFill/>
                    </a:lnL>
                    <a:lnR>
                      <a:noFill/>
                    </a:lnR>
                    <a:lnT>
                      <a:noFill/>
                    </a:lnT>
                    <a:lnB>
                      <a:noFill/>
                    </a:lnB>
                    <a:solidFill>
                      <a:schemeClr val="bg1"/>
                    </a:solidFill>
                  </a:tcPr>
                </a:tc>
                <a:tc>
                  <a:txBody>
                    <a:bodyPr/>
                    <a:lstStyle/>
                    <a:p>
                      <a:pPr algn="r" fontAlgn="b"/>
                      <a:endParaRPr lang="it-IT" sz="1000" b="0" i="0" u="none" strike="noStrike">
                        <a:solidFill>
                          <a:srgbClr val="000000"/>
                        </a:solidFill>
                        <a:latin typeface="Calibri"/>
                      </a:endParaRPr>
                    </a:p>
                  </a:txBody>
                  <a:tcPr marL="0" marR="0" marT="0" marB="0" anchor="b">
                    <a:lnL>
                      <a:noFill/>
                    </a:lnL>
                    <a:lnR>
                      <a:noFill/>
                    </a:lnR>
                    <a:lnT>
                      <a:noFill/>
                    </a:lnT>
                    <a:lnB>
                      <a:noFill/>
                    </a:lnB>
                    <a:solidFill>
                      <a:schemeClr val="bg1"/>
                    </a:solidFill>
                  </a:tcPr>
                </a:tc>
                <a:tc>
                  <a:txBody>
                    <a:bodyPr/>
                    <a:lstStyle/>
                    <a:p>
                      <a:pPr algn="r" fontAlgn="b"/>
                      <a:r>
                        <a:rPr lang="it-IT" sz="1000" b="0" i="0" u="none" strike="noStrike">
                          <a:solidFill>
                            <a:srgbClr val="000000"/>
                          </a:solidFill>
                          <a:latin typeface="Calibri"/>
                        </a:rPr>
                        <a:t>Corr t-2</a:t>
                      </a:r>
                    </a:p>
                  </a:txBody>
                  <a:tcPr marL="0" marR="0" marT="0" marB="0" anchor="b">
                    <a:lnL>
                      <a:noFill/>
                    </a:lnL>
                    <a:lnR>
                      <a:noFill/>
                    </a:lnR>
                    <a:lnT>
                      <a:noFill/>
                    </a:lnT>
                    <a:lnB>
                      <a:noFill/>
                    </a:lnB>
                    <a:solidFill>
                      <a:schemeClr val="bg1"/>
                    </a:solidFill>
                  </a:tcPr>
                </a:tc>
                <a:tc>
                  <a:txBody>
                    <a:bodyPr/>
                    <a:lstStyle/>
                    <a:p>
                      <a:pPr algn="r" fontAlgn="b"/>
                      <a:endParaRPr lang="it-IT" sz="1000" b="0" i="0" u="none" strike="noStrike">
                        <a:solidFill>
                          <a:srgbClr val="000000"/>
                        </a:solidFill>
                        <a:latin typeface="Calibri"/>
                      </a:endParaRPr>
                    </a:p>
                  </a:txBody>
                  <a:tcPr marL="0" marR="0" marT="0" marB="0" anchor="b">
                    <a:lnL>
                      <a:noFill/>
                    </a:lnL>
                    <a:lnR>
                      <a:noFill/>
                    </a:lnR>
                    <a:lnT>
                      <a:noFill/>
                    </a:lnT>
                    <a:lnB>
                      <a:noFill/>
                    </a:lnB>
                    <a:solidFill>
                      <a:schemeClr val="bg1"/>
                    </a:solidFill>
                  </a:tcPr>
                </a:tc>
                <a:tc>
                  <a:txBody>
                    <a:bodyPr/>
                    <a:lstStyle/>
                    <a:p>
                      <a:pPr algn="r" fontAlgn="b"/>
                      <a:endParaRPr lang="it-IT" sz="1000" b="0" i="0" u="none" strike="noStrike">
                        <a:solidFill>
                          <a:srgbClr val="000000"/>
                        </a:solidFill>
                        <a:latin typeface="Calibri"/>
                      </a:endParaRPr>
                    </a:p>
                  </a:txBody>
                  <a:tcPr marL="0" marR="0" marT="0" marB="0" anchor="b">
                    <a:lnL>
                      <a:noFill/>
                    </a:lnL>
                    <a:lnR>
                      <a:noFill/>
                    </a:lnR>
                    <a:lnT>
                      <a:noFill/>
                    </a:lnT>
                    <a:lnB>
                      <a:noFill/>
                    </a:lnB>
                    <a:solidFill>
                      <a:schemeClr val="bg1"/>
                    </a:solidFill>
                  </a:tcPr>
                </a:tc>
                <a:tc>
                  <a:txBody>
                    <a:bodyPr/>
                    <a:lstStyle/>
                    <a:p>
                      <a:pPr algn="r" fontAlgn="b"/>
                      <a:endParaRPr lang="it-IT" sz="1000" b="0" i="0" u="none" strike="noStrike">
                        <a:solidFill>
                          <a:srgbClr val="000000"/>
                        </a:solidFill>
                        <a:latin typeface="Calibri"/>
                      </a:endParaRPr>
                    </a:p>
                  </a:txBody>
                  <a:tcPr marL="0" marR="0" marT="0" marB="0" anchor="b">
                    <a:lnL>
                      <a:noFill/>
                    </a:lnL>
                    <a:lnR>
                      <a:noFill/>
                    </a:lnR>
                    <a:lnT>
                      <a:noFill/>
                    </a:lnT>
                    <a:lnB>
                      <a:noFill/>
                    </a:lnB>
                    <a:solidFill>
                      <a:schemeClr val="bg1"/>
                    </a:solidFill>
                  </a:tcPr>
                </a:tc>
                <a:tc>
                  <a:txBody>
                    <a:bodyPr/>
                    <a:lstStyle/>
                    <a:p>
                      <a:pPr algn="r" fontAlgn="b"/>
                      <a:endParaRPr lang="it-IT" sz="1000" b="0" i="0" u="none" strike="noStrike">
                        <a:solidFill>
                          <a:srgbClr val="000000"/>
                        </a:solidFill>
                        <a:latin typeface="Calibri"/>
                      </a:endParaRPr>
                    </a:p>
                  </a:txBody>
                  <a:tcPr marL="0" marR="0" marT="0" marB="0" anchor="b">
                    <a:lnL>
                      <a:noFill/>
                    </a:lnL>
                    <a:lnR>
                      <a:noFill/>
                    </a:lnR>
                    <a:lnT>
                      <a:noFill/>
                    </a:lnT>
                    <a:lnB>
                      <a:noFill/>
                    </a:lnB>
                    <a:solidFill>
                      <a:schemeClr val="bg1"/>
                    </a:solidFill>
                  </a:tcPr>
                </a:tc>
              </a:tr>
              <a:tr h="404470">
                <a:tc>
                  <a:txBody>
                    <a:bodyPr/>
                    <a:lstStyle/>
                    <a:p>
                      <a:pPr algn="r" fontAlgn="b"/>
                      <a:r>
                        <a:rPr lang="it-IT" sz="1000" b="0" i="0" u="none" strike="noStrike" dirty="0">
                          <a:solidFill>
                            <a:srgbClr val="000000"/>
                          </a:solidFill>
                          <a:latin typeface="Calibri"/>
                        </a:rPr>
                        <a:t>Office</a:t>
                      </a:r>
                    </a:p>
                  </a:txBody>
                  <a:tcPr marL="0" marR="0" marT="0" marB="0" anchor="b">
                    <a:lnL>
                      <a:noFill/>
                    </a:lnL>
                    <a:lnR>
                      <a:noFill/>
                    </a:lnR>
                    <a:lnT>
                      <a:noFill/>
                    </a:lnT>
                    <a:lnB>
                      <a:noFill/>
                    </a:lnB>
                    <a:solidFill>
                      <a:schemeClr val="bg1"/>
                    </a:solidFill>
                  </a:tcPr>
                </a:tc>
                <a:tc>
                  <a:txBody>
                    <a:bodyPr/>
                    <a:lstStyle/>
                    <a:p>
                      <a:pPr algn="r" fontAlgn="b"/>
                      <a:r>
                        <a:rPr lang="it-IT" sz="1000" b="0" i="0" u="none" strike="noStrike" dirty="0" err="1">
                          <a:solidFill>
                            <a:srgbClr val="000000"/>
                          </a:solidFill>
                          <a:latin typeface="Calibri"/>
                        </a:rPr>
                        <a:t>Retail</a:t>
                      </a:r>
                      <a:endParaRPr lang="it-IT" sz="1000" b="0" i="0" u="none" strike="noStrike" dirty="0">
                        <a:solidFill>
                          <a:srgbClr val="000000"/>
                        </a:solidFill>
                        <a:latin typeface="Calibri"/>
                      </a:endParaRPr>
                    </a:p>
                  </a:txBody>
                  <a:tcPr marL="0" marR="0" marT="0" marB="0" anchor="b">
                    <a:lnL>
                      <a:noFill/>
                    </a:lnL>
                    <a:lnR>
                      <a:noFill/>
                    </a:lnR>
                    <a:lnT>
                      <a:noFill/>
                    </a:lnT>
                    <a:lnB>
                      <a:noFill/>
                    </a:lnB>
                    <a:solidFill>
                      <a:schemeClr val="bg1"/>
                    </a:solidFill>
                  </a:tcPr>
                </a:tc>
                <a:tc>
                  <a:txBody>
                    <a:bodyPr/>
                    <a:lstStyle/>
                    <a:p>
                      <a:pPr algn="r" fontAlgn="b"/>
                      <a:r>
                        <a:rPr lang="it-IT" sz="1000" b="0" i="0" u="none" strike="noStrike" dirty="0">
                          <a:solidFill>
                            <a:srgbClr val="000000"/>
                          </a:solidFill>
                          <a:latin typeface="Calibri"/>
                        </a:rPr>
                        <a:t>Industrial</a:t>
                      </a:r>
                    </a:p>
                  </a:txBody>
                  <a:tcPr marL="0" marR="0" marT="0" marB="0" anchor="b">
                    <a:lnL>
                      <a:noFill/>
                    </a:lnL>
                    <a:lnR>
                      <a:noFill/>
                    </a:lnR>
                    <a:lnT>
                      <a:noFill/>
                    </a:lnT>
                    <a:lnB>
                      <a:noFill/>
                    </a:lnB>
                    <a:solidFill>
                      <a:schemeClr val="bg1"/>
                    </a:solidFill>
                  </a:tcPr>
                </a:tc>
                <a:tc>
                  <a:txBody>
                    <a:bodyPr/>
                    <a:lstStyle/>
                    <a:p>
                      <a:pPr algn="r" fontAlgn="b"/>
                      <a:r>
                        <a:rPr lang="it-IT" sz="1000" b="0" i="0" u="none" strike="noStrike" dirty="0" err="1">
                          <a:solidFill>
                            <a:srgbClr val="000000"/>
                          </a:solidFill>
                          <a:latin typeface="Calibri"/>
                        </a:rPr>
                        <a:t>Residential</a:t>
                      </a:r>
                      <a:endParaRPr lang="it-IT" sz="1000" b="0" i="0" u="none" strike="noStrike" dirty="0">
                        <a:solidFill>
                          <a:srgbClr val="000000"/>
                        </a:solidFill>
                        <a:latin typeface="Calibri"/>
                      </a:endParaRPr>
                    </a:p>
                  </a:txBody>
                  <a:tcPr marL="0" marR="0" marT="0" marB="0" anchor="b">
                    <a:lnL>
                      <a:noFill/>
                    </a:lnL>
                    <a:lnR>
                      <a:noFill/>
                    </a:lnR>
                    <a:lnT>
                      <a:noFill/>
                    </a:lnT>
                    <a:lnB>
                      <a:noFill/>
                    </a:lnB>
                    <a:solidFill>
                      <a:schemeClr val="bg1"/>
                    </a:solidFill>
                  </a:tcPr>
                </a:tc>
                <a:tc>
                  <a:txBody>
                    <a:bodyPr/>
                    <a:lstStyle/>
                    <a:p>
                      <a:pPr algn="r" fontAlgn="b"/>
                      <a:r>
                        <a:rPr lang="it-IT" sz="1000" b="0" i="0" u="none" strike="noStrike">
                          <a:solidFill>
                            <a:srgbClr val="000000"/>
                          </a:solidFill>
                          <a:latin typeface="Calibri"/>
                        </a:rPr>
                        <a:t>Other</a:t>
                      </a:r>
                    </a:p>
                  </a:txBody>
                  <a:tcPr marL="0" marR="0" marT="0" marB="0" anchor="b">
                    <a:lnL>
                      <a:noFill/>
                    </a:lnL>
                    <a:lnR>
                      <a:noFill/>
                    </a:lnR>
                    <a:lnT>
                      <a:noFill/>
                    </a:lnT>
                    <a:lnB>
                      <a:noFill/>
                    </a:lnB>
                    <a:solidFill>
                      <a:schemeClr val="bg1"/>
                    </a:solidFill>
                  </a:tcPr>
                </a:tc>
                <a:tc>
                  <a:txBody>
                    <a:bodyPr/>
                    <a:lstStyle/>
                    <a:p>
                      <a:pPr algn="r" fontAlgn="b"/>
                      <a:r>
                        <a:rPr lang="it-IT" sz="1000" b="0" i="0" u="none" strike="noStrike" dirty="0">
                          <a:solidFill>
                            <a:srgbClr val="000000"/>
                          </a:solidFill>
                          <a:latin typeface="Calibri"/>
                        </a:rPr>
                        <a:t>Office</a:t>
                      </a:r>
                    </a:p>
                  </a:txBody>
                  <a:tcPr marL="0" marR="0" marT="0" marB="0" anchor="b">
                    <a:lnL>
                      <a:noFill/>
                    </a:lnL>
                    <a:lnR>
                      <a:noFill/>
                    </a:lnR>
                    <a:lnT>
                      <a:noFill/>
                    </a:lnT>
                    <a:lnB>
                      <a:noFill/>
                    </a:lnB>
                    <a:solidFill>
                      <a:schemeClr val="bg1"/>
                    </a:solidFill>
                  </a:tcPr>
                </a:tc>
                <a:tc>
                  <a:txBody>
                    <a:bodyPr/>
                    <a:lstStyle/>
                    <a:p>
                      <a:pPr algn="r" fontAlgn="b"/>
                      <a:r>
                        <a:rPr lang="it-IT" sz="1000" b="0" i="0" u="none" strike="noStrike">
                          <a:solidFill>
                            <a:srgbClr val="000000"/>
                          </a:solidFill>
                          <a:latin typeface="Calibri"/>
                        </a:rPr>
                        <a:t>Retail</a:t>
                      </a:r>
                    </a:p>
                  </a:txBody>
                  <a:tcPr marL="0" marR="0" marT="0" marB="0" anchor="b">
                    <a:lnL>
                      <a:noFill/>
                    </a:lnL>
                    <a:lnR>
                      <a:noFill/>
                    </a:lnR>
                    <a:lnT>
                      <a:noFill/>
                    </a:lnT>
                    <a:lnB>
                      <a:noFill/>
                    </a:lnB>
                    <a:solidFill>
                      <a:schemeClr val="bg1"/>
                    </a:solidFill>
                  </a:tcPr>
                </a:tc>
                <a:tc>
                  <a:txBody>
                    <a:bodyPr/>
                    <a:lstStyle/>
                    <a:p>
                      <a:pPr algn="r" fontAlgn="b"/>
                      <a:r>
                        <a:rPr lang="it-IT" sz="1000" b="0" i="0" u="none" strike="noStrike">
                          <a:solidFill>
                            <a:srgbClr val="000000"/>
                          </a:solidFill>
                          <a:latin typeface="Calibri"/>
                        </a:rPr>
                        <a:t>Industrial</a:t>
                      </a:r>
                    </a:p>
                  </a:txBody>
                  <a:tcPr marL="0" marR="0" marT="0" marB="0" anchor="b">
                    <a:lnL>
                      <a:noFill/>
                    </a:lnL>
                    <a:lnR>
                      <a:noFill/>
                    </a:lnR>
                    <a:lnT>
                      <a:noFill/>
                    </a:lnT>
                    <a:lnB>
                      <a:noFill/>
                    </a:lnB>
                    <a:solidFill>
                      <a:schemeClr val="bg1"/>
                    </a:solidFill>
                  </a:tcPr>
                </a:tc>
                <a:tc>
                  <a:txBody>
                    <a:bodyPr/>
                    <a:lstStyle/>
                    <a:p>
                      <a:pPr algn="r" fontAlgn="b"/>
                      <a:r>
                        <a:rPr lang="it-IT" sz="1000" b="0" i="0" u="none" strike="noStrike">
                          <a:solidFill>
                            <a:srgbClr val="000000"/>
                          </a:solidFill>
                          <a:latin typeface="Calibri"/>
                        </a:rPr>
                        <a:t>Residential</a:t>
                      </a:r>
                    </a:p>
                  </a:txBody>
                  <a:tcPr marL="0" marR="0" marT="0" marB="0" anchor="b">
                    <a:lnL>
                      <a:noFill/>
                    </a:lnL>
                    <a:lnR>
                      <a:noFill/>
                    </a:lnR>
                    <a:lnT>
                      <a:noFill/>
                    </a:lnT>
                    <a:lnB>
                      <a:noFill/>
                    </a:lnB>
                    <a:solidFill>
                      <a:schemeClr val="bg1"/>
                    </a:solidFill>
                  </a:tcPr>
                </a:tc>
                <a:tc>
                  <a:txBody>
                    <a:bodyPr/>
                    <a:lstStyle/>
                    <a:p>
                      <a:pPr algn="r" fontAlgn="b"/>
                      <a:r>
                        <a:rPr lang="it-IT" sz="1000" b="0" i="0" u="none" strike="noStrike">
                          <a:solidFill>
                            <a:srgbClr val="000000"/>
                          </a:solidFill>
                          <a:latin typeface="Calibri"/>
                        </a:rPr>
                        <a:t>Other</a:t>
                      </a:r>
                    </a:p>
                  </a:txBody>
                  <a:tcPr marL="0" marR="0" marT="0" marB="0" anchor="b">
                    <a:lnL>
                      <a:noFill/>
                    </a:lnL>
                    <a:lnR>
                      <a:noFill/>
                    </a:lnR>
                    <a:lnT>
                      <a:noFill/>
                    </a:lnT>
                    <a:lnB>
                      <a:noFill/>
                    </a:lnB>
                    <a:solidFill>
                      <a:schemeClr val="bg1"/>
                    </a:solidFill>
                  </a:tcPr>
                </a:tc>
                <a:tc>
                  <a:txBody>
                    <a:bodyPr/>
                    <a:lstStyle/>
                    <a:p>
                      <a:pPr algn="r" fontAlgn="b"/>
                      <a:r>
                        <a:rPr lang="it-IT" sz="1000" b="0" i="0" u="none" strike="noStrike">
                          <a:solidFill>
                            <a:srgbClr val="000000"/>
                          </a:solidFill>
                          <a:latin typeface="Calibri"/>
                        </a:rPr>
                        <a:t>Office</a:t>
                      </a:r>
                    </a:p>
                  </a:txBody>
                  <a:tcPr marL="0" marR="0" marT="0" marB="0" anchor="b">
                    <a:lnL>
                      <a:noFill/>
                    </a:lnL>
                    <a:lnR>
                      <a:noFill/>
                    </a:lnR>
                    <a:lnT>
                      <a:noFill/>
                    </a:lnT>
                    <a:lnB>
                      <a:noFill/>
                    </a:lnB>
                    <a:solidFill>
                      <a:schemeClr val="bg1"/>
                    </a:solidFill>
                  </a:tcPr>
                </a:tc>
                <a:tc>
                  <a:txBody>
                    <a:bodyPr/>
                    <a:lstStyle/>
                    <a:p>
                      <a:pPr algn="r" fontAlgn="b"/>
                      <a:r>
                        <a:rPr lang="it-IT" sz="1000" b="0" i="0" u="none" strike="noStrike">
                          <a:solidFill>
                            <a:srgbClr val="000000"/>
                          </a:solidFill>
                          <a:latin typeface="Calibri"/>
                        </a:rPr>
                        <a:t>Retail</a:t>
                      </a:r>
                    </a:p>
                  </a:txBody>
                  <a:tcPr marL="0" marR="0" marT="0" marB="0" anchor="b">
                    <a:lnL>
                      <a:noFill/>
                    </a:lnL>
                    <a:lnR>
                      <a:noFill/>
                    </a:lnR>
                    <a:lnT>
                      <a:noFill/>
                    </a:lnT>
                    <a:lnB>
                      <a:noFill/>
                    </a:lnB>
                    <a:solidFill>
                      <a:schemeClr val="bg1"/>
                    </a:solidFill>
                  </a:tcPr>
                </a:tc>
                <a:tc>
                  <a:txBody>
                    <a:bodyPr/>
                    <a:lstStyle/>
                    <a:p>
                      <a:pPr algn="r" fontAlgn="b"/>
                      <a:r>
                        <a:rPr lang="it-IT" sz="1000" b="0" i="0" u="none" strike="noStrike">
                          <a:solidFill>
                            <a:srgbClr val="000000"/>
                          </a:solidFill>
                          <a:latin typeface="Calibri"/>
                        </a:rPr>
                        <a:t>Industrial</a:t>
                      </a:r>
                    </a:p>
                  </a:txBody>
                  <a:tcPr marL="0" marR="0" marT="0" marB="0" anchor="b">
                    <a:lnL>
                      <a:noFill/>
                    </a:lnL>
                    <a:lnR>
                      <a:noFill/>
                    </a:lnR>
                    <a:lnT>
                      <a:noFill/>
                    </a:lnT>
                    <a:lnB>
                      <a:noFill/>
                    </a:lnB>
                    <a:solidFill>
                      <a:schemeClr val="bg1"/>
                    </a:solidFill>
                  </a:tcPr>
                </a:tc>
                <a:tc>
                  <a:txBody>
                    <a:bodyPr/>
                    <a:lstStyle/>
                    <a:p>
                      <a:pPr algn="r" fontAlgn="b"/>
                      <a:r>
                        <a:rPr lang="it-IT" sz="1000" b="0" i="0" u="none" strike="noStrike">
                          <a:solidFill>
                            <a:srgbClr val="000000"/>
                          </a:solidFill>
                          <a:latin typeface="Calibri"/>
                        </a:rPr>
                        <a:t>Residential</a:t>
                      </a:r>
                    </a:p>
                  </a:txBody>
                  <a:tcPr marL="0" marR="0" marT="0" marB="0" anchor="b">
                    <a:lnL>
                      <a:noFill/>
                    </a:lnL>
                    <a:lnR>
                      <a:noFill/>
                    </a:lnR>
                    <a:lnT>
                      <a:noFill/>
                    </a:lnT>
                    <a:lnB>
                      <a:noFill/>
                    </a:lnB>
                    <a:solidFill>
                      <a:schemeClr val="bg1"/>
                    </a:solidFill>
                  </a:tcPr>
                </a:tc>
                <a:tc>
                  <a:txBody>
                    <a:bodyPr/>
                    <a:lstStyle/>
                    <a:p>
                      <a:pPr algn="r" fontAlgn="b"/>
                      <a:r>
                        <a:rPr lang="it-IT" sz="1000" b="0" i="0" u="none" strike="noStrike">
                          <a:solidFill>
                            <a:srgbClr val="000000"/>
                          </a:solidFill>
                          <a:latin typeface="Calibri"/>
                        </a:rPr>
                        <a:t>Other</a:t>
                      </a:r>
                    </a:p>
                  </a:txBody>
                  <a:tcPr marL="0" marR="0" marT="0" marB="0" anchor="b">
                    <a:lnL>
                      <a:noFill/>
                    </a:lnL>
                    <a:lnR>
                      <a:noFill/>
                    </a:lnR>
                    <a:lnT>
                      <a:noFill/>
                    </a:lnT>
                    <a:lnB>
                      <a:noFill/>
                    </a:lnB>
                    <a:solidFill>
                      <a:schemeClr val="bg1"/>
                    </a:solidFill>
                  </a:tcPr>
                </a:tc>
              </a:tr>
              <a:tr h="229813">
                <a:tc>
                  <a:txBody>
                    <a:bodyPr/>
                    <a:lstStyle/>
                    <a:p>
                      <a:pPr algn="r" fontAlgn="b"/>
                      <a:r>
                        <a:rPr lang="it-IT" sz="1000" b="0" i="0" u="none" strike="noStrike">
                          <a:solidFill>
                            <a:srgbClr val="000000"/>
                          </a:solidFill>
                          <a:latin typeface="Calibri"/>
                        </a:rPr>
                        <a:t>0.570602</a:t>
                      </a:r>
                    </a:p>
                  </a:txBody>
                  <a:tcPr marL="0" marR="0" marT="0" marB="0" anchor="b">
                    <a:lnL>
                      <a:noFill/>
                    </a:lnL>
                    <a:lnR>
                      <a:noFill/>
                    </a:lnR>
                    <a:lnT>
                      <a:noFill/>
                    </a:lnT>
                    <a:lnB>
                      <a:noFill/>
                    </a:lnB>
                    <a:solidFill>
                      <a:schemeClr val="bg1"/>
                    </a:solidFill>
                  </a:tcPr>
                </a:tc>
                <a:tc>
                  <a:txBody>
                    <a:bodyPr/>
                    <a:lstStyle/>
                    <a:p>
                      <a:pPr algn="r" fontAlgn="b"/>
                      <a:r>
                        <a:rPr lang="it-IT" sz="1000" b="0" i="0" u="none" strike="noStrike">
                          <a:solidFill>
                            <a:srgbClr val="000000"/>
                          </a:solidFill>
                          <a:latin typeface="Calibri"/>
                        </a:rPr>
                        <a:t>0.637541</a:t>
                      </a:r>
                    </a:p>
                  </a:txBody>
                  <a:tcPr marL="0" marR="0" marT="0" marB="0" anchor="b">
                    <a:lnL>
                      <a:noFill/>
                    </a:lnL>
                    <a:lnR>
                      <a:noFill/>
                    </a:lnR>
                    <a:lnT>
                      <a:noFill/>
                    </a:lnT>
                    <a:lnB>
                      <a:noFill/>
                    </a:lnB>
                    <a:solidFill>
                      <a:schemeClr val="bg1"/>
                    </a:solidFill>
                  </a:tcPr>
                </a:tc>
                <a:tc>
                  <a:txBody>
                    <a:bodyPr/>
                    <a:lstStyle/>
                    <a:p>
                      <a:pPr algn="r" fontAlgn="b"/>
                      <a:r>
                        <a:rPr lang="it-IT" sz="1000" b="0" i="0" u="none" strike="noStrike" dirty="0">
                          <a:solidFill>
                            <a:srgbClr val="000000"/>
                          </a:solidFill>
                          <a:latin typeface="Calibri"/>
                        </a:rPr>
                        <a:t>0.48401</a:t>
                      </a:r>
                    </a:p>
                  </a:txBody>
                  <a:tcPr marL="0" marR="0" marT="0" marB="0" anchor="b">
                    <a:lnL>
                      <a:noFill/>
                    </a:lnL>
                    <a:lnR>
                      <a:noFill/>
                    </a:lnR>
                    <a:lnT>
                      <a:noFill/>
                    </a:lnT>
                    <a:lnB>
                      <a:noFill/>
                    </a:lnB>
                    <a:solidFill>
                      <a:schemeClr val="bg1"/>
                    </a:solidFill>
                  </a:tcPr>
                </a:tc>
                <a:tc>
                  <a:txBody>
                    <a:bodyPr/>
                    <a:lstStyle/>
                    <a:p>
                      <a:pPr algn="r" fontAlgn="b"/>
                      <a:r>
                        <a:rPr lang="it-IT" sz="1000" b="0" i="0" u="none" strike="noStrike" dirty="0">
                          <a:solidFill>
                            <a:srgbClr val="000000"/>
                          </a:solidFill>
                          <a:latin typeface="Calibri"/>
                        </a:rPr>
                        <a:t>0.620276</a:t>
                      </a:r>
                    </a:p>
                  </a:txBody>
                  <a:tcPr marL="0" marR="0" marT="0" marB="0" anchor="b">
                    <a:lnL>
                      <a:noFill/>
                    </a:lnL>
                    <a:lnR>
                      <a:noFill/>
                    </a:lnR>
                    <a:lnT>
                      <a:noFill/>
                    </a:lnT>
                    <a:lnB>
                      <a:noFill/>
                    </a:lnB>
                    <a:solidFill>
                      <a:schemeClr val="bg1"/>
                    </a:solidFill>
                  </a:tcPr>
                </a:tc>
                <a:tc>
                  <a:txBody>
                    <a:bodyPr/>
                    <a:lstStyle/>
                    <a:p>
                      <a:pPr algn="r" fontAlgn="b"/>
                      <a:r>
                        <a:rPr lang="it-IT" sz="1000" b="0" i="0" u="none" strike="noStrike" dirty="0">
                          <a:solidFill>
                            <a:srgbClr val="000000"/>
                          </a:solidFill>
                          <a:latin typeface="Calibri"/>
                        </a:rPr>
                        <a:t>0.612496</a:t>
                      </a:r>
                    </a:p>
                  </a:txBody>
                  <a:tcPr marL="0" marR="0" marT="0" marB="0" anchor="b">
                    <a:lnL>
                      <a:noFill/>
                    </a:lnL>
                    <a:lnR>
                      <a:noFill/>
                    </a:lnR>
                    <a:lnT>
                      <a:noFill/>
                    </a:lnT>
                    <a:lnB>
                      <a:noFill/>
                    </a:lnB>
                    <a:solidFill>
                      <a:schemeClr val="bg1"/>
                    </a:solidFill>
                  </a:tcPr>
                </a:tc>
                <a:tc>
                  <a:txBody>
                    <a:bodyPr/>
                    <a:lstStyle/>
                    <a:p>
                      <a:pPr algn="r" fontAlgn="b"/>
                      <a:r>
                        <a:rPr lang="it-IT" sz="1000" b="0" i="0" u="none" strike="noStrike" dirty="0">
                          <a:solidFill>
                            <a:srgbClr val="000000"/>
                          </a:solidFill>
                          <a:latin typeface="Calibri"/>
                        </a:rPr>
                        <a:t>0.570602</a:t>
                      </a:r>
                    </a:p>
                  </a:txBody>
                  <a:tcPr marL="0" marR="0" marT="0" marB="0" anchor="b">
                    <a:lnL>
                      <a:noFill/>
                    </a:lnL>
                    <a:lnR>
                      <a:noFill/>
                    </a:lnR>
                    <a:lnT>
                      <a:noFill/>
                    </a:lnT>
                    <a:lnB>
                      <a:noFill/>
                    </a:lnB>
                    <a:solidFill>
                      <a:schemeClr val="bg1"/>
                    </a:solidFill>
                  </a:tcPr>
                </a:tc>
                <a:tc>
                  <a:txBody>
                    <a:bodyPr/>
                    <a:lstStyle/>
                    <a:p>
                      <a:pPr algn="r" fontAlgn="b"/>
                      <a:r>
                        <a:rPr lang="it-IT" sz="1000" b="0" i="0" u="none" strike="noStrike" dirty="0">
                          <a:solidFill>
                            <a:srgbClr val="000000"/>
                          </a:solidFill>
                          <a:latin typeface="Calibri"/>
                        </a:rPr>
                        <a:t>0.663251</a:t>
                      </a:r>
                    </a:p>
                  </a:txBody>
                  <a:tcPr marL="0" marR="0" marT="0" marB="0" anchor="b">
                    <a:lnL>
                      <a:noFill/>
                    </a:lnL>
                    <a:lnR>
                      <a:noFill/>
                    </a:lnR>
                    <a:lnT>
                      <a:noFill/>
                    </a:lnT>
                    <a:lnB>
                      <a:noFill/>
                    </a:lnB>
                    <a:solidFill>
                      <a:schemeClr val="bg1"/>
                    </a:solidFill>
                  </a:tcPr>
                </a:tc>
                <a:tc>
                  <a:txBody>
                    <a:bodyPr/>
                    <a:lstStyle/>
                    <a:p>
                      <a:pPr algn="r" fontAlgn="b"/>
                      <a:r>
                        <a:rPr lang="it-IT" sz="1000" b="0" i="0" u="none" strike="noStrike" dirty="0">
                          <a:solidFill>
                            <a:srgbClr val="000000"/>
                          </a:solidFill>
                          <a:latin typeface="Calibri"/>
                        </a:rPr>
                        <a:t>0.574537</a:t>
                      </a:r>
                    </a:p>
                  </a:txBody>
                  <a:tcPr marL="0" marR="0" marT="0" marB="0" anchor="b">
                    <a:lnL>
                      <a:noFill/>
                    </a:lnL>
                    <a:lnR>
                      <a:noFill/>
                    </a:lnR>
                    <a:lnT>
                      <a:noFill/>
                    </a:lnT>
                    <a:lnB>
                      <a:noFill/>
                    </a:lnB>
                    <a:solidFill>
                      <a:schemeClr val="bg1"/>
                    </a:solidFill>
                  </a:tcPr>
                </a:tc>
                <a:tc>
                  <a:txBody>
                    <a:bodyPr/>
                    <a:lstStyle/>
                    <a:p>
                      <a:pPr algn="r" fontAlgn="b"/>
                      <a:r>
                        <a:rPr lang="it-IT" sz="1000" b="0" i="0" u="none" strike="noStrike" dirty="0">
                          <a:solidFill>
                            <a:srgbClr val="000000"/>
                          </a:solidFill>
                          <a:latin typeface="Calibri"/>
                        </a:rPr>
                        <a:t>0.623295</a:t>
                      </a:r>
                    </a:p>
                  </a:txBody>
                  <a:tcPr marL="0" marR="0" marT="0" marB="0" anchor="b">
                    <a:lnL>
                      <a:noFill/>
                    </a:lnL>
                    <a:lnR>
                      <a:noFill/>
                    </a:lnR>
                    <a:lnT>
                      <a:noFill/>
                    </a:lnT>
                    <a:lnB>
                      <a:noFill/>
                    </a:lnB>
                    <a:solidFill>
                      <a:schemeClr val="bg1"/>
                    </a:solidFill>
                  </a:tcPr>
                </a:tc>
                <a:tc>
                  <a:txBody>
                    <a:bodyPr/>
                    <a:lstStyle/>
                    <a:p>
                      <a:pPr algn="r" fontAlgn="b"/>
                      <a:r>
                        <a:rPr lang="it-IT" sz="1000" b="0" i="0" u="none" strike="noStrike" dirty="0">
                          <a:solidFill>
                            <a:srgbClr val="000000"/>
                          </a:solidFill>
                          <a:latin typeface="Calibri"/>
                        </a:rPr>
                        <a:t>0.546415</a:t>
                      </a:r>
                    </a:p>
                  </a:txBody>
                  <a:tcPr marL="0" marR="0" marT="0" marB="0" anchor="b">
                    <a:lnL>
                      <a:noFill/>
                    </a:lnL>
                    <a:lnR>
                      <a:noFill/>
                    </a:lnR>
                    <a:lnT>
                      <a:noFill/>
                    </a:lnT>
                    <a:lnB>
                      <a:noFill/>
                    </a:lnB>
                    <a:solidFill>
                      <a:schemeClr val="bg1"/>
                    </a:solidFill>
                  </a:tcPr>
                </a:tc>
                <a:tc>
                  <a:txBody>
                    <a:bodyPr/>
                    <a:lstStyle/>
                    <a:p>
                      <a:pPr algn="r" fontAlgn="b"/>
                      <a:r>
                        <a:rPr lang="it-IT" sz="1000" b="0" i="0" u="none" strike="noStrike" dirty="0">
                          <a:solidFill>
                            <a:srgbClr val="000000"/>
                          </a:solidFill>
                          <a:latin typeface="Calibri"/>
                        </a:rPr>
                        <a:t>0.570602</a:t>
                      </a:r>
                    </a:p>
                  </a:txBody>
                  <a:tcPr marL="0" marR="0" marT="0" marB="0" anchor="b">
                    <a:lnL>
                      <a:noFill/>
                    </a:lnL>
                    <a:lnR>
                      <a:noFill/>
                    </a:lnR>
                    <a:lnT>
                      <a:noFill/>
                    </a:lnT>
                    <a:lnB>
                      <a:noFill/>
                    </a:lnB>
                    <a:solidFill>
                      <a:schemeClr val="bg1"/>
                    </a:solidFill>
                  </a:tcPr>
                </a:tc>
                <a:tc>
                  <a:txBody>
                    <a:bodyPr/>
                    <a:lstStyle/>
                    <a:p>
                      <a:pPr algn="r" fontAlgn="b"/>
                      <a:r>
                        <a:rPr lang="it-IT" sz="1000" b="0" i="0" u="none" strike="noStrike" dirty="0">
                          <a:solidFill>
                            <a:srgbClr val="000000"/>
                          </a:solidFill>
                          <a:latin typeface="Calibri"/>
                        </a:rPr>
                        <a:t>0.612885</a:t>
                      </a:r>
                    </a:p>
                  </a:txBody>
                  <a:tcPr marL="0" marR="0" marT="0" marB="0" anchor="b">
                    <a:lnL>
                      <a:noFill/>
                    </a:lnL>
                    <a:lnR>
                      <a:noFill/>
                    </a:lnR>
                    <a:lnT>
                      <a:noFill/>
                    </a:lnT>
                    <a:lnB>
                      <a:noFill/>
                    </a:lnB>
                    <a:solidFill>
                      <a:schemeClr val="bg1"/>
                    </a:solidFill>
                  </a:tcPr>
                </a:tc>
                <a:tc>
                  <a:txBody>
                    <a:bodyPr/>
                    <a:lstStyle/>
                    <a:p>
                      <a:pPr algn="r" fontAlgn="b"/>
                      <a:r>
                        <a:rPr lang="it-IT" sz="1000" b="0" i="0" u="none" strike="noStrike" dirty="0">
                          <a:solidFill>
                            <a:srgbClr val="000000"/>
                          </a:solidFill>
                          <a:latin typeface="Calibri"/>
                        </a:rPr>
                        <a:t>0.555909</a:t>
                      </a:r>
                    </a:p>
                  </a:txBody>
                  <a:tcPr marL="0" marR="0" marT="0" marB="0" anchor="b">
                    <a:lnL>
                      <a:noFill/>
                    </a:lnL>
                    <a:lnR>
                      <a:noFill/>
                    </a:lnR>
                    <a:lnT>
                      <a:noFill/>
                    </a:lnT>
                    <a:lnB>
                      <a:noFill/>
                    </a:lnB>
                    <a:solidFill>
                      <a:schemeClr val="bg1"/>
                    </a:solidFill>
                  </a:tcPr>
                </a:tc>
                <a:tc>
                  <a:txBody>
                    <a:bodyPr/>
                    <a:lstStyle/>
                    <a:p>
                      <a:pPr algn="r" fontAlgn="b"/>
                      <a:r>
                        <a:rPr lang="it-IT" sz="1000" b="0" i="0" u="none" strike="noStrike" dirty="0">
                          <a:solidFill>
                            <a:srgbClr val="000000"/>
                          </a:solidFill>
                          <a:latin typeface="Calibri"/>
                        </a:rPr>
                        <a:t>0.576188</a:t>
                      </a:r>
                    </a:p>
                  </a:txBody>
                  <a:tcPr marL="0" marR="0" marT="0" marB="0" anchor="b">
                    <a:lnL>
                      <a:noFill/>
                    </a:lnL>
                    <a:lnR>
                      <a:noFill/>
                    </a:lnR>
                    <a:lnT>
                      <a:noFill/>
                    </a:lnT>
                    <a:lnB>
                      <a:noFill/>
                    </a:lnB>
                    <a:solidFill>
                      <a:schemeClr val="bg1"/>
                    </a:solidFill>
                  </a:tcPr>
                </a:tc>
                <a:tc>
                  <a:txBody>
                    <a:bodyPr/>
                    <a:lstStyle/>
                    <a:p>
                      <a:pPr algn="r" fontAlgn="b"/>
                      <a:r>
                        <a:rPr lang="it-IT" sz="1000" b="0" i="0" u="none" strike="noStrike" dirty="0">
                          <a:solidFill>
                            <a:srgbClr val="000000"/>
                          </a:solidFill>
                          <a:latin typeface="Calibri"/>
                        </a:rPr>
                        <a:t>0.578352</a:t>
                      </a:r>
                    </a:p>
                  </a:txBody>
                  <a:tcPr marL="0" marR="0" marT="0" marB="0" anchor="b">
                    <a:lnL>
                      <a:noFill/>
                    </a:lnL>
                    <a:lnR>
                      <a:noFill/>
                    </a:lnR>
                    <a:lnT>
                      <a:noFill/>
                    </a:lnT>
                    <a:lnB>
                      <a:noFill/>
                    </a:lnB>
                    <a:solidFill>
                      <a:schemeClr val="bg1"/>
                    </a:solidFill>
                  </a:tcPr>
                </a:tc>
              </a:tr>
            </a:tbl>
          </a:graphicData>
        </a:graphic>
      </p:graphicFrame>
      <p:graphicFrame>
        <p:nvGraphicFramePr>
          <p:cNvPr id="17" name="Tabella 16"/>
          <p:cNvGraphicFramePr>
            <a:graphicFrameLocks noGrp="1"/>
          </p:cNvGraphicFramePr>
          <p:nvPr/>
        </p:nvGraphicFramePr>
        <p:xfrm>
          <a:off x="179512" y="2276872"/>
          <a:ext cx="8712975" cy="720080"/>
        </p:xfrm>
        <a:graphic>
          <a:graphicData uri="http://schemas.openxmlformats.org/drawingml/2006/table">
            <a:tbl>
              <a:tblPr/>
              <a:tblGrid>
                <a:gridCol w="580865"/>
                <a:gridCol w="580865"/>
                <a:gridCol w="580865"/>
                <a:gridCol w="580865"/>
                <a:gridCol w="580865"/>
                <a:gridCol w="580865"/>
                <a:gridCol w="580865"/>
                <a:gridCol w="580865"/>
                <a:gridCol w="580865"/>
                <a:gridCol w="580865"/>
                <a:gridCol w="580865"/>
                <a:gridCol w="580865"/>
                <a:gridCol w="580865"/>
                <a:gridCol w="580865"/>
                <a:gridCol w="580865"/>
              </a:tblGrid>
              <a:tr h="180020">
                <a:tc>
                  <a:txBody>
                    <a:bodyPr/>
                    <a:lstStyle/>
                    <a:p>
                      <a:pPr algn="r" fontAlgn="b"/>
                      <a:r>
                        <a:rPr lang="it-IT" sz="1000" b="0" i="0" u="none" strike="noStrike" dirty="0" err="1">
                          <a:solidFill>
                            <a:srgbClr val="000000"/>
                          </a:solidFill>
                          <a:latin typeface="Calibri"/>
                        </a:rPr>
                        <a:t>Corr</a:t>
                      </a:r>
                      <a:r>
                        <a:rPr lang="it-IT" sz="1000" b="0" i="0" u="none" strike="noStrike" dirty="0">
                          <a:solidFill>
                            <a:srgbClr val="000000"/>
                          </a:solidFill>
                          <a:latin typeface="Calibri"/>
                        </a:rPr>
                        <a:t> t</a:t>
                      </a:r>
                    </a:p>
                  </a:txBody>
                  <a:tcPr marL="0" marR="0" marT="0" marB="0" anchor="b">
                    <a:lnL>
                      <a:noFill/>
                    </a:lnL>
                    <a:lnR>
                      <a:noFill/>
                    </a:lnR>
                    <a:lnT>
                      <a:noFill/>
                    </a:lnT>
                    <a:lnB>
                      <a:noFill/>
                    </a:lnB>
                    <a:solidFill>
                      <a:schemeClr val="bg1"/>
                    </a:solidFill>
                  </a:tcPr>
                </a:tc>
                <a:tc>
                  <a:txBody>
                    <a:bodyPr/>
                    <a:lstStyle/>
                    <a:p>
                      <a:pPr algn="r" fontAlgn="b"/>
                      <a:endParaRPr lang="it-IT" sz="1000" b="0" i="0" u="none" strike="noStrike" dirty="0">
                        <a:solidFill>
                          <a:srgbClr val="000000"/>
                        </a:solidFill>
                        <a:latin typeface="Calibri"/>
                      </a:endParaRPr>
                    </a:p>
                  </a:txBody>
                  <a:tcPr marL="0" marR="0" marT="0" marB="0" anchor="b">
                    <a:lnL>
                      <a:noFill/>
                    </a:lnL>
                    <a:lnR>
                      <a:noFill/>
                    </a:lnR>
                    <a:lnT>
                      <a:noFill/>
                    </a:lnT>
                    <a:lnB>
                      <a:noFill/>
                    </a:lnB>
                    <a:solidFill>
                      <a:schemeClr val="bg1"/>
                    </a:solidFill>
                  </a:tcPr>
                </a:tc>
                <a:tc>
                  <a:txBody>
                    <a:bodyPr/>
                    <a:lstStyle/>
                    <a:p>
                      <a:pPr algn="r" fontAlgn="b"/>
                      <a:endParaRPr lang="it-IT" sz="1000" b="0" i="0" u="none" strike="noStrike" kern="1200" dirty="0" err="1">
                        <a:solidFill>
                          <a:srgbClr val="000000"/>
                        </a:solidFill>
                        <a:latin typeface="Calibri"/>
                        <a:ea typeface="+mn-ea"/>
                        <a:cs typeface="+mn-cs"/>
                      </a:endParaRPr>
                    </a:p>
                  </a:txBody>
                  <a:tcPr marL="0" marR="0" marT="0" marB="0" anchor="b">
                    <a:lnL>
                      <a:noFill/>
                    </a:lnL>
                    <a:lnR>
                      <a:noFill/>
                    </a:lnR>
                    <a:lnT>
                      <a:noFill/>
                    </a:lnT>
                    <a:lnB>
                      <a:noFill/>
                    </a:lnB>
                    <a:solidFill>
                      <a:schemeClr val="bg1"/>
                    </a:solidFill>
                  </a:tcPr>
                </a:tc>
                <a:tc>
                  <a:txBody>
                    <a:bodyPr/>
                    <a:lstStyle/>
                    <a:p>
                      <a:pPr algn="r" fontAlgn="b"/>
                      <a:endParaRPr lang="it-IT" sz="1000" b="0" i="0" u="none" strike="noStrike">
                        <a:solidFill>
                          <a:srgbClr val="000000"/>
                        </a:solidFill>
                        <a:latin typeface="Calibri"/>
                      </a:endParaRPr>
                    </a:p>
                  </a:txBody>
                  <a:tcPr marL="0" marR="0" marT="0" marB="0" anchor="b">
                    <a:lnL>
                      <a:noFill/>
                    </a:lnL>
                    <a:lnR>
                      <a:noFill/>
                    </a:lnR>
                    <a:lnT>
                      <a:noFill/>
                    </a:lnT>
                    <a:lnB>
                      <a:noFill/>
                    </a:lnB>
                    <a:solidFill>
                      <a:schemeClr val="bg1"/>
                    </a:solidFill>
                  </a:tcPr>
                </a:tc>
                <a:tc>
                  <a:txBody>
                    <a:bodyPr/>
                    <a:lstStyle/>
                    <a:p>
                      <a:pPr algn="r" fontAlgn="b"/>
                      <a:endParaRPr lang="it-IT" sz="1000" b="0" i="0" u="none" strike="noStrike">
                        <a:solidFill>
                          <a:srgbClr val="000000"/>
                        </a:solidFill>
                        <a:latin typeface="Calibri"/>
                      </a:endParaRPr>
                    </a:p>
                  </a:txBody>
                  <a:tcPr marL="0" marR="0" marT="0" marB="0" anchor="b">
                    <a:lnL>
                      <a:noFill/>
                    </a:lnL>
                    <a:lnR>
                      <a:noFill/>
                    </a:lnR>
                    <a:lnT>
                      <a:noFill/>
                    </a:lnT>
                    <a:lnB>
                      <a:noFill/>
                    </a:lnB>
                    <a:solidFill>
                      <a:schemeClr val="bg1"/>
                    </a:solidFill>
                  </a:tcPr>
                </a:tc>
                <a:tc>
                  <a:txBody>
                    <a:bodyPr/>
                    <a:lstStyle/>
                    <a:p>
                      <a:pPr algn="r" fontAlgn="b"/>
                      <a:r>
                        <a:rPr lang="it-IT" sz="1000" b="0" i="0" u="none" strike="noStrike">
                          <a:solidFill>
                            <a:srgbClr val="000000"/>
                          </a:solidFill>
                          <a:latin typeface="Calibri"/>
                        </a:rPr>
                        <a:t>Corr t-1</a:t>
                      </a:r>
                    </a:p>
                  </a:txBody>
                  <a:tcPr marL="0" marR="0" marT="0" marB="0" anchor="b">
                    <a:lnL>
                      <a:noFill/>
                    </a:lnL>
                    <a:lnR>
                      <a:noFill/>
                    </a:lnR>
                    <a:lnT>
                      <a:noFill/>
                    </a:lnT>
                    <a:lnB>
                      <a:noFill/>
                    </a:lnB>
                    <a:solidFill>
                      <a:schemeClr val="bg1"/>
                    </a:solidFill>
                  </a:tcPr>
                </a:tc>
                <a:tc>
                  <a:txBody>
                    <a:bodyPr/>
                    <a:lstStyle/>
                    <a:p>
                      <a:pPr algn="r" fontAlgn="b"/>
                      <a:endParaRPr lang="it-IT" sz="1000" b="0" i="0" u="none" strike="noStrike">
                        <a:solidFill>
                          <a:srgbClr val="000000"/>
                        </a:solidFill>
                        <a:latin typeface="Calibri"/>
                      </a:endParaRPr>
                    </a:p>
                  </a:txBody>
                  <a:tcPr marL="0" marR="0" marT="0" marB="0" anchor="b">
                    <a:lnL>
                      <a:noFill/>
                    </a:lnL>
                    <a:lnR>
                      <a:noFill/>
                    </a:lnR>
                    <a:lnT>
                      <a:noFill/>
                    </a:lnT>
                    <a:lnB>
                      <a:noFill/>
                    </a:lnB>
                    <a:solidFill>
                      <a:schemeClr val="bg1"/>
                    </a:solidFill>
                  </a:tcPr>
                </a:tc>
                <a:tc>
                  <a:txBody>
                    <a:bodyPr/>
                    <a:lstStyle/>
                    <a:p>
                      <a:pPr algn="r" fontAlgn="b"/>
                      <a:r>
                        <a:rPr lang="it-IT" sz="1000" b="1" i="0" u="none" strike="noStrike" dirty="0" smtClean="0">
                          <a:solidFill>
                            <a:srgbClr val="000000"/>
                          </a:solidFill>
                          <a:latin typeface="Calibri"/>
                        </a:rPr>
                        <a:t>FRANCE</a:t>
                      </a:r>
                      <a:endParaRPr lang="it-IT" sz="1000" b="1" i="0" u="none" strike="noStrike" dirty="0">
                        <a:solidFill>
                          <a:srgbClr val="000000"/>
                        </a:solidFill>
                        <a:latin typeface="Calibri"/>
                      </a:endParaRPr>
                    </a:p>
                  </a:txBody>
                  <a:tcPr marL="0" marR="0" marT="0" marB="0" anchor="b">
                    <a:lnL>
                      <a:noFill/>
                    </a:lnL>
                    <a:lnR>
                      <a:noFill/>
                    </a:lnR>
                    <a:lnT>
                      <a:noFill/>
                    </a:lnT>
                    <a:lnB>
                      <a:noFill/>
                    </a:lnB>
                    <a:solidFill>
                      <a:schemeClr val="bg1"/>
                    </a:solidFill>
                  </a:tcPr>
                </a:tc>
                <a:tc>
                  <a:txBody>
                    <a:bodyPr/>
                    <a:lstStyle/>
                    <a:p>
                      <a:pPr algn="r" fontAlgn="b"/>
                      <a:endParaRPr lang="it-IT" sz="1000" b="0" i="0" u="none" strike="noStrike" dirty="0">
                        <a:solidFill>
                          <a:srgbClr val="000000"/>
                        </a:solidFill>
                        <a:latin typeface="Calibri"/>
                      </a:endParaRPr>
                    </a:p>
                  </a:txBody>
                  <a:tcPr marL="0" marR="0" marT="0" marB="0" anchor="b">
                    <a:lnL>
                      <a:noFill/>
                    </a:lnL>
                    <a:lnR>
                      <a:noFill/>
                    </a:lnR>
                    <a:lnT>
                      <a:noFill/>
                    </a:lnT>
                    <a:lnB>
                      <a:noFill/>
                    </a:lnB>
                    <a:solidFill>
                      <a:schemeClr val="bg1"/>
                    </a:solidFill>
                  </a:tcPr>
                </a:tc>
                <a:tc>
                  <a:txBody>
                    <a:bodyPr/>
                    <a:lstStyle/>
                    <a:p>
                      <a:pPr algn="r" fontAlgn="b"/>
                      <a:endParaRPr lang="it-IT" sz="1000" b="0" i="0" u="none" strike="noStrike">
                        <a:solidFill>
                          <a:srgbClr val="000000"/>
                        </a:solidFill>
                        <a:latin typeface="Calibri"/>
                      </a:endParaRPr>
                    </a:p>
                  </a:txBody>
                  <a:tcPr marL="0" marR="0" marT="0" marB="0" anchor="b">
                    <a:lnL>
                      <a:noFill/>
                    </a:lnL>
                    <a:lnR>
                      <a:noFill/>
                    </a:lnR>
                    <a:lnT>
                      <a:noFill/>
                    </a:lnT>
                    <a:lnB>
                      <a:noFill/>
                    </a:lnB>
                    <a:solidFill>
                      <a:schemeClr val="bg1"/>
                    </a:solidFill>
                  </a:tcPr>
                </a:tc>
                <a:tc>
                  <a:txBody>
                    <a:bodyPr/>
                    <a:lstStyle/>
                    <a:p>
                      <a:pPr algn="r" fontAlgn="b"/>
                      <a:r>
                        <a:rPr lang="it-IT" sz="1000" b="0" i="0" u="none" strike="noStrike">
                          <a:solidFill>
                            <a:srgbClr val="000000"/>
                          </a:solidFill>
                          <a:latin typeface="Calibri"/>
                        </a:rPr>
                        <a:t>Corr t-2</a:t>
                      </a:r>
                    </a:p>
                  </a:txBody>
                  <a:tcPr marL="0" marR="0" marT="0" marB="0" anchor="b">
                    <a:lnL>
                      <a:noFill/>
                    </a:lnL>
                    <a:lnR>
                      <a:noFill/>
                    </a:lnR>
                    <a:lnT>
                      <a:noFill/>
                    </a:lnT>
                    <a:lnB>
                      <a:noFill/>
                    </a:lnB>
                    <a:solidFill>
                      <a:schemeClr val="bg1"/>
                    </a:solidFill>
                  </a:tcPr>
                </a:tc>
                <a:tc>
                  <a:txBody>
                    <a:bodyPr/>
                    <a:lstStyle/>
                    <a:p>
                      <a:pPr algn="r" fontAlgn="b"/>
                      <a:endParaRPr lang="it-IT" sz="1000" b="0" i="0" u="none" strike="noStrike">
                        <a:solidFill>
                          <a:srgbClr val="000000"/>
                        </a:solidFill>
                        <a:latin typeface="Calibri"/>
                      </a:endParaRPr>
                    </a:p>
                  </a:txBody>
                  <a:tcPr marL="0" marR="0" marT="0" marB="0" anchor="b">
                    <a:lnL>
                      <a:noFill/>
                    </a:lnL>
                    <a:lnR>
                      <a:noFill/>
                    </a:lnR>
                    <a:lnT>
                      <a:noFill/>
                    </a:lnT>
                    <a:lnB>
                      <a:noFill/>
                    </a:lnB>
                    <a:solidFill>
                      <a:schemeClr val="bg1"/>
                    </a:solidFill>
                  </a:tcPr>
                </a:tc>
                <a:tc>
                  <a:txBody>
                    <a:bodyPr/>
                    <a:lstStyle/>
                    <a:p>
                      <a:pPr algn="r" fontAlgn="b"/>
                      <a:endParaRPr lang="it-IT" sz="1000" b="0" i="0" u="none" strike="noStrike">
                        <a:solidFill>
                          <a:srgbClr val="000000"/>
                        </a:solidFill>
                        <a:latin typeface="Calibri"/>
                      </a:endParaRPr>
                    </a:p>
                  </a:txBody>
                  <a:tcPr marL="0" marR="0" marT="0" marB="0" anchor="b">
                    <a:lnL>
                      <a:noFill/>
                    </a:lnL>
                    <a:lnR>
                      <a:noFill/>
                    </a:lnR>
                    <a:lnT>
                      <a:noFill/>
                    </a:lnT>
                    <a:lnB>
                      <a:noFill/>
                    </a:lnB>
                    <a:solidFill>
                      <a:schemeClr val="bg1"/>
                    </a:solidFill>
                  </a:tcPr>
                </a:tc>
                <a:tc>
                  <a:txBody>
                    <a:bodyPr/>
                    <a:lstStyle/>
                    <a:p>
                      <a:pPr algn="r" fontAlgn="b"/>
                      <a:endParaRPr lang="it-IT" sz="1000" b="0" i="0" u="none" strike="noStrike">
                        <a:solidFill>
                          <a:srgbClr val="000000"/>
                        </a:solidFill>
                        <a:latin typeface="Calibri"/>
                      </a:endParaRPr>
                    </a:p>
                  </a:txBody>
                  <a:tcPr marL="0" marR="0" marT="0" marB="0" anchor="b">
                    <a:lnL>
                      <a:noFill/>
                    </a:lnL>
                    <a:lnR>
                      <a:noFill/>
                    </a:lnR>
                    <a:lnT>
                      <a:noFill/>
                    </a:lnT>
                    <a:lnB>
                      <a:noFill/>
                    </a:lnB>
                    <a:solidFill>
                      <a:schemeClr val="bg1"/>
                    </a:solidFill>
                  </a:tcPr>
                </a:tc>
                <a:tc>
                  <a:txBody>
                    <a:bodyPr/>
                    <a:lstStyle/>
                    <a:p>
                      <a:pPr algn="r" fontAlgn="b"/>
                      <a:endParaRPr lang="it-IT" sz="1000" b="0" i="0" u="none" strike="noStrike">
                        <a:solidFill>
                          <a:srgbClr val="000000"/>
                        </a:solidFill>
                        <a:latin typeface="Calibri"/>
                      </a:endParaRPr>
                    </a:p>
                  </a:txBody>
                  <a:tcPr marL="0" marR="0" marT="0" marB="0" anchor="b">
                    <a:lnL>
                      <a:noFill/>
                    </a:lnL>
                    <a:lnR>
                      <a:noFill/>
                    </a:lnR>
                    <a:lnT>
                      <a:noFill/>
                    </a:lnT>
                    <a:lnB>
                      <a:noFill/>
                    </a:lnB>
                    <a:solidFill>
                      <a:schemeClr val="bg1"/>
                    </a:solidFill>
                  </a:tcPr>
                </a:tc>
              </a:tr>
              <a:tr h="360040">
                <a:tc>
                  <a:txBody>
                    <a:bodyPr/>
                    <a:lstStyle/>
                    <a:p>
                      <a:pPr algn="r" fontAlgn="b"/>
                      <a:r>
                        <a:rPr lang="it-IT" sz="1000" b="0" i="0" u="none" strike="noStrike">
                          <a:solidFill>
                            <a:srgbClr val="000000"/>
                          </a:solidFill>
                          <a:latin typeface="Calibri"/>
                        </a:rPr>
                        <a:t>Office</a:t>
                      </a:r>
                    </a:p>
                  </a:txBody>
                  <a:tcPr marL="0" marR="0" marT="0" marB="0" anchor="b">
                    <a:lnL>
                      <a:noFill/>
                    </a:lnL>
                    <a:lnR>
                      <a:noFill/>
                    </a:lnR>
                    <a:lnT>
                      <a:noFill/>
                    </a:lnT>
                    <a:lnB>
                      <a:noFill/>
                    </a:lnB>
                    <a:solidFill>
                      <a:schemeClr val="bg1"/>
                    </a:solidFill>
                  </a:tcPr>
                </a:tc>
                <a:tc>
                  <a:txBody>
                    <a:bodyPr/>
                    <a:lstStyle/>
                    <a:p>
                      <a:pPr algn="r" fontAlgn="b"/>
                      <a:r>
                        <a:rPr lang="it-IT" sz="1000" b="0" i="0" u="none" strike="noStrike" dirty="0" err="1">
                          <a:solidFill>
                            <a:srgbClr val="000000"/>
                          </a:solidFill>
                          <a:latin typeface="Calibri"/>
                        </a:rPr>
                        <a:t>Retail</a:t>
                      </a:r>
                      <a:endParaRPr lang="it-IT" sz="1000" b="0" i="0" u="none" strike="noStrike" dirty="0">
                        <a:solidFill>
                          <a:srgbClr val="000000"/>
                        </a:solidFill>
                        <a:latin typeface="Calibri"/>
                      </a:endParaRPr>
                    </a:p>
                  </a:txBody>
                  <a:tcPr marL="0" marR="0" marT="0" marB="0" anchor="b">
                    <a:lnL>
                      <a:noFill/>
                    </a:lnL>
                    <a:lnR>
                      <a:noFill/>
                    </a:lnR>
                    <a:lnT>
                      <a:noFill/>
                    </a:lnT>
                    <a:lnB>
                      <a:noFill/>
                    </a:lnB>
                    <a:solidFill>
                      <a:schemeClr val="bg1"/>
                    </a:solidFill>
                  </a:tcPr>
                </a:tc>
                <a:tc>
                  <a:txBody>
                    <a:bodyPr/>
                    <a:lstStyle/>
                    <a:p>
                      <a:pPr algn="r" fontAlgn="b"/>
                      <a:r>
                        <a:rPr lang="it-IT" sz="1000" b="0" i="0" u="none" strike="noStrike" kern="1200" dirty="0" err="1">
                          <a:solidFill>
                            <a:srgbClr val="000000"/>
                          </a:solidFill>
                          <a:latin typeface="Calibri"/>
                          <a:ea typeface="+mn-ea"/>
                          <a:cs typeface="+mn-cs"/>
                        </a:rPr>
                        <a:t>Industrial</a:t>
                      </a:r>
                    </a:p>
                  </a:txBody>
                  <a:tcPr marL="0" marR="0" marT="0" marB="0" anchor="b">
                    <a:lnL>
                      <a:noFill/>
                    </a:lnL>
                    <a:lnR>
                      <a:noFill/>
                    </a:lnR>
                    <a:lnT>
                      <a:noFill/>
                    </a:lnT>
                    <a:lnB>
                      <a:noFill/>
                    </a:lnB>
                    <a:solidFill>
                      <a:schemeClr val="bg1"/>
                    </a:solidFill>
                  </a:tcPr>
                </a:tc>
                <a:tc>
                  <a:txBody>
                    <a:bodyPr/>
                    <a:lstStyle/>
                    <a:p>
                      <a:pPr algn="r" fontAlgn="b"/>
                      <a:r>
                        <a:rPr lang="it-IT" sz="1000" b="0" i="0" u="none" strike="noStrike" dirty="0" err="1">
                          <a:solidFill>
                            <a:srgbClr val="000000"/>
                          </a:solidFill>
                          <a:latin typeface="Calibri"/>
                        </a:rPr>
                        <a:t>Residential</a:t>
                      </a:r>
                      <a:endParaRPr lang="it-IT" sz="1000" b="0" i="0" u="none" strike="noStrike" dirty="0">
                        <a:solidFill>
                          <a:srgbClr val="000000"/>
                        </a:solidFill>
                        <a:latin typeface="Calibri"/>
                      </a:endParaRPr>
                    </a:p>
                  </a:txBody>
                  <a:tcPr marL="0" marR="0" marT="0" marB="0" anchor="b">
                    <a:lnL>
                      <a:noFill/>
                    </a:lnL>
                    <a:lnR>
                      <a:noFill/>
                    </a:lnR>
                    <a:lnT>
                      <a:noFill/>
                    </a:lnT>
                    <a:lnB>
                      <a:noFill/>
                    </a:lnB>
                    <a:solidFill>
                      <a:schemeClr val="bg1"/>
                    </a:solidFill>
                  </a:tcPr>
                </a:tc>
                <a:tc>
                  <a:txBody>
                    <a:bodyPr/>
                    <a:lstStyle/>
                    <a:p>
                      <a:pPr algn="r" fontAlgn="b"/>
                      <a:r>
                        <a:rPr lang="it-IT" sz="1000" b="0" i="0" u="none" strike="noStrike">
                          <a:solidFill>
                            <a:srgbClr val="000000"/>
                          </a:solidFill>
                          <a:latin typeface="Calibri"/>
                        </a:rPr>
                        <a:t>Other</a:t>
                      </a:r>
                    </a:p>
                  </a:txBody>
                  <a:tcPr marL="0" marR="0" marT="0" marB="0" anchor="b">
                    <a:lnL>
                      <a:noFill/>
                    </a:lnL>
                    <a:lnR>
                      <a:noFill/>
                    </a:lnR>
                    <a:lnT>
                      <a:noFill/>
                    </a:lnT>
                    <a:lnB>
                      <a:noFill/>
                    </a:lnB>
                    <a:solidFill>
                      <a:schemeClr val="bg1"/>
                    </a:solidFill>
                  </a:tcPr>
                </a:tc>
                <a:tc>
                  <a:txBody>
                    <a:bodyPr/>
                    <a:lstStyle/>
                    <a:p>
                      <a:pPr algn="r" fontAlgn="b"/>
                      <a:r>
                        <a:rPr lang="it-IT" sz="1000" b="0" i="0" u="none" strike="noStrike">
                          <a:solidFill>
                            <a:srgbClr val="000000"/>
                          </a:solidFill>
                          <a:latin typeface="Calibri"/>
                        </a:rPr>
                        <a:t>Office</a:t>
                      </a:r>
                    </a:p>
                  </a:txBody>
                  <a:tcPr marL="0" marR="0" marT="0" marB="0" anchor="b">
                    <a:lnL>
                      <a:noFill/>
                    </a:lnL>
                    <a:lnR>
                      <a:noFill/>
                    </a:lnR>
                    <a:lnT>
                      <a:noFill/>
                    </a:lnT>
                    <a:lnB>
                      <a:noFill/>
                    </a:lnB>
                    <a:solidFill>
                      <a:schemeClr val="bg1"/>
                    </a:solidFill>
                  </a:tcPr>
                </a:tc>
                <a:tc>
                  <a:txBody>
                    <a:bodyPr/>
                    <a:lstStyle/>
                    <a:p>
                      <a:pPr algn="r" fontAlgn="b"/>
                      <a:r>
                        <a:rPr lang="it-IT" sz="1000" b="0" i="0" u="none" strike="noStrike">
                          <a:solidFill>
                            <a:srgbClr val="000000"/>
                          </a:solidFill>
                          <a:latin typeface="Calibri"/>
                        </a:rPr>
                        <a:t>Retail</a:t>
                      </a:r>
                    </a:p>
                  </a:txBody>
                  <a:tcPr marL="0" marR="0" marT="0" marB="0" anchor="b">
                    <a:lnL>
                      <a:noFill/>
                    </a:lnL>
                    <a:lnR>
                      <a:noFill/>
                    </a:lnR>
                    <a:lnT>
                      <a:noFill/>
                    </a:lnT>
                    <a:lnB>
                      <a:noFill/>
                    </a:lnB>
                    <a:solidFill>
                      <a:schemeClr val="bg1"/>
                    </a:solidFill>
                  </a:tcPr>
                </a:tc>
                <a:tc>
                  <a:txBody>
                    <a:bodyPr/>
                    <a:lstStyle/>
                    <a:p>
                      <a:pPr algn="r" fontAlgn="b"/>
                      <a:r>
                        <a:rPr lang="it-IT" sz="1000" b="0" i="0" u="none" strike="noStrike">
                          <a:solidFill>
                            <a:srgbClr val="000000"/>
                          </a:solidFill>
                          <a:latin typeface="Calibri"/>
                        </a:rPr>
                        <a:t>Industrial</a:t>
                      </a:r>
                    </a:p>
                  </a:txBody>
                  <a:tcPr marL="0" marR="0" marT="0" marB="0" anchor="b">
                    <a:lnL>
                      <a:noFill/>
                    </a:lnL>
                    <a:lnR>
                      <a:noFill/>
                    </a:lnR>
                    <a:lnT>
                      <a:noFill/>
                    </a:lnT>
                    <a:lnB>
                      <a:noFill/>
                    </a:lnB>
                    <a:solidFill>
                      <a:schemeClr val="bg1"/>
                    </a:solidFill>
                  </a:tcPr>
                </a:tc>
                <a:tc>
                  <a:txBody>
                    <a:bodyPr/>
                    <a:lstStyle/>
                    <a:p>
                      <a:pPr algn="r" fontAlgn="b"/>
                      <a:r>
                        <a:rPr lang="it-IT" sz="1000" b="0" i="0" u="none" strike="noStrike">
                          <a:solidFill>
                            <a:srgbClr val="000000"/>
                          </a:solidFill>
                          <a:latin typeface="Calibri"/>
                        </a:rPr>
                        <a:t>Residential</a:t>
                      </a:r>
                    </a:p>
                  </a:txBody>
                  <a:tcPr marL="0" marR="0" marT="0" marB="0" anchor="b">
                    <a:lnL>
                      <a:noFill/>
                    </a:lnL>
                    <a:lnR>
                      <a:noFill/>
                    </a:lnR>
                    <a:lnT>
                      <a:noFill/>
                    </a:lnT>
                    <a:lnB>
                      <a:noFill/>
                    </a:lnB>
                    <a:solidFill>
                      <a:schemeClr val="bg1"/>
                    </a:solidFill>
                  </a:tcPr>
                </a:tc>
                <a:tc>
                  <a:txBody>
                    <a:bodyPr/>
                    <a:lstStyle/>
                    <a:p>
                      <a:pPr algn="r" fontAlgn="b"/>
                      <a:r>
                        <a:rPr lang="it-IT" sz="1000" b="0" i="0" u="none" strike="noStrike" dirty="0" err="1">
                          <a:solidFill>
                            <a:srgbClr val="000000"/>
                          </a:solidFill>
                          <a:latin typeface="Calibri"/>
                        </a:rPr>
                        <a:t>Other</a:t>
                      </a:r>
                      <a:endParaRPr lang="it-IT" sz="1000" b="0" i="0" u="none" strike="noStrike" dirty="0">
                        <a:solidFill>
                          <a:srgbClr val="000000"/>
                        </a:solidFill>
                        <a:latin typeface="Calibri"/>
                      </a:endParaRPr>
                    </a:p>
                  </a:txBody>
                  <a:tcPr marL="0" marR="0" marT="0" marB="0" anchor="b">
                    <a:lnL>
                      <a:noFill/>
                    </a:lnL>
                    <a:lnR>
                      <a:noFill/>
                    </a:lnR>
                    <a:lnT>
                      <a:noFill/>
                    </a:lnT>
                    <a:lnB>
                      <a:noFill/>
                    </a:lnB>
                    <a:solidFill>
                      <a:schemeClr val="bg1"/>
                    </a:solidFill>
                  </a:tcPr>
                </a:tc>
                <a:tc>
                  <a:txBody>
                    <a:bodyPr/>
                    <a:lstStyle/>
                    <a:p>
                      <a:pPr algn="r" fontAlgn="b"/>
                      <a:r>
                        <a:rPr lang="it-IT" sz="1000" b="0" i="0" u="none" strike="noStrike">
                          <a:solidFill>
                            <a:srgbClr val="000000"/>
                          </a:solidFill>
                          <a:latin typeface="Calibri"/>
                        </a:rPr>
                        <a:t>Office</a:t>
                      </a:r>
                    </a:p>
                  </a:txBody>
                  <a:tcPr marL="0" marR="0" marT="0" marB="0" anchor="b">
                    <a:lnL>
                      <a:noFill/>
                    </a:lnL>
                    <a:lnR>
                      <a:noFill/>
                    </a:lnR>
                    <a:lnT>
                      <a:noFill/>
                    </a:lnT>
                    <a:lnB>
                      <a:noFill/>
                    </a:lnB>
                    <a:solidFill>
                      <a:schemeClr val="bg1"/>
                    </a:solidFill>
                  </a:tcPr>
                </a:tc>
                <a:tc>
                  <a:txBody>
                    <a:bodyPr/>
                    <a:lstStyle/>
                    <a:p>
                      <a:pPr algn="r" fontAlgn="b"/>
                      <a:r>
                        <a:rPr lang="it-IT" sz="1000" b="0" i="0" u="none" strike="noStrike">
                          <a:solidFill>
                            <a:srgbClr val="000000"/>
                          </a:solidFill>
                          <a:latin typeface="Calibri"/>
                        </a:rPr>
                        <a:t>Retail</a:t>
                      </a:r>
                    </a:p>
                  </a:txBody>
                  <a:tcPr marL="0" marR="0" marT="0" marB="0" anchor="b">
                    <a:lnL>
                      <a:noFill/>
                    </a:lnL>
                    <a:lnR>
                      <a:noFill/>
                    </a:lnR>
                    <a:lnT>
                      <a:noFill/>
                    </a:lnT>
                    <a:lnB>
                      <a:noFill/>
                    </a:lnB>
                    <a:solidFill>
                      <a:schemeClr val="bg1"/>
                    </a:solidFill>
                  </a:tcPr>
                </a:tc>
                <a:tc>
                  <a:txBody>
                    <a:bodyPr/>
                    <a:lstStyle/>
                    <a:p>
                      <a:pPr algn="r" fontAlgn="b"/>
                      <a:r>
                        <a:rPr lang="it-IT" sz="1000" b="0" i="0" u="none" strike="noStrike">
                          <a:solidFill>
                            <a:srgbClr val="000000"/>
                          </a:solidFill>
                          <a:latin typeface="Calibri"/>
                        </a:rPr>
                        <a:t>Industrial</a:t>
                      </a:r>
                    </a:p>
                  </a:txBody>
                  <a:tcPr marL="0" marR="0" marT="0" marB="0" anchor="b">
                    <a:lnL>
                      <a:noFill/>
                    </a:lnL>
                    <a:lnR>
                      <a:noFill/>
                    </a:lnR>
                    <a:lnT>
                      <a:noFill/>
                    </a:lnT>
                    <a:lnB>
                      <a:noFill/>
                    </a:lnB>
                    <a:solidFill>
                      <a:schemeClr val="bg1"/>
                    </a:solidFill>
                  </a:tcPr>
                </a:tc>
                <a:tc>
                  <a:txBody>
                    <a:bodyPr/>
                    <a:lstStyle/>
                    <a:p>
                      <a:pPr algn="r" fontAlgn="b"/>
                      <a:r>
                        <a:rPr lang="it-IT" sz="1000" b="0" i="0" u="none" strike="noStrike">
                          <a:solidFill>
                            <a:srgbClr val="000000"/>
                          </a:solidFill>
                          <a:latin typeface="Calibri"/>
                        </a:rPr>
                        <a:t>Residential</a:t>
                      </a:r>
                    </a:p>
                  </a:txBody>
                  <a:tcPr marL="0" marR="0" marT="0" marB="0" anchor="b">
                    <a:lnL>
                      <a:noFill/>
                    </a:lnL>
                    <a:lnR>
                      <a:noFill/>
                    </a:lnR>
                    <a:lnT>
                      <a:noFill/>
                    </a:lnT>
                    <a:lnB>
                      <a:noFill/>
                    </a:lnB>
                    <a:solidFill>
                      <a:schemeClr val="bg1"/>
                    </a:solidFill>
                  </a:tcPr>
                </a:tc>
                <a:tc>
                  <a:txBody>
                    <a:bodyPr/>
                    <a:lstStyle/>
                    <a:p>
                      <a:pPr algn="r" fontAlgn="b"/>
                      <a:r>
                        <a:rPr lang="it-IT" sz="1000" b="0" i="0" u="none" strike="noStrike">
                          <a:solidFill>
                            <a:srgbClr val="000000"/>
                          </a:solidFill>
                          <a:latin typeface="Calibri"/>
                        </a:rPr>
                        <a:t>Other</a:t>
                      </a:r>
                    </a:p>
                  </a:txBody>
                  <a:tcPr marL="0" marR="0" marT="0" marB="0" anchor="b">
                    <a:lnL>
                      <a:noFill/>
                    </a:lnL>
                    <a:lnR>
                      <a:noFill/>
                    </a:lnR>
                    <a:lnT>
                      <a:noFill/>
                    </a:lnT>
                    <a:lnB>
                      <a:noFill/>
                    </a:lnB>
                    <a:solidFill>
                      <a:schemeClr val="bg1"/>
                    </a:solidFill>
                  </a:tcPr>
                </a:tc>
              </a:tr>
              <a:tr h="180020">
                <a:tc>
                  <a:txBody>
                    <a:bodyPr/>
                    <a:lstStyle/>
                    <a:p>
                      <a:pPr algn="r" fontAlgn="b"/>
                      <a:r>
                        <a:rPr lang="it-IT" sz="1000" b="0" i="0" u="none" strike="noStrike">
                          <a:solidFill>
                            <a:srgbClr val="000000"/>
                          </a:solidFill>
                          <a:latin typeface="Calibri"/>
                        </a:rPr>
                        <a:t>-0.0213</a:t>
                      </a:r>
                    </a:p>
                  </a:txBody>
                  <a:tcPr marL="0" marR="0" marT="0" marB="0" anchor="b">
                    <a:lnL>
                      <a:noFill/>
                    </a:lnL>
                    <a:lnR>
                      <a:noFill/>
                    </a:lnR>
                    <a:lnT>
                      <a:noFill/>
                    </a:lnT>
                    <a:lnB>
                      <a:noFill/>
                    </a:lnB>
                    <a:solidFill>
                      <a:schemeClr val="bg1"/>
                    </a:solidFill>
                  </a:tcPr>
                </a:tc>
                <a:tc>
                  <a:txBody>
                    <a:bodyPr/>
                    <a:lstStyle/>
                    <a:p>
                      <a:pPr algn="r" fontAlgn="b"/>
                      <a:r>
                        <a:rPr lang="it-IT" sz="1000" b="0" i="0" u="none" strike="noStrike">
                          <a:solidFill>
                            <a:srgbClr val="000000"/>
                          </a:solidFill>
                          <a:latin typeface="Calibri"/>
                        </a:rPr>
                        <a:t>-0.1273</a:t>
                      </a:r>
                    </a:p>
                  </a:txBody>
                  <a:tcPr marL="0" marR="0" marT="0" marB="0" anchor="b">
                    <a:lnL>
                      <a:noFill/>
                    </a:lnL>
                    <a:lnR>
                      <a:noFill/>
                    </a:lnR>
                    <a:lnT>
                      <a:noFill/>
                    </a:lnT>
                    <a:lnB>
                      <a:noFill/>
                    </a:lnB>
                    <a:solidFill>
                      <a:schemeClr val="bg1"/>
                    </a:solidFill>
                  </a:tcPr>
                </a:tc>
                <a:tc>
                  <a:txBody>
                    <a:bodyPr/>
                    <a:lstStyle/>
                    <a:p>
                      <a:pPr algn="r" fontAlgn="b"/>
                      <a:r>
                        <a:rPr lang="it-IT" sz="1000" b="0" i="0" u="none" strike="noStrike" kern="1200" dirty="0" err="1">
                          <a:solidFill>
                            <a:srgbClr val="000000"/>
                          </a:solidFill>
                          <a:latin typeface="Calibri"/>
                          <a:ea typeface="+mn-ea"/>
                          <a:cs typeface="+mn-cs"/>
                        </a:rPr>
                        <a:t>-0.2455</a:t>
                      </a:r>
                    </a:p>
                  </a:txBody>
                  <a:tcPr marL="0" marR="0" marT="0" marB="0" anchor="b">
                    <a:lnL>
                      <a:noFill/>
                    </a:lnL>
                    <a:lnR>
                      <a:noFill/>
                    </a:lnR>
                    <a:lnT>
                      <a:noFill/>
                    </a:lnT>
                    <a:lnB>
                      <a:noFill/>
                    </a:lnB>
                    <a:solidFill>
                      <a:schemeClr val="bg1"/>
                    </a:solidFill>
                  </a:tcPr>
                </a:tc>
                <a:tc>
                  <a:txBody>
                    <a:bodyPr/>
                    <a:lstStyle/>
                    <a:p>
                      <a:pPr algn="r" fontAlgn="b"/>
                      <a:r>
                        <a:rPr lang="it-IT" sz="1000" b="0" i="0" u="none" strike="noStrike" dirty="0">
                          <a:solidFill>
                            <a:srgbClr val="000000"/>
                          </a:solidFill>
                          <a:latin typeface="Calibri"/>
                        </a:rPr>
                        <a:t>-0.17665</a:t>
                      </a:r>
                    </a:p>
                  </a:txBody>
                  <a:tcPr marL="0" marR="0" marT="0" marB="0" anchor="b">
                    <a:lnL>
                      <a:noFill/>
                    </a:lnL>
                    <a:lnR>
                      <a:noFill/>
                    </a:lnR>
                    <a:lnT>
                      <a:noFill/>
                    </a:lnT>
                    <a:lnB>
                      <a:noFill/>
                    </a:lnB>
                    <a:solidFill>
                      <a:schemeClr val="bg1"/>
                    </a:solidFill>
                  </a:tcPr>
                </a:tc>
                <a:tc>
                  <a:txBody>
                    <a:bodyPr/>
                    <a:lstStyle/>
                    <a:p>
                      <a:pPr algn="r" fontAlgn="b"/>
                      <a:r>
                        <a:rPr lang="it-IT" sz="1000" b="0" i="0" u="none" strike="noStrike" dirty="0">
                          <a:solidFill>
                            <a:srgbClr val="000000"/>
                          </a:solidFill>
                          <a:latin typeface="Calibri"/>
                        </a:rPr>
                        <a:t>-0.33194</a:t>
                      </a:r>
                    </a:p>
                  </a:txBody>
                  <a:tcPr marL="0" marR="0" marT="0" marB="0" anchor="b">
                    <a:lnL>
                      <a:noFill/>
                    </a:lnL>
                    <a:lnR>
                      <a:noFill/>
                    </a:lnR>
                    <a:lnT>
                      <a:noFill/>
                    </a:lnT>
                    <a:lnB>
                      <a:noFill/>
                    </a:lnB>
                    <a:solidFill>
                      <a:schemeClr val="bg1"/>
                    </a:solidFill>
                  </a:tcPr>
                </a:tc>
                <a:tc>
                  <a:txBody>
                    <a:bodyPr/>
                    <a:lstStyle/>
                    <a:p>
                      <a:pPr algn="r" fontAlgn="b"/>
                      <a:r>
                        <a:rPr lang="it-IT" sz="1000" b="0" i="0" u="none" strike="noStrike" dirty="0">
                          <a:solidFill>
                            <a:srgbClr val="000000"/>
                          </a:solidFill>
                          <a:latin typeface="Calibri"/>
                        </a:rPr>
                        <a:t>-0.0213</a:t>
                      </a:r>
                    </a:p>
                  </a:txBody>
                  <a:tcPr marL="0" marR="0" marT="0" marB="0" anchor="b">
                    <a:lnL>
                      <a:noFill/>
                    </a:lnL>
                    <a:lnR>
                      <a:noFill/>
                    </a:lnR>
                    <a:lnT>
                      <a:noFill/>
                    </a:lnT>
                    <a:lnB>
                      <a:noFill/>
                    </a:lnB>
                    <a:solidFill>
                      <a:schemeClr val="bg1"/>
                    </a:solidFill>
                  </a:tcPr>
                </a:tc>
                <a:tc>
                  <a:txBody>
                    <a:bodyPr/>
                    <a:lstStyle/>
                    <a:p>
                      <a:pPr algn="r" fontAlgn="b"/>
                      <a:r>
                        <a:rPr lang="it-IT" sz="1000" b="0" i="0" u="none" strike="noStrike" dirty="0">
                          <a:solidFill>
                            <a:srgbClr val="000000"/>
                          </a:solidFill>
                          <a:latin typeface="Calibri"/>
                        </a:rPr>
                        <a:t>-0.13204</a:t>
                      </a:r>
                    </a:p>
                  </a:txBody>
                  <a:tcPr marL="0" marR="0" marT="0" marB="0" anchor="b">
                    <a:lnL>
                      <a:noFill/>
                    </a:lnL>
                    <a:lnR>
                      <a:noFill/>
                    </a:lnR>
                    <a:lnT>
                      <a:noFill/>
                    </a:lnT>
                    <a:lnB>
                      <a:noFill/>
                    </a:lnB>
                    <a:solidFill>
                      <a:schemeClr val="bg1"/>
                    </a:solidFill>
                  </a:tcPr>
                </a:tc>
                <a:tc>
                  <a:txBody>
                    <a:bodyPr/>
                    <a:lstStyle/>
                    <a:p>
                      <a:pPr algn="r" fontAlgn="b"/>
                      <a:r>
                        <a:rPr lang="it-IT" sz="1000" b="0" i="0" u="none" strike="noStrike" dirty="0">
                          <a:solidFill>
                            <a:srgbClr val="000000"/>
                          </a:solidFill>
                          <a:latin typeface="Calibri"/>
                        </a:rPr>
                        <a:t>-0.22866</a:t>
                      </a:r>
                    </a:p>
                  </a:txBody>
                  <a:tcPr marL="0" marR="0" marT="0" marB="0" anchor="b">
                    <a:lnL>
                      <a:noFill/>
                    </a:lnL>
                    <a:lnR>
                      <a:noFill/>
                    </a:lnR>
                    <a:lnT>
                      <a:noFill/>
                    </a:lnT>
                    <a:lnB>
                      <a:noFill/>
                    </a:lnB>
                    <a:solidFill>
                      <a:schemeClr val="bg1"/>
                    </a:solidFill>
                  </a:tcPr>
                </a:tc>
                <a:tc>
                  <a:txBody>
                    <a:bodyPr/>
                    <a:lstStyle/>
                    <a:p>
                      <a:pPr algn="r" fontAlgn="b"/>
                      <a:r>
                        <a:rPr lang="it-IT" sz="1000" b="0" i="0" u="none" strike="noStrike" dirty="0">
                          <a:solidFill>
                            <a:srgbClr val="000000"/>
                          </a:solidFill>
                          <a:latin typeface="Calibri"/>
                        </a:rPr>
                        <a:t>-0.12041</a:t>
                      </a:r>
                    </a:p>
                  </a:txBody>
                  <a:tcPr marL="0" marR="0" marT="0" marB="0" anchor="b">
                    <a:lnL>
                      <a:noFill/>
                    </a:lnL>
                    <a:lnR>
                      <a:noFill/>
                    </a:lnR>
                    <a:lnT>
                      <a:noFill/>
                    </a:lnT>
                    <a:lnB>
                      <a:noFill/>
                    </a:lnB>
                    <a:solidFill>
                      <a:schemeClr val="bg1"/>
                    </a:solidFill>
                  </a:tcPr>
                </a:tc>
                <a:tc>
                  <a:txBody>
                    <a:bodyPr/>
                    <a:lstStyle/>
                    <a:p>
                      <a:pPr algn="r" fontAlgn="b"/>
                      <a:r>
                        <a:rPr lang="it-IT" sz="1000" b="0" i="0" u="none" strike="noStrike" dirty="0">
                          <a:solidFill>
                            <a:srgbClr val="000000"/>
                          </a:solidFill>
                          <a:latin typeface="Calibri"/>
                        </a:rPr>
                        <a:t>-0.33273</a:t>
                      </a:r>
                    </a:p>
                  </a:txBody>
                  <a:tcPr marL="0" marR="0" marT="0" marB="0" anchor="b">
                    <a:lnL>
                      <a:noFill/>
                    </a:lnL>
                    <a:lnR>
                      <a:noFill/>
                    </a:lnR>
                    <a:lnT>
                      <a:noFill/>
                    </a:lnT>
                    <a:lnB>
                      <a:noFill/>
                    </a:lnB>
                    <a:solidFill>
                      <a:schemeClr val="bg1"/>
                    </a:solidFill>
                  </a:tcPr>
                </a:tc>
                <a:tc>
                  <a:txBody>
                    <a:bodyPr/>
                    <a:lstStyle/>
                    <a:p>
                      <a:pPr algn="r" fontAlgn="b"/>
                      <a:r>
                        <a:rPr lang="it-IT" sz="1000" b="0" i="0" u="none" strike="noStrike" dirty="0">
                          <a:solidFill>
                            <a:srgbClr val="000000"/>
                          </a:solidFill>
                          <a:latin typeface="Calibri"/>
                        </a:rPr>
                        <a:t>-0.0213</a:t>
                      </a:r>
                    </a:p>
                  </a:txBody>
                  <a:tcPr marL="0" marR="0" marT="0" marB="0" anchor="b">
                    <a:lnL>
                      <a:noFill/>
                    </a:lnL>
                    <a:lnR>
                      <a:noFill/>
                    </a:lnR>
                    <a:lnT>
                      <a:noFill/>
                    </a:lnT>
                    <a:lnB>
                      <a:noFill/>
                    </a:lnB>
                    <a:solidFill>
                      <a:schemeClr val="bg1"/>
                    </a:solidFill>
                  </a:tcPr>
                </a:tc>
                <a:tc>
                  <a:txBody>
                    <a:bodyPr/>
                    <a:lstStyle/>
                    <a:p>
                      <a:pPr algn="r" fontAlgn="b"/>
                      <a:r>
                        <a:rPr lang="it-IT" sz="1000" b="0" i="0" u="none" strike="noStrike" dirty="0">
                          <a:solidFill>
                            <a:srgbClr val="000000"/>
                          </a:solidFill>
                          <a:latin typeface="Calibri"/>
                        </a:rPr>
                        <a:t>-0.1431</a:t>
                      </a:r>
                    </a:p>
                  </a:txBody>
                  <a:tcPr marL="0" marR="0" marT="0" marB="0" anchor="b">
                    <a:lnL>
                      <a:noFill/>
                    </a:lnL>
                    <a:lnR>
                      <a:noFill/>
                    </a:lnR>
                    <a:lnT>
                      <a:noFill/>
                    </a:lnT>
                    <a:lnB>
                      <a:noFill/>
                    </a:lnB>
                    <a:solidFill>
                      <a:schemeClr val="bg1"/>
                    </a:solidFill>
                  </a:tcPr>
                </a:tc>
                <a:tc>
                  <a:txBody>
                    <a:bodyPr/>
                    <a:lstStyle/>
                    <a:p>
                      <a:pPr algn="r" fontAlgn="b"/>
                      <a:r>
                        <a:rPr lang="it-IT" sz="1000" b="0" i="0" u="none" strike="noStrike" dirty="0">
                          <a:solidFill>
                            <a:srgbClr val="000000"/>
                          </a:solidFill>
                          <a:latin typeface="Calibri"/>
                        </a:rPr>
                        <a:t>-0.23479</a:t>
                      </a:r>
                    </a:p>
                  </a:txBody>
                  <a:tcPr marL="0" marR="0" marT="0" marB="0" anchor="b">
                    <a:lnL>
                      <a:noFill/>
                    </a:lnL>
                    <a:lnR>
                      <a:noFill/>
                    </a:lnR>
                    <a:lnT>
                      <a:noFill/>
                    </a:lnT>
                    <a:lnB>
                      <a:noFill/>
                    </a:lnB>
                    <a:solidFill>
                      <a:schemeClr val="bg1"/>
                    </a:solidFill>
                  </a:tcPr>
                </a:tc>
                <a:tc>
                  <a:txBody>
                    <a:bodyPr/>
                    <a:lstStyle/>
                    <a:p>
                      <a:pPr algn="r" fontAlgn="b"/>
                      <a:r>
                        <a:rPr lang="it-IT" sz="1000" b="0" i="0" u="none" strike="noStrike" dirty="0">
                          <a:solidFill>
                            <a:srgbClr val="000000"/>
                          </a:solidFill>
                          <a:latin typeface="Calibri"/>
                        </a:rPr>
                        <a:t>-0.10349</a:t>
                      </a:r>
                    </a:p>
                  </a:txBody>
                  <a:tcPr marL="0" marR="0" marT="0" marB="0" anchor="b">
                    <a:lnL>
                      <a:noFill/>
                    </a:lnL>
                    <a:lnR>
                      <a:noFill/>
                    </a:lnR>
                    <a:lnT>
                      <a:noFill/>
                    </a:lnT>
                    <a:lnB>
                      <a:noFill/>
                    </a:lnB>
                    <a:solidFill>
                      <a:schemeClr val="bg1"/>
                    </a:solidFill>
                  </a:tcPr>
                </a:tc>
                <a:tc>
                  <a:txBody>
                    <a:bodyPr/>
                    <a:lstStyle/>
                    <a:p>
                      <a:pPr algn="r" fontAlgn="b"/>
                      <a:r>
                        <a:rPr lang="it-IT" sz="1000" b="0" i="0" u="none" strike="noStrike" dirty="0">
                          <a:solidFill>
                            <a:srgbClr val="000000"/>
                          </a:solidFill>
                          <a:latin typeface="Calibri"/>
                        </a:rPr>
                        <a:t>-0.33505</a:t>
                      </a:r>
                    </a:p>
                  </a:txBody>
                  <a:tcPr marL="0" marR="0" marT="0" marB="0" anchor="b">
                    <a:lnL>
                      <a:noFill/>
                    </a:lnL>
                    <a:lnR>
                      <a:noFill/>
                    </a:lnR>
                    <a:lnT>
                      <a:noFill/>
                    </a:lnT>
                    <a:lnB>
                      <a:noFill/>
                    </a:lnB>
                    <a:solidFill>
                      <a:schemeClr val="bg1"/>
                    </a:solidFill>
                  </a:tcPr>
                </a:tc>
              </a:tr>
            </a:tbl>
          </a:graphicData>
        </a:graphic>
      </p:graphicFrame>
      <p:graphicFrame>
        <p:nvGraphicFramePr>
          <p:cNvPr id="18" name="Tabella 17"/>
          <p:cNvGraphicFramePr>
            <a:graphicFrameLocks noGrp="1"/>
          </p:cNvGraphicFramePr>
          <p:nvPr/>
        </p:nvGraphicFramePr>
        <p:xfrm>
          <a:off x="179512" y="3068960"/>
          <a:ext cx="8712975" cy="886226"/>
        </p:xfrm>
        <a:graphic>
          <a:graphicData uri="http://schemas.openxmlformats.org/drawingml/2006/table">
            <a:tbl>
              <a:tblPr/>
              <a:tblGrid>
                <a:gridCol w="580865"/>
                <a:gridCol w="580865"/>
                <a:gridCol w="580865"/>
                <a:gridCol w="580865"/>
                <a:gridCol w="580865"/>
                <a:gridCol w="580865"/>
                <a:gridCol w="580865"/>
                <a:gridCol w="580865"/>
                <a:gridCol w="580865"/>
                <a:gridCol w="580865"/>
                <a:gridCol w="580865"/>
                <a:gridCol w="580865"/>
                <a:gridCol w="580865"/>
                <a:gridCol w="580865"/>
                <a:gridCol w="580865"/>
              </a:tblGrid>
              <a:tr h="210662">
                <a:tc>
                  <a:txBody>
                    <a:bodyPr/>
                    <a:lstStyle/>
                    <a:p>
                      <a:pPr algn="r" fontAlgn="b"/>
                      <a:r>
                        <a:rPr lang="it-IT" sz="1000" b="0" i="0" u="none" strike="noStrike" dirty="0" err="1">
                          <a:solidFill>
                            <a:srgbClr val="000000"/>
                          </a:solidFill>
                          <a:latin typeface="Calibri"/>
                        </a:rPr>
                        <a:t>Corr</a:t>
                      </a:r>
                      <a:r>
                        <a:rPr lang="it-IT" sz="1000" b="0" i="0" u="none" strike="noStrike" dirty="0">
                          <a:solidFill>
                            <a:srgbClr val="000000"/>
                          </a:solidFill>
                          <a:latin typeface="Calibri"/>
                        </a:rPr>
                        <a:t> t</a:t>
                      </a:r>
                    </a:p>
                  </a:txBody>
                  <a:tcPr marL="0" marR="0" marT="0" marB="0" anchor="b">
                    <a:lnL>
                      <a:noFill/>
                    </a:lnL>
                    <a:lnR>
                      <a:noFill/>
                    </a:lnR>
                    <a:lnT>
                      <a:noFill/>
                    </a:lnT>
                    <a:lnB>
                      <a:noFill/>
                    </a:lnB>
                    <a:solidFill>
                      <a:schemeClr val="bg1"/>
                    </a:solidFill>
                  </a:tcPr>
                </a:tc>
                <a:tc>
                  <a:txBody>
                    <a:bodyPr/>
                    <a:lstStyle/>
                    <a:p>
                      <a:pPr algn="r" fontAlgn="b"/>
                      <a:endParaRPr lang="it-IT" sz="1000" b="0" i="0" u="none" strike="noStrike" dirty="0">
                        <a:solidFill>
                          <a:srgbClr val="000000"/>
                        </a:solidFill>
                        <a:latin typeface="Calibri"/>
                      </a:endParaRPr>
                    </a:p>
                  </a:txBody>
                  <a:tcPr marL="0" marR="0" marT="0" marB="0" anchor="b">
                    <a:lnL>
                      <a:noFill/>
                    </a:lnL>
                    <a:lnR>
                      <a:noFill/>
                    </a:lnR>
                    <a:lnT>
                      <a:noFill/>
                    </a:lnT>
                    <a:lnB>
                      <a:noFill/>
                    </a:lnB>
                    <a:solidFill>
                      <a:schemeClr val="bg1"/>
                    </a:solidFill>
                  </a:tcPr>
                </a:tc>
                <a:tc>
                  <a:txBody>
                    <a:bodyPr/>
                    <a:lstStyle/>
                    <a:p>
                      <a:pPr algn="r" fontAlgn="b"/>
                      <a:endParaRPr lang="it-IT" sz="1000" b="0" i="0" u="none" strike="noStrike">
                        <a:solidFill>
                          <a:srgbClr val="000000"/>
                        </a:solidFill>
                        <a:latin typeface="Calibri"/>
                      </a:endParaRPr>
                    </a:p>
                  </a:txBody>
                  <a:tcPr marL="0" marR="0" marT="0" marB="0" anchor="b">
                    <a:lnL>
                      <a:noFill/>
                    </a:lnL>
                    <a:lnR>
                      <a:noFill/>
                    </a:lnR>
                    <a:lnT>
                      <a:noFill/>
                    </a:lnT>
                    <a:lnB>
                      <a:noFill/>
                    </a:lnB>
                    <a:solidFill>
                      <a:schemeClr val="bg1"/>
                    </a:solidFill>
                  </a:tcPr>
                </a:tc>
                <a:tc>
                  <a:txBody>
                    <a:bodyPr/>
                    <a:lstStyle/>
                    <a:p>
                      <a:pPr algn="r" fontAlgn="b"/>
                      <a:endParaRPr lang="it-IT" sz="1000" b="0" i="0" u="none" strike="noStrike">
                        <a:solidFill>
                          <a:srgbClr val="000000"/>
                        </a:solidFill>
                        <a:latin typeface="Calibri"/>
                      </a:endParaRPr>
                    </a:p>
                  </a:txBody>
                  <a:tcPr marL="0" marR="0" marT="0" marB="0" anchor="b">
                    <a:lnL>
                      <a:noFill/>
                    </a:lnL>
                    <a:lnR>
                      <a:noFill/>
                    </a:lnR>
                    <a:lnT>
                      <a:noFill/>
                    </a:lnT>
                    <a:lnB>
                      <a:noFill/>
                    </a:lnB>
                    <a:solidFill>
                      <a:schemeClr val="bg1"/>
                    </a:solidFill>
                  </a:tcPr>
                </a:tc>
                <a:tc>
                  <a:txBody>
                    <a:bodyPr/>
                    <a:lstStyle/>
                    <a:p>
                      <a:pPr algn="r" fontAlgn="b"/>
                      <a:endParaRPr lang="it-IT" sz="1000" b="0" i="0" u="none" strike="noStrike">
                        <a:solidFill>
                          <a:srgbClr val="000000"/>
                        </a:solidFill>
                        <a:latin typeface="Calibri"/>
                      </a:endParaRPr>
                    </a:p>
                  </a:txBody>
                  <a:tcPr marL="0" marR="0" marT="0" marB="0" anchor="b">
                    <a:lnL>
                      <a:noFill/>
                    </a:lnL>
                    <a:lnR>
                      <a:noFill/>
                    </a:lnR>
                    <a:lnT>
                      <a:noFill/>
                    </a:lnT>
                    <a:lnB>
                      <a:noFill/>
                    </a:lnB>
                    <a:solidFill>
                      <a:schemeClr val="bg1"/>
                    </a:solidFill>
                  </a:tcPr>
                </a:tc>
                <a:tc>
                  <a:txBody>
                    <a:bodyPr/>
                    <a:lstStyle/>
                    <a:p>
                      <a:pPr algn="r" fontAlgn="b"/>
                      <a:r>
                        <a:rPr lang="it-IT" sz="1000" b="0" i="0" u="none" strike="noStrike">
                          <a:solidFill>
                            <a:srgbClr val="000000"/>
                          </a:solidFill>
                          <a:latin typeface="Calibri"/>
                        </a:rPr>
                        <a:t>Corr t-1</a:t>
                      </a:r>
                    </a:p>
                  </a:txBody>
                  <a:tcPr marL="0" marR="0" marT="0" marB="0" anchor="b">
                    <a:lnL>
                      <a:noFill/>
                    </a:lnL>
                    <a:lnR>
                      <a:noFill/>
                    </a:lnR>
                    <a:lnT>
                      <a:noFill/>
                    </a:lnT>
                    <a:lnB>
                      <a:noFill/>
                    </a:lnB>
                    <a:solidFill>
                      <a:schemeClr val="bg1"/>
                    </a:solidFill>
                  </a:tcPr>
                </a:tc>
                <a:tc>
                  <a:txBody>
                    <a:bodyPr/>
                    <a:lstStyle/>
                    <a:p>
                      <a:pPr algn="r" fontAlgn="b"/>
                      <a:endParaRPr lang="it-IT" sz="1000" b="0" i="0" u="none" strike="noStrike">
                        <a:solidFill>
                          <a:srgbClr val="000000"/>
                        </a:solidFill>
                        <a:latin typeface="Calibri"/>
                      </a:endParaRPr>
                    </a:p>
                  </a:txBody>
                  <a:tcPr marL="0" marR="0" marT="0" marB="0" anchor="b">
                    <a:lnL>
                      <a:noFill/>
                    </a:lnL>
                    <a:lnR>
                      <a:noFill/>
                    </a:lnR>
                    <a:lnT>
                      <a:noFill/>
                    </a:lnT>
                    <a:lnB>
                      <a:noFill/>
                    </a:lnB>
                    <a:solidFill>
                      <a:schemeClr val="bg1"/>
                    </a:solidFill>
                  </a:tcPr>
                </a:tc>
                <a:tc>
                  <a:txBody>
                    <a:bodyPr/>
                    <a:lstStyle/>
                    <a:p>
                      <a:pPr algn="r" fontAlgn="b"/>
                      <a:r>
                        <a:rPr lang="it-IT" sz="1000" b="1" i="0" u="none" strike="noStrike" dirty="0" smtClean="0">
                          <a:solidFill>
                            <a:srgbClr val="000000"/>
                          </a:solidFill>
                          <a:latin typeface="Calibri"/>
                        </a:rPr>
                        <a:t>UNITED</a:t>
                      </a:r>
                      <a:r>
                        <a:rPr lang="it-IT" sz="1000" b="1" i="0" u="none" strike="noStrike" baseline="0" dirty="0" smtClean="0">
                          <a:solidFill>
                            <a:srgbClr val="000000"/>
                          </a:solidFill>
                          <a:latin typeface="Calibri"/>
                        </a:rPr>
                        <a:t> KINGDOM</a:t>
                      </a:r>
                      <a:endParaRPr lang="it-IT" sz="1000" b="1" i="0" u="none" strike="noStrike" dirty="0">
                        <a:solidFill>
                          <a:srgbClr val="000000"/>
                        </a:solidFill>
                        <a:latin typeface="Calibri"/>
                      </a:endParaRPr>
                    </a:p>
                  </a:txBody>
                  <a:tcPr marL="0" marR="0" marT="0" marB="0" anchor="b">
                    <a:lnL>
                      <a:noFill/>
                    </a:lnL>
                    <a:lnR>
                      <a:noFill/>
                    </a:lnR>
                    <a:lnT>
                      <a:noFill/>
                    </a:lnT>
                    <a:lnB>
                      <a:noFill/>
                    </a:lnB>
                    <a:solidFill>
                      <a:schemeClr val="bg1"/>
                    </a:solidFill>
                  </a:tcPr>
                </a:tc>
                <a:tc>
                  <a:txBody>
                    <a:bodyPr/>
                    <a:lstStyle/>
                    <a:p>
                      <a:pPr algn="r" fontAlgn="b"/>
                      <a:endParaRPr lang="it-IT" sz="1000" b="0" i="0" u="none" strike="noStrike">
                        <a:solidFill>
                          <a:srgbClr val="000000"/>
                        </a:solidFill>
                        <a:latin typeface="Calibri"/>
                      </a:endParaRPr>
                    </a:p>
                  </a:txBody>
                  <a:tcPr marL="0" marR="0" marT="0" marB="0" anchor="b">
                    <a:lnL>
                      <a:noFill/>
                    </a:lnL>
                    <a:lnR>
                      <a:noFill/>
                    </a:lnR>
                    <a:lnT>
                      <a:noFill/>
                    </a:lnT>
                    <a:lnB>
                      <a:noFill/>
                    </a:lnB>
                    <a:solidFill>
                      <a:schemeClr val="bg1"/>
                    </a:solidFill>
                  </a:tcPr>
                </a:tc>
                <a:tc>
                  <a:txBody>
                    <a:bodyPr/>
                    <a:lstStyle/>
                    <a:p>
                      <a:pPr algn="r" fontAlgn="b"/>
                      <a:endParaRPr lang="it-IT" sz="1000" b="0" i="0" u="none" strike="noStrike">
                        <a:solidFill>
                          <a:srgbClr val="000000"/>
                        </a:solidFill>
                        <a:latin typeface="Calibri"/>
                      </a:endParaRPr>
                    </a:p>
                  </a:txBody>
                  <a:tcPr marL="0" marR="0" marT="0" marB="0" anchor="b">
                    <a:lnL>
                      <a:noFill/>
                    </a:lnL>
                    <a:lnR>
                      <a:noFill/>
                    </a:lnR>
                    <a:lnT>
                      <a:noFill/>
                    </a:lnT>
                    <a:lnB>
                      <a:noFill/>
                    </a:lnB>
                    <a:solidFill>
                      <a:schemeClr val="bg1"/>
                    </a:solidFill>
                  </a:tcPr>
                </a:tc>
                <a:tc>
                  <a:txBody>
                    <a:bodyPr/>
                    <a:lstStyle/>
                    <a:p>
                      <a:pPr algn="r" fontAlgn="b"/>
                      <a:r>
                        <a:rPr lang="it-IT" sz="1000" b="0" i="0" u="none" strike="noStrike">
                          <a:solidFill>
                            <a:srgbClr val="000000"/>
                          </a:solidFill>
                          <a:latin typeface="Calibri"/>
                        </a:rPr>
                        <a:t>Corr t-2</a:t>
                      </a:r>
                    </a:p>
                  </a:txBody>
                  <a:tcPr marL="0" marR="0" marT="0" marB="0" anchor="b">
                    <a:lnL>
                      <a:noFill/>
                    </a:lnL>
                    <a:lnR>
                      <a:noFill/>
                    </a:lnR>
                    <a:lnT>
                      <a:noFill/>
                    </a:lnT>
                    <a:lnB>
                      <a:noFill/>
                    </a:lnB>
                    <a:solidFill>
                      <a:schemeClr val="bg1"/>
                    </a:solidFill>
                  </a:tcPr>
                </a:tc>
                <a:tc>
                  <a:txBody>
                    <a:bodyPr/>
                    <a:lstStyle/>
                    <a:p>
                      <a:pPr algn="r" fontAlgn="b"/>
                      <a:endParaRPr lang="it-IT" sz="1000" b="0" i="0" u="none" strike="noStrike">
                        <a:solidFill>
                          <a:srgbClr val="000000"/>
                        </a:solidFill>
                        <a:latin typeface="Calibri"/>
                      </a:endParaRPr>
                    </a:p>
                  </a:txBody>
                  <a:tcPr marL="0" marR="0" marT="0" marB="0" anchor="b">
                    <a:lnL>
                      <a:noFill/>
                    </a:lnL>
                    <a:lnR>
                      <a:noFill/>
                    </a:lnR>
                    <a:lnT>
                      <a:noFill/>
                    </a:lnT>
                    <a:lnB>
                      <a:noFill/>
                    </a:lnB>
                    <a:solidFill>
                      <a:schemeClr val="bg1"/>
                    </a:solidFill>
                  </a:tcPr>
                </a:tc>
                <a:tc>
                  <a:txBody>
                    <a:bodyPr/>
                    <a:lstStyle/>
                    <a:p>
                      <a:pPr algn="r" fontAlgn="b"/>
                      <a:endParaRPr lang="it-IT" sz="1000" b="0" i="0" u="none" strike="noStrike">
                        <a:solidFill>
                          <a:srgbClr val="000000"/>
                        </a:solidFill>
                        <a:latin typeface="Calibri"/>
                      </a:endParaRPr>
                    </a:p>
                  </a:txBody>
                  <a:tcPr marL="0" marR="0" marT="0" marB="0" anchor="b">
                    <a:lnL>
                      <a:noFill/>
                    </a:lnL>
                    <a:lnR>
                      <a:noFill/>
                    </a:lnR>
                    <a:lnT>
                      <a:noFill/>
                    </a:lnT>
                    <a:lnB>
                      <a:noFill/>
                    </a:lnB>
                    <a:solidFill>
                      <a:schemeClr val="bg1"/>
                    </a:solidFill>
                  </a:tcPr>
                </a:tc>
                <a:tc>
                  <a:txBody>
                    <a:bodyPr/>
                    <a:lstStyle/>
                    <a:p>
                      <a:pPr algn="r" fontAlgn="b"/>
                      <a:endParaRPr lang="it-IT" sz="1000" b="0" i="0" u="none" strike="noStrike">
                        <a:solidFill>
                          <a:srgbClr val="000000"/>
                        </a:solidFill>
                        <a:latin typeface="Calibri"/>
                      </a:endParaRPr>
                    </a:p>
                  </a:txBody>
                  <a:tcPr marL="0" marR="0" marT="0" marB="0" anchor="b">
                    <a:lnL>
                      <a:noFill/>
                    </a:lnL>
                    <a:lnR>
                      <a:noFill/>
                    </a:lnR>
                    <a:lnT>
                      <a:noFill/>
                    </a:lnT>
                    <a:lnB>
                      <a:noFill/>
                    </a:lnB>
                    <a:solidFill>
                      <a:schemeClr val="bg1"/>
                    </a:solidFill>
                  </a:tcPr>
                </a:tc>
                <a:tc>
                  <a:txBody>
                    <a:bodyPr/>
                    <a:lstStyle/>
                    <a:p>
                      <a:pPr algn="r" fontAlgn="b"/>
                      <a:endParaRPr lang="it-IT" sz="1000" b="0" i="0" u="none" strike="noStrike">
                        <a:solidFill>
                          <a:srgbClr val="000000"/>
                        </a:solidFill>
                        <a:latin typeface="Calibri"/>
                      </a:endParaRPr>
                    </a:p>
                  </a:txBody>
                  <a:tcPr marL="0" marR="0" marT="0" marB="0" anchor="b">
                    <a:lnL>
                      <a:noFill/>
                    </a:lnL>
                    <a:lnR>
                      <a:noFill/>
                    </a:lnR>
                    <a:lnT>
                      <a:noFill/>
                    </a:lnT>
                    <a:lnB>
                      <a:noFill/>
                    </a:lnB>
                    <a:solidFill>
                      <a:schemeClr val="bg1"/>
                    </a:solidFill>
                  </a:tcPr>
                </a:tc>
              </a:tr>
              <a:tr h="370764">
                <a:tc>
                  <a:txBody>
                    <a:bodyPr/>
                    <a:lstStyle/>
                    <a:p>
                      <a:pPr algn="r" fontAlgn="b"/>
                      <a:r>
                        <a:rPr lang="it-IT" sz="1000" b="0" i="0" u="none" strike="noStrike" dirty="0">
                          <a:solidFill>
                            <a:srgbClr val="000000"/>
                          </a:solidFill>
                          <a:latin typeface="Calibri"/>
                        </a:rPr>
                        <a:t>Office</a:t>
                      </a:r>
                    </a:p>
                  </a:txBody>
                  <a:tcPr marL="0" marR="0" marT="0" marB="0" anchor="b">
                    <a:lnL>
                      <a:noFill/>
                    </a:lnL>
                    <a:lnR>
                      <a:noFill/>
                    </a:lnR>
                    <a:lnT>
                      <a:noFill/>
                    </a:lnT>
                    <a:lnB>
                      <a:noFill/>
                    </a:lnB>
                    <a:solidFill>
                      <a:schemeClr val="bg1"/>
                    </a:solidFill>
                  </a:tcPr>
                </a:tc>
                <a:tc>
                  <a:txBody>
                    <a:bodyPr/>
                    <a:lstStyle/>
                    <a:p>
                      <a:pPr algn="r" fontAlgn="b"/>
                      <a:r>
                        <a:rPr lang="it-IT" sz="1000" b="0" i="0" u="none" strike="noStrike" dirty="0" err="1">
                          <a:solidFill>
                            <a:srgbClr val="000000"/>
                          </a:solidFill>
                          <a:latin typeface="Calibri"/>
                        </a:rPr>
                        <a:t>Retail</a:t>
                      </a:r>
                      <a:endParaRPr lang="it-IT" sz="1000" b="0" i="0" u="none" strike="noStrike" dirty="0">
                        <a:solidFill>
                          <a:srgbClr val="000000"/>
                        </a:solidFill>
                        <a:latin typeface="Calibri"/>
                      </a:endParaRPr>
                    </a:p>
                  </a:txBody>
                  <a:tcPr marL="0" marR="0" marT="0" marB="0" anchor="b">
                    <a:lnL>
                      <a:noFill/>
                    </a:lnL>
                    <a:lnR>
                      <a:noFill/>
                    </a:lnR>
                    <a:lnT>
                      <a:noFill/>
                    </a:lnT>
                    <a:lnB>
                      <a:noFill/>
                    </a:lnB>
                    <a:solidFill>
                      <a:schemeClr val="bg1"/>
                    </a:solidFill>
                  </a:tcPr>
                </a:tc>
                <a:tc>
                  <a:txBody>
                    <a:bodyPr/>
                    <a:lstStyle/>
                    <a:p>
                      <a:pPr algn="r" fontAlgn="b"/>
                      <a:r>
                        <a:rPr lang="it-IT" sz="1000" b="0" i="0" u="none" strike="noStrike" dirty="0">
                          <a:solidFill>
                            <a:srgbClr val="000000"/>
                          </a:solidFill>
                          <a:latin typeface="Calibri"/>
                        </a:rPr>
                        <a:t>Industrial</a:t>
                      </a:r>
                    </a:p>
                  </a:txBody>
                  <a:tcPr marL="0" marR="0" marT="0" marB="0" anchor="b">
                    <a:lnL>
                      <a:noFill/>
                    </a:lnL>
                    <a:lnR>
                      <a:noFill/>
                    </a:lnR>
                    <a:lnT>
                      <a:noFill/>
                    </a:lnT>
                    <a:lnB>
                      <a:noFill/>
                    </a:lnB>
                    <a:solidFill>
                      <a:schemeClr val="bg1"/>
                    </a:solidFill>
                  </a:tcPr>
                </a:tc>
                <a:tc>
                  <a:txBody>
                    <a:bodyPr/>
                    <a:lstStyle/>
                    <a:p>
                      <a:pPr algn="r" fontAlgn="b"/>
                      <a:r>
                        <a:rPr lang="it-IT" sz="1000" b="0" i="0" u="none" strike="noStrike">
                          <a:solidFill>
                            <a:srgbClr val="000000"/>
                          </a:solidFill>
                          <a:latin typeface="Calibri"/>
                        </a:rPr>
                        <a:t>Residential</a:t>
                      </a:r>
                    </a:p>
                  </a:txBody>
                  <a:tcPr marL="0" marR="0" marT="0" marB="0" anchor="b">
                    <a:lnL>
                      <a:noFill/>
                    </a:lnL>
                    <a:lnR>
                      <a:noFill/>
                    </a:lnR>
                    <a:lnT>
                      <a:noFill/>
                    </a:lnT>
                    <a:lnB>
                      <a:noFill/>
                    </a:lnB>
                    <a:solidFill>
                      <a:schemeClr val="bg1"/>
                    </a:solidFill>
                  </a:tcPr>
                </a:tc>
                <a:tc>
                  <a:txBody>
                    <a:bodyPr/>
                    <a:lstStyle/>
                    <a:p>
                      <a:pPr algn="r" fontAlgn="b"/>
                      <a:r>
                        <a:rPr lang="it-IT" sz="1000" b="0" i="0" u="none" strike="noStrike">
                          <a:solidFill>
                            <a:srgbClr val="000000"/>
                          </a:solidFill>
                          <a:latin typeface="Calibri"/>
                        </a:rPr>
                        <a:t>Other</a:t>
                      </a:r>
                    </a:p>
                  </a:txBody>
                  <a:tcPr marL="0" marR="0" marT="0" marB="0" anchor="b">
                    <a:lnL>
                      <a:noFill/>
                    </a:lnL>
                    <a:lnR>
                      <a:noFill/>
                    </a:lnR>
                    <a:lnT>
                      <a:noFill/>
                    </a:lnT>
                    <a:lnB>
                      <a:noFill/>
                    </a:lnB>
                    <a:solidFill>
                      <a:schemeClr val="bg1"/>
                    </a:solidFill>
                  </a:tcPr>
                </a:tc>
                <a:tc>
                  <a:txBody>
                    <a:bodyPr/>
                    <a:lstStyle/>
                    <a:p>
                      <a:pPr algn="r" fontAlgn="b"/>
                      <a:r>
                        <a:rPr lang="it-IT" sz="1000" b="0" i="0" u="none" strike="noStrike">
                          <a:solidFill>
                            <a:srgbClr val="000000"/>
                          </a:solidFill>
                          <a:latin typeface="Calibri"/>
                        </a:rPr>
                        <a:t>Office</a:t>
                      </a:r>
                    </a:p>
                  </a:txBody>
                  <a:tcPr marL="0" marR="0" marT="0" marB="0" anchor="b">
                    <a:lnL>
                      <a:noFill/>
                    </a:lnL>
                    <a:lnR>
                      <a:noFill/>
                    </a:lnR>
                    <a:lnT>
                      <a:noFill/>
                    </a:lnT>
                    <a:lnB>
                      <a:noFill/>
                    </a:lnB>
                    <a:solidFill>
                      <a:schemeClr val="bg1"/>
                    </a:solidFill>
                  </a:tcPr>
                </a:tc>
                <a:tc>
                  <a:txBody>
                    <a:bodyPr/>
                    <a:lstStyle/>
                    <a:p>
                      <a:pPr algn="r" fontAlgn="b"/>
                      <a:r>
                        <a:rPr lang="it-IT" sz="1000" b="0" i="0" u="none" strike="noStrike">
                          <a:solidFill>
                            <a:srgbClr val="000000"/>
                          </a:solidFill>
                          <a:latin typeface="Calibri"/>
                        </a:rPr>
                        <a:t>Retail</a:t>
                      </a:r>
                    </a:p>
                  </a:txBody>
                  <a:tcPr marL="0" marR="0" marT="0" marB="0" anchor="b">
                    <a:lnL>
                      <a:noFill/>
                    </a:lnL>
                    <a:lnR>
                      <a:noFill/>
                    </a:lnR>
                    <a:lnT>
                      <a:noFill/>
                    </a:lnT>
                    <a:lnB>
                      <a:noFill/>
                    </a:lnB>
                    <a:solidFill>
                      <a:schemeClr val="bg1"/>
                    </a:solidFill>
                  </a:tcPr>
                </a:tc>
                <a:tc>
                  <a:txBody>
                    <a:bodyPr/>
                    <a:lstStyle/>
                    <a:p>
                      <a:pPr algn="r" fontAlgn="b"/>
                      <a:r>
                        <a:rPr lang="it-IT" sz="1000" b="0" i="0" u="none" strike="noStrike">
                          <a:solidFill>
                            <a:srgbClr val="000000"/>
                          </a:solidFill>
                          <a:latin typeface="Calibri"/>
                        </a:rPr>
                        <a:t>Industrial</a:t>
                      </a:r>
                    </a:p>
                  </a:txBody>
                  <a:tcPr marL="0" marR="0" marT="0" marB="0" anchor="b">
                    <a:lnL>
                      <a:noFill/>
                    </a:lnL>
                    <a:lnR>
                      <a:noFill/>
                    </a:lnR>
                    <a:lnT>
                      <a:noFill/>
                    </a:lnT>
                    <a:lnB>
                      <a:noFill/>
                    </a:lnB>
                    <a:solidFill>
                      <a:schemeClr val="bg1"/>
                    </a:solidFill>
                  </a:tcPr>
                </a:tc>
                <a:tc>
                  <a:txBody>
                    <a:bodyPr/>
                    <a:lstStyle/>
                    <a:p>
                      <a:pPr algn="r" fontAlgn="b"/>
                      <a:r>
                        <a:rPr lang="it-IT" sz="1000" b="0" i="0" u="none" strike="noStrike">
                          <a:solidFill>
                            <a:srgbClr val="000000"/>
                          </a:solidFill>
                          <a:latin typeface="Calibri"/>
                        </a:rPr>
                        <a:t>Residential</a:t>
                      </a:r>
                    </a:p>
                  </a:txBody>
                  <a:tcPr marL="0" marR="0" marT="0" marB="0" anchor="b">
                    <a:lnL>
                      <a:noFill/>
                    </a:lnL>
                    <a:lnR>
                      <a:noFill/>
                    </a:lnR>
                    <a:lnT>
                      <a:noFill/>
                    </a:lnT>
                    <a:lnB>
                      <a:noFill/>
                    </a:lnB>
                    <a:solidFill>
                      <a:schemeClr val="bg1"/>
                    </a:solidFill>
                  </a:tcPr>
                </a:tc>
                <a:tc>
                  <a:txBody>
                    <a:bodyPr/>
                    <a:lstStyle/>
                    <a:p>
                      <a:pPr algn="r" fontAlgn="b"/>
                      <a:r>
                        <a:rPr lang="it-IT" sz="1000" b="0" i="0" u="none" strike="noStrike">
                          <a:solidFill>
                            <a:srgbClr val="000000"/>
                          </a:solidFill>
                          <a:latin typeface="Calibri"/>
                        </a:rPr>
                        <a:t>Other</a:t>
                      </a:r>
                    </a:p>
                  </a:txBody>
                  <a:tcPr marL="0" marR="0" marT="0" marB="0" anchor="b">
                    <a:lnL>
                      <a:noFill/>
                    </a:lnL>
                    <a:lnR>
                      <a:noFill/>
                    </a:lnR>
                    <a:lnT>
                      <a:noFill/>
                    </a:lnT>
                    <a:lnB>
                      <a:noFill/>
                    </a:lnB>
                    <a:solidFill>
                      <a:schemeClr val="bg1"/>
                    </a:solidFill>
                  </a:tcPr>
                </a:tc>
                <a:tc>
                  <a:txBody>
                    <a:bodyPr/>
                    <a:lstStyle/>
                    <a:p>
                      <a:pPr algn="r" fontAlgn="b"/>
                      <a:r>
                        <a:rPr lang="it-IT" sz="1000" b="0" i="0" u="none" strike="noStrike">
                          <a:solidFill>
                            <a:srgbClr val="000000"/>
                          </a:solidFill>
                          <a:latin typeface="Calibri"/>
                        </a:rPr>
                        <a:t>Office</a:t>
                      </a:r>
                    </a:p>
                  </a:txBody>
                  <a:tcPr marL="0" marR="0" marT="0" marB="0" anchor="b">
                    <a:lnL>
                      <a:noFill/>
                    </a:lnL>
                    <a:lnR>
                      <a:noFill/>
                    </a:lnR>
                    <a:lnT>
                      <a:noFill/>
                    </a:lnT>
                    <a:lnB>
                      <a:noFill/>
                    </a:lnB>
                    <a:solidFill>
                      <a:schemeClr val="bg1"/>
                    </a:solidFill>
                  </a:tcPr>
                </a:tc>
                <a:tc>
                  <a:txBody>
                    <a:bodyPr/>
                    <a:lstStyle/>
                    <a:p>
                      <a:pPr algn="r" fontAlgn="b"/>
                      <a:r>
                        <a:rPr lang="it-IT" sz="1000" b="0" i="0" u="none" strike="noStrike">
                          <a:solidFill>
                            <a:srgbClr val="000000"/>
                          </a:solidFill>
                          <a:latin typeface="Calibri"/>
                        </a:rPr>
                        <a:t>Retail</a:t>
                      </a:r>
                    </a:p>
                  </a:txBody>
                  <a:tcPr marL="0" marR="0" marT="0" marB="0" anchor="b">
                    <a:lnL>
                      <a:noFill/>
                    </a:lnL>
                    <a:lnR>
                      <a:noFill/>
                    </a:lnR>
                    <a:lnT>
                      <a:noFill/>
                    </a:lnT>
                    <a:lnB>
                      <a:noFill/>
                    </a:lnB>
                    <a:solidFill>
                      <a:schemeClr val="bg1"/>
                    </a:solidFill>
                  </a:tcPr>
                </a:tc>
                <a:tc>
                  <a:txBody>
                    <a:bodyPr/>
                    <a:lstStyle/>
                    <a:p>
                      <a:pPr algn="r" fontAlgn="b"/>
                      <a:r>
                        <a:rPr lang="it-IT" sz="1000" b="0" i="0" u="none" strike="noStrike">
                          <a:solidFill>
                            <a:srgbClr val="000000"/>
                          </a:solidFill>
                          <a:latin typeface="Calibri"/>
                        </a:rPr>
                        <a:t>Industrial</a:t>
                      </a:r>
                    </a:p>
                  </a:txBody>
                  <a:tcPr marL="0" marR="0" marT="0" marB="0" anchor="b">
                    <a:lnL>
                      <a:noFill/>
                    </a:lnL>
                    <a:lnR>
                      <a:noFill/>
                    </a:lnR>
                    <a:lnT>
                      <a:noFill/>
                    </a:lnT>
                    <a:lnB>
                      <a:noFill/>
                    </a:lnB>
                    <a:solidFill>
                      <a:schemeClr val="bg1"/>
                    </a:solidFill>
                  </a:tcPr>
                </a:tc>
                <a:tc>
                  <a:txBody>
                    <a:bodyPr/>
                    <a:lstStyle/>
                    <a:p>
                      <a:pPr algn="r" fontAlgn="b"/>
                      <a:r>
                        <a:rPr lang="it-IT" sz="1000" b="0" i="0" u="none" strike="noStrike">
                          <a:solidFill>
                            <a:srgbClr val="000000"/>
                          </a:solidFill>
                          <a:latin typeface="Calibri"/>
                        </a:rPr>
                        <a:t>Residential</a:t>
                      </a:r>
                    </a:p>
                  </a:txBody>
                  <a:tcPr marL="0" marR="0" marT="0" marB="0" anchor="b">
                    <a:lnL>
                      <a:noFill/>
                    </a:lnL>
                    <a:lnR>
                      <a:noFill/>
                    </a:lnR>
                    <a:lnT>
                      <a:noFill/>
                    </a:lnT>
                    <a:lnB>
                      <a:noFill/>
                    </a:lnB>
                    <a:solidFill>
                      <a:schemeClr val="bg1"/>
                    </a:solidFill>
                  </a:tcPr>
                </a:tc>
                <a:tc>
                  <a:txBody>
                    <a:bodyPr/>
                    <a:lstStyle/>
                    <a:p>
                      <a:pPr algn="r" fontAlgn="b"/>
                      <a:r>
                        <a:rPr lang="it-IT" sz="1000" b="0" i="0" u="none" strike="noStrike">
                          <a:solidFill>
                            <a:srgbClr val="000000"/>
                          </a:solidFill>
                          <a:latin typeface="Calibri"/>
                        </a:rPr>
                        <a:t>Other</a:t>
                      </a:r>
                    </a:p>
                  </a:txBody>
                  <a:tcPr marL="0" marR="0" marT="0" marB="0" anchor="b">
                    <a:lnL>
                      <a:noFill/>
                    </a:lnL>
                    <a:lnR>
                      <a:noFill/>
                    </a:lnR>
                    <a:lnT>
                      <a:noFill/>
                    </a:lnT>
                    <a:lnB>
                      <a:noFill/>
                    </a:lnB>
                    <a:solidFill>
                      <a:schemeClr val="bg1"/>
                    </a:solidFill>
                  </a:tcPr>
                </a:tc>
              </a:tr>
              <a:tr h="210662">
                <a:tc>
                  <a:txBody>
                    <a:bodyPr/>
                    <a:lstStyle/>
                    <a:p>
                      <a:pPr algn="r" fontAlgn="b"/>
                      <a:r>
                        <a:rPr lang="it-IT" sz="1000" b="0" i="0" u="none" strike="noStrike">
                          <a:solidFill>
                            <a:srgbClr val="000000"/>
                          </a:solidFill>
                          <a:latin typeface="Calibri"/>
                        </a:rPr>
                        <a:t>0.567467</a:t>
                      </a:r>
                    </a:p>
                  </a:txBody>
                  <a:tcPr marL="0" marR="0" marT="0" marB="0" anchor="b">
                    <a:lnL>
                      <a:noFill/>
                    </a:lnL>
                    <a:lnR>
                      <a:noFill/>
                    </a:lnR>
                    <a:lnT>
                      <a:noFill/>
                    </a:lnT>
                    <a:lnB>
                      <a:noFill/>
                    </a:lnB>
                    <a:solidFill>
                      <a:schemeClr val="bg1"/>
                    </a:solidFill>
                  </a:tcPr>
                </a:tc>
                <a:tc>
                  <a:txBody>
                    <a:bodyPr/>
                    <a:lstStyle/>
                    <a:p>
                      <a:pPr algn="r" fontAlgn="b"/>
                      <a:r>
                        <a:rPr lang="it-IT" sz="1000" b="0" i="0" u="none" strike="noStrike" dirty="0">
                          <a:solidFill>
                            <a:srgbClr val="000000"/>
                          </a:solidFill>
                          <a:latin typeface="Calibri"/>
                        </a:rPr>
                        <a:t>0.512353</a:t>
                      </a:r>
                    </a:p>
                  </a:txBody>
                  <a:tcPr marL="0" marR="0" marT="0" marB="0" anchor="b">
                    <a:lnL>
                      <a:noFill/>
                    </a:lnL>
                    <a:lnR>
                      <a:noFill/>
                    </a:lnR>
                    <a:lnT>
                      <a:noFill/>
                    </a:lnT>
                    <a:lnB>
                      <a:noFill/>
                    </a:lnB>
                    <a:solidFill>
                      <a:schemeClr val="bg1"/>
                    </a:solidFill>
                  </a:tcPr>
                </a:tc>
                <a:tc>
                  <a:txBody>
                    <a:bodyPr/>
                    <a:lstStyle/>
                    <a:p>
                      <a:pPr algn="r" fontAlgn="b"/>
                      <a:r>
                        <a:rPr lang="it-IT" sz="1000" b="0" i="0" u="none" strike="noStrike" dirty="0">
                          <a:solidFill>
                            <a:srgbClr val="000000"/>
                          </a:solidFill>
                          <a:latin typeface="Calibri"/>
                        </a:rPr>
                        <a:t>0.544073</a:t>
                      </a:r>
                    </a:p>
                  </a:txBody>
                  <a:tcPr marL="0" marR="0" marT="0" marB="0" anchor="b">
                    <a:lnL>
                      <a:noFill/>
                    </a:lnL>
                    <a:lnR>
                      <a:noFill/>
                    </a:lnR>
                    <a:lnT>
                      <a:noFill/>
                    </a:lnT>
                    <a:lnB>
                      <a:noFill/>
                    </a:lnB>
                    <a:solidFill>
                      <a:schemeClr val="bg1"/>
                    </a:solidFill>
                  </a:tcPr>
                </a:tc>
                <a:tc>
                  <a:txBody>
                    <a:bodyPr/>
                    <a:lstStyle/>
                    <a:p>
                      <a:pPr algn="r" fontAlgn="b"/>
                      <a:r>
                        <a:rPr lang="it-IT" sz="1000" b="0" i="0" u="none" strike="noStrike" dirty="0" smtClean="0">
                          <a:solidFill>
                            <a:srgbClr val="000000"/>
                          </a:solidFill>
                          <a:latin typeface="Calibri"/>
                        </a:rPr>
                        <a:t>-</a:t>
                      </a:r>
                      <a:endParaRPr lang="it-IT" sz="1000" b="0" i="0" u="none" strike="noStrike" dirty="0">
                        <a:solidFill>
                          <a:srgbClr val="000000"/>
                        </a:solidFill>
                        <a:latin typeface="Calibri"/>
                      </a:endParaRPr>
                    </a:p>
                  </a:txBody>
                  <a:tcPr marL="0" marR="0" marT="0" marB="0" anchor="b">
                    <a:lnL>
                      <a:noFill/>
                    </a:lnL>
                    <a:lnR>
                      <a:noFill/>
                    </a:lnR>
                    <a:lnT>
                      <a:noFill/>
                    </a:lnT>
                    <a:lnB>
                      <a:noFill/>
                    </a:lnB>
                    <a:solidFill>
                      <a:schemeClr val="bg1"/>
                    </a:solidFill>
                  </a:tcPr>
                </a:tc>
                <a:tc>
                  <a:txBody>
                    <a:bodyPr/>
                    <a:lstStyle/>
                    <a:p>
                      <a:pPr algn="r" fontAlgn="b"/>
                      <a:r>
                        <a:rPr lang="it-IT" sz="1000" b="0" i="0" u="none" strike="noStrike" dirty="0">
                          <a:solidFill>
                            <a:srgbClr val="000000"/>
                          </a:solidFill>
                          <a:latin typeface="Calibri"/>
                        </a:rPr>
                        <a:t>0.6516</a:t>
                      </a:r>
                    </a:p>
                  </a:txBody>
                  <a:tcPr marL="0" marR="0" marT="0" marB="0" anchor="b">
                    <a:lnL>
                      <a:noFill/>
                    </a:lnL>
                    <a:lnR>
                      <a:noFill/>
                    </a:lnR>
                    <a:lnT>
                      <a:noFill/>
                    </a:lnT>
                    <a:lnB>
                      <a:noFill/>
                    </a:lnB>
                    <a:solidFill>
                      <a:schemeClr val="bg1"/>
                    </a:solidFill>
                  </a:tcPr>
                </a:tc>
                <a:tc>
                  <a:txBody>
                    <a:bodyPr/>
                    <a:lstStyle/>
                    <a:p>
                      <a:pPr algn="r" fontAlgn="b"/>
                      <a:r>
                        <a:rPr lang="it-IT" sz="1000" b="0" i="0" u="none" strike="noStrike" dirty="0">
                          <a:solidFill>
                            <a:srgbClr val="000000"/>
                          </a:solidFill>
                          <a:latin typeface="Calibri"/>
                        </a:rPr>
                        <a:t>0.567467</a:t>
                      </a:r>
                    </a:p>
                  </a:txBody>
                  <a:tcPr marL="0" marR="0" marT="0" marB="0" anchor="b">
                    <a:lnL>
                      <a:noFill/>
                    </a:lnL>
                    <a:lnR>
                      <a:noFill/>
                    </a:lnR>
                    <a:lnT>
                      <a:noFill/>
                    </a:lnT>
                    <a:lnB>
                      <a:noFill/>
                    </a:lnB>
                    <a:solidFill>
                      <a:schemeClr val="bg1"/>
                    </a:solidFill>
                  </a:tcPr>
                </a:tc>
                <a:tc>
                  <a:txBody>
                    <a:bodyPr/>
                    <a:lstStyle/>
                    <a:p>
                      <a:pPr algn="r" fontAlgn="b"/>
                      <a:r>
                        <a:rPr lang="it-IT" sz="1000" b="0" i="0" u="none" strike="noStrike" dirty="0">
                          <a:solidFill>
                            <a:srgbClr val="000000"/>
                          </a:solidFill>
                          <a:latin typeface="Calibri"/>
                        </a:rPr>
                        <a:t>0.696884</a:t>
                      </a:r>
                    </a:p>
                  </a:txBody>
                  <a:tcPr marL="0" marR="0" marT="0" marB="0" anchor="b">
                    <a:lnL>
                      <a:noFill/>
                    </a:lnL>
                    <a:lnR>
                      <a:noFill/>
                    </a:lnR>
                    <a:lnT>
                      <a:noFill/>
                    </a:lnT>
                    <a:lnB>
                      <a:noFill/>
                    </a:lnB>
                    <a:solidFill>
                      <a:schemeClr val="bg1"/>
                    </a:solidFill>
                  </a:tcPr>
                </a:tc>
                <a:tc>
                  <a:txBody>
                    <a:bodyPr/>
                    <a:lstStyle/>
                    <a:p>
                      <a:pPr algn="r" fontAlgn="b"/>
                      <a:r>
                        <a:rPr lang="it-IT" sz="1000" b="0" i="0" u="none" strike="noStrike" dirty="0">
                          <a:solidFill>
                            <a:srgbClr val="000000"/>
                          </a:solidFill>
                          <a:latin typeface="Calibri"/>
                        </a:rPr>
                        <a:t>0.698237</a:t>
                      </a:r>
                    </a:p>
                  </a:txBody>
                  <a:tcPr marL="0" marR="0" marT="0" marB="0" anchor="b">
                    <a:lnL>
                      <a:noFill/>
                    </a:lnL>
                    <a:lnR>
                      <a:noFill/>
                    </a:lnR>
                    <a:lnT>
                      <a:noFill/>
                    </a:lnT>
                    <a:lnB>
                      <a:noFill/>
                    </a:lnB>
                    <a:solidFill>
                      <a:schemeClr val="bg1"/>
                    </a:solidFill>
                  </a:tcPr>
                </a:tc>
                <a:tc>
                  <a:txBody>
                    <a:bodyPr/>
                    <a:lstStyle/>
                    <a:p>
                      <a:pPr algn="r" fontAlgn="b"/>
                      <a:r>
                        <a:rPr lang="it-IT" sz="1000" b="0" i="0" u="none" strike="noStrike" dirty="0" smtClean="0">
                          <a:solidFill>
                            <a:srgbClr val="000000"/>
                          </a:solidFill>
                          <a:latin typeface="Calibri"/>
                        </a:rPr>
                        <a:t>-</a:t>
                      </a:r>
                      <a:endParaRPr lang="it-IT" sz="1000" b="0" i="0" u="none" strike="noStrike" dirty="0">
                        <a:solidFill>
                          <a:srgbClr val="000000"/>
                        </a:solidFill>
                        <a:latin typeface="Calibri"/>
                      </a:endParaRPr>
                    </a:p>
                  </a:txBody>
                  <a:tcPr marL="0" marR="0" marT="0" marB="0" anchor="b">
                    <a:lnL>
                      <a:noFill/>
                    </a:lnL>
                    <a:lnR>
                      <a:noFill/>
                    </a:lnR>
                    <a:lnT>
                      <a:noFill/>
                    </a:lnT>
                    <a:lnB>
                      <a:noFill/>
                    </a:lnB>
                    <a:solidFill>
                      <a:schemeClr val="bg1"/>
                    </a:solidFill>
                  </a:tcPr>
                </a:tc>
                <a:tc>
                  <a:txBody>
                    <a:bodyPr/>
                    <a:lstStyle/>
                    <a:p>
                      <a:pPr algn="r" fontAlgn="b"/>
                      <a:r>
                        <a:rPr lang="it-IT" sz="1000" b="0" i="0" u="none" strike="noStrike" dirty="0">
                          <a:solidFill>
                            <a:srgbClr val="000000"/>
                          </a:solidFill>
                          <a:latin typeface="Calibri"/>
                        </a:rPr>
                        <a:t>0.545387</a:t>
                      </a:r>
                    </a:p>
                  </a:txBody>
                  <a:tcPr marL="0" marR="0" marT="0" marB="0" anchor="b">
                    <a:lnL>
                      <a:noFill/>
                    </a:lnL>
                    <a:lnR>
                      <a:noFill/>
                    </a:lnR>
                    <a:lnT>
                      <a:noFill/>
                    </a:lnT>
                    <a:lnB>
                      <a:noFill/>
                    </a:lnB>
                    <a:solidFill>
                      <a:schemeClr val="bg1"/>
                    </a:solidFill>
                  </a:tcPr>
                </a:tc>
                <a:tc>
                  <a:txBody>
                    <a:bodyPr/>
                    <a:lstStyle/>
                    <a:p>
                      <a:pPr algn="r" fontAlgn="b"/>
                      <a:r>
                        <a:rPr lang="it-IT" sz="1000" b="0" i="0" u="none" strike="noStrike" dirty="0">
                          <a:solidFill>
                            <a:srgbClr val="000000"/>
                          </a:solidFill>
                          <a:latin typeface="Calibri"/>
                        </a:rPr>
                        <a:t>0.594462</a:t>
                      </a:r>
                    </a:p>
                  </a:txBody>
                  <a:tcPr marL="0" marR="0" marT="0" marB="0" anchor="b">
                    <a:lnL>
                      <a:noFill/>
                    </a:lnL>
                    <a:lnR>
                      <a:noFill/>
                    </a:lnR>
                    <a:lnT>
                      <a:noFill/>
                    </a:lnT>
                    <a:lnB>
                      <a:noFill/>
                    </a:lnB>
                    <a:solidFill>
                      <a:schemeClr val="bg1"/>
                    </a:solidFill>
                  </a:tcPr>
                </a:tc>
                <a:tc>
                  <a:txBody>
                    <a:bodyPr/>
                    <a:lstStyle/>
                    <a:p>
                      <a:pPr algn="r" fontAlgn="b"/>
                      <a:r>
                        <a:rPr lang="it-IT" sz="1000" b="0" i="0" u="none" strike="noStrike" dirty="0">
                          <a:solidFill>
                            <a:srgbClr val="000000"/>
                          </a:solidFill>
                          <a:latin typeface="Calibri"/>
                        </a:rPr>
                        <a:t>0.745181</a:t>
                      </a:r>
                    </a:p>
                  </a:txBody>
                  <a:tcPr marL="0" marR="0" marT="0" marB="0" anchor="b">
                    <a:lnL>
                      <a:noFill/>
                    </a:lnL>
                    <a:lnR>
                      <a:noFill/>
                    </a:lnR>
                    <a:lnT>
                      <a:noFill/>
                    </a:lnT>
                    <a:lnB>
                      <a:noFill/>
                    </a:lnB>
                    <a:solidFill>
                      <a:schemeClr val="bg1"/>
                    </a:solidFill>
                  </a:tcPr>
                </a:tc>
                <a:tc>
                  <a:txBody>
                    <a:bodyPr/>
                    <a:lstStyle/>
                    <a:p>
                      <a:pPr algn="r" fontAlgn="b"/>
                      <a:r>
                        <a:rPr lang="it-IT" sz="1000" b="0" i="0" u="none" strike="noStrike" dirty="0">
                          <a:solidFill>
                            <a:srgbClr val="000000"/>
                          </a:solidFill>
                          <a:latin typeface="Calibri"/>
                        </a:rPr>
                        <a:t>0.715725</a:t>
                      </a:r>
                    </a:p>
                  </a:txBody>
                  <a:tcPr marL="0" marR="0" marT="0" marB="0" anchor="b">
                    <a:lnL>
                      <a:noFill/>
                    </a:lnL>
                    <a:lnR>
                      <a:noFill/>
                    </a:lnR>
                    <a:lnT>
                      <a:noFill/>
                    </a:lnT>
                    <a:lnB>
                      <a:noFill/>
                    </a:lnB>
                    <a:solidFill>
                      <a:schemeClr val="bg1"/>
                    </a:solidFill>
                  </a:tcPr>
                </a:tc>
                <a:tc>
                  <a:txBody>
                    <a:bodyPr/>
                    <a:lstStyle/>
                    <a:p>
                      <a:pPr algn="r" fontAlgn="b"/>
                      <a:r>
                        <a:rPr lang="it-IT" sz="1000" b="0" i="0" u="none" strike="noStrike" dirty="0" smtClean="0">
                          <a:solidFill>
                            <a:srgbClr val="000000"/>
                          </a:solidFill>
                          <a:latin typeface="Calibri"/>
                        </a:rPr>
                        <a:t>-</a:t>
                      </a:r>
                      <a:endParaRPr lang="it-IT" sz="1000" b="0" i="0" u="none" strike="noStrike" dirty="0">
                        <a:solidFill>
                          <a:srgbClr val="000000"/>
                        </a:solidFill>
                        <a:latin typeface="Calibri"/>
                      </a:endParaRPr>
                    </a:p>
                  </a:txBody>
                  <a:tcPr marL="0" marR="0" marT="0" marB="0" anchor="b">
                    <a:lnL>
                      <a:noFill/>
                    </a:lnL>
                    <a:lnR>
                      <a:noFill/>
                    </a:lnR>
                    <a:lnT>
                      <a:noFill/>
                    </a:lnT>
                    <a:lnB>
                      <a:noFill/>
                    </a:lnB>
                    <a:solidFill>
                      <a:schemeClr val="bg1"/>
                    </a:solidFill>
                  </a:tcPr>
                </a:tc>
                <a:tc>
                  <a:txBody>
                    <a:bodyPr/>
                    <a:lstStyle/>
                    <a:p>
                      <a:pPr algn="r" fontAlgn="b"/>
                      <a:r>
                        <a:rPr lang="it-IT" sz="1000" b="0" i="0" u="none" strike="noStrike" dirty="0">
                          <a:solidFill>
                            <a:srgbClr val="000000"/>
                          </a:solidFill>
                          <a:latin typeface="Calibri"/>
                        </a:rPr>
                        <a:t>0.507099</a:t>
                      </a:r>
                    </a:p>
                  </a:txBody>
                  <a:tcPr marL="0" marR="0" marT="0" marB="0" anchor="b">
                    <a:lnL>
                      <a:noFill/>
                    </a:lnL>
                    <a:lnR>
                      <a:noFill/>
                    </a:lnR>
                    <a:lnT>
                      <a:noFill/>
                    </a:lnT>
                    <a:lnB>
                      <a:noFill/>
                    </a:lnB>
                    <a:solidFill>
                      <a:schemeClr val="bg1"/>
                    </a:solidFill>
                  </a:tcPr>
                </a:tc>
              </a:tr>
            </a:tbl>
          </a:graphicData>
        </a:graphic>
      </p:graphicFrame>
      <p:graphicFrame>
        <p:nvGraphicFramePr>
          <p:cNvPr id="19" name="Tabella 18"/>
          <p:cNvGraphicFramePr>
            <a:graphicFrameLocks noGrp="1"/>
          </p:cNvGraphicFramePr>
          <p:nvPr/>
        </p:nvGraphicFramePr>
        <p:xfrm>
          <a:off x="179513" y="4005064"/>
          <a:ext cx="8712975" cy="864096"/>
        </p:xfrm>
        <a:graphic>
          <a:graphicData uri="http://schemas.openxmlformats.org/drawingml/2006/table">
            <a:tbl>
              <a:tblPr/>
              <a:tblGrid>
                <a:gridCol w="580865"/>
                <a:gridCol w="580865"/>
                <a:gridCol w="580865"/>
                <a:gridCol w="580865"/>
                <a:gridCol w="580865"/>
                <a:gridCol w="580865"/>
                <a:gridCol w="580865"/>
                <a:gridCol w="580865"/>
                <a:gridCol w="580865"/>
                <a:gridCol w="580865"/>
                <a:gridCol w="580865"/>
                <a:gridCol w="580865"/>
                <a:gridCol w="580865"/>
                <a:gridCol w="580865"/>
                <a:gridCol w="580865"/>
              </a:tblGrid>
              <a:tr h="229813">
                <a:tc>
                  <a:txBody>
                    <a:bodyPr/>
                    <a:lstStyle/>
                    <a:p>
                      <a:pPr algn="r" fontAlgn="b"/>
                      <a:r>
                        <a:rPr lang="it-IT" sz="1000" b="0" i="0" u="none" strike="noStrike" dirty="0" err="1">
                          <a:solidFill>
                            <a:srgbClr val="000000"/>
                          </a:solidFill>
                          <a:latin typeface="Calibri"/>
                        </a:rPr>
                        <a:t>Corr</a:t>
                      </a:r>
                      <a:r>
                        <a:rPr lang="it-IT" sz="1000" b="0" i="0" u="none" strike="noStrike" dirty="0">
                          <a:solidFill>
                            <a:srgbClr val="000000"/>
                          </a:solidFill>
                          <a:latin typeface="Calibri"/>
                        </a:rPr>
                        <a:t> t</a:t>
                      </a:r>
                    </a:p>
                  </a:txBody>
                  <a:tcPr marL="0" marR="0" marT="0" marB="0" anchor="b">
                    <a:lnL>
                      <a:noFill/>
                    </a:lnL>
                    <a:lnR>
                      <a:noFill/>
                    </a:lnR>
                    <a:lnT>
                      <a:noFill/>
                    </a:lnT>
                    <a:lnB>
                      <a:noFill/>
                    </a:lnB>
                    <a:solidFill>
                      <a:schemeClr val="bg1"/>
                    </a:solidFill>
                  </a:tcPr>
                </a:tc>
                <a:tc>
                  <a:txBody>
                    <a:bodyPr/>
                    <a:lstStyle/>
                    <a:p>
                      <a:pPr algn="r" fontAlgn="b"/>
                      <a:endParaRPr lang="it-IT" sz="1000" b="0" i="0" u="none" strike="noStrike">
                        <a:solidFill>
                          <a:srgbClr val="000000"/>
                        </a:solidFill>
                        <a:latin typeface="Calibri"/>
                      </a:endParaRPr>
                    </a:p>
                  </a:txBody>
                  <a:tcPr marL="0" marR="0" marT="0" marB="0" anchor="b">
                    <a:lnL>
                      <a:noFill/>
                    </a:lnL>
                    <a:lnR>
                      <a:noFill/>
                    </a:lnR>
                    <a:lnT>
                      <a:noFill/>
                    </a:lnT>
                    <a:lnB>
                      <a:noFill/>
                    </a:lnB>
                    <a:solidFill>
                      <a:schemeClr val="bg1"/>
                    </a:solidFill>
                  </a:tcPr>
                </a:tc>
                <a:tc>
                  <a:txBody>
                    <a:bodyPr/>
                    <a:lstStyle/>
                    <a:p>
                      <a:pPr algn="r" fontAlgn="b"/>
                      <a:endParaRPr lang="it-IT" sz="1000" b="0" i="0" u="none" strike="noStrike">
                        <a:solidFill>
                          <a:srgbClr val="000000"/>
                        </a:solidFill>
                        <a:latin typeface="Calibri"/>
                      </a:endParaRPr>
                    </a:p>
                  </a:txBody>
                  <a:tcPr marL="0" marR="0" marT="0" marB="0" anchor="b">
                    <a:lnL>
                      <a:noFill/>
                    </a:lnL>
                    <a:lnR>
                      <a:noFill/>
                    </a:lnR>
                    <a:lnT>
                      <a:noFill/>
                    </a:lnT>
                    <a:lnB>
                      <a:noFill/>
                    </a:lnB>
                    <a:solidFill>
                      <a:schemeClr val="bg1"/>
                    </a:solidFill>
                  </a:tcPr>
                </a:tc>
                <a:tc>
                  <a:txBody>
                    <a:bodyPr/>
                    <a:lstStyle/>
                    <a:p>
                      <a:pPr algn="r" fontAlgn="b"/>
                      <a:endParaRPr lang="it-IT" sz="1000" b="0" i="0" u="none" strike="noStrike">
                        <a:solidFill>
                          <a:srgbClr val="000000"/>
                        </a:solidFill>
                        <a:latin typeface="Calibri"/>
                      </a:endParaRPr>
                    </a:p>
                  </a:txBody>
                  <a:tcPr marL="0" marR="0" marT="0" marB="0" anchor="b">
                    <a:lnL>
                      <a:noFill/>
                    </a:lnL>
                    <a:lnR>
                      <a:noFill/>
                    </a:lnR>
                    <a:lnT>
                      <a:noFill/>
                    </a:lnT>
                    <a:lnB>
                      <a:noFill/>
                    </a:lnB>
                    <a:solidFill>
                      <a:schemeClr val="bg1"/>
                    </a:solidFill>
                  </a:tcPr>
                </a:tc>
                <a:tc>
                  <a:txBody>
                    <a:bodyPr/>
                    <a:lstStyle/>
                    <a:p>
                      <a:pPr algn="r" fontAlgn="b"/>
                      <a:endParaRPr lang="it-IT" sz="1000" b="0" i="0" u="none" strike="noStrike">
                        <a:solidFill>
                          <a:srgbClr val="000000"/>
                        </a:solidFill>
                        <a:latin typeface="Calibri"/>
                      </a:endParaRPr>
                    </a:p>
                  </a:txBody>
                  <a:tcPr marL="0" marR="0" marT="0" marB="0" anchor="b">
                    <a:lnL>
                      <a:noFill/>
                    </a:lnL>
                    <a:lnR>
                      <a:noFill/>
                    </a:lnR>
                    <a:lnT>
                      <a:noFill/>
                    </a:lnT>
                    <a:lnB>
                      <a:noFill/>
                    </a:lnB>
                    <a:solidFill>
                      <a:schemeClr val="bg1"/>
                    </a:solidFill>
                  </a:tcPr>
                </a:tc>
                <a:tc>
                  <a:txBody>
                    <a:bodyPr/>
                    <a:lstStyle/>
                    <a:p>
                      <a:pPr algn="r" fontAlgn="b"/>
                      <a:r>
                        <a:rPr lang="it-IT" sz="1000" b="0" i="0" u="none" strike="noStrike">
                          <a:solidFill>
                            <a:srgbClr val="000000"/>
                          </a:solidFill>
                          <a:latin typeface="Calibri"/>
                        </a:rPr>
                        <a:t>Corr t-1</a:t>
                      </a:r>
                    </a:p>
                  </a:txBody>
                  <a:tcPr marL="0" marR="0" marT="0" marB="0" anchor="b">
                    <a:lnL>
                      <a:noFill/>
                    </a:lnL>
                    <a:lnR>
                      <a:noFill/>
                    </a:lnR>
                    <a:lnT>
                      <a:noFill/>
                    </a:lnT>
                    <a:lnB>
                      <a:noFill/>
                    </a:lnB>
                    <a:solidFill>
                      <a:schemeClr val="bg1"/>
                    </a:solidFill>
                  </a:tcPr>
                </a:tc>
                <a:tc>
                  <a:txBody>
                    <a:bodyPr/>
                    <a:lstStyle/>
                    <a:p>
                      <a:pPr algn="r" fontAlgn="b"/>
                      <a:endParaRPr lang="it-IT" sz="1000" b="0" i="0" u="none" strike="noStrike">
                        <a:solidFill>
                          <a:srgbClr val="000000"/>
                        </a:solidFill>
                        <a:latin typeface="Calibri"/>
                      </a:endParaRPr>
                    </a:p>
                  </a:txBody>
                  <a:tcPr marL="0" marR="0" marT="0" marB="0" anchor="b">
                    <a:lnL>
                      <a:noFill/>
                    </a:lnL>
                    <a:lnR>
                      <a:noFill/>
                    </a:lnR>
                    <a:lnT>
                      <a:noFill/>
                    </a:lnT>
                    <a:lnB>
                      <a:noFill/>
                    </a:lnB>
                    <a:solidFill>
                      <a:schemeClr val="bg1"/>
                    </a:solidFill>
                  </a:tcPr>
                </a:tc>
                <a:tc>
                  <a:txBody>
                    <a:bodyPr/>
                    <a:lstStyle/>
                    <a:p>
                      <a:pPr algn="r" fontAlgn="b"/>
                      <a:r>
                        <a:rPr lang="it-IT" sz="1000" b="1" i="0" u="none" strike="noStrike" dirty="0" smtClean="0">
                          <a:solidFill>
                            <a:srgbClr val="000000"/>
                          </a:solidFill>
                          <a:latin typeface="Calibri"/>
                        </a:rPr>
                        <a:t>ITALY</a:t>
                      </a:r>
                      <a:endParaRPr lang="it-IT" sz="1000" b="1" i="0" u="none" strike="noStrike" dirty="0">
                        <a:solidFill>
                          <a:srgbClr val="000000"/>
                        </a:solidFill>
                        <a:latin typeface="Calibri"/>
                      </a:endParaRPr>
                    </a:p>
                  </a:txBody>
                  <a:tcPr marL="0" marR="0" marT="0" marB="0" anchor="b">
                    <a:lnL>
                      <a:noFill/>
                    </a:lnL>
                    <a:lnR>
                      <a:noFill/>
                    </a:lnR>
                    <a:lnT>
                      <a:noFill/>
                    </a:lnT>
                    <a:lnB>
                      <a:noFill/>
                    </a:lnB>
                    <a:solidFill>
                      <a:schemeClr val="bg1"/>
                    </a:solidFill>
                  </a:tcPr>
                </a:tc>
                <a:tc>
                  <a:txBody>
                    <a:bodyPr/>
                    <a:lstStyle/>
                    <a:p>
                      <a:pPr algn="r" fontAlgn="b"/>
                      <a:endParaRPr lang="it-IT" sz="1000" b="0" i="0" u="none" strike="noStrike" dirty="0">
                        <a:solidFill>
                          <a:srgbClr val="000000"/>
                        </a:solidFill>
                        <a:latin typeface="Calibri"/>
                      </a:endParaRPr>
                    </a:p>
                  </a:txBody>
                  <a:tcPr marL="0" marR="0" marT="0" marB="0" anchor="b">
                    <a:lnL>
                      <a:noFill/>
                    </a:lnL>
                    <a:lnR>
                      <a:noFill/>
                    </a:lnR>
                    <a:lnT>
                      <a:noFill/>
                    </a:lnT>
                    <a:lnB>
                      <a:noFill/>
                    </a:lnB>
                    <a:solidFill>
                      <a:schemeClr val="bg1"/>
                    </a:solidFill>
                  </a:tcPr>
                </a:tc>
                <a:tc>
                  <a:txBody>
                    <a:bodyPr/>
                    <a:lstStyle/>
                    <a:p>
                      <a:pPr algn="r" fontAlgn="b"/>
                      <a:endParaRPr lang="it-IT" sz="1000" b="0" i="0" u="none" strike="noStrike">
                        <a:solidFill>
                          <a:srgbClr val="000000"/>
                        </a:solidFill>
                        <a:latin typeface="Calibri"/>
                      </a:endParaRPr>
                    </a:p>
                  </a:txBody>
                  <a:tcPr marL="0" marR="0" marT="0" marB="0" anchor="b">
                    <a:lnL>
                      <a:noFill/>
                    </a:lnL>
                    <a:lnR>
                      <a:noFill/>
                    </a:lnR>
                    <a:lnT>
                      <a:noFill/>
                    </a:lnT>
                    <a:lnB>
                      <a:noFill/>
                    </a:lnB>
                    <a:solidFill>
                      <a:schemeClr val="bg1"/>
                    </a:solidFill>
                  </a:tcPr>
                </a:tc>
                <a:tc>
                  <a:txBody>
                    <a:bodyPr/>
                    <a:lstStyle/>
                    <a:p>
                      <a:pPr algn="r" fontAlgn="b"/>
                      <a:r>
                        <a:rPr lang="it-IT" sz="1000" b="0" i="0" u="none" strike="noStrike">
                          <a:solidFill>
                            <a:srgbClr val="000000"/>
                          </a:solidFill>
                          <a:latin typeface="Calibri"/>
                        </a:rPr>
                        <a:t>Corr t-2</a:t>
                      </a:r>
                    </a:p>
                  </a:txBody>
                  <a:tcPr marL="0" marR="0" marT="0" marB="0" anchor="b">
                    <a:lnL>
                      <a:noFill/>
                    </a:lnL>
                    <a:lnR>
                      <a:noFill/>
                    </a:lnR>
                    <a:lnT>
                      <a:noFill/>
                    </a:lnT>
                    <a:lnB>
                      <a:noFill/>
                    </a:lnB>
                    <a:solidFill>
                      <a:schemeClr val="bg1"/>
                    </a:solidFill>
                  </a:tcPr>
                </a:tc>
                <a:tc>
                  <a:txBody>
                    <a:bodyPr/>
                    <a:lstStyle/>
                    <a:p>
                      <a:pPr algn="r" fontAlgn="b"/>
                      <a:endParaRPr lang="it-IT" sz="1000" b="0" i="0" u="none" strike="noStrike">
                        <a:solidFill>
                          <a:srgbClr val="000000"/>
                        </a:solidFill>
                        <a:latin typeface="Calibri"/>
                      </a:endParaRPr>
                    </a:p>
                  </a:txBody>
                  <a:tcPr marL="0" marR="0" marT="0" marB="0" anchor="b">
                    <a:lnL>
                      <a:noFill/>
                    </a:lnL>
                    <a:lnR>
                      <a:noFill/>
                    </a:lnR>
                    <a:lnT>
                      <a:noFill/>
                    </a:lnT>
                    <a:lnB>
                      <a:noFill/>
                    </a:lnB>
                    <a:solidFill>
                      <a:schemeClr val="bg1"/>
                    </a:solidFill>
                  </a:tcPr>
                </a:tc>
                <a:tc>
                  <a:txBody>
                    <a:bodyPr/>
                    <a:lstStyle/>
                    <a:p>
                      <a:pPr algn="r" fontAlgn="b"/>
                      <a:endParaRPr lang="it-IT" sz="1000" b="0" i="0" u="none" strike="noStrike">
                        <a:solidFill>
                          <a:srgbClr val="000000"/>
                        </a:solidFill>
                        <a:latin typeface="Calibri"/>
                      </a:endParaRPr>
                    </a:p>
                  </a:txBody>
                  <a:tcPr marL="0" marR="0" marT="0" marB="0" anchor="b">
                    <a:lnL>
                      <a:noFill/>
                    </a:lnL>
                    <a:lnR>
                      <a:noFill/>
                    </a:lnR>
                    <a:lnT>
                      <a:noFill/>
                    </a:lnT>
                    <a:lnB>
                      <a:noFill/>
                    </a:lnB>
                    <a:solidFill>
                      <a:schemeClr val="bg1"/>
                    </a:solidFill>
                  </a:tcPr>
                </a:tc>
                <a:tc>
                  <a:txBody>
                    <a:bodyPr/>
                    <a:lstStyle/>
                    <a:p>
                      <a:pPr algn="r" fontAlgn="b"/>
                      <a:endParaRPr lang="it-IT" sz="1000" b="0" i="0" u="none" strike="noStrike">
                        <a:solidFill>
                          <a:srgbClr val="000000"/>
                        </a:solidFill>
                        <a:latin typeface="Calibri"/>
                      </a:endParaRPr>
                    </a:p>
                  </a:txBody>
                  <a:tcPr marL="0" marR="0" marT="0" marB="0" anchor="b">
                    <a:lnL>
                      <a:noFill/>
                    </a:lnL>
                    <a:lnR>
                      <a:noFill/>
                    </a:lnR>
                    <a:lnT>
                      <a:noFill/>
                    </a:lnT>
                    <a:lnB>
                      <a:noFill/>
                    </a:lnB>
                    <a:solidFill>
                      <a:schemeClr val="bg1"/>
                    </a:solidFill>
                  </a:tcPr>
                </a:tc>
                <a:tc>
                  <a:txBody>
                    <a:bodyPr/>
                    <a:lstStyle/>
                    <a:p>
                      <a:pPr algn="r" fontAlgn="b"/>
                      <a:endParaRPr lang="it-IT" sz="1000" b="0" i="0" u="none" strike="noStrike">
                        <a:solidFill>
                          <a:srgbClr val="000000"/>
                        </a:solidFill>
                        <a:latin typeface="Calibri"/>
                      </a:endParaRPr>
                    </a:p>
                  </a:txBody>
                  <a:tcPr marL="0" marR="0" marT="0" marB="0" anchor="b">
                    <a:lnL>
                      <a:noFill/>
                    </a:lnL>
                    <a:lnR>
                      <a:noFill/>
                    </a:lnR>
                    <a:lnT>
                      <a:noFill/>
                    </a:lnT>
                    <a:lnB>
                      <a:noFill/>
                    </a:lnB>
                    <a:solidFill>
                      <a:schemeClr val="bg1"/>
                    </a:solidFill>
                  </a:tcPr>
                </a:tc>
              </a:tr>
              <a:tr h="404470">
                <a:tc>
                  <a:txBody>
                    <a:bodyPr/>
                    <a:lstStyle/>
                    <a:p>
                      <a:pPr algn="r" fontAlgn="b"/>
                      <a:r>
                        <a:rPr lang="it-IT" sz="1000" b="0" i="0" u="none" strike="noStrike" dirty="0">
                          <a:solidFill>
                            <a:srgbClr val="000000"/>
                          </a:solidFill>
                          <a:latin typeface="Calibri"/>
                        </a:rPr>
                        <a:t>Office</a:t>
                      </a:r>
                    </a:p>
                  </a:txBody>
                  <a:tcPr marL="0" marR="0" marT="0" marB="0" anchor="b">
                    <a:lnL>
                      <a:noFill/>
                    </a:lnL>
                    <a:lnR>
                      <a:noFill/>
                    </a:lnR>
                    <a:lnT>
                      <a:noFill/>
                    </a:lnT>
                    <a:lnB>
                      <a:noFill/>
                    </a:lnB>
                    <a:solidFill>
                      <a:schemeClr val="bg1"/>
                    </a:solidFill>
                  </a:tcPr>
                </a:tc>
                <a:tc>
                  <a:txBody>
                    <a:bodyPr/>
                    <a:lstStyle/>
                    <a:p>
                      <a:pPr algn="r" fontAlgn="b"/>
                      <a:r>
                        <a:rPr lang="it-IT" sz="1000" b="0" i="0" u="none" strike="noStrike" dirty="0" err="1">
                          <a:solidFill>
                            <a:srgbClr val="000000"/>
                          </a:solidFill>
                          <a:latin typeface="Calibri"/>
                        </a:rPr>
                        <a:t>Retail</a:t>
                      </a:r>
                      <a:endParaRPr lang="it-IT" sz="1000" b="0" i="0" u="none" strike="noStrike" dirty="0">
                        <a:solidFill>
                          <a:srgbClr val="000000"/>
                        </a:solidFill>
                        <a:latin typeface="Calibri"/>
                      </a:endParaRPr>
                    </a:p>
                  </a:txBody>
                  <a:tcPr marL="0" marR="0" marT="0" marB="0" anchor="b">
                    <a:lnL>
                      <a:noFill/>
                    </a:lnL>
                    <a:lnR>
                      <a:noFill/>
                    </a:lnR>
                    <a:lnT>
                      <a:noFill/>
                    </a:lnT>
                    <a:lnB>
                      <a:noFill/>
                    </a:lnB>
                    <a:solidFill>
                      <a:schemeClr val="bg1"/>
                    </a:solidFill>
                  </a:tcPr>
                </a:tc>
                <a:tc>
                  <a:txBody>
                    <a:bodyPr/>
                    <a:lstStyle/>
                    <a:p>
                      <a:pPr algn="r" fontAlgn="b"/>
                      <a:r>
                        <a:rPr lang="it-IT" sz="1000" b="0" i="0" u="none" strike="noStrike" dirty="0">
                          <a:solidFill>
                            <a:srgbClr val="000000"/>
                          </a:solidFill>
                          <a:latin typeface="Calibri"/>
                        </a:rPr>
                        <a:t>Industrial</a:t>
                      </a:r>
                    </a:p>
                  </a:txBody>
                  <a:tcPr marL="0" marR="0" marT="0" marB="0" anchor="b">
                    <a:lnL>
                      <a:noFill/>
                    </a:lnL>
                    <a:lnR>
                      <a:noFill/>
                    </a:lnR>
                    <a:lnT>
                      <a:noFill/>
                    </a:lnT>
                    <a:lnB>
                      <a:noFill/>
                    </a:lnB>
                    <a:solidFill>
                      <a:schemeClr val="bg1"/>
                    </a:solidFill>
                  </a:tcPr>
                </a:tc>
                <a:tc>
                  <a:txBody>
                    <a:bodyPr/>
                    <a:lstStyle/>
                    <a:p>
                      <a:pPr algn="r" fontAlgn="b"/>
                      <a:r>
                        <a:rPr lang="it-IT" sz="1000" b="0" i="0" u="none" strike="noStrike">
                          <a:solidFill>
                            <a:srgbClr val="000000"/>
                          </a:solidFill>
                          <a:latin typeface="Calibri"/>
                        </a:rPr>
                        <a:t>Residential</a:t>
                      </a:r>
                    </a:p>
                  </a:txBody>
                  <a:tcPr marL="0" marR="0" marT="0" marB="0" anchor="b">
                    <a:lnL>
                      <a:noFill/>
                    </a:lnL>
                    <a:lnR>
                      <a:noFill/>
                    </a:lnR>
                    <a:lnT>
                      <a:noFill/>
                    </a:lnT>
                    <a:lnB>
                      <a:noFill/>
                    </a:lnB>
                    <a:solidFill>
                      <a:schemeClr val="bg1"/>
                    </a:solidFill>
                  </a:tcPr>
                </a:tc>
                <a:tc>
                  <a:txBody>
                    <a:bodyPr/>
                    <a:lstStyle/>
                    <a:p>
                      <a:pPr algn="r" fontAlgn="b"/>
                      <a:r>
                        <a:rPr lang="it-IT" sz="1000" b="0" i="0" u="none" strike="noStrike">
                          <a:solidFill>
                            <a:srgbClr val="000000"/>
                          </a:solidFill>
                          <a:latin typeface="Calibri"/>
                        </a:rPr>
                        <a:t>Other</a:t>
                      </a:r>
                    </a:p>
                  </a:txBody>
                  <a:tcPr marL="0" marR="0" marT="0" marB="0" anchor="b">
                    <a:lnL>
                      <a:noFill/>
                    </a:lnL>
                    <a:lnR>
                      <a:noFill/>
                    </a:lnR>
                    <a:lnT>
                      <a:noFill/>
                    </a:lnT>
                    <a:lnB>
                      <a:noFill/>
                    </a:lnB>
                    <a:solidFill>
                      <a:schemeClr val="bg1"/>
                    </a:solidFill>
                  </a:tcPr>
                </a:tc>
                <a:tc>
                  <a:txBody>
                    <a:bodyPr/>
                    <a:lstStyle/>
                    <a:p>
                      <a:pPr algn="r" fontAlgn="b"/>
                      <a:r>
                        <a:rPr lang="it-IT" sz="1000" b="0" i="0" u="none" strike="noStrike">
                          <a:solidFill>
                            <a:srgbClr val="000000"/>
                          </a:solidFill>
                          <a:latin typeface="Calibri"/>
                        </a:rPr>
                        <a:t>Office</a:t>
                      </a:r>
                    </a:p>
                  </a:txBody>
                  <a:tcPr marL="0" marR="0" marT="0" marB="0" anchor="b">
                    <a:lnL>
                      <a:noFill/>
                    </a:lnL>
                    <a:lnR>
                      <a:noFill/>
                    </a:lnR>
                    <a:lnT>
                      <a:noFill/>
                    </a:lnT>
                    <a:lnB>
                      <a:noFill/>
                    </a:lnB>
                    <a:solidFill>
                      <a:schemeClr val="bg1"/>
                    </a:solidFill>
                  </a:tcPr>
                </a:tc>
                <a:tc>
                  <a:txBody>
                    <a:bodyPr/>
                    <a:lstStyle/>
                    <a:p>
                      <a:pPr algn="r" fontAlgn="b"/>
                      <a:r>
                        <a:rPr lang="it-IT" sz="1000" b="0" i="0" u="none" strike="noStrike">
                          <a:solidFill>
                            <a:srgbClr val="000000"/>
                          </a:solidFill>
                          <a:latin typeface="Calibri"/>
                        </a:rPr>
                        <a:t>Retail</a:t>
                      </a:r>
                    </a:p>
                  </a:txBody>
                  <a:tcPr marL="0" marR="0" marT="0" marB="0" anchor="b">
                    <a:lnL>
                      <a:noFill/>
                    </a:lnL>
                    <a:lnR>
                      <a:noFill/>
                    </a:lnR>
                    <a:lnT>
                      <a:noFill/>
                    </a:lnT>
                    <a:lnB>
                      <a:noFill/>
                    </a:lnB>
                    <a:solidFill>
                      <a:schemeClr val="bg1"/>
                    </a:solidFill>
                  </a:tcPr>
                </a:tc>
                <a:tc>
                  <a:txBody>
                    <a:bodyPr/>
                    <a:lstStyle/>
                    <a:p>
                      <a:pPr algn="r" fontAlgn="b"/>
                      <a:r>
                        <a:rPr lang="it-IT" sz="1000" b="0" i="0" u="none" strike="noStrike" dirty="0">
                          <a:solidFill>
                            <a:srgbClr val="000000"/>
                          </a:solidFill>
                          <a:latin typeface="Calibri"/>
                        </a:rPr>
                        <a:t>Industrial</a:t>
                      </a:r>
                    </a:p>
                  </a:txBody>
                  <a:tcPr marL="0" marR="0" marT="0" marB="0" anchor="b">
                    <a:lnL>
                      <a:noFill/>
                    </a:lnL>
                    <a:lnR>
                      <a:noFill/>
                    </a:lnR>
                    <a:lnT>
                      <a:noFill/>
                    </a:lnT>
                    <a:lnB>
                      <a:noFill/>
                    </a:lnB>
                    <a:solidFill>
                      <a:schemeClr val="bg1"/>
                    </a:solidFill>
                  </a:tcPr>
                </a:tc>
                <a:tc>
                  <a:txBody>
                    <a:bodyPr/>
                    <a:lstStyle/>
                    <a:p>
                      <a:pPr algn="r" fontAlgn="b"/>
                      <a:r>
                        <a:rPr lang="it-IT" sz="1000" b="0" i="0" u="none" strike="noStrike">
                          <a:solidFill>
                            <a:srgbClr val="000000"/>
                          </a:solidFill>
                          <a:latin typeface="Calibri"/>
                        </a:rPr>
                        <a:t>Residential</a:t>
                      </a:r>
                    </a:p>
                  </a:txBody>
                  <a:tcPr marL="0" marR="0" marT="0" marB="0" anchor="b">
                    <a:lnL>
                      <a:noFill/>
                    </a:lnL>
                    <a:lnR>
                      <a:noFill/>
                    </a:lnR>
                    <a:lnT>
                      <a:noFill/>
                    </a:lnT>
                    <a:lnB>
                      <a:noFill/>
                    </a:lnB>
                    <a:solidFill>
                      <a:schemeClr val="bg1"/>
                    </a:solidFill>
                  </a:tcPr>
                </a:tc>
                <a:tc>
                  <a:txBody>
                    <a:bodyPr/>
                    <a:lstStyle/>
                    <a:p>
                      <a:pPr algn="r" fontAlgn="b"/>
                      <a:r>
                        <a:rPr lang="it-IT" sz="1000" b="0" i="0" u="none" strike="noStrike">
                          <a:solidFill>
                            <a:srgbClr val="000000"/>
                          </a:solidFill>
                          <a:latin typeface="Calibri"/>
                        </a:rPr>
                        <a:t>Other</a:t>
                      </a:r>
                    </a:p>
                  </a:txBody>
                  <a:tcPr marL="0" marR="0" marT="0" marB="0" anchor="b">
                    <a:lnL>
                      <a:noFill/>
                    </a:lnL>
                    <a:lnR>
                      <a:noFill/>
                    </a:lnR>
                    <a:lnT>
                      <a:noFill/>
                    </a:lnT>
                    <a:lnB>
                      <a:noFill/>
                    </a:lnB>
                    <a:solidFill>
                      <a:schemeClr val="bg1"/>
                    </a:solidFill>
                  </a:tcPr>
                </a:tc>
                <a:tc>
                  <a:txBody>
                    <a:bodyPr/>
                    <a:lstStyle/>
                    <a:p>
                      <a:pPr algn="r" fontAlgn="b"/>
                      <a:r>
                        <a:rPr lang="it-IT" sz="1000" b="0" i="0" u="none" strike="noStrike">
                          <a:solidFill>
                            <a:srgbClr val="000000"/>
                          </a:solidFill>
                          <a:latin typeface="Calibri"/>
                        </a:rPr>
                        <a:t>Office</a:t>
                      </a:r>
                    </a:p>
                  </a:txBody>
                  <a:tcPr marL="0" marR="0" marT="0" marB="0" anchor="b">
                    <a:lnL>
                      <a:noFill/>
                    </a:lnL>
                    <a:lnR>
                      <a:noFill/>
                    </a:lnR>
                    <a:lnT>
                      <a:noFill/>
                    </a:lnT>
                    <a:lnB>
                      <a:noFill/>
                    </a:lnB>
                    <a:solidFill>
                      <a:schemeClr val="bg1"/>
                    </a:solidFill>
                  </a:tcPr>
                </a:tc>
                <a:tc>
                  <a:txBody>
                    <a:bodyPr/>
                    <a:lstStyle/>
                    <a:p>
                      <a:pPr algn="r" fontAlgn="b"/>
                      <a:r>
                        <a:rPr lang="it-IT" sz="1000" b="0" i="0" u="none" strike="noStrike">
                          <a:solidFill>
                            <a:srgbClr val="000000"/>
                          </a:solidFill>
                          <a:latin typeface="Calibri"/>
                        </a:rPr>
                        <a:t>Retail</a:t>
                      </a:r>
                    </a:p>
                  </a:txBody>
                  <a:tcPr marL="0" marR="0" marT="0" marB="0" anchor="b">
                    <a:lnL>
                      <a:noFill/>
                    </a:lnL>
                    <a:lnR>
                      <a:noFill/>
                    </a:lnR>
                    <a:lnT>
                      <a:noFill/>
                    </a:lnT>
                    <a:lnB>
                      <a:noFill/>
                    </a:lnB>
                    <a:solidFill>
                      <a:schemeClr val="bg1"/>
                    </a:solidFill>
                  </a:tcPr>
                </a:tc>
                <a:tc>
                  <a:txBody>
                    <a:bodyPr/>
                    <a:lstStyle/>
                    <a:p>
                      <a:pPr algn="r" fontAlgn="b"/>
                      <a:r>
                        <a:rPr lang="it-IT" sz="1000" b="0" i="0" u="none" strike="noStrike">
                          <a:solidFill>
                            <a:srgbClr val="000000"/>
                          </a:solidFill>
                          <a:latin typeface="Calibri"/>
                        </a:rPr>
                        <a:t>Industrial</a:t>
                      </a:r>
                    </a:p>
                  </a:txBody>
                  <a:tcPr marL="0" marR="0" marT="0" marB="0" anchor="b">
                    <a:lnL>
                      <a:noFill/>
                    </a:lnL>
                    <a:lnR>
                      <a:noFill/>
                    </a:lnR>
                    <a:lnT>
                      <a:noFill/>
                    </a:lnT>
                    <a:lnB>
                      <a:noFill/>
                    </a:lnB>
                    <a:solidFill>
                      <a:schemeClr val="bg1"/>
                    </a:solidFill>
                  </a:tcPr>
                </a:tc>
                <a:tc>
                  <a:txBody>
                    <a:bodyPr/>
                    <a:lstStyle/>
                    <a:p>
                      <a:pPr algn="r" fontAlgn="b"/>
                      <a:r>
                        <a:rPr lang="it-IT" sz="1000" b="0" i="0" u="none" strike="noStrike" dirty="0" err="1">
                          <a:solidFill>
                            <a:srgbClr val="000000"/>
                          </a:solidFill>
                          <a:latin typeface="Calibri"/>
                        </a:rPr>
                        <a:t>Residential</a:t>
                      </a:r>
                      <a:endParaRPr lang="it-IT" sz="1000" b="0" i="0" u="none" strike="noStrike" dirty="0">
                        <a:solidFill>
                          <a:srgbClr val="000000"/>
                        </a:solidFill>
                        <a:latin typeface="Calibri"/>
                      </a:endParaRPr>
                    </a:p>
                  </a:txBody>
                  <a:tcPr marL="0" marR="0" marT="0" marB="0" anchor="b">
                    <a:lnL>
                      <a:noFill/>
                    </a:lnL>
                    <a:lnR>
                      <a:noFill/>
                    </a:lnR>
                    <a:lnT>
                      <a:noFill/>
                    </a:lnT>
                    <a:lnB>
                      <a:noFill/>
                    </a:lnB>
                    <a:solidFill>
                      <a:schemeClr val="bg1"/>
                    </a:solidFill>
                  </a:tcPr>
                </a:tc>
                <a:tc>
                  <a:txBody>
                    <a:bodyPr/>
                    <a:lstStyle/>
                    <a:p>
                      <a:pPr algn="r" fontAlgn="b"/>
                      <a:r>
                        <a:rPr lang="it-IT" sz="1000" b="0" i="0" u="none" strike="noStrike">
                          <a:solidFill>
                            <a:srgbClr val="000000"/>
                          </a:solidFill>
                          <a:latin typeface="Calibri"/>
                        </a:rPr>
                        <a:t>Other</a:t>
                      </a:r>
                    </a:p>
                  </a:txBody>
                  <a:tcPr marL="0" marR="0" marT="0" marB="0" anchor="b">
                    <a:lnL>
                      <a:noFill/>
                    </a:lnL>
                    <a:lnR>
                      <a:noFill/>
                    </a:lnR>
                    <a:lnT>
                      <a:noFill/>
                    </a:lnT>
                    <a:lnB>
                      <a:noFill/>
                    </a:lnB>
                    <a:solidFill>
                      <a:schemeClr val="bg1"/>
                    </a:solidFill>
                  </a:tcPr>
                </a:tc>
              </a:tr>
              <a:tr h="229813">
                <a:tc>
                  <a:txBody>
                    <a:bodyPr/>
                    <a:lstStyle/>
                    <a:p>
                      <a:pPr algn="r" fontAlgn="b"/>
                      <a:r>
                        <a:rPr lang="it-IT" sz="1000" b="0" i="0" u="none" strike="noStrike">
                          <a:solidFill>
                            <a:srgbClr val="000000"/>
                          </a:solidFill>
                          <a:latin typeface="Calibri"/>
                        </a:rPr>
                        <a:t>0.20733</a:t>
                      </a:r>
                    </a:p>
                  </a:txBody>
                  <a:tcPr marL="0" marR="0" marT="0" marB="0" anchor="b">
                    <a:lnL>
                      <a:noFill/>
                    </a:lnL>
                    <a:lnR>
                      <a:noFill/>
                    </a:lnR>
                    <a:lnT>
                      <a:noFill/>
                    </a:lnT>
                    <a:lnB>
                      <a:noFill/>
                    </a:lnB>
                    <a:solidFill>
                      <a:schemeClr val="bg1"/>
                    </a:solidFill>
                  </a:tcPr>
                </a:tc>
                <a:tc>
                  <a:txBody>
                    <a:bodyPr/>
                    <a:lstStyle/>
                    <a:p>
                      <a:pPr algn="r" fontAlgn="b"/>
                      <a:r>
                        <a:rPr lang="it-IT" sz="1000" b="0" i="0" u="none" strike="noStrike" dirty="0">
                          <a:solidFill>
                            <a:srgbClr val="000000"/>
                          </a:solidFill>
                          <a:latin typeface="Calibri"/>
                        </a:rPr>
                        <a:t>0.348759</a:t>
                      </a:r>
                    </a:p>
                  </a:txBody>
                  <a:tcPr marL="0" marR="0" marT="0" marB="0" anchor="b">
                    <a:lnL>
                      <a:noFill/>
                    </a:lnL>
                    <a:lnR>
                      <a:noFill/>
                    </a:lnR>
                    <a:lnT>
                      <a:noFill/>
                    </a:lnT>
                    <a:lnB>
                      <a:noFill/>
                    </a:lnB>
                    <a:solidFill>
                      <a:schemeClr val="bg1"/>
                    </a:solidFill>
                  </a:tcPr>
                </a:tc>
                <a:tc>
                  <a:txBody>
                    <a:bodyPr/>
                    <a:lstStyle/>
                    <a:p>
                      <a:pPr algn="r" fontAlgn="b"/>
                      <a:r>
                        <a:rPr lang="it-IT" sz="1000" b="0" i="0" u="none" strike="noStrike" dirty="0">
                          <a:solidFill>
                            <a:srgbClr val="000000"/>
                          </a:solidFill>
                          <a:latin typeface="Calibri"/>
                        </a:rPr>
                        <a:t>-0.91205</a:t>
                      </a:r>
                    </a:p>
                  </a:txBody>
                  <a:tcPr marL="0" marR="0" marT="0" marB="0" anchor="b">
                    <a:lnL>
                      <a:noFill/>
                    </a:lnL>
                    <a:lnR>
                      <a:noFill/>
                    </a:lnR>
                    <a:lnT>
                      <a:noFill/>
                    </a:lnT>
                    <a:lnB>
                      <a:noFill/>
                    </a:lnB>
                    <a:solidFill>
                      <a:schemeClr val="bg1"/>
                    </a:solidFill>
                  </a:tcPr>
                </a:tc>
                <a:tc>
                  <a:txBody>
                    <a:bodyPr/>
                    <a:lstStyle/>
                    <a:p>
                      <a:pPr algn="r" fontAlgn="b"/>
                      <a:r>
                        <a:rPr lang="it-IT" sz="1000" b="0" i="0" u="none" strike="noStrike" dirty="0">
                          <a:solidFill>
                            <a:srgbClr val="000000"/>
                          </a:solidFill>
                          <a:latin typeface="Calibri"/>
                        </a:rPr>
                        <a:t>0.383546</a:t>
                      </a:r>
                    </a:p>
                  </a:txBody>
                  <a:tcPr marL="0" marR="0" marT="0" marB="0" anchor="b">
                    <a:lnL>
                      <a:noFill/>
                    </a:lnL>
                    <a:lnR>
                      <a:noFill/>
                    </a:lnR>
                    <a:lnT>
                      <a:noFill/>
                    </a:lnT>
                    <a:lnB>
                      <a:noFill/>
                    </a:lnB>
                    <a:solidFill>
                      <a:schemeClr val="bg1"/>
                    </a:solidFill>
                  </a:tcPr>
                </a:tc>
                <a:tc>
                  <a:txBody>
                    <a:bodyPr/>
                    <a:lstStyle/>
                    <a:p>
                      <a:pPr algn="r" fontAlgn="b"/>
                      <a:r>
                        <a:rPr lang="it-IT" sz="1000" b="0" i="0" u="none" strike="noStrike" dirty="0">
                          <a:solidFill>
                            <a:srgbClr val="000000"/>
                          </a:solidFill>
                          <a:latin typeface="Calibri"/>
                        </a:rPr>
                        <a:t>-0.25529</a:t>
                      </a:r>
                    </a:p>
                  </a:txBody>
                  <a:tcPr marL="0" marR="0" marT="0" marB="0" anchor="b">
                    <a:lnL>
                      <a:noFill/>
                    </a:lnL>
                    <a:lnR>
                      <a:noFill/>
                    </a:lnR>
                    <a:lnT>
                      <a:noFill/>
                    </a:lnT>
                    <a:lnB>
                      <a:noFill/>
                    </a:lnB>
                    <a:solidFill>
                      <a:schemeClr val="bg1"/>
                    </a:solidFill>
                  </a:tcPr>
                </a:tc>
                <a:tc>
                  <a:txBody>
                    <a:bodyPr/>
                    <a:lstStyle/>
                    <a:p>
                      <a:pPr algn="r" fontAlgn="b"/>
                      <a:r>
                        <a:rPr lang="it-IT" sz="1000" b="0" i="0" u="none" strike="noStrike" dirty="0">
                          <a:solidFill>
                            <a:srgbClr val="000000"/>
                          </a:solidFill>
                          <a:latin typeface="Calibri"/>
                        </a:rPr>
                        <a:t>0.148394</a:t>
                      </a:r>
                    </a:p>
                  </a:txBody>
                  <a:tcPr marL="0" marR="0" marT="0" marB="0" anchor="b">
                    <a:lnL>
                      <a:noFill/>
                    </a:lnL>
                    <a:lnR>
                      <a:noFill/>
                    </a:lnR>
                    <a:lnT>
                      <a:noFill/>
                    </a:lnT>
                    <a:lnB>
                      <a:noFill/>
                    </a:lnB>
                    <a:solidFill>
                      <a:schemeClr val="bg1"/>
                    </a:solidFill>
                  </a:tcPr>
                </a:tc>
                <a:tc>
                  <a:txBody>
                    <a:bodyPr/>
                    <a:lstStyle/>
                    <a:p>
                      <a:pPr algn="r" fontAlgn="b"/>
                      <a:r>
                        <a:rPr lang="it-IT" sz="1000" b="0" i="0" u="none" strike="noStrike" dirty="0">
                          <a:solidFill>
                            <a:srgbClr val="000000"/>
                          </a:solidFill>
                          <a:latin typeface="Calibri"/>
                        </a:rPr>
                        <a:t>0.330159</a:t>
                      </a:r>
                    </a:p>
                  </a:txBody>
                  <a:tcPr marL="0" marR="0" marT="0" marB="0" anchor="b">
                    <a:lnL>
                      <a:noFill/>
                    </a:lnL>
                    <a:lnR>
                      <a:noFill/>
                    </a:lnR>
                    <a:lnT>
                      <a:noFill/>
                    </a:lnT>
                    <a:lnB>
                      <a:noFill/>
                    </a:lnB>
                    <a:solidFill>
                      <a:schemeClr val="bg1"/>
                    </a:solidFill>
                  </a:tcPr>
                </a:tc>
                <a:tc>
                  <a:txBody>
                    <a:bodyPr/>
                    <a:lstStyle/>
                    <a:p>
                      <a:pPr algn="r" fontAlgn="b"/>
                      <a:r>
                        <a:rPr lang="it-IT" sz="1000" b="0" i="0" u="none" strike="noStrike" dirty="0">
                          <a:solidFill>
                            <a:srgbClr val="000000"/>
                          </a:solidFill>
                          <a:latin typeface="Calibri"/>
                        </a:rPr>
                        <a:t>-0.93205</a:t>
                      </a:r>
                    </a:p>
                  </a:txBody>
                  <a:tcPr marL="0" marR="0" marT="0" marB="0" anchor="b">
                    <a:lnL>
                      <a:noFill/>
                    </a:lnL>
                    <a:lnR>
                      <a:noFill/>
                    </a:lnR>
                    <a:lnT>
                      <a:noFill/>
                    </a:lnT>
                    <a:lnB>
                      <a:noFill/>
                    </a:lnB>
                    <a:solidFill>
                      <a:schemeClr val="bg1"/>
                    </a:solidFill>
                  </a:tcPr>
                </a:tc>
                <a:tc>
                  <a:txBody>
                    <a:bodyPr/>
                    <a:lstStyle/>
                    <a:p>
                      <a:pPr algn="r" fontAlgn="b"/>
                      <a:r>
                        <a:rPr lang="it-IT" sz="1000" b="0" i="0" u="none" strike="noStrike" dirty="0">
                          <a:solidFill>
                            <a:srgbClr val="000000"/>
                          </a:solidFill>
                          <a:latin typeface="Calibri"/>
                        </a:rPr>
                        <a:t>0.375566</a:t>
                      </a:r>
                    </a:p>
                  </a:txBody>
                  <a:tcPr marL="0" marR="0" marT="0" marB="0" anchor="b">
                    <a:lnL>
                      <a:noFill/>
                    </a:lnL>
                    <a:lnR>
                      <a:noFill/>
                    </a:lnR>
                    <a:lnT>
                      <a:noFill/>
                    </a:lnT>
                    <a:lnB>
                      <a:noFill/>
                    </a:lnB>
                    <a:solidFill>
                      <a:schemeClr val="bg1"/>
                    </a:solidFill>
                  </a:tcPr>
                </a:tc>
                <a:tc>
                  <a:txBody>
                    <a:bodyPr/>
                    <a:lstStyle/>
                    <a:p>
                      <a:pPr algn="r" fontAlgn="b"/>
                      <a:r>
                        <a:rPr lang="it-IT" sz="1000" b="0" i="0" u="none" strike="noStrike" dirty="0">
                          <a:solidFill>
                            <a:srgbClr val="000000"/>
                          </a:solidFill>
                          <a:latin typeface="Calibri"/>
                        </a:rPr>
                        <a:t>-0.31702</a:t>
                      </a:r>
                    </a:p>
                  </a:txBody>
                  <a:tcPr marL="0" marR="0" marT="0" marB="0" anchor="b">
                    <a:lnL>
                      <a:noFill/>
                    </a:lnL>
                    <a:lnR>
                      <a:noFill/>
                    </a:lnR>
                    <a:lnT>
                      <a:noFill/>
                    </a:lnT>
                    <a:lnB>
                      <a:noFill/>
                    </a:lnB>
                    <a:solidFill>
                      <a:schemeClr val="bg1"/>
                    </a:solidFill>
                  </a:tcPr>
                </a:tc>
                <a:tc>
                  <a:txBody>
                    <a:bodyPr/>
                    <a:lstStyle/>
                    <a:p>
                      <a:pPr algn="r" fontAlgn="b"/>
                      <a:r>
                        <a:rPr lang="it-IT" sz="1000" b="0" i="0" u="none" strike="noStrike" dirty="0">
                          <a:solidFill>
                            <a:srgbClr val="000000"/>
                          </a:solidFill>
                          <a:latin typeface="Calibri"/>
                        </a:rPr>
                        <a:t>0.116865</a:t>
                      </a:r>
                    </a:p>
                  </a:txBody>
                  <a:tcPr marL="0" marR="0" marT="0" marB="0" anchor="b">
                    <a:lnL>
                      <a:noFill/>
                    </a:lnL>
                    <a:lnR>
                      <a:noFill/>
                    </a:lnR>
                    <a:lnT>
                      <a:noFill/>
                    </a:lnT>
                    <a:lnB>
                      <a:noFill/>
                    </a:lnB>
                    <a:solidFill>
                      <a:schemeClr val="bg1"/>
                    </a:solidFill>
                  </a:tcPr>
                </a:tc>
                <a:tc>
                  <a:txBody>
                    <a:bodyPr/>
                    <a:lstStyle/>
                    <a:p>
                      <a:pPr algn="r" fontAlgn="b"/>
                      <a:r>
                        <a:rPr lang="it-IT" sz="1000" b="0" i="0" u="none" strike="noStrike" dirty="0">
                          <a:solidFill>
                            <a:srgbClr val="000000"/>
                          </a:solidFill>
                          <a:latin typeface="Calibri"/>
                        </a:rPr>
                        <a:t>0.313558</a:t>
                      </a:r>
                    </a:p>
                  </a:txBody>
                  <a:tcPr marL="0" marR="0" marT="0" marB="0" anchor="b">
                    <a:lnL>
                      <a:noFill/>
                    </a:lnL>
                    <a:lnR>
                      <a:noFill/>
                    </a:lnR>
                    <a:lnT>
                      <a:noFill/>
                    </a:lnT>
                    <a:lnB>
                      <a:noFill/>
                    </a:lnB>
                    <a:solidFill>
                      <a:schemeClr val="bg1"/>
                    </a:solidFill>
                  </a:tcPr>
                </a:tc>
                <a:tc>
                  <a:txBody>
                    <a:bodyPr/>
                    <a:lstStyle/>
                    <a:p>
                      <a:pPr algn="r" fontAlgn="b"/>
                      <a:r>
                        <a:rPr lang="it-IT" sz="1000" b="0" i="0" u="none" strike="noStrike" dirty="0">
                          <a:solidFill>
                            <a:srgbClr val="000000"/>
                          </a:solidFill>
                          <a:latin typeface="Calibri"/>
                        </a:rPr>
                        <a:t>-0.91201</a:t>
                      </a:r>
                    </a:p>
                  </a:txBody>
                  <a:tcPr marL="0" marR="0" marT="0" marB="0" anchor="b">
                    <a:lnL>
                      <a:noFill/>
                    </a:lnL>
                    <a:lnR>
                      <a:noFill/>
                    </a:lnR>
                    <a:lnT>
                      <a:noFill/>
                    </a:lnT>
                    <a:lnB>
                      <a:noFill/>
                    </a:lnB>
                    <a:solidFill>
                      <a:schemeClr val="bg1"/>
                    </a:solidFill>
                  </a:tcPr>
                </a:tc>
                <a:tc>
                  <a:txBody>
                    <a:bodyPr/>
                    <a:lstStyle/>
                    <a:p>
                      <a:pPr algn="r" fontAlgn="b"/>
                      <a:r>
                        <a:rPr lang="it-IT" sz="1000" b="0" i="0" u="none" strike="noStrike" dirty="0">
                          <a:solidFill>
                            <a:srgbClr val="000000"/>
                          </a:solidFill>
                          <a:latin typeface="Calibri"/>
                        </a:rPr>
                        <a:t>0.564636</a:t>
                      </a:r>
                    </a:p>
                  </a:txBody>
                  <a:tcPr marL="0" marR="0" marT="0" marB="0" anchor="b">
                    <a:lnL>
                      <a:noFill/>
                    </a:lnL>
                    <a:lnR>
                      <a:noFill/>
                    </a:lnR>
                    <a:lnT>
                      <a:noFill/>
                    </a:lnT>
                    <a:lnB>
                      <a:noFill/>
                    </a:lnB>
                    <a:solidFill>
                      <a:schemeClr val="bg1"/>
                    </a:solidFill>
                  </a:tcPr>
                </a:tc>
                <a:tc>
                  <a:txBody>
                    <a:bodyPr/>
                    <a:lstStyle/>
                    <a:p>
                      <a:pPr algn="r" fontAlgn="b"/>
                      <a:r>
                        <a:rPr lang="it-IT" sz="1000" b="0" i="0" u="none" strike="noStrike" dirty="0">
                          <a:solidFill>
                            <a:srgbClr val="000000"/>
                          </a:solidFill>
                          <a:latin typeface="Calibri"/>
                        </a:rPr>
                        <a:t>-0.52973</a:t>
                      </a:r>
                    </a:p>
                  </a:txBody>
                  <a:tcPr marL="0" marR="0" marT="0" marB="0" anchor="b">
                    <a:lnL>
                      <a:noFill/>
                    </a:lnL>
                    <a:lnR>
                      <a:noFill/>
                    </a:lnR>
                    <a:lnT>
                      <a:noFill/>
                    </a:lnT>
                    <a:lnB>
                      <a:noFill/>
                    </a:lnB>
                    <a:solidFill>
                      <a:schemeClr val="bg1"/>
                    </a:solidFill>
                  </a:tcPr>
                </a:tc>
              </a:tr>
            </a:tbl>
          </a:graphicData>
        </a:graphic>
      </p:graphicFrame>
      <p:sp>
        <p:nvSpPr>
          <p:cNvPr id="20" name="Titolo 1"/>
          <p:cNvSpPr txBox="1">
            <a:spLocks/>
          </p:cNvSpPr>
          <p:nvPr/>
        </p:nvSpPr>
        <p:spPr>
          <a:xfrm>
            <a:off x="251520" y="692696"/>
            <a:ext cx="8568952" cy="594320"/>
          </a:xfrm>
          <a:prstGeom prst="rect">
            <a:avLst/>
          </a:prstGeom>
        </p:spPr>
        <p:style>
          <a:lnRef idx="2">
            <a:schemeClr val="dk1"/>
          </a:lnRef>
          <a:fillRef idx="1">
            <a:schemeClr val="lt1"/>
          </a:fillRef>
          <a:effectRef idx="0">
            <a:schemeClr val="dk1"/>
          </a:effectRef>
          <a:fontRef idx="minor">
            <a:schemeClr val="dk1"/>
          </a:fontRef>
        </p:style>
        <p:txBody>
          <a:bodyPr rtlCol="0">
            <a:normAutofit fontScale="47500" lnSpcReduction="20000"/>
          </a:bodyPr>
          <a:lstStyle/>
          <a:p>
            <a:pPr lvl="0" algn="ctr" fontAlgn="auto">
              <a:spcAft>
                <a:spcPts val="0"/>
              </a:spcAft>
              <a:defRPr/>
            </a:pPr>
            <a:r>
              <a:rPr lang="it-IT" sz="4000" noProof="0" dirty="0" err="1" smtClean="0">
                <a:solidFill>
                  <a:schemeClr val="tx1"/>
                </a:solidFill>
                <a:latin typeface="+mj-lt"/>
                <a:ea typeface="+mj-ea"/>
                <a:cs typeface="+mj-cs"/>
              </a:rPr>
              <a:t>Normal</a:t>
            </a:r>
            <a:r>
              <a:rPr lang="it-IT" sz="4000" noProof="0" dirty="0" smtClean="0">
                <a:solidFill>
                  <a:schemeClr val="tx1"/>
                </a:solidFill>
                <a:latin typeface="+mj-lt"/>
                <a:ea typeface="+mj-ea"/>
                <a:cs typeface="+mj-cs"/>
              </a:rPr>
              <a:t> </a:t>
            </a:r>
            <a:r>
              <a:rPr lang="it-IT" sz="4000" noProof="0" dirty="0" err="1" smtClean="0">
                <a:solidFill>
                  <a:schemeClr val="tx1"/>
                </a:solidFill>
                <a:latin typeface="+mj-lt"/>
                <a:ea typeface="+mj-ea"/>
                <a:cs typeface="+mj-cs"/>
              </a:rPr>
              <a:t>Correlation</a:t>
            </a:r>
            <a:r>
              <a:rPr lang="it-IT" sz="4000" noProof="0" dirty="0" smtClean="0">
                <a:solidFill>
                  <a:schemeClr val="tx1"/>
                </a:solidFill>
                <a:latin typeface="+mj-lt"/>
                <a:ea typeface="+mj-ea"/>
                <a:cs typeface="+mj-cs"/>
              </a:rPr>
              <a:t> </a:t>
            </a:r>
            <a:r>
              <a:rPr lang="it-IT" sz="4000" noProof="0" dirty="0" err="1" smtClean="0">
                <a:solidFill>
                  <a:schemeClr val="tx1"/>
                </a:solidFill>
                <a:latin typeface="+mj-lt"/>
                <a:ea typeface="+mj-ea"/>
                <a:cs typeface="+mj-cs"/>
              </a:rPr>
              <a:t>Results</a:t>
            </a:r>
            <a:r>
              <a:rPr lang="it-IT" sz="4000" noProof="0" dirty="0" smtClean="0">
                <a:solidFill>
                  <a:schemeClr val="tx1"/>
                </a:solidFill>
                <a:latin typeface="+mj-lt"/>
                <a:ea typeface="+mj-ea"/>
                <a:cs typeface="+mj-cs"/>
              </a:rPr>
              <a:t> </a:t>
            </a:r>
            <a:r>
              <a:rPr lang="it-IT" sz="4000" noProof="0" dirty="0" err="1" smtClean="0">
                <a:solidFill>
                  <a:schemeClr val="tx1"/>
                </a:solidFill>
                <a:latin typeface="+mj-lt"/>
                <a:ea typeface="+mj-ea"/>
                <a:cs typeface="+mj-cs"/>
              </a:rPr>
              <a:t>between</a:t>
            </a:r>
            <a:r>
              <a:rPr lang="it-IT" sz="4000" noProof="0" dirty="0" smtClean="0">
                <a:solidFill>
                  <a:schemeClr val="tx1"/>
                </a:solidFill>
                <a:latin typeface="+mj-lt"/>
                <a:ea typeface="+mj-ea"/>
                <a:cs typeface="+mj-cs"/>
              </a:rPr>
              <a:t> the single </a:t>
            </a:r>
            <a:r>
              <a:rPr lang="it-IT" sz="4000" noProof="0" dirty="0" err="1" smtClean="0">
                <a:solidFill>
                  <a:schemeClr val="tx1"/>
                </a:solidFill>
                <a:latin typeface="+mj-lt"/>
                <a:ea typeface="+mj-ea"/>
                <a:cs typeface="+mj-cs"/>
              </a:rPr>
              <a:t>weights</a:t>
            </a:r>
            <a:r>
              <a:rPr lang="it-IT" sz="4000" noProof="0" dirty="0" smtClean="0">
                <a:solidFill>
                  <a:schemeClr val="tx1"/>
                </a:solidFill>
                <a:latin typeface="+mj-lt"/>
                <a:ea typeface="+mj-ea"/>
                <a:cs typeface="+mj-cs"/>
              </a:rPr>
              <a:t>  and the </a:t>
            </a:r>
            <a:r>
              <a:rPr lang="it-IT" sz="4000" noProof="0" dirty="0" err="1" smtClean="0">
                <a:solidFill>
                  <a:schemeClr val="tx1"/>
                </a:solidFill>
                <a:latin typeface="+mj-lt"/>
                <a:ea typeface="+mj-ea"/>
                <a:cs typeface="+mj-cs"/>
              </a:rPr>
              <a:t>index</a:t>
            </a:r>
            <a:r>
              <a:rPr lang="it-IT" sz="4000" noProof="0" dirty="0" smtClean="0">
                <a:solidFill>
                  <a:schemeClr val="tx1"/>
                </a:solidFill>
                <a:latin typeface="+mj-lt"/>
                <a:ea typeface="+mj-ea"/>
                <a:cs typeface="+mj-cs"/>
              </a:rPr>
              <a:t> per </a:t>
            </a:r>
            <a:r>
              <a:rPr lang="it-IT" sz="4000" noProof="0" dirty="0" err="1" smtClean="0">
                <a:solidFill>
                  <a:schemeClr val="tx1"/>
                </a:solidFill>
                <a:latin typeface="+mj-lt"/>
                <a:ea typeface="+mj-ea"/>
                <a:cs typeface="+mj-cs"/>
              </a:rPr>
              <a:t>sector</a:t>
            </a:r>
            <a:r>
              <a:rPr lang="it-IT" sz="4000" noProof="0" dirty="0" smtClean="0">
                <a:solidFill>
                  <a:schemeClr val="tx1"/>
                </a:solidFill>
                <a:latin typeface="+mj-lt"/>
                <a:ea typeface="+mj-ea"/>
                <a:cs typeface="+mj-cs"/>
              </a:rPr>
              <a:t>  </a:t>
            </a:r>
            <a:r>
              <a:rPr lang="it-IT" sz="4000" noProof="0" dirty="0" err="1" smtClean="0">
                <a:solidFill>
                  <a:schemeClr val="tx1"/>
                </a:solidFill>
                <a:latin typeface="+mj-lt"/>
                <a:ea typeface="+mj-ea"/>
                <a:cs typeface="+mj-cs"/>
              </a:rPr>
              <a:t>for</a:t>
            </a:r>
            <a:r>
              <a:rPr lang="it-IT" sz="4000" noProof="0" dirty="0" smtClean="0">
                <a:solidFill>
                  <a:schemeClr val="tx1"/>
                </a:solidFill>
                <a:latin typeface="+mj-lt"/>
                <a:ea typeface="+mj-ea"/>
                <a:cs typeface="+mj-cs"/>
              </a:rPr>
              <a:t> </a:t>
            </a:r>
            <a:r>
              <a:rPr lang="it-IT" sz="4000" noProof="0" dirty="0" err="1" smtClean="0">
                <a:solidFill>
                  <a:schemeClr val="tx1"/>
                </a:solidFill>
                <a:latin typeface="+mj-lt"/>
                <a:ea typeface="+mj-ea"/>
                <a:cs typeface="+mj-cs"/>
              </a:rPr>
              <a:t>each</a:t>
            </a:r>
            <a:r>
              <a:rPr lang="it-IT" sz="4000" noProof="0" dirty="0" smtClean="0">
                <a:solidFill>
                  <a:schemeClr val="tx1"/>
                </a:solidFill>
                <a:latin typeface="+mj-lt"/>
                <a:ea typeface="+mj-ea"/>
                <a:cs typeface="+mj-cs"/>
              </a:rPr>
              <a:t> </a:t>
            </a:r>
            <a:r>
              <a:rPr lang="it-IT" sz="4000" noProof="0" dirty="0" err="1" smtClean="0">
                <a:solidFill>
                  <a:schemeClr val="tx1"/>
                </a:solidFill>
                <a:latin typeface="+mj-lt"/>
                <a:ea typeface="+mj-ea"/>
                <a:cs typeface="+mj-cs"/>
              </a:rPr>
              <a:t>country</a:t>
            </a:r>
            <a:r>
              <a:rPr lang="it-IT" sz="4000" noProof="0" dirty="0" smtClean="0">
                <a:solidFill>
                  <a:schemeClr val="tx1"/>
                </a:solidFill>
                <a:latin typeface="+mj-lt"/>
                <a:ea typeface="+mj-ea"/>
                <a:cs typeface="+mj-cs"/>
              </a:rPr>
              <a:t> ( </a:t>
            </a:r>
            <a:r>
              <a:rPr lang="it-IT" sz="4000" noProof="0" dirty="0" err="1" smtClean="0">
                <a:solidFill>
                  <a:schemeClr val="tx1"/>
                </a:solidFill>
                <a:latin typeface="+mj-lt"/>
                <a:ea typeface="+mj-ea"/>
                <a:cs typeface="+mj-cs"/>
              </a:rPr>
              <a:t>lagged</a:t>
            </a:r>
            <a:r>
              <a:rPr lang="it-IT" sz="4000" noProof="0" dirty="0" smtClean="0">
                <a:solidFill>
                  <a:schemeClr val="tx1"/>
                </a:solidFill>
                <a:latin typeface="+mj-lt"/>
                <a:ea typeface="+mj-ea"/>
                <a:cs typeface="+mj-cs"/>
              </a:rPr>
              <a:t> of 0,1,2 </a:t>
            </a:r>
            <a:r>
              <a:rPr lang="it-IT" sz="4000" noProof="0" dirty="0" err="1" smtClean="0">
                <a:solidFill>
                  <a:schemeClr val="tx1"/>
                </a:solidFill>
                <a:latin typeface="+mj-lt"/>
                <a:ea typeface="+mj-ea"/>
                <a:cs typeface="+mj-cs"/>
              </a:rPr>
              <a:t>years</a:t>
            </a:r>
            <a:r>
              <a:rPr lang="it-IT" sz="4000" noProof="0" dirty="0" smtClean="0">
                <a:solidFill>
                  <a:schemeClr val="tx1"/>
                </a:solidFill>
                <a:latin typeface="+mj-lt"/>
                <a:ea typeface="+mj-ea"/>
                <a:cs typeface="+mj-cs"/>
              </a:rPr>
              <a:t>)</a:t>
            </a:r>
            <a:endParaRPr kumimoji="0" lang="it-IT" sz="4000" b="0" i="0" u="none" strike="noStrike" kern="1200" cap="none" spc="0" normalizeH="0" baseline="0" noProof="0" dirty="0" smtClean="0">
              <a:ln>
                <a:noFill/>
              </a:ln>
              <a:solidFill>
                <a:schemeClr val="tx1"/>
              </a:solidFill>
              <a:effectLst/>
              <a:uLnTx/>
              <a:uFillTx/>
              <a:latin typeface="+mj-lt"/>
              <a:ea typeface="+mj-ea"/>
              <a:cs typeface="+mj-cs"/>
            </a:endParaRPr>
          </a:p>
        </p:txBody>
      </p:sp>
      <p:sp>
        <p:nvSpPr>
          <p:cNvPr id="14" name="Titolo 1"/>
          <p:cNvSpPr txBox="1">
            <a:spLocks/>
          </p:cNvSpPr>
          <p:nvPr/>
        </p:nvSpPr>
        <p:spPr>
          <a:xfrm>
            <a:off x="179512" y="4869160"/>
            <a:ext cx="8712968" cy="1988840"/>
          </a:xfrm>
          <a:prstGeom prst="rect">
            <a:avLst/>
          </a:prstGeom>
        </p:spPr>
        <p:style>
          <a:lnRef idx="2">
            <a:schemeClr val="dk1"/>
          </a:lnRef>
          <a:fillRef idx="1">
            <a:schemeClr val="lt1"/>
          </a:fillRef>
          <a:effectRef idx="0">
            <a:schemeClr val="dk1"/>
          </a:effectRef>
          <a:fontRef idx="minor">
            <a:schemeClr val="dk1"/>
          </a:fontRef>
        </p:style>
        <p:txBody>
          <a:bodyPr rtlCol="0">
            <a:noAutofit/>
          </a:bodyPr>
          <a:lstStyle/>
          <a:p>
            <a:pPr lvl="0" algn="just" fontAlgn="auto">
              <a:spcAft>
                <a:spcPts val="0"/>
              </a:spcAft>
              <a:defRPr/>
            </a:pPr>
            <a:r>
              <a:rPr kumimoji="0" lang="en-GB" sz="1600" b="0" i="0" u="none" strike="noStrike" kern="1200" cap="none" spc="0" normalizeH="0" baseline="0" noProof="0" dirty="0" smtClean="0">
                <a:ln>
                  <a:noFill/>
                </a:ln>
                <a:solidFill>
                  <a:schemeClr val="tx1"/>
                </a:solidFill>
                <a:effectLst/>
                <a:uLnTx/>
                <a:uFillTx/>
                <a:latin typeface="+mj-lt"/>
                <a:ea typeface="+mj-ea"/>
                <a:cs typeface="+mj-cs"/>
              </a:rPr>
              <a:t>The France and Italy are the countries in which the funds </a:t>
            </a:r>
            <a:r>
              <a:rPr kumimoji="0" lang="en-GB" sz="1600" b="0" i="0" u="none" strike="noStrike" kern="1200" cap="none" spc="0" normalizeH="0" baseline="0" noProof="0" smtClean="0">
                <a:ln>
                  <a:noFill/>
                </a:ln>
                <a:solidFill>
                  <a:schemeClr val="tx1"/>
                </a:solidFill>
                <a:effectLst/>
                <a:uLnTx/>
                <a:uFillTx/>
                <a:latin typeface="+mj-lt"/>
                <a:ea typeface="+mj-ea"/>
                <a:cs typeface="+mj-cs"/>
              </a:rPr>
              <a:t>management is less </a:t>
            </a:r>
            <a:r>
              <a:rPr kumimoji="0" lang="en-GB" sz="1600" b="0" i="0" u="none" strike="noStrike" kern="1200" cap="none" spc="0" normalizeH="0" baseline="0" noProof="0" dirty="0" smtClean="0">
                <a:ln>
                  <a:noFill/>
                </a:ln>
                <a:solidFill>
                  <a:schemeClr val="tx1"/>
                </a:solidFill>
                <a:effectLst/>
                <a:uLnTx/>
                <a:uFillTx/>
                <a:latin typeface="+mj-lt"/>
                <a:ea typeface="+mj-ea"/>
                <a:cs typeface="+mj-cs"/>
              </a:rPr>
              <a:t>interested in the current and past performance</a:t>
            </a:r>
            <a:r>
              <a:rPr kumimoji="0" lang="en-GB" sz="1600" b="0" i="0" u="none" strike="noStrike" kern="1200" cap="none" spc="0" normalizeH="0" noProof="0" dirty="0" smtClean="0">
                <a:ln>
                  <a:noFill/>
                </a:ln>
                <a:solidFill>
                  <a:schemeClr val="tx1"/>
                </a:solidFill>
                <a:effectLst/>
                <a:uLnTx/>
                <a:uFillTx/>
                <a:latin typeface="+mj-lt"/>
                <a:ea typeface="+mj-ea"/>
                <a:cs typeface="+mj-cs"/>
              </a:rPr>
              <a:t> of the market</a:t>
            </a:r>
          </a:p>
          <a:p>
            <a:pPr lvl="0" algn="just" fontAlgn="auto">
              <a:spcAft>
                <a:spcPts val="0"/>
              </a:spcAft>
              <a:defRPr/>
            </a:pPr>
            <a:endParaRPr lang="en-GB" sz="1600" baseline="0" dirty="0" smtClean="0">
              <a:solidFill>
                <a:schemeClr val="tx1"/>
              </a:solidFill>
              <a:latin typeface="+mj-lt"/>
              <a:ea typeface="+mj-ea"/>
              <a:cs typeface="+mj-cs"/>
            </a:endParaRPr>
          </a:p>
          <a:p>
            <a:pPr lvl="0" algn="just" fontAlgn="auto">
              <a:spcAft>
                <a:spcPts val="0"/>
              </a:spcAft>
              <a:defRPr/>
            </a:pPr>
            <a:r>
              <a:rPr kumimoji="0" lang="en-GB" sz="1600" b="0" i="0" u="none" strike="noStrike" kern="1200" cap="none" spc="0" normalizeH="0" noProof="0" dirty="0" smtClean="0">
                <a:ln>
                  <a:noFill/>
                </a:ln>
                <a:solidFill>
                  <a:schemeClr val="tx1"/>
                </a:solidFill>
                <a:effectLst/>
                <a:uLnTx/>
                <a:uFillTx/>
                <a:latin typeface="+mj-lt"/>
                <a:ea typeface="+mj-ea"/>
                <a:cs typeface="+mj-cs"/>
              </a:rPr>
              <a:t>German funds are more sensible to </a:t>
            </a:r>
            <a:r>
              <a:rPr lang="en-GB" sz="1600" dirty="0" smtClean="0">
                <a:solidFill>
                  <a:schemeClr val="tx1"/>
                </a:solidFill>
                <a:latin typeface="+mj-lt"/>
                <a:ea typeface="+mj-ea"/>
                <a:cs typeface="+mj-cs"/>
              </a:rPr>
              <a:t>the signs of </a:t>
            </a:r>
            <a:r>
              <a:rPr kumimoji="0" lang="en-GB" sz="1600" b="0" i="0" u="none" strike="noStrike" kern="1200" cap="none" spc="0" normalizeH="0" noProof="0" dirty="0" smtClean="0">
                <a:ln>
                  <a:noFill/>
                </a:ln>
                <a:solidFill>
                  <a:schemeClr val="tx1"/>
                </a:solidFill>
                <a:effectLst/>
                <a:uLnTx/>
                <a:uFillTx/>
                <a:latin typeface="+mj-lt"/>
                <a:ea typeface="+mj-ea"/>
                <a:cs typeface="+mj-cs"/>
              </a:rPr>
              <a:t>market and in UK the attention is given prevalently to the retail sector dynamics</a:t>
            </a:r>
          </a:p>
          <a:p>
            <a:pPr lvl="0" algn="just" fontAlgn="auto">
              <a:spcAft>
                <a:spcPts val="0"/>
              </a:spcAft>
              <a:defRPr/>
            </a:pPr>
            <a:endParaRPr lang="en-GB" sz="1600" dirty="0" smtClean="0">
              <a:solidFill>
                <a:schemeClr val="tx1"/>
              </a:solidFill>
              <a:latin typeface="+mj-lt"/>
              <a:ea typeface="+mj-ea"/>
              <a:cs typeface="+mj-cs"/>
            </a:endParaRPr>
          </a:p>
          <a:p>
            <a:pPr lvl="0" algn="just" fontAlgn="auto">
              <a:spcAft>
                <a:spcPts val="0"/>
              </a:spcAft>
              <a:defRPr/>
            </a:pPr>
            <a:r>
              <a:rPr kumimoji="0" lang="en-GB" sz="1600" b="0" i="0" u="none" strike="noStrike" kern="1200" cap="none" spc="0" normalizeH="0" noProof="0" dirty="0" smtClean="0">
                <a:ln>
                  <a:noFill/>
                </a:ln>
                <a:solidFill>
                  <a:schemeClr val="tx1"/>
                </a:solidFill>
                <a:effectLst/>
                <a:uLnTx/>
                <a:uFillTx/>
                <a:latin typeface="+mj-lt"/>
                <a:ea typeface="+mj-ea"/>
                <a:cs typeface="+mj-cs"/>
              </a:rPr>
              <a:t>F- statistics show that for almost all the markets the relationship are not  statistically significant</a:t>
            </a:r>
          </a:p>
          <a:p>
            <a:pPr lvl="0" algn="just" fontAlgn="auto">
              <a:spcAft>
                <a:spcPts val="0"/>
              </a:spcAft>
              <a:defRPr/>
            </a:pPr>
            <a:endParaRPr kumimoji="0" lang="en-GB" b="0" i="0" u="none" strike="noStrike" kern="1200" cap="none" spc="0" normalizeH="0" noProof="0" dirty="0" smtClean="0">
              <a:ln>
                <a:noFill/>
              </a:ln>
              <a:solidFill>
                <a:schemeClr val="tx1"/>
              </a:solidFill>
              <a:effectLst/>
              <a:uLnTx/>
              <a:uFillTx/>
              <a:latin typeface="+mj-lt"/>
              <a:ea typeface="+mj-ea"/>
              <a:cs typeface="+mj-cs"/>
            </a:endParaRPr>
          </a:p>
          <a:p>
            <a:pPr lvl="0" algn="just" fontAlgn="auto">
              <a:spcAft>
                <a:spcPts val="0"/>
              </a:spcAft>
              <a:defRPr/>
            </a:pPr>
            <a:endParaRPr kumimoji="0" lang="en-GB" b="0" i="0" u="none" strike="noStrike" kern="1200" cap="none" spc="0" normalizeH="0" baseline="0" noProof="0" dirty="0" smtClean="0">
              <a:ln>
                <a:noFill/>
              </a:ln>
              <a:solidFill>
                <a:schemeClr val="tx1"/>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Flowchart: Off-page Connector 12"/>
          <p:cNvSpPr/>
          <p:nvPr/>
        </p:nvSpPr>
        <p:spPr>
          <a:xfrm>
            <a:off x="2587696" y="120622"/>
            <a:ext cx="4000528" cy="500066"/>
          </a:xfrm>
          <a:prstGeom prst="flowChartOffpageConnector">
            <a:avLst/>
          </a:prstGeom>
          <a:solidFill>
            <a:schemeClr val="tx1">
              <a:lumMod val="75000"/>
              <a:lumOff val="25000"/>
            </a:schemeClr>
          </a:solidFill>
          <a:ln>
            <a:solidFill>
              <a:schemeClr val="bg2">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2800" dirty="0" smtClean="0">
                <a:latin typeface="Bernard MT Condensed" pitchFamily="18" charset="0"/>
              </a:rPr>
              <a:t>Results</a:t>
            </a:r>
            <a:endParaRPr lang="en-US" sz="2800" dirty="0">
              <a:latin typeface="Bernard MT Condensed" pitchFamily="18" charset="0"/>
            </a:endParaRPr>
          </a:p>
        </p:txBody>
      </p:sp>
      <p:sp>
        <p:nvSpPr>
          <p:cNvPr id="17410"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l-GR"/>
          </a:p>
        </p:txBody>
      </p:sp>
      <p:sp>
        <p:nvSpPr>
          <p:cNvPr id="17411" name="Rectangle 3"/>
          <p:cNvSpPr>
            <a:spLocks noChangeArrowheads="1"/>
          </p:cNvSpPr>
          <p:nvPr/>
        </p:nvSpPr>
        <p:spPr bwMode="auto">
          <a:xfrm>
            <a:off x="0" y="6762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40962"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l-GR"/>
          </a:p>
        </p:txBody>
      </p:sp>
      <p:sp>
        <p:nvSpPr>
          <p:cNvPr id="40963" name="Rectangle 3"/>
          <p:cNvSpPr>
            <a:spLocks noChangeArrowheads="1"/>
          </p:cNvSpPr>
          <p:nvPr/>
        </p:nvSpPr>
        <p:spPr bwMode="auto">
          <a:xfrm>
            <a:off x="0" y="9525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l-GR" sz="1800" b="0" i="0" u="none" strike="noStrike" cap="none" normalizeH="0" baseline="0" smtClean="0">
              <a:ln>
                <a:noFill/>
              </a:ln>
              <a:solidFill>
                <a:schemeClr val="tx1"/>
              </a:solidFill>
              <a:effectLst/>
              <a:latin typeface="Arial" pitchFamily="34" charset="0"/>
              <a:cs typeface="Arial" pitchFamily="34" charset="0"/>
            </a:endParaRPr>
          </a:p>
        </p:txBody>
      </p:sp>
      <p:sp>
        <p:nvSpPr>
          <p:cNvPr id="40965" name="Rectangle 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l-GR"/>
          </a:p>
        </p:txBody>
      </p:sp>
      <p:pic>
        <p:nvPicPr>
          <p:cNvPr id="40964" name="Picture 4"/>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1000100" y="6649473"/>
            <a:ext cx="123825" cy="180975"/>
          </a:xfrm>
          <a:prstGeom prst="rect">
            <a:avLst/>
          </a:prstGeom>
          <a:noFill/>
        </p:spPr>
      </p:pic>
      <p:sp>
        <p:nvSpPr>
          <p:cNvPr id="10" name="TextBox 9"/>
          <p:cNvSpPr txBox="1"/>
          <p:nvPr/>
        </p:nvSpPr>
        <p:spPr>
          <a:xfrm>
            <a:off x="0" y="620688"/>
            <a:ext cx="3286116" cy="369332"/>
          </a:xfrm>
          <a:prstGeom prst="rec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txBody>
          <a:bodyPr wrap="square" rtlCol="0">
            <a:spAutoFit/>
          </a:bodyPr>
          <a:lstStyle/>
          <a:p>
            <a:r>
              <a:rPr lang="el-GR" dirty="0" smtClean="0"/>
              <a:t>Efficient Frontiers</a:t>
            </a:r>
            <a:endParaRPr lang="el-GR" dirty="0"/>
          </a:p>
        </p:txBody>
      </p:sp>
      <p:pic>
        <p:nvPicPr>
          <p:cNvPr id="15361" name="Picture 1"/>
          <p:cNvPicPr>
            <a:picLocks noChangeAspect="1" noChangeArrowheads="1"/>
          </p:cNvPicPr>
          <p:nvPr/>
        </p:nvPicPr>
        <p:blipFill>
          <a:blip r:embed="rId3" cstate="print"/>
          <a:srcRect/>
          <a:stretch>
            <a:fillRect/>
          </a:stretch>
        </p:blipFill>
        <p:spPr bwMode="auto">
          <a:xfrm>
            <a:off x="4341843" y="2031727"/>
            <a:ext cx="4587875" cy="2765425"/>
          </a:xfrm>
          <a:prstGeom prst="rect">
            <a:avLst/>
          </a:prstGeom>
          <a:noFill/>
          <a:ln w="9525">
            <a:noFill/>
            <a:miter lim="800000"/>
            <a:headEnd/>
            <a:tailEnd/>
          </a:ln>
          <a:effectLst/>
        </p:spPr>
      </p:pic>
      <p:pic>
        <p:nvPicPr>
          <p:cNvPr id="15362" name="Picture 2"/>
          <p:cNvPicPr>
            <a:picLocks noChangeAspect="1" noChangeArrowheads="1"/>
          </p:cNvPicPr>
          <p:nvPr/>
        </p:nvPicPr>
        <p:blipFill>
          <a:blip r:embed="rId4" cstate="print"/>
          <a:srcRect/>
          <a:stretch>
            <a:fillRect/>
          </a:stretch>
        </p:blipFill>
        <p:spPr bwMode="auto">
          <a:xfrm>
            <a:off x="62000" y="2060848"/>
            <a:ext cx="4221968" cy="2763143"/>
          </a:xfrm>
          <a:prstGeom prst="rect">
            <a:avLst/>
          </a:prstGeom>
          <a:noFill/>
          <a:ln w="9525">
            <a:noFill/>
            <a:miter lim="800000"/>
            <a:headEnd/>
            <a:tailEnd/>
          </a:ln>
          <a:effectLst/>
        </p:spPr>
      </p:pic>
      <p:sp>
        <p:nvSpPr>
          <p:cNvPr id="15" name="CasellaDiTesto 14"/>
          <p:cNvSpPr txBox="1"/>
          <p:nvPr/>
        </p:nvSpPr>
        <p:spPr>
          <a:xfrm>
            <a:off x="35496" y="1700808"/>
            <a:ext cx="6444208" cy="369332"/>
          </a:xfrm>
          <a:prstGeom prst="rect">
            <a:avLst/>
          </a:prstGeom>
          <a:solidFill>
            <a:schemeClr val="bg1"/>
          </a:solidFill>
        </p:spPr>
        <p:txBody>
          <a:bodyPr wrap="square" rtlCol="0">
            <a:spAutoFit/>
          </a:bodyPr>
          <a:lstStyle/>
          <a:p>
            <a:r>
              <a:rPr lang="it-IT" dirty="0" smtClean="0"/>
              <a:t>Sample of </a:t>
            </a:r>
            <a:r>
              <a:rPr lang="it-IT" dirty="0" err="1" smtClean="0"/>
              <a:t>analysis</a:t>
            </a:r>
            <a:r>
              <a:rPr lang="it-IT" dirty="0" smtClean="0"/>
              <a:t> </a:t>
            </a:r>
            <a:r>
              <a:rPr lang="it-IT" dirty="0" err="1" smtClean="0"/>
              <a:t>released</a:t>
            </a:r>
            <a:r>
              <a:rPr lang="it-IT" dirty="0" smtClean="0"/>
              <a:t> </a:t>
            </a:r>
            <a:r>
              <a:rPr lang="it-IT" dirty="0" err="1" smtClean="0"/>
              <a:t>for</a:t>
            </a:r>
            <a:r>
              <a:rPr lang="it-IT" dirty="0" smtClean="0"/>
              <a:t> </a:t>
            </a:r>
            <a:r>
              <a:rPr lang="it-IT" dirty="0" err="1" smtClean="0"/>
              <a:t>each</a:t>
            </a:r>
            <a:r>
              <a:rPr lang="it-IT" dirty="0" smtClean="0"/>
              <a:t> </a:t>
            </a:r>
            <a:r>
              <a:rPr lang="it-IT" dirty="0" err="1" smtClean="0"/>
              <a:t>year</a:t>
            </a:r>
            <a:endParaRPr lang="it-IT" dirty="0"/>
          </a:p>
        </p:txBody>
      </p:sp>
      <p:sp>
        <p:nvSpPr>
          <p:cNvPr id="16" name="CasellaDiTesto 15"/>
          <p:cNvSpPr txBox="1"/>
          <p:nvPr/>
        </p:nvSpPr>
        <p:spPr>
          <a:xfrm>
            <a:off x="107504" y="4854059"/>
            <a:ext cx="8822214" cy="2031325"/>
          </a:xfrm>
          <a:prstGeom prst="rect">
            <a:avLst/>
          </a:prstGeom>
          <a:solidFill>
            <a:schemeClr val="bg1"/>
          </a:solidFill>
        </p:spPr>
        <p:txBody>
          <a:bodyPr wrap="square" rtlCol="0">
            <a:spAutoFit/>
          </a:bodyPr>
          <a:lstStyle/>
          <a:p>
            <a:pPr marL="342900" indent="-342900"/>
            <a:r>
              <a:rPr lang="it-IT" dirty="0" smtClean="0"/>
              <a:t>Procedure</a:t>
            </a:r>
          </a:p>
          <a:p>
            <a:pPr marL="342900" indent="-342900">
              <a:buAutoNum type="arabicPeriod"/>
            </a:pPr>
            <a:endParaRPr lang="it-IT" dirty="0" smtClean="0"/>
          </a:p>
          <a:p>
            <a:pPr marL="342900" indent="-342900">
              <a:buAutoNum type="arabicPeriod"/>
            </a:pPr>
            <a:r>
              <a:rPr lang="it-IT" dirty="0" err="1" smtClean="0"/>
              <a:t>Construction</a:t>
            </a:r>
            <a:r>
              <a:rPr lang="it-IT" dirty="0" smtClean="0"/>
              <a:t> of the </a:t>
            </a:r>
            <a:r>
              <a:rPr lang="it-IT" dirty="0" err="1" smtClean="0"/>
              <a:t>efficient</a:t>
            </a:r>
            <a:r>
              <a:rPr lang="it-IT" dirty="0" smtClean="0"/>
              <a:t> </a:t>
            </a:r>
            <a:r>
              <a:rPr lang="it-IT" dirty="0" err="1" smtClean="0"/>
              <a:t>frontier</a:t>
            </a:r>
            <a:r>
              <a:rPr lang="it-IT" dirty="0" smtClean="0"/>
              <a:t> </a:t>
            </a:r>
            <a:r>
              <a:rPr lang="it-IT" dirty="0" err="1" smtClean="0"/>
              <a:t>for</a:t>
            </a:r>
            <a:r>
              <a:rPr lang="it-IT" dirty="0" smtClean="0"/>
              <a:t> </a:t>
            </a:r>
            <a:r>
              <a:rPr lang="it-IT" dirty="0" err="1" smtClean="0"/>
              <a:t>each</a:t>
            </a:r>
            <a:r>
              <a:rPr lang="it-IT" dirty="0" smtClean="0"/>
              <a:t> market and </a:t>
            </a:r>
            <a:r>
              <a:rPr lang="it-IT" dirty="0" err="1" smtClean="0"/>
              <a:t>for</a:t>
            </a:r>
            <a:r>
              <a:rPr lang="it-IT" dirty="0" smtClean="0"/>
              <a:t> </a:t>
            </a:r>
            <a:r>
              <a:rPr lang="it-IT" dirty="0" err="1" smtClean="0"/>
              <a:t>each</a:t>
            </a:r>
            <a:r>
              <a:rPr lang="it-IT" dirty="0" smtClean="0"/>
              <a:t> </a:t>
            </a:r>
            <a:r>
              <a:rPr lang="it-IT" dirty="0" err="1" smtClean="0"/>
              <a:t>year</a:t>
            </a:r>
            <a:endParaRPr lang="it-IT" dirty="0" smtClean="0"/>
          </a:p>
          <a:p>
            <a:pPr marL="342900" indent="-342900">
              <a:buAutoNum type="arabicPeriod"/>
            </a:pPr>
            <a:endParaRPr lang="it-IT" dirty="0" smtClean="0"/>
          </a:p>
          <a:p>
            <a:pPr marL="342900" indent="-342900">
              <a:buAutoNum type="arabicPeriod"/>
            </a:pPr>
            <a:r>
              <a:rPr lang="it-IT" dirty="0" err="1" smtClean="0"/>
              <a:t>Analysis</a:t>
            </a:r>
            <a:r>
              <a:rPr lang="it-IT" dirty="0" smtClean="0"/>
              <a:t> of the </a:t>
            </a:r>
            <a:r>
              <a:rPr lang="it-IT" dirty="0" err="1" smtClean="0"/>
              <a:t>portofolio</a:t>
            </a:r>
            <a:r>
              <a:rPr lang="it-IT" dirty="0" smtClean="0"/>
              <a:t> </a:t>
            </a:r>
            <a:r>
              <a:rPr lang="it-IT" dirty="0" err="1" smtClean="0"/>
              <a:t>composition</a:t>
            </a:r>
            <a:r>
              <a:rPr lang="it-IT" dirty="0" smtClean="0"/>
              <a:t> of 100 </a:t>
            </a:r>
            <a:r>
              <a:rPr lang="it-IT" dirty="0" err="1" smtClean="0"/>
              <a:t>portfolios</a:t>
            </a:r>
            <a:r>
              <a:rPr lang="it-IT" dirty="0" smtClean="0"/>
              <a:t> in </a:t>
            </a:r>
            <a:r>
              <a:rPr lang="it-IT" dirty="0" err="1" smtClean="0"/>
              <a:t>each</a:t>
            </a:r>
            <a:r>
              <a:rPr lang="it-IT" dirty="0" smtClean="0"/>
              <a:t> </a:t>
            </a:r>
            <a:r>
              <a:rPr lang="it-IT" dirty="0" err="1" smtClean="0"/>
              <a:t>frontier</a:t>
            </a:r>
            <a:endParaRPr lang="it-IT" dirty="0" smtClean="0"/>
          </a:p>
          <a:p>
            <a:pPr marL="342900" indent="-342900">
              <a:buAutoNum type="arabicPeriod"/>
            </a:pPr>
            <a:endParaRPr lang="it-IT" dirty="0" smtClean="0"/>
          </a:p>
          <a:p>
            <a:pPr marL="342900" indent="-342900">
              <a:buAutoNum type="arabicPeriod"/>
            </a:pPr>
            <a:r>
              <a:rPr lang="it-IT" dirty="0" err="1" smtClean="0"/>
              <a:t>Comparison</a:t>
            </a:r>
            <a:r>
              <a:rPr lang="it-IT" dirty="0" smtClean="0"/>
              <a:t> of the </a:t>
            </a:r>
            <a:r>
              <a:rPr lang="it-IT" dirty="0" err="1" smtClean="0"/>
              <a:t>real</a:t>
            </a:r>
            <a:r>
              <a:rPr lang="it-IT" dirty="0" smtClean="0"/>
              <a:t> </a:t>
            </a:r>
            <a:r>
              <a:rPr lang="it-IT" dirty="0" err="1" smtClean="0"/>
              <a:t>asset</a:t>
            </a:r>
            <a:r>
              <a:rPr lang="it-IT" dirty="0" smtClean="0"/>
              <a:t> </a:t>
            </a:r>
            <a:r>
              <a:rPr lang="it-IT" dirty="0" err="1" smtClean="0"/>
              <a:t>allocation</a:t>
            </a:r>
            <a:r>
              <a:rPr lang="it-IT" dirty="0" smtClean="0"/>
              <a:t> and </a:t>
            </a:r>
            <a:r>
              <a:rPr lang="it-IT" dirty="0" err="1" smtClean="0"/>
              <a:t>all</a:t>
            </a:r>
            <a:r>
              <a:rPr lang="it-IT" dirty="0" smtClean="0"/>
              <a:t> </a:t>
            </a:r>
            <a:r>
              <a:rPr lang="it-IT" dirty="0" err="1" smtClean="0"/>
              <a:t>theoretical</a:t>
            </a:r>
            <a:r>
              <a:rPr lang="it-IT" dirty="0" smtClean="0"/>
              <a:t> </a:t>
            </a:r>
            <a:r>
              <a:rPr lang="it-IT" dirty="0" err="1" smtClean="0"/>
              <a:t>ones</a:t>
            </a:r>
            <a:endParaRPr lang="it-IT" dirty="0" smtClean="0"/>
          </a:p>
        </p:txBody>
      </p:sp>
      <p:sp>
        <p:nvSpPr>
          <p:cNvPr id="17" name="CasellaDiTesto 16"/>
          <p:cNvSpPr txBox="1"/>
          <p:nvPr/>
        </p:nvSpPr>
        <p:spPr>
          <a:xfrm>
            <a:off x="35496" y="1052736"/>
            <a:ext cx="8784976" cy="646331"/>
          </a:xfrm>
          <a:prstGeom prst="rect">
            <a:avLst/>
          </a:prstGeom>
          <a:solidFill>
            <a:schemeClr val="bg1"/>
          </a:solidFill>
        </p:spPr>
        <p:txBody>
          <a:bodyPr wrap="square" rtlCol="0">
            <a:spAutoFit/>
          </a:bodyPr>
          <a:lstStyle/>
          <a:p>
            <a:r>
              <a:rPr lang="en-GB" dirty="0" smtClean="0"/>
              <a:t>1 efficient frontier for each country for each year  (9 years x 4 countries) on IPD indices</a:t>
            </a:r>
            <a:endParaRPr lang="en-GB"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Flowchart: Off-page Connector 12"/>
          <p:cNvSpPr/>
          <p:nvPr/>
        </p:nvSpPr>
        <p:spPr>
          <a:xfrm>
            <a:off x="2659704" y="116632"/>
            <a:ext cx="4000528" cy="500066"/>
          </a:xfrm>
          <a:prstGeom prst="flowChartOffpageConnector">
            <a:avLst/>
          </a:prstGeom>
          <a:solidFill>
            <a:schemeClr val="tx1">
              <a:lumMod val="75000"/>
              <a:lumOff val="25000"/>
            </a:schemeClr>
          </a:solidFill>
          <a:ln>
            <a:solidFill>
              <a:schemeClr val="bg2">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2800" dirty="0" smtClean="0">
                <a:latin typeface="Bernard MT Condensed" pitchFamily="18" charset="0"/>
              </a:rPr>
              <a:t>Results</a:t>
            </a:r>
            <a:endParaRPr lang="en-US" sz="2800" dirty="0">
              <a:latin typeface="Bernard MT Condensed" pitchFamily="18" charset="0"/>
            </a:endParaRPr>
          </a:p>
        </p:txBody>
      </p:sp>
      <p:sp>
        <p:nvSpPr>
          <p:cNvPr id="17410"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l-GR"/>
          </a:p>
        </p:txBody>
      </p:sp>
      <p:sp>
        <p:nvSpPr>
          <p:cNvPr id="17411" name="Rectangle 3"/>
          <p:cNvSpPr>
            <a:spLocks noChangeArrowheads="1"/>
          </p:cNvSpPr>
          <p:nvPr/>
        </p:nvSpPr>
        <p:spPr bwMode="auto">
          <a:xfrm>
            <a:off x="0" y="6762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40962"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l-GR"/>
          </a:p>
        </p:txBody>
      </p:sp>
      <p:sp>
        <p:nvSpPr>
          <p:cNvPr id="40963" name="Rectangle 3"/>
          <p:cNvSpPr>
            <a:spLocks noChangeArrowheads="1"/>
          </p:cNvSpPr>
          <p:nvPr/>
        </p:nvSpPr>
        <p:spPr bwMode="auto">
          <a:xfrm>
            <a:off x="0" y="9525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l-GR" sz="1800" b="0" i="0" u="none" strike="noStrike" cap="none" normalizeH="0" baseline="0" smtClean="0">
              <a:ln>
                <a:noFill/>
              </a:ln>
              <a:solidFill>
                <a:schemeClr val="tx1"/>
              </a:solidFill>
              <a:effectLst/>
              <a:latin typeface="Arial" pitchFamily="34" charset="0"/>
              <a:cs typeface="Arial" pitchFamily="34" charset="0"/>
            </a:endParaRPr>
          </a:p>
        </p:txBody>
      </p:sp>
      <p:sp>
        <p:nvSpPr>
          <p:cNvPr id="41986"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l-GR"/>
          </a:p>
        </p:txBody>
      </p:sp>
      <p:sp>
        <p:nvSpPr>
          <p:cNvPr id="41987" name="Rectangle 3"/>
          <p:cNvSpPr>
            <a:spLocks noChangeArrowheads="1"/>
          </p:cNvSpPr>
          <p:nvPr/>
        </p:nvSpPr>
        <p:spPr bwMode="auto">
          <a:xfrm>
            <a:off x="0" y="6381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l-GR" sz="1800" b="0" i="0" u="none" strike="noStrike" cap="none" normalizeH="0" baseline="0" smtClean="0">
              <a:ln>
                <a:noFill/>
              </a:ln>
              <a:solidFill>
                <a:schemeClr val="tx1"/>
              </a:solidFill>
              <a:effectLst/>
              <a:latin typeface="Arial" pitchFamily="34" charset="0"/>
              <a:cs typeface="Arial" pitchFamily="34" charset="0"/>
            </a:endParaRPr>
          </a:p>
        </p:txBody>
      </p:sp>
      <p:sp>
        <p:nvSpPr>
          <p:cNvPr id="9" name="TextBox 8"/>
          <p:cNvSpPr txBox="1"/>
          <p:nvPr/>
        </p:nvSpPr>
        <p:spPr>
          <a:xfrm>
            <a:off x="0" y="692696"/>
            <a:ext cx="6876256" cy="400110"/>
          </a:xfrm>
          <a:prstGeom prst="rect">
            <a:avLst/>
          </a:prstGeom>
          <a:solidFill>
            <a:schemeClr val="bg1"/>
          </a:solidFill>
        </p:spPr>
        <p:txBody>
          <a:bodyPr wrap="square" rtlCol="0">
            <a:spAutoFit/>
          </a:bodyPr>
          <a:lstStyle/>
          <a:p>
            <a:r>
              <a:rPr lang="en-GB" sz="2000" b="1" dirty="0" smtClean="0"/>
              <a:t>Distance Percentiles </a:t>
            </a:r>
          </a:p>
        </p:txBody>
      </p:sp>
      <p:graphicFrame>
        <p:nvGraphicFramePr>
          <p:cNvPr id="14" name="Tabella 13"/>
          <p:cNvGraphicFramePr>
            <a:graphicFrameLocks noGrp="1"/>
          </p:cNvGraphicFramePr>
          <p:nvPr/>
        </p:nvGraphicFramePr>
        <p:xfrm>
          <a:off x="179512" y="2474952"/>
          <a:ext cx="1656184" cy="2682240"/>
        </p:xfrm>
        <a:graphic>
          <a:graphicData uri="http://schemas.openxmlformats.org/drawingml/2006/table">
            <a:tbl>
              <a:tblPr/>
              <a:tblGrid>
                <a:gridCol w="828092"/>
                <a:gridCol w="828092"/>
              </a:tblGrid>
              <a:tr h="190500">
                <a:tc gridSpan="2">
                  <a:txBody>
                    <a:bodyPr/>
                    <a:lstStyle/>
                    <a:p>
                      <a:pPr algn="ctr" fontAlgn="b"/>
                      <a:r>
                        <a:rPr lang="it-IT" sz="1600" b="0" i="0" u="none" strike="noStrike" dirty="0" err="1">
                          <a:solidFill>
                            <a:srgbClr val="000000"/>
                          </a:solidFill>
                          <a:latin typeface="Calibri"/>
                        </a:rPr>
                        <a:t>Germany</a:t>
                      </a:r>
                      <a:endParaRPr lang="it-IT" sz="1600" b="0" i="0" u="none" strike="noStrike" dirty="0">
                        <a:solidFill>
                          <a:srgbClr val="000000"/>
                        </a:solidFill>
                        <a:latin typeface="Calibri"/>
                      </a:endParaRPr>
                    </a:p>
                  </a:txBody>
                  <a:tcPr marL="0" marR="0" marT="0" marB="0" anchor="b">
                    <a:lnL>
                      <a:noFill/>
                    </a:lnL>
                    <a:lnR>
                      <a:noFill/>
                    </a:lnR>
                    <a:lnT>
                      <a:noFill/>
                    </a:lnT>
                    <a:lnB>
                      <a:noFill/>
                    </a:lnB>
                    <a:solidFill>
                      <a:schemeClr val="bg1"/>
                    </a:solidFill>
                  </a:tcPr>
                </a:tc>
                <a:tc hMerge="1">
                  <a:txBody>
                    <a:bodyPr/>
                    <a:lstStyle/>
                    <a:p>
                      <a:pPr algn="l" fontAlgn="b"/>
                      <a:endParaRPr lang="it-IT" sz="1600" b="0" i="0" u="none" strike="noStrike" dirty="0">
                        <a:solidFill>
                          <a:srgbClr val="000000"/>
                        </a:solidFill>
                        <a:latin typeface="Calibri"/>
                      </a:endParaRPr>
                    </a:p>
                  </a:txBody>
                  <a:tcPr marL="0" marR="0" marT="0" marB="0" anchor="b">
                    <a:lnL>
                      <a:noFill/>
                    </a:lnL>
                    <a:lnR>
                      <a:noFill/>
                    </a:lnR>
                    <a:lnT>
                      <a:noFill/>
                    </a:lnT>
                    <a:lnB>
                      <a:noFill/>
                    </a:lnB>
                    <a:solidFill>
                      <a:schemeClr val="bg1"/>
                    </a:solidFill>
                  </a:tcPr>
                </a:tc>
              </a:tr>
              <a:tr h="190500">
                <a:tc>
                  <a:txBody>
                    <a:bodyPr/>
                    <a:lstStyle/>
                    <a:p>
                      <a:pPr algn="ctr" fontAlgn="b"/>
                      <a:r>
                        <a:rPr lang="it-IT" sz="1600" b="0" i="0" u="none" strike="noStrike" dirty="0" smtClean="0">
                          <a:solidFill>
                            <a:srgbClr val="000000"/>
                          </a:solidFill>
                          <a:latin typeface="Calibri"/>
                        </a:rPr>
                        <a:t>10%</a:t>
                      </a:r>
                      <a:endParaRPr lang="it-IT" sz="1600" b="0" i="0" u="none" strike="noStrike" dirty="0">
                        <a:solidFill>
                          <a:srgbClr val="000000"/>
                        </a:solidFill>
                        <a:latin typeface="Calibri"/>
                      </a:endParaRPr>
                    </a:p>
                  </a:txBody>
                  <a:tcPr marL="0" marR="0" marT="0" marB="0" anchor="b">
                    <a:lnL>
                      <a:noFill/>
                    </a:lnL>
                    <a:lnR>
                      <a:noFill/>
                    </a:lnR>
                    <a:lnT>
                      <a:noFill/>
                    </a:lnT>
                    <a:lnB>
                      <a:noFill/>
                    </a:lnB>
                    <a:solidFill>
                      <a:schemeClr val="bg1"/>
                    </a:solidFill>
                  </a:tcPr>
                </a:tc>
                <a:tc>
                  <a:txBody>
                    <a:bodyPr/>
                    <a:lstStyle/>
                    <a:p>
                      <a:pPr algn="ctr" fontAlgn="b"/>
                      <a:r>
                        <a:rPr lang="it-IT" sz="1600" b="0" i="0" u="none" strike="noStrike">
                          <a:solidFill>
                            <a:srgbClr val="000000"/>
                          </a:solidFill>
                          <a:latin typeface="Calibri"/>
                        </a:rPr>
                        <a:t>0</a:t>
                      </a:r>
                    </a:p>
                  </a:txBody>
                  <a:tcPr marL="0" marR="0" marT="0" marB="0" anchor="b">
                    <a:lnL>
                      <a:noFill/>
                    </a:lnL>
                    <a:lnR>
                      <a:noFill/>
                    </a:lnR>
                    <a:lnT>
                      <a:noFill/>
                    </a:lnT>
                    <a:lnB>
                      <a:noFill/>
                    </a:lnB>
                    <a:solidFill>
                      <a:schemeClr val="bg1"/>
                    </a:solidFill>
                  </a:tcPr>
                </a:tc>
              </a:tr>
              <a:tr h="190500">
                <a:tc>
                  <a:txBody>
                    <a:bodyPr/>
                    <a:lstStyle/>
                    <a:p>
                      <a:pPr algn="ctr" fontAlgn="b"/>
                      <a:r>
                        <a:rPr lang="it-IT" sz="1600" b="0" i="0" u="none" strike="noStrike" dirty="0" smtClean="0">
                          <a:solidFill>
                            <a:srgbClr val="000000"/>
                          </a:solidFill>
                          <a:latin typeface="Calibri"/>
                        </a:rPr>
                        <a:t>20%</a:t>
                      </a:r>
                      <a:endParaRPr lang="it-IT" sz="1600" b="0" i="0" u="none" strike="noStrike" dirty="0">
                        <a:solidFill>
                          <a:srgbClr val="000000"/>
                        </a:solidFill>
                        <a:latin typeface="Calibri"/>
                      </a:endParaRPr>
                    </a:p>
                  </a:txBody>
                  <a:tcPr marL="0" marR="0" marT="0" marB="0" anchor="b">
                    <a:lnL>
                      <a:noFill/>
                    </a:lnL>
                    <a:lnR>
                      <a:noFill/>
                    </a:lnR>
                    <a:lnT>
                      <a:noFill/>
                    </a:lnT>
                    <a:lnB>
                      <a:noFill/>
                    </a:lnB>
                    <a:solidFill>
                      <a:schemeClr val="bg1"/>
                    </a:solidFill>
                  </a:tcPr>
                </a:tc>
                <a:tc>
                  <a:txBody>
                    <a:bodyPr/>
                    <a:lstStyle/>
                    <a:p>
                      <a:pPr algn="ctr" fontAlgn="b"/>
                      <a:r>
                        <a:rPr lang="it-IT" sz="1600" b="0" i="0" u="none" strike="noStrike">
                          <a:solidFill>
                            <a:srgbClr val="000000"/>
                          </a:solidFill>
                          <a:latin typeface="Calibri"/>
                        </a:rPr>
                        <a:t>0</a:t>
                      </a:r>
                    </a:p>
                  </a:txBody>
                  <a:tcPr marL="0" marR="0" marT="0" marB="0" anchor="b">
                    <a:lnL>
                      <a:noFill/>
                    </a:lnL>
                    <a:lnR>
                      <a:noFill/>
                    </a:lnR>
                    <a:lnT>
                      <a:noFill/>
                    </a:lnT>
                    <a:lnB>
                      <a:noFill/>
                    </a:lnB>
                    <a:solidFill>
                      <a:schemeClr val="bg1"/>
                    </a:solidFill>
                  </a:tcPr>
                </a:tc>
              </a:tr>
              <a:tr h="190500">
                <a:tc>
                  <a:txBody>
                    <a:bodyPr/>
                    <a:lstStyle/>
                    <a:p>
                      <a:pPr algn="ctr" fontAlgn="b"/>
                      <a:r>
                        <a:rPr lang="it-IT" sz="1600" b="0" i="0" u="none" strike="noStrike" dirty="0" smtClean="0">
                          <a:solidFill>
                            <a:srgbClr val="000000"/>
                          </a:solidFill>
                          <a:latin typeface="Calibri"/>
                        </a:rPr>
                        <a:t>30%</a:t>
                      </a:r>
                      <a:endParaRPr lang="it-IT" sz="1600" b="0" i="0" u="none" strike="noStrike" dirty="0">
                        <a:solidFill>
                          <a:srgbClr val="000000"/>
                        </a:solidFill>
                        <a:latin typeface="Calibri"/>
                      </a:endParaRPr>
                    </a:p>
                  </a:txBody>
                  <a:tcPr marL="0" marR="0" marT="0" marB="0" anchor="b">
                    <a:lnL>
                      <a:noFill/>
                    </a:lnL>
                    <a:lnR>
                      <a:noFill/>
                    </a:lnR>
                    <a:lnT>
                      <a:noFill/>
                    </a:lnT>
                    <a:lnB>
                      <a:noFill/>
                    </a:lnB>
                    <a:solidFill>
                      <a:schemeClr val="bg1"/>
                    </a:solidFill>
                  </a:tcPr>
                </a:tc>
                <a:tc>
                  <a:txBody>
                    <a:bodyPr/>
                    <a:lstStyle/>
                    <a:p>
                      <a:pPr algn="ctr" fontAlgn="b"/>
                      <a:r>
                        <a:rPr lang="it-IT" sz="1600" b="0" i="0" u="none" strike="noStrike" dirty="0">
                          <a:solidFill>
                            <a:srgbClr val="000000"/>
                          </a:solidFill>
                          <a:latin typeface="Calibri"/>
                        </a:rPr>
                        <a:t>0</a:t>
                      </a:r>
                    </a:p>
                  </a:txBody>
                  <a:tcPr marL="0" marR="0" marT="0" marB="0" anchor="b">
                    <a:lnL>
                      <a:noFill/>
                    </a:lnL>
                    <a:lnR>
                      <a:noFill/>
                    </a:lnR>
                    <a:lnT>
                      <a:noFill/>
                    </a:lnT>
                    <a:lnB>
                      <a:noFill/>
                    </a:lnB>
                    <a:solidFill>
                      <a:schemeClr val="bg1"/>
                    </a:solidFill>
                  </a:tcPr>
                </a:tc>
              </a:tr>
              <a:tr h="190500">
                <a:tc>
                  <a:txBody>
                    <a:bodyPr/>
                    <a:lstStyle/>
                    <a:p>
                      <a:pPr algn="ctr" fontAlgn="b"/>
                      <a:r>
                        <a:rPr lang="it-IT" sz="1600" b="0" i="0" u="none" strike="noStrike" dirty="0" smtClean="0">
                          <a:solidFill>
                            <a:srgbClr val="000000"/>
                          </a:solidFill>
                          <a:latin typeface="Calibri"/>
                        </a:rPr>
                        <a:t>40%</a:t>
                      </a:r>
                      <a:endParaRPr lang="it-IT" sz="1600" b="0" i="0" u="none" strike="noStrike" dirty="0">
                        <a:solidFill>
                          <a:srgbClr val="000000"/>
                        </a:solidFill>
                        <a:latin typeface="Calibri"/>
                      </a:endParaRPr>
                    </a:p>
                  </a:txBody>
                  <a:tcPr marL="0" marR="0" marT="0" marB="0" anchor="b">
                    <a:lnL>
                      <a:noFill/>
                    </a:lnL>
                    <a:lnR>
                      <a:noFill/>
                    </a:lnR>
                    <a:lnT>
                      <a:noFill/>
                    </a:lnT>
                    <a:lnB>
                      <a:noFill/>
                    </a:lnB>
                    <a:solidFill>
                      <a:schemeClr val="bg1"/>
                    </a:solidFill>
                  </a:tcPr>
                </a:tc>
                <a:tc>
                  <a:txBody>
                    <a:bodyPr/>
                    <a:lstStyle/>
                    <a:p>
                      <a:pPr algn="ctr" fontAlgn="b"/>
                      <a:r>
                        <a:rPr lang="it-IT" sz="1600" b="0" i="0" u="none" strike="noStrike" dirty="0">
                          <a:solidFill>
                            <a:srgbClr val="000000"/>
                          </a:solidFill>
                          <a:latin typeface="Calibri"/>
                        </a:rPr>
                        <a:t>0.006813</a:t>
                      </a:r>
                    </a:p>
                  </a:txBody>
                  <a:tcPr marL="0" marR="0" marT="0" marB="0" anchor="b">
                    <a:lnL>
                      <a:noFill/>
                    </a:lnL>
                    <a:lnR>
                      <a:noFill/>
                    </a:lnR>
                    <a:lnT>
                      <a:noFill/>
                    </a:lnT>
                    <a:lnB>
                      <a:noFill/>
                    </a:lnB>
                    <a:solidFill>
                      <a:schemeClr val="bg1"/>
                    </a:solidFill>
                  </a:tcPr>
                </a:tc>
              </a:tr>
              <a:tr h="190500">
                <a:tc>
                  <a:txBody>
                    <a:bodyPr/>
                    <a:lstStyle/>
                    <a:p>
                      <a:pPr algn="ctr" fontAlgn="b"/>
                      <a:r>
                        <a:rPr lang="it-IT" sz="1600" b="0" i="0" u="none" strike="noStrike" dirty="0" smtClean="0">
                          <a:solidFill>
                            <a:srgbClr val="000000"/>
                          </a:solidFill>
                          <a:latin typeface="Calibri"/>
                        </a:rPr>
                        <a:t>50%</a:t>
                      </a:r>
                      <a:endParaRPr lang="it-IT" sz="1600" b="0" i="0" u="none" strike="noStrike" dirty="0">
                        <a:solidFill>
                          <a:srgbClr val="000000"/>
                        </a:solidFill>
                        <a:latin typeface="Calibri"/>
                      </a:endParaRPr>
                    </a:p>
                  </a:txBody>
                  <a:tcPr marL="0" marR="0" marT="0" marB="0" anchor="b">
                    <a:lnL>
                      <a:noFill/>
                    </a:lnL>
                    <a:lnR>
                      <a:noFill/>
                    </a:lnR>
                    <a:lnT>
                      <a:noFill/>
                    </a:lnT>
                    <a:lnB>
                      <a:noFill/>
                    </a:lnB>
                    <a:solidFill>
                      <a:schemeClr val="bg1"/>
                    </a:solidFill>
                  </a:tcPr>
                </a:tc>
                <a:tc>
                  <a:txBody>
                    <a:bodyPr/>
                    <a:lstStyle/>
                    <a:p>
                      <a:pPr algn="ctr" fontAlgn="b"/>
                      <a:r>
                        <a:rPr lang="it-IT" sz="1600" b="0" i="0" u="none" strike="noStrike" dirty="0">
                          <a:solidFill>
                            <a:srgbClr val="000000"/>
                          </a:solidFill>
                          <a:latin typeface="Calibri"/>
                        </a:rPr>
                        <a:t>0.062929</a:t>
                      </a:r>
                    </a:p>
                  </a:txBody>
                  <a:tcPr marL="0" marR="0" marT="0" marB="0" anchor="b">
                    <a:lnL>
                      <a:noFill/>
                    </a:lnL>
                    <a:lnR>
                      <a:noFill/>
                    </a:lnR>
                    <a:lnT>
                      <a:noFill/>
                    </a:lnT>
                    <a:lnB>
                      <a:noFill/>
                    </a:lnB>
                    <a:solidFill>
                      <a:schemeClr val="bg1"/>
                    </a:solidFill>
                  </a:tcPr>
                </a:tc>
              </a:tr>
              <a:tr h="190500">
                <a:tc>
                  <a:txBody>
                    <a:bodyPr/>
                    <a:lstStyle/>
                    <a:p>
                      <a:pPr algn="ctr" fontAlgn="b"/>
                      <a:r>
                        <a:rPr lang="it-IT" sz="1600" b="0" i="0" u="none" strike="noStrike" dirty="0" smtClean="0">
                          <a:solidFill>
                            <a:srgbClr val="000000"/>
                          </a:solidFill>
                          <a:latin typeface="Calibri"/>
                        </a:rPr>
                        <a:t>60%</a:t>
                      </a:r>
                      <a:endParaRPr lang="it-IT" sz="1600" b="0" i="0" u="none" strike="noStrike" dirty="0">
                        <a:solidFill>
                          <a:srgbClr val="000000"/>
                        </a:solidFill>
                        <a:latin typeface="Calibri"/>
                      </a:endParaRPr>
                    </a:p>
                  </a:txBody>
                  <a:tcPr marL="0" marR="0" marT="0" marB="0" anchor="b">
                    <a:lnL>
                      <a:noFill/>
                    </a:lnL>
                    <a:lnR>
                      <a:noFill/>
                    </a:lnR>
                    <a:lnT>
                      <a:noFill/>
                    </a:lnT>
                    <a:lnB>
                      <a:noFill/>
                    </a:lnB>
                    <a:solidFill>
                      <a:schemeClr val="bg1"/>
                    </a:solidFill>
                  </a:tcPr>
                </a:tc>
                <a:tc>
                  <a:txBody>
                    <a:bodyPr/>
                    <a:lstStyle/>
                    <a:p>
                      <a:pPr algn="ctr" fontAlgn="b"/>
                      <a:r>
                        <a:rPr lang="it-IT" sz="1600" b="0" i="0" u="none" strike="noStrike" dirty="0">
                          <a:solidFill>
                            <a:srgbClr val="000000"/>
                          </a:solidFill>
                          <a:latin typeface="Calibri"/>
                        </a:rPr>
                        <a:t>0.069468</a:t>
                      </a:r>
                    </a:p>
                  </a:txBody>
                  <a:tcPr marL="0" marR="0" marT="0" marB="0" anchor="b">
                    <a:lnL>
                      <a:noFill/>
                    </a:lnL>
                    <a:lnR>
                      <a:noFill/>
                    </a:lnR>
                    <a:lnT>
                      <a:noFill/>
                    </a:lnT>
                    <a:lnB>
                      <a:noFill/>
                    </a:lnB>
                    <a:solidFill>
                      <a:schemeClr val="bg1"/>
                    </a:solidFill>
                  </a:tcPr>
                </a:tc>
              </a:tr>
              <a:tr h="190500">
                <a:tc>
                  <a:txBody>
                    <a:bodyPr/>
                    <a:lstStyle/>
                    <a:p>
                      <a:pPr algn="ctr" fontAlgn="b"/>
                      <a:r>
                        <a:rPr lang="it-IT" sz="1600" b="0" i="0" u="none" strike="noStrike" dirty="0" smtClean="0">
                          <a:solidFill>
                            <a:srgbClr val="000000"/>
                          </a:solidFill>
                          <a:latin typeface="Calibri"/>
                        </a:rPr>
                        <a:t>70%</a:t>
                      </a:r>
                      <a:endParaRPr lang="it-IT" sz="1600" b="0" i="0" u="none" strike="noStrike" dirty="0">
                        <a:solidFill>
                          <a:srgbClr val="000000"/>
                        </a:solidFill>
                        <a:latin typeface="Calibri"/>
                      </a:endParaRPr>
                    </a:p>
                  </a:txBody>
                  <a:tcPr marL="0" marR="0" marT="0" marB="0" anchor="b">
                    <a:lnL>
                      <a:noFill/>
                    </a:lnL>
                    <a:lnR>
                      <a:noFill/>
                    </a:lnR>
                    <a:lnT>
                      <a:noFill/>
                    </a:lnT>
                    <a:lnB>
                      <a:noFill/>
                    </a:lnB>
                    <a:solidFill>
                      <a:schemeClr val="bg1"/>
                    </a:solidFill>
                  </a:tcPr>
                </a:tc>
                <a:tc>
                  <a:txBody>
                    <a:bodyPr/>
                    <a:lstStyle/>
                    <a:p>
                      <a:pPr algn="ctr" fontAlgn="b"/>
                      <a:r>
                        <a:rPr lang="it-IT" sz="1600" b="0" i="0" u="none" strike="noStrike" dirty="0">
                          <a:solidFill>
                            <a:srgbClr val="000000"/>
                          </a:solidFill>
                          <a:latin typeface="Calibri"/>
                        </a:rPr>
                        <a:t>0.079942</a:t>
                      </a:r>
                    </a:p>
                  </a:txBody>
                  <a:tcPr marL="0" marR="0" marT="0" marB="0" anchor="b">
                    <a:lnL>
                      <a:noFill/>
                    </a:lnL>
                    <a:lnR>
                      <a:noFill/>
                    </a:lnR>
                    <a:lnT>
                      <a:noFill/>
                    </a:lnT>
                    <a:lnB>
                      <a:noFill/>
                    </a:lnB>
                    <a:solidFill>
                      <a:schemeClr val="bg1"/>
                    </a:solidFill>
                  </a:tcPr>
                </a:tc>
              </a:tr>
              <a:tr h="190500">
                <a:tc>
                  <a:txBody>
                    <a:bodyPr/>
                    <a:lstStyle/>
                    <a:p>
                      <a:pPr algn="ctr" fontAlgn="b"/>
                      <a:r>
                        <a:rPr lang="it-IT" sz="1600" b="0" i="0" u="none" strike="noStrike" dirty="0" smtClean="0">
                          <a:solidFill>
                            <a:srgbClr val="000000"/>
                          </a:solidFill>
                          <a:latin typeface="Calibri"/>
                        </a:rPr>
                        <a:t>80%</a:t>
                      </a:r>
                      <a:endParaRPr lang="it-IT" sz="1600" b="0" i="0" u="none" strike="noStrike" dirty="0">
                        <a:solidFill>
                          <a:srgbClr val="000000"/>
                        </a:solidFill>
                        <a:latin typeface="Calibri"/>
                      </a:endParaRPr>
                    </a:p>
                  </a:txBody>
                  <a:tcPr marL="0" marR="0" marT="0" marB="0" anchor="b">
                    <a:lnL>
                      <a:noFill/>
                    </a:lnL>
                    <a:lnR>
                      <a:noFill/>
                    </a:lnR>
                    <a:lnT>
                      <a:noFill/>
                    </a:lnT>
                    <a:lnB>
                      <a:noFill/>
                    </a:lnB>
                    <a:solidFill>
                      <a:schemeClr val="bg1"/>
                    </a:solidFill>
                  </a:tcPr>
                </a:tc>
                <a:tc>
                  <a:txBody>
                    <a:bodyPr/>
                    <a:lstStyle/>
                    <a:p>
                      <a:pPr algn="ctr" fontAlgn="b"/>
                      <a:r>
                        <a:rPr lang="it-IT" sz="1600" b="0" i="0" u="none" strike="noStrike" dirty="0">
                          <a:solidFill>
                            <a:srgbClr val="000000"/>
                          </a:solidFill>
                          <a:latin typeface="Calibri"/>
                        </a:rPr>
                        <a:t>0.084672</a:t>
                      </a:r>
                    </a:p>
                  </a:txBody>
                  <a:tcPr marL="0" marR="0" marT="0" marB="0" anchor="b">
                    <a:lnL>
                      <a:noFill/>
                    </a:lnL>
                    <a:lnR>
                      <a:noFill/>
                    </a:lnR>
                    <a:lnT>
                      <a:noFill/>
                    </a:lnT>
                    <a:lnB>
                      <a:noFill/>
                    </a:lnB>
                    <a:solidFill>
                      <a:schemeClr val="bg1"/>
                    </a:solidFill>
                  </a:tcPr>
                </a:tc>
              </a:tr>
              <a:tr h="190500">
                <a:tc>
                  <a:txBody>
                    <a:bodyPr/>
                    <a:lstStyle/>
                    <a:p>
                      <a:pPr algn="ctr" fontAlgn="b"/>
                      <a:r>
                        <a:rPr lang="it-IT" sz="1600" b="0" i="0" u="none" strike="noStrike" dirty="0" smtClean="0">
                          <a:solidFill>
                            <a:srgbClr val="000000"/>
                          </a:solidFill>
                          <a:latin typeface="Calibri"/>
                        </a:rPr>
                        <a:t>90%</a:t>
                      </a:r>
                      <a:endParaRPr lang="it-IT" sz="1600" b="0" i="0" u="none" strike="noStrike" dirty="0">
                        <a:solidFill>
                          <a:srgbClr val="000000"/>
                        </a:solidFill>
                        <a:latin typeface="Calibri"/>
                      </a:endParaRPr>
                    </a:p>
                  </a:txBody>
                  <a:tcPr marL="0" marR="0" marT="0" marB="0" anchor="b">
                    <a:lnL>
                      <a:noFill/>
                    </a:lnL>
                    <a:lnR>
                      <a:noFill/>
                    </a:lnR>
                    <a:lnT>
                      <a:noFill/>
                    </a:lnT>
                    <a:lnB>
                      <a:noFill/>
                    </a:lnB>
                    <a:solidFill>
                      <a:schemeClr val="bg1"/>
                    </a:solidFill>
                  </a:tcPr>
                </a:tc>
                <a:tc>
                  <a:txBody>
                    <a:bodyPr/>
                    <a:lstStyle/>
                    <a:p>
                      <a:pPr algn="ctr" fontAlgn="b"/>
                      <a:r>
                        <a:rPr lang="it-IT" sz="1600" b="0" i="0" u="none" strike="noStrike" dirty="0">
                          <a:solidFill>
                            <a:srgbClr val="000000"/>
                          </a:solidFill>
                          <a:latin typeface="Calibri"/>
                        </a:rPr>
                        <a:t>0.094109</a:t>
                      </a:r>
                    </a:p>
                  </a:txBody>
                  <a:tcPr marL="0" marR="0" marT="0" marB="0" anchor="b">
                    <a:lnL>
                      <a:noFill/>
                    </a:lnL>
                    <a:lnR>
                      <a:noFill/>
                    </a:lnR>
                    <a:lnT>
                      <a:noFill/>
                    </a:lnT>
                    <a:lnB>
                      <a:noFill/>
                    </a:lnB>
                    <a:solidFill>
                      <a:schemeClr val="bg1"/>
                    </a:solidFill>
                  </a:tcPr>
                </a:tc>
              </a:tr>
              <a:tr h="190500">
                <a:tc>
                  <a:txBody>
                    <a:bodyPr/>
                    <a:lstStyle/>
                    <a:p>
                      <a:pPr algn="ctr" fontAlgn="b"/>
                      <a:r>
                        <a:rPr lang="it-IT" sz="1600" b="0" i="0" u="none" strike="noStrike" dirty="0" smtClean="0">
                          <a:solidFill>
                            <a:srgbClr val="000000"/>
                          </a:solidFill>
                          <a:latin typeface="Calibri"/>
                        </a:rPr>
                        <a:t>100%</a:t>
                      </a:r>
                      <a:endParaRPr lang="it-IT" sz="1600" b="0" i="0" u="none" strike="noStrike" dirty="0">
                        <a:solidFill>
                          <a:srgbClr val="000000"/>
                        </a:solidFill>
                        <a:latin typeface="Calibri"/>
                      </a:endParaRPr>
                    </a:p>
                  </a:txBody>
                  <a:tcPr marL="0" marR="0" marT="0" marB="0" anchor="b">
                    <a:lnL>
                      <a:noFill/>
                    </a:lnL>
                    <a:lnR>
                      <a:noFill/>
                    </a:lnR>
                    <a:lnT>
                      <a:noFill/>
                    </a:lnT>
                    <a:lnB>
                      <a:noFill/>
                    </a:lnB>
                    <a:solidFill>
                      <a:schemeClr val="bg1"/>
                    </a:solidFill>
                  </a:tcPr>
                </a:tc>
                <a:tc>
                  <a:txBody>
                    <a:bodyPr/>
                    <a:lstStyle/>
                    <a:p>
                      <a:pPr algn="ctr" fontAlgn="b"/>
                      <a:r>
                        <a:rPr lang="it-IT" sz="1600" b="0" i="0" u="none" strike="noStrike" dirty="0">
                          <a:solidFill>
                            <a:srgbClr val="000000"/>
                          </a:solidFill>
                          <a:latin typeface="Calibri"/>
                        </a:rPr>
                        <a:t>0.297014</a:t>
                      </a:r>
                    </a:p>
                  </a:txBody>
                  <a:tcPr marL="0" marR="0" marT="0" marB="0" anchor="b">
                    <a:lnL>
                      <a:noFill/>
                    </a:lnL>
                    <a:lnR>
                      <a:noFill/>
                    </a:lnR>
                    <a:lnT>
                      <a:noFill/>
                    </a:lnT>
                    <a:lnB>
                      <a:noFill/>
                    </a:lnB>
                    <a:solidFill>
                      <a:schemeClr val="bg1"/>
                    </a:solidFill>
                  </a:tcPr>
                </a:tc>
              </a:tr>
            </a:tbl>
          </a:graphicData>
        </a:graphic>
      </p:graphicFrame>
      <p:graphicFrame>
        <p:nvGraphicFramePr>
          <p:cNvPr id="15" name="Tabella 14"/>
          <p:cNvGraphicFramePr>
            <a:graphicFrameLocks noGrp="1"/>
          </p:cNvGraphicFramePr>
          <p:nvPr/>
        </p:nvGraphicFramePr>
        <p:xfrm>
          <a:off x="2339752" y="2474952"/>
          <a:ext cx="1584176" cy="2682240"/>
        </p:xfrm>
        <a:graphic>
          <a:graphicData uri="http://schemas.openxmlformats.org/drawingml/2006/table">
            <a:tbl>
              <a:tblPr/>
              <a:tblGrid>
                <a:gridCol w="792088"/>
                <a:gridCol w="792088"/>
              </a:tblGrid>
              <a:tr h="198551">
                <a:tc gridSpan="2">
                  <a:txBody>
                    <a:bodyPr/>
                    <a:lstStyle/>
                    <a:p>
                      <a:pPr algn="ctr" fontAlgn="b"/>
                      <a:r>
                        <a:rPr lang="it-IT" sz="1600" b="0" i="0" u="none" strike="noStrike" dirty="0">
                          <a:solidFill>
                            <a:srgbClr val="000000"/>
                          </a:solidFill>
                          <a:latin typeface="Calibri"/>
                        </a:rPr>
                        <a:t>France</a:t>
                      </a:r>
                    </a:p>
                  </a:txBody>
                  <a:tcPr marL="0" marR="0" marT="0" marB="0" anchor="b">
                    <a:lnL>
                      <a:noFill/>
                    </a:lnL>
                    <a:lnR>
                      <a:noFill/>
                    </a:lnR>
                    <a:lnT>
                      <a:noFill/>
                    </a:lnT>
                    <a:lnB>
                      <a:noFill/>
                    </a:lnB>
                    <a:solidFill>
                      <a:schemeClr val="bg1"/>
                    </a:solidFill>
                  </a:tcPr>
                </a:tc>
                <a:tc hMerge="1">
                  <a:txBody>
                    <a:bodyPr/>
                    <a:lstStyle/>
                    <a:p>
                      <a:pPr algn="ctr" fontAlgn="b"/>
                      <a:endParaRPr lang="it-IT" sz="1600" b="0" i="0" u="none" strike="noStrike" dirty="0">
                        <a:solidFill>
                          <a:srgbClr val="000000"/>
                        </a:solidFill>
                        <a:latin typeface="Calibri"/>
                      </a:endParaRPr>
                    </a:p>
                  </a:txBody>
                  <a:tcPr marL="0" marR="0" marT="0" marB="0" anchor="b">
                    <a:lnL>
                      <a:noFill/>
                    </a:lnL>
                    <a:lnR>
                      <a:noFill/>
                    </a:lnR>
                    <a:lnT>
                      <a:noFill/>
                    </a:lnT>
                    <a:lnB>
                      <a:noFill/>
                    </a:lnB>
                    <a:solidFill>
                      <a:schemeClr val="bg1"/>
                    </a:solidFill>
                  </a:tcPr>
                </a:tc>
              </a:tr>
              <a:tr h="198551">
                <a:tc>
                  <a:txBody>
                    <a:bodyPr/>
                    <a:lstStyle/>
                    <a:p>
                      <a:pPr algn="ctr" fontAlgn="b"/>
                      <a:r>
                        <a:rPr lang="it-IT" sz="1600" b="0" i="0" u="none" strike="noStrike" dirty="0" smtClean="0">
                          <a:solidFill>
                            <a:srgbClr val="000000"/>
                          </a:solidFill>
                          <a:latin typeface="Calibri"/>
                        </a:rPr>
                        <a:t>10%</a:t>
                      </a:r>
                      <a:endParaRPr lang="it-IT" sz="1600" b="0" i="0" u="none" strike="noStrike" dirty="0">
                        <a:solidFill>
                          <a:srgbClr val="000000"/>
                        </a:solidFill>
                        <a:latin typeface="Calibri"/>
                      </a:endParaRPr>
                    </a:p>
                  </a:txBody>
                  <a:tcPr marL="0" marR="0" marT="0" marB="0" anchor="b">
                    <a:lnL>
                      <a:noFill/>
                    </a:lnL>
                    <a:lnR>
                      <a:noFill/>
                    </a:lnR>
                    <a:lnT>
                      <a:noFill/>
                    </a:lnT>
                    <a:lnB>
                      <a:noFill/>
                    </a:lnB>
                    <a:solidFill>
                      <a:schemeClr val="bg1"/>
                    </a:solidFill>
                  </a:tcPr>
                </a:tc>
                <a:tc>
                  <a:txBody>
                    <a:bodyPr/>
                    <a:lstStyle/>
                    <a:p>
                      <a:pPr algn="ctr" fontAlgn="b"/>
                      <a:r>
                        <a:rPr lang="it-IT" sz="1600" b="0" i="0" u="none" strike="noStrike">
                          <a:solidFill>
                            <a:srgbClr val="000000"/>
                          </a:solidFill>
                          <a:latin typeface="Calibri"/>
                        </a:rPr>
                        <a:t>0.044156</a:t>
                      </a:r>
                    </a:p>
                  </a:txBody>
                  <a:tcPr marL="0" marR="0" marT="0" marB="0" anchor="b">
                    <a:lnL>
                      <a:noFill/>
                    </a:lnL>
                    <a:lnR>
                      <a:noFill/>
                    </a:lnR>
                    <a:lnT>
                      <a:noFill/>
                    </a:lnT>
                    <a:lnB>
                      <a:noFill/>
                    </a:lnB>
                    <a:solidFill>
                      <a:schemeClr val="bg1"/>
                    </a:solidFill>
                  </a:tcPr>
                </a:tc>
              </a:tr>
              <a:tr h="198551">
                <a:tc>
                  <a:txBody>
                    <a:bodyPr/>
                    <a:lstStyle/>
                    <a:p>
                      <a:pPr algn="ctr" fontAlgn="b"/>
                      <a:r>
                        <a:rPr lang="it-IT" sz="1600" b="0" i="0" u="none" strike="noStrike" dirty="0" smtClean="0">
                          <a:solidFill>
                            <a:srgbClr val="000000"/>
                          </a:solidFill>
                          <a:latin typeface="Calibri"/>
                        </a:rPr>
                        <a:t>20%</a:t>
                      </a:r>
                      <a:endParaRPr lang="it-IT" sz="1600" b="0" i="0" u="none" strike="noStrike" dirty="0">
                        <a:solidFill>
                          <a:srgbClr val="000000"/>
                        </a:solidFill>
                        <a:latin typeface="Calibri"/>
                      </a:endParaRPr>
                    </a:p>
                  </a:txBody>
                  <a:tcPr marL="0" marR="0" marT="0" marB="0" anchor="b">
                    <a:lnL>
                      <a:noFill/>
                    </a:lnL>
                    <a:lnR>
                      <a:noFill/>
                    </a:lnR>
                    <a:lnT>
                      <a:noFill/>
                    </a:lnT>
                    <a:lnB>
                      <a:noFill/>
                    </a:lnB>
                    <a:solidFill>
                      <a:schemeClr val="bg1"/>
                    </a:solidFill>
                  </a:tcPr>
                </a:tc>
                <a:tc>
                  <a:txBody>
                    <a:bodyPr/>
                    <a:lstStyle/>
                    <a:p>
                      <a:pPr algn="ctr" fontAlgn="b"/>
                      <a:r>
                        <a:rPr lang="it-IT" sz="1600" b="0" i="0" u="none" strike="noStrike" dirty="0">
                          <a:solidFill>
                            <a:srgbClr val="000000"/>
                          </a:solidFill>
                          <a:latin typeface="Calibri"/>
                        </a:rPr>
                        <a:t>0.091997</a:t>
                      </a:r>
                    </a:p>
                  </a:txBody>
                  <a:tcPr marL="0" marR="0" marT="0" marB="0" anchor="b">
                    <a:lnL>
                      <a:noFill/>
                    </a:lnL>
                    <a:lnR>
                      <a:noFill/>
                    </a:lnR>
                    <a:lnT>
                      <a:noFill/>
                    </a:lnT>
                    <a:lnB>
                      <a:noFill/>
                    </a:lnB>
                    <a:solidFill>
                      <a:schemeClr val="bg1"/>
                    </a:solidFill>
                  </a:tcPr>
                </a:tc>
              </a:tr>
              <a:tr h="198551">
                <a:tc>
                  <a:txBody>
                    <a:bodyPr/>
                    <a:lstStyle/>
                    <a:p>
                      <a:pPr algn="ctr" fontAlgn="b"/>
                      <a:r>
                        <a:rPr lang="it-IT" sz="1600" b="0" i="0" u="none" strike="noStrike" dirty="0" smtClean="0">
                          <a:solidFill>
                            <a:srgbClr val="000000"/>
                          </a:solidFill>
                          <a:latin typeface="Calibri"/>
                        </a:rPr>
                        <a:t>30%</a:t>
                      </a:r>
                      <a:endParaRPr lang="it-IT" sz="1600" b="0" i="0" u="none" strike="noStrike" dirty="0">
                        <a:solidFill>
                          <a:srgbClr val="000000"/>
                        </a:solidFill>
                        <a:latin typeface="Calibri"/>
                      </a:endParaRPr>
                    </a:p>
                  </a:txBody>
                  <a:tcPr marL="0" marR="0" marT="0" marB="0" anchor="b">
                    <a:lnL>
                      <a:noFill/>
                    </a:lnL>
                    <a:lnR>
                      <a:noFill/>
                    </a:lnR>
                    <a:lnT>
                      <a:noFill/>
                    </a:lnT>
                    <a:lnB>
                      <a:noFill/>
                    </a:lnB>
                    <a:solidFill>
                      <a:schemeClr val="bg1"/>
                    </a:solidFill>
                  </a:tcPr>
                </a:tc>
                <a:tc>
                  <a:txBody>
                    <a:bodyPr/>
                    <a:lstStyle/>
                    <a:p>
                      <a:pPr algn="ctr" fontAlgn="b"/>
                      <a:r>
                        <a:rPr lang="it-IT" sz="1600" b="0" i="0" u="none" strike="noStrike" dirty="0">
                          <a:solidFill>
                            <a:srgbClr val="000000"/>
                          </a:solidFill>
                          <a:latin typeface="Calibri"/>
                        </a:rPr>
                        <a:t>0.152823</a:t>
                      </a:r>
                    </a:p>
                  </a:txBody>
                  <a:tcPr marL="0" marR="0" marT="0" marB="0" anchor="b">
                    <a:lnL>
                      <a:noFill/>
                    </a:lnL>
                    <a:lnR>
                      <a:noFill/>
                    </a:lnR>
                    <a:lnT>
                      <a:noFill/>
                    </a:lnT>
                    <a:lnB>
                      <a:noFill/>
                    </a:lnB>
                    <a:solidFill>
                      <a:schemeClr val="bg1"/>
                    </a:solidFill>
                  </a:tcPr>
                </a:tc>
              </a:tr>
              <a:tr h="198551">
                <a:tc>
                  <a:txBody>
                    <a:bodyPr/>
                    <a:lstStyle/>
                    <a:p>
                      <a:pPr algn="ctr" fontAlgn="b"/>
                      <a:r>
                        <a:rPr lang="it-IT" sz="1600" b="0" i="0" u="none" strike="noStrike" dirty="0" smtClean="0">
                          <a:solidFill>
                            <a:srgbClr val="000000"/>
                          </a:solidFill>
                          <a:latin typeface="Calibri"/>
                        </a:rPr>
                        <a:t>40%</a:t>
                      </a:r>
                      <a:endParaRPr lang="it-IT" sz="1600" b="0" i="0" u="none" strike="noStrike" dirty="0">
                        <a:solidFill>
                          <a:srgbClr val="000000"/>
                        </a:solidFill>
                        <a:latin typeface="Calibri"/>
                      </a:endParaRPr>
                    </a:p>
                  </a:txBody>
                  <a:tcPr marL="0" marR="0" marT="0" marB="0" anchor="b">
                    <a:lnL>
                      <a:noFill/>
                    </a:lnL>
                    <a:lnR>
                      <a:noFill/>
                    </a:lnR>
                    <a:lnT>
                      <a:noFill/>
                    </a:lnT>
                    <a:lnB>
                      <a:noFill/>
                    </a:lnB>
                    <a:solidFill>
                      <a:schemeClr val="bg1"/>
                    </a:solidFill>
                  </a:tcPr>
                </a:tc>
                <a:tc>
                  <a:txBody>
                    <a:bodyPr/>
                    <a:lstStyle/>
                    <a:p>
                      <a:pPr algn="ctr" fontAlgn="b"/>
                      <a:r>
                        <a:rPr lang="it-IT" sz="1600" b="0" i="0" u="none" strike="noStrike" dirty="0">
                          <a:solidFill>
                            <a:srgbClr val="000000"/>
                          </a:solidFill>
                          <a:latin typeface="Calibri"/>
                        </a:rPr>
                        <a:t>0.243308</a:t>
                      </a:r>
                    </a:p>
                  </a:txBody>
                  <a:tcPr marL="0" marR="0" marT="0" marB="0" anchor="b">
                    <a:lnL>
                      <a:noFill/>
                    </a:lnL>
                    <a:lnR>
                      <a:noFill/>
                    </a:lnR>
                    <a:lnT>
                      <a:noFill/>
                    </a:lnT>
                    <a:lnB>
                      <a:noFill/>
                    </a:lnB>
                    <a:solidFill>
                      <a:schemeClr val="bg1"/>
                    </a:solidFill>
                  </a:tcPr>
                </a:tc>
              </a:tr>
              <a:tr h="174725">
                <a:tc>
                  <a:txBody>
                    <a:bodyPr/>
                    <a:lstStyle/>
                    <a:p>
                      <a:pPr algn="ctr" fontAlgn="b"/>
                      <a:r>
                        <a:rPr lang="it-IT" sz="1600" b="0" i="0" u="none" strike="noStrike" dirty="0" smtClean="0">
                          <a:solidFill>
                            <a:srgbClr val="000000"/>
                          </a:solidFill>
                          <a:latin typeface="Calibri"/>
                        </a:rPr>
                        <a:t>50%</a:t>
                      </a:r>
                      <a:endParaRPr lang="it-IT" sz="1600" b="0" i="0" u="none" strike="noStrike" dirty="0">
                        <a:solidFill>
                          <a:srgbClr val="000000"/>
                        </a:solidFill>
                        <a:latin typeface="Calibri"/>
                      </a:endParaRPr>
                    </a:p>
                  </a:txBody>
                  <a:tcPr marL="0" marR="0" marT="0" marB="0" anchor="b">
                    <a:lnL>
                      <a:noFill/>
                    </a:lnL>
                    <a:lnR>
                      <a:noFill/>
                    </a:lnR>
                    <a:lnT>
                      <a:noFill/>
                    </a:lnT>
                    <a:lnB>
                      <a:noFill/>
                    </a:lnB>
                    <a:solidFill>
                      <a:schemeClr val="bg1"/>
                    </a:solidFill>
                  </a:tcPr>
                </a:tc>
                <a:tc>
                  <a:txBody>
                    <a:bodyPr/>
                    <a:lstStyle/>
                    <a:p>
                      <a:pPr algn="ctr" fontAlgn="b"/>
                      <a:r>
                        <a:rPr lang="it-IT" sz="1600" b="0" i="0" u="none" strike="noStrike" dirty="0">
                          <a:solidFill>
                            <a:srgbClr val="000000"/>
                          </a:solidFill>
                          <a:latin typeface="Calibri"/>
                        </a:rPr>
                        <a:t>0.351374</a:t>
                      </a:r>
                    </a:p>
                  </a:txBody>
                  <a:tcPr marL="0" marR="0" marT="0" marB="0" anchor="b">
                    <a:lnL>
                      <a:noFill/>
                    </a:lnL>
                    <a:lnR>
                      <a:noFill/>
                    </a:lnR>
                    <a:lnT>
                      <a:noFill/>
                    </a:lnT>
                    <a:lnB>
                      <a:noFill/>
                    </a:lnB>
                    <a:solidFill>
                      <a:schemeClr val="bg1"/>
                    </a:solidFill>
                  </a:tcPr>
                </a:tc>
              </a:tr>
              <a:tr h="198551">
                <a:tc>
                  <a:txBody>
                    <a:bodyPr/>
                    <a:lstStyle/>
                    <a:p>
                      <a:pPr algn="ctr" fontAlgn="b"/>
                      <a:r>
                        <a:rPr lang="it-IT" sz="1600" b="0" i="0" u="none" strike="noStrike" dirty="0" smtClean="0">
                          <a:solidFill>
                            <a:srgbClr val="000000"/>
                          </a:solidFill>
                          <a:latin typeface="Calibri"/>
                        </a:rPr>
                        <a:t>60%</a:t>
                      </a:r>
                      <a:endParaRPr lang="it-IT" sz="1600" b="0" i="0" u="none" strike="noStrike" dirty="0">
                        <a:solidFill>
                          <a:srgbClr val="000000"/>
                        </a:solidFill>
                        <a:latin typeface="Calibri"/>
                      </a:endParaRPr>
                    </a:p>
                  </a:txBody>
                  <a:tcPr marL="0" marR="0" marT="0" marB="0" anchor="b">
                    <a:lnL>
                      <a:noFill/>
                    </a:lnL>
                    <a:lnR>
                      <a:noFill/>
                    </a:lnR>
                    <a:lnT>
                      <a:noFill/>
                    </a:lnT>
                    <a:lnB>
                      <a:noFill/>
                    </a:lnB>
                    <a:solidFill>
                      <a:schemeClr val="bg1"/>
                    </a:solidFill>
                  </a:tcPr>
                </a:tc>
                <a:tc>
                  <a:txBody>
                    <a:bodyPr/>
                    <a:lstStyle/>
                    <a:p>
                      <a:pPr algn="ctr" fontAlgn="b"/>
                      <a:r>
                        <a:rPr lang="it-IT" sz="1600" b="0" i="0" u="none" strike="noStrike" dirty="0">
                          <a:solidFill>
                            <a:srgbClr val="000000"/>
                          </a:solidFill>
                          <a:latin typeface="Calibri"/>
                        </a:rPr>
                        <a:t>0.46259</a:t>
                      </a:r>
                    </a:p>
                  </a:txBody>
                  <a:tcPr marL="0" marR="0" marT="0" marB="0" anchor="b">
                    <a:lnL>
                      <a:noFill/>
                    </a:lnL>
                    <a:lnR>
                      <a:noFill/>
                    </a:lnR>
                    <a:lnT>
                      <a:noFill/>
                    </a:lnT>
                    <a:lnB>
                      <a:noFill/>
                    </a:lnB>
                    <a:solidFill>
                      <a:schemeClr val="bg1"/>
                    </a:solidFill>
                  </a:tcPr>
                </a:tc>
              </a:tr>
              <a:tr h="198551">
                <a:tc>
                  <a:txBody>
                    <a:bodyPr/>
                    <a:lstStyle/>
                    <a:p>
                      <a:pPr algn="ctr" fontAlgn="b"/>
                      <a:r>
                        <a:rPr lang="it-IT" sz="1600" b="0" i="0" u="none" strike="noStrike" dirty="0" smtClean="0">
                          <a:solidFill>
                            <a:srgbClr val="000000"/>
                          </a:solidFill>
                          <a:latin typeface="Calibri"/>
                        </a:rPr>
                        <a:t>70%</a:t>
                      </a:r>
                      <a:endParaRPr lang="it-IT" sz="1600" b="0" i="0" u="none" strike="noStrike" dirty="0">
                        <a:solidFill>
                          <a:srgbClr val="000000"/>
                        </a:solidFill>
                        <a:latin typeface="Calibri"/>
                      </a:endParaRPr>
                    </a:p>
                  </a:txBody>
                  <a:tcPr marL="0" marR="0" marT="0" marB="0" anchor="b">
                    <a:lnL>
                      <a:noFill/>
                    </a:lnL>
                    <a:lnR>
                      <a:noFill/>
                    </a:lnR>
                    <a:lnT>
                      <a:noFill/>
                    </a:lnT>
                    <a:lnB>
                      <a:noFill/>
                    </a:lnB>
                    <a:solidFill>
                      <a:schemeClr val="bg1"/>
                    </a:solidFill>
                  </a:tcPr>
                </a:tc>
                <a:tc>
                  <a:txBody>
                    <a:bodyPr/>
                    <a:lstStyle/>
                    <a:p>
                      <a:pPr algn="ctr" fontAlgn="b"/>
                      <a:r>
                        <a:rPr lang="it-IT" sz="1600" b="0" i="0" u="none" strike="noStrike" dirty="0">
                          <a:solidFill>
                            <a:srgbClr val="000000"/>
                          </a:solidFill>
                          <a:latin typeface="Calibri"/>
                        </a:rPr>
                        <a:t>0.589026</a:t>
                      </a:r>
                    </a:p>
                  </a:txBody>
                  <a:tcPr marL="0" marR="0" marT="0" marB="0" anchor="b">
                    <a:lnL>
                      <a:noFill/>
                    </a:lnL>
                    <a:lnR>
                      <a:noFill/>
                    </a:lnR>
                    <a:lnT>
                      <a:noFill/>
                    </a:lnT>
                    <a:lnB>
                      <a:noFill/>
                    </a:lnB>
                    <a:solidFill>
                      <a:schemeClr val="bg1"/>
                    </a:solidFill>
                  </a:tcPr>
                </a:tc>
              </a:tr>
              <a:tr h="198551">
                <a:tc>
                  <a:txBody>
                    <a:bodyPr/>
                    <a:lstStyle/>
                    <a:p>
                      <a:pPr algn="ctr" fontAlgn="b"/>
                      <a:r>
                        <a:rPr lang="it-IT" sz="1600" b="0" i="0" u="none" strike="noStrike" dirty="0" smtClean="0">
                          <a:solidFill>
                            <a:srgbClr val="000000"/>
                          </a:solidFill>
                          <a:latin typeface="Calibri"/>
                        </a:rPr>
                        <a:t>80%</a:t>
                      </a:r>
                      <a:endParaRPr lang="it-IT" sz="1600" b="0" i="0" u="none" strike="noStrike" dirty="0">
                        <a:solidFill>
                          <a:srgbClr val="000000"/>
                        </a:solidFill>
                        <a:latin typeface="Calibri"/>
                      </a:endParaRPr>
                    </a:p>
                  </a:txBody>
                  <a:tcPr marL="0" marR="0" marT="0" marB="0" anchor="b">
                    <a:lnL>
                      <a:noFill/>
                    </a:lnL>
                    <a:lnR>
                      <a:noFill/>
                    </a:lnR>
                    <a:lnT>
                      <a:noFill/>
                    </a:lnT>
                    <a:lnB>
                      <a:noFill/>
                    </a:lnB>
                    <a:solidFill>
                      <a:schemeClr val="bg1"/>
                    </a:solidFill>
                  </a:tcPr>
                </a:tc>
                <a:tc>
                  <a:txBody>
                    <a:bodyPr/>
                    <a:lstStyle/>
                    <a:p>
                      <a:pPr algn="ctr" fontAlgn="b"/>
                      <a:r>
                        <a:rPr lang="it-IT" sz="1600" b="0" i="0" u="none" strike="noStrike" dirty="0">
                          <a:solidFill>
                            <a:srgbClr val="000000"/>
                          </a:solidFill>
                          <a:latin typeface="Calibri"/>
                        </a:rPr>
                        <a:t>0.674432</a:t>
                      </a:r>
                    </a:p>
                  </a:txBody>
                  <a:tcPr marL="0" marR="0" marT="0" marB="0" anchor="b">
                    <a:lnL>
                      <a:noFill/>
                    </a:lnL>
                    <a:lnR>
                      <a:noFill/>
                    </a:lnR>
                    <a:lnT>
                      <a:noFill/>
                    </a:lnT>
                    <a:lnB>
                      <a:noFill/>
                    </a:lnB>
                    <a:solidFill>
                      <a:schemeClr val="bg1"/>
                    </a:solidFill>
                  </a:tcPr>
                </a:tc>
              </a:tr>
              <a:tr h="198551">
                <a:tc>
                  <a:txBody>
                    <a:bodyPr/>
                    <a:lstStyle/>
                    <a:p>
                      <a:pPr algn="ctr" fontAlgn="b"/>
                      <a:r>
                        <a:rPr lang="it-IT" sz="1600" b="0" i="0" u="none" strike="noStrike" dirty="0" smtClean="0">
                          <a:solidFill>
                            <a:srgbClr val="000000"/>
                          </a:solidFill>
                          <a:latin typeface="Calibri"/>
                        </a:rPr>
                        <a:t>90%</a:t>
                      </a:r>
                      <a:endParaRPr lang="it-IT" sz="1600" b="0" i="0" u="none" strike="noStrike" dirty="0">
                        <a:solidFill>
                          <a:srgbClr val="000000"/>
                        </a:solidFill>
                        <a:latin typeface="Calibri"/>
                      </a:endParaRPr>
                    </a:p>
                  </a:txBody>
                  <a:tcPr marL="0" marR="0" marT="0" marB="0" anchor="b">
                    <a:lnL>
                      <a:noFill/>
                    </a:lnL>
                    <a:lnR>
                      <a:noFill/>
                    </a:lnR>
                    <a:lnT>
                      <a:noFill/>
                    </a:lnT>
                    <a:lnB>
                      <a:noFill/>
                    </a:lnB>
                    <a:solidFill>
                      <a:schemeClr val="bg1"/>
                    </a:solidFill>
                  </a:tcPr>
                </a:tc>
                <a:tc>
                  <a:txBody>
                    <a:bodyPr/>
                    <a:lstStyle/>
                    <a:p>
                      <a:pPr algn="ctr" fontAlgn="b"/>
                      <a:r>
                        <a:rPr lang="it-IT" sz="1600" b="0" i="0" u="none" strike="noStrike" dirty="0">
                          <a:solidFill>
                            <a:srgbClr val="000000"/>
                          </a:solidFill>
                          <a:latin typeface="Calibri"/>
                        </a:rPr>
                        <a:t>0.765252</a:t>
                      </a:r>
                    </a:p>
                  </a:txBody>
                  <a:tcPr marL="0" marR="0" marT="0" marB="0" anchor="b">
                    <a:lnL>
                      <a:noFill/>
                    </a:lnL>
                    <a:lnR>
                      <a:noFill/>
                    </a:lnR>
                    <a:lnT>
                      <a:noFill/>
                    </a:lnT>
                    <a:lnB>
                      <a:noFill/>
                    </a:lnB>
                    <a:solidFill>
                      <a:schemeClr val="bg1"/>
                    </a:solidFill>
                  </a:tcPr>
                </a:tc>
              </a:tr>
              <a:tr h="198551">
                <a:tc>
                  <a:txBody>
                    <a:bodyPr/>
                    <a:lstStyle/>
                    <a:p>
                      <a:pPr algn="ctr" fontAlgn="b"/>
                      <a:r>
                        <a:rPr lang="it-IT" sz="1600" b="0" i="0" u="none" strike="noStrike" dirty="0" smtClean="0">
                          <a:solidFill>
                            <a:srgbClr val="000000"/>
                          </a:solidFill>
                          <a:latin typeface="Calibri"/>
                        </a:rPr>
                        <a:t>100%</a:t>
                      </a:r>
                      <a:endParaRPr lang="it-IT" sz="1600" b="0" i="0" u="none" strike="noStrike" dirty="0">
                        <a:solidFill>
                          <a:srgbClr val="000000"/>
                        </a:solidFill>
                        <a:latin typeface="Calibri"/>
                      </a:endParaRPr>
                    </a:p>
                  </a:txBody>
                  <a:tcPr marL="0" marR="0" marT="0" marB="0" anchor="b">
                    <a:lnL>
                      <a:noFill/>
                    </a:lnL>
                    <a:lnR>
                      <a:noFill/>
                    </a:lnR>
                    <a:lnT>
                      <a:noFill/>
                    </a:lnT>
                    <a:lnB>
                      <a:noFill/>
                    </a:lnB>
                    <a:solidFill>
                      <a:schemeClr val="bg1"/>
                    </a:solidFill>
                  </a:tcPr>
                </a:tc>
                <a:tc>
                  <a:txBody>
                    <a:bodyPr/>
                    <a:lstStyle/>
                    <a:p>
                      <a:pPr algn="ctr" fontAlgn="b"/>
                      <a:r>
                        <a:rPr lang="it-IT" sz="1600" b="0" i="0" u="none" strike="noStrike" dirty="0">
                          <a:solidFill>
                            <a:srgbClr val="000000"/>
                          </a:solidFill>
                          <a:latin typeface="Calibri"/>
                        </a:rPr>
                        <a:t>1</a:t>
                      </a:r>
                    </a:p>
                  </a:txBody>
                  <a:tcPr marL="0" marR="0" marT="0" marB="0" anchor="b">
                    <a:lnL>
                      <a:noFill/>
                    </a:lnL>
                    <a:lnR>
                      <a:noFill/>
                    </a:lnR>
                    <a:lnT>
                      <a:noFill/>
                    </a:lnT>
                    <a:lnB>
                      <a:noFill/>
                    </a:lnB>
                    <a:solidFill>
                      <a:schemeClr val="bg1"/>
                    </a:solidFill>
                  </a:tcPr>
                </a:tc>
              </a:tr>
            </a:tbl>
          </a:graphicData>
        </a:graphic>
      </p:graphicFrame>
      <p:graphicFrame>
        <p:nvGraphicFramePr>
          <p:cNvPr id="16" name="Tabella 15"/>
          <p:cNvGraphicFramePr>
            <a:graphicFrameLocks noGrp="1"/>
          </p:cNvGraphicFramePr>
          <p:nvPr/>
        </p:nvGraphicFramePr>
        <p:xfrm>
          <a:off x="4504928" y="2474952"/>
          <a:ext cx="1795264" cy="2682240"/>
        </p:xfrm>
        <a:graphic>
          <a:graphicData uri="http://schemas.openxmlformats.org/drawingml/2006/table">
            <a:tbl>
              <a:tblPr/>
              <a:tblGrid>
                <a:gridCol w="897632"/>
                <a:gridCol w="897632"/>
              </a:tblGrid>
              <a:tr h="190500">
                <a:tc>
                  <a:txBody>
                    <a:bodyPr/>
                    <a:lstStyle/>
                    <a:p>
                      <a:pPr algn="r" fontAlgn="b"/>
                      <a:r>
                        <a:rPr lang="it-IT" sz="1600" b="0" i="0" u="none" strike="noStrike" dirty="0" smtClean="0">
                          <a:solidFill>
                            <a:srgbClr val="000000"/>
                          </a:solidFill>
                          <a:latin typeface="Calibri"/>
                        </a:rPr>
                        <a:t>U</a:t>
                      </a:r>
                      <a:endParaRPr lang="it-IT" sz="1600" b="0" i="0" u="none" strike="noStrike" dirty="0">
                        <a:solidFill>
                          <a:srgbClr val="000000"/>
                        </a:solidFill>
                        <a:latin typeface="Calibri"/>
                      </a:endParaRPr>
                    </a:p>
                  </a:txBody>
                  <a:tcPr marL="0" marR="0" marT="0" marB="0" anchor="b">
                    <a:lnL>
                      <a:noFill/>
                    </a:lnL>
                    <a:lnR>
                      <a:noFill/>
                    </a:lnR>
                    <a:lnT>
                      <a:noFill/>
                    </a:lnT>
                    <a:lnB>
                      <a:noFill/>
                    </a:lnB>
                    <a:solidFill>
                      <a:schemeClr val="bg1"/>
                    </a:solidFill>
                  </a:tcPr>
                </a:tc>
                <a:tc>
                  <a:txBody>
                    <a:bodyPr/>
                    <a:lstStyle/>
                    <a:p>
                      <a:pPr algn="l" fontAlgn="b"/>
                      <a:r>
                        <a:rPr lang="it-IT" sz="1600" b="0" i="0" u="none" strike="noStrike" dirty="0" smtClean="0">
                          <a:solidFill>
                            <a:srgbClr val="000000"/>
                          </a:solidFill>
                          <a:latin typeface="Calibri"/>
                        </a:rPr>
                        <a:t>K</a:t>
                      </a:r>
                      <a:endParaRPr lang="it-IT" sz="1600" b="0" i="0" u="none" strike="noStrike" dirty="0">
                        <a:solidFill>
                          <a:srgbClr val="000000"/>
                        </a:solidFill>
                        <a:latin typeface="Calibri"/>
                      </a:endParaRPr>
                    </a:p>
                  </a:txBody>
                  <a:tcPr marL="0" marR="0" marT="0" marB="0" anchor="b">
                    <a:lnL>
                      <a:noFill/>
                    </a:lnL>
                    <a:lnR>
                      <a:noFill/>
                    </a:lnR>
                    <a:lnT>
                      <a:noFill/>
                    </a:lnT>
                    <a:lnB>
                      <a:noFill/>
                    </a:lnB>
                    <a:solidFill>
                      <a:schemeClr val="bg1"/>
                    </a:solidFill>
                  </a:tcPr>
                </a:tc>
              </a:tr>
              <a:tr h="190500">
                <a:tc>
                  <a:txBody>
                    <a:bodyPr/>
                    <a:lstStyle/>
                    <a:p>
                      <a:pPr algn="ctr" fontAlgn="b"/>
                      <a:r>
                        <a:rPr lang="it-IT" sz="1600" b="0" i="0" u="none" strike="noStrike" dirty="0" smtClean="0">
                          <a:solidFill>
                            <a:srgbClr val="000000"/>
                          </a:solidFill>
                          <a:latin typeface="Calibri"/>
                        </a:rPr>
                        <a:t>10%</a:t>
                      </a:r>
                      <a:endParaRPr lang="it-IT" sz="1600" b="0" i="0" u="none" strike="noStrike" dirty="0">
                        <a:solidFill>
                          <a:srgbClr val="000000"/>
                        </a:solidFill>
                        <a:latin typeface="Calibri"/>
                      </a:endParaRPr>
                    </a:p>
                  </a:txBody>
                  <a:tcPr marL="0" marR="0" marT="0" marB="0" anchor="b">
                    <a:lnL>
                      <a:noFill/>
                    </a:lnL>
                    <a:lnR>
                      <a:noFill/>
                    </a:lnR>
                    <a:lnT>
                      <a:noFill/>
                    </a:lnT>
                    <a:lnB>
                      <a:noFill/>
                    </a:lnB>
                    <a:solidFill>
                      <a:schemeClr val="bg1"/>
                    </a:solidFill>
                  </a:tcPr>
                </a:tc>
                <a:tc>
                  <a:txBody>
                    <a:bodyPr/>
                    <a:lstStyle/>
                    <a:p>
                      <a:pPr algn="ctr" fontAlgn="b"/>
                      <a:r>
                        <a:rPr lang="it-IT" sz="1600" b="0" i="0" u="none" strike="noStrike">
                          <a:solidFill>
                            <a:srgbClr val="000000"/>
                          </a:solidFill>
                          <a:latin typeface="Calibri"/>
                        </a:rPr>
                        <a:t>4.546815</a:t>
                      </a:r>
                    </a:p>
                  </a:txBody>
                  <a:tcPr marL="0" marR="0" marT="0" marB="0" anchor="b">
                    <a:lnL>
                      <a:noFill/>
                    </a:lnL>
                    <a:lnR>
                      <a:noFill/>
                    </a:lnR>
                    <a:lnT>
                      <a:noFill/>
                    </a:lnT>
                    <a:lnB>
                      <a:noFill/>
                    </a:lnB>
                    <a:solidFill>
                      <a:schemeClr val="bg1"/>
                    </a:solidFill>
                  </a:tcPr>
                </a:tc>
              </a:tr>
              <a:tr h="190500">
                <a:tc>
                  <a:txBody>
                    <a:bodyPr/>
                    <a:lstStyle/>
                    <a:p>
                      <a:pPr algn="ctr" fontAlgn="b"/>
                      <a:r>
                        <a:rPr lang="it-IT" sz="1600" b="0" i="0" u="none" strike="noStrike" dirty="0" smtClean="0">
                          <a:solidFill>
                            <a:srgbClr val="000000"/>
                          </a:solidFill>
                          <a:latin typeface="Calibri"/>
                        </a:rPr>
                        <a:t>20%</a:t>
                      </a:r>
                      <a:endParaRPr lang="it-IT" sz="1600" b="0" i="0" u="none" strike="noStrike" dirty="0">
                        <a:solidFill>
                          <a:srgbClr val="000000"/>
                        </a:solidFill>
                        <a:latin typeface="Calibri"/>
                      </a:endParaRPr>
                    </a:p>
                  </a:txBody>
                  <a:tcPr marL="0" marR="0" marT="0" marB="0" anchor="b">
                    <a:lnL>
                      <a:noFill/>
                    </a:lnL>
                    <a:lnR>
                      <a:noFill/>
                    </a:lnR>
                    <a:lnT>
                      <a:noFill/>
                    </a:lnT>
                    <a:lnB>
                      <a:noFill/>
                    </a:lnB>
                    <a:solidFill>
                      <a:schemeClr val="bg1"/>
                    </a:solidFill>
                  </a:tcPr>
                </a:tc>
                <a:tc>
                  <a:txBody>
                    <a:bodyPr/>
                    <a:lstStyle/>
                    <a:p>
                      <a:pPr algn="ctr" fontAlgn="b"/>
                      <a:r>
                        <a:rPr lang="it-IT" sz="1600" b="0" i="0" u="none" strike="noStrike">
                          <a:solidFill>
                            <a:srgbClr val="000000"/>
                          </a:solidFill>
                          <a:latin typeface="Calibri"/>
                        </a:rPr>
                        <a:t>5.089062</a:t>
                      </a:r>
                    </a:p>
                  </a:txBody>
                  <a:tcPr marL="0" marR="0" marT="0" marB="0" anchor="b">
                    <a:lnL>
                      <a:noFill/>
                    </a:lnL>
                    <a:lnR>
                      <a:noFill/>
                    </a:lnR>
                    <a:lnT>
                      <a:noFill/>
                    </a:lnT>
                    <a:lnB>
                      <a:noFill/>
                    </a:lnB>
                    <a:solidFill>
                      <a:schemeClr val="bg1"/>
                    </a:solidFill>
                  </a:tcPr>
                </a:tc>
              </a:tr>
              <a:tr h="190500">
                <a:tc>
                  <a:txBody>
                    <a:bodyPr/>
                    <a:lstStyle/>
                    <a:p>
                      <a:pPr algn="ctr" fontAlgn="b"/>
                      <a:r>
                        <a:rPr lang="it-IT" sz="1600" b="0" i="0" u="none" strike="noStrike" dirty="0" smtClean="0">
                          <a:solidFill>
                            <a:srgbClr val="000000"/>
                          </a:solidFill>
                          <a:latin typeface="Calibri"/>
                        </a:rPr>
                        <a:t>30%</a:t>
                      </a:r>
                      <a:endParaRPr lang="it-IT" sz="1600" b="0" i="0" u="none" strike="noStrike" dirty="0">
                        <a:solidFill>
                          <a:srgbClr val="000000"/>
                        </a:solidFill>
                        <a:latin typeface="Calibri"/>
                      </a:endParaRPr>
                    </a:p>
                  </a:txBody>
                  <a:tcPr marL="0" marR="0" marT="0" marB="0" anchor="b">
                    <a:lnL>
                      <a:noFill/>
                    </a:lnL>
                    <a:lnR>
                      <a:noFill/>
                    </a:lnR>
                    <a:lnT>
                      <a:noFill/>
                    </a:lnT>
                    <a:lnB>
                      <a:noFill/>
                    </a:lnB>
                    <a:solidFill>
                      <a:schemeClr val="bg1"/>
                    </a:solidFill>
                  </a:tcPr>
                </a:tc>
                <a:tc>
                  <a:txBody>
                    <a:bodyPr/>
                    <a:lstStyle/>
                    <a:p>
                      <a:pPr algn="ctr" fontAlgn="b"/>
                      <a:r>
                        <a:rPr lang="it-IT" sz="1600" b="0" i="0" u="none" strike="noStrike">
                          <a:solidFill>
                            <a:srgbClr val="000000"/>
                          </a:solidFill>
                          <a:latin typeface="Calibri"/>
                        </a:rPr>
                        <a:t>5.319275</a:t>
                      </a:r>
                    </a:p>
                  </a:txBody>
                  <a:tcPr marL="0" marR="0" marT="0" marB="0" anchor="b">
                    <a:lnL>
                      <a:noFill/>
                    </a:lnL>
                    <a:lnR>
                      <a:noFill/>
                    </a:lnR>
                    <a:lnT>
                      <a:noFill/>
                    </a:lnT>
                    <a:lnB>
                      <a:noFill/>
                    </a:lnB>
                    <a:solidFill>
                      <a:schemeClr val="bg1"/>
                    </a:solidFill>
                  </a:tcPr>
                </a:tc>
              </a:tr>
              <a:tr h="190500">
                <a:tc>
                  <a:txBody>
                    <a:bodyPr/>
                    <a:lstStyle/>
                    <a:p>
                      <a:pPr algn="ctr" fontAlgn="b"/>
                      <a:r>
                        <a:rPr lang="it-IT" sz="1600" b="0" i="0" u="none" strike="noStrike" dirty="0" smtClean="0">
                          <a:solidFill>
                            <a:srgbClr val="000000"/>
                          </a:solidFill>
                          <a:latin typeface="Calibri"/>
                        </a:rPr>
                        <a:t>40%</a:t>
                      </a:r>
                      <a:endParaRPr lang="it-IT" sz="1600" b="0" i="0" u="none" strike="noStrike" dirty="0">
                        <a:solidFill>
                          <a:srgbClr val="000000"/>
                        </a:solidFill>
                        <a:latin typeface="Calibri"/>
                      </a:endParaRPr>
                    </a:p>
                  </a:txBody>
                  <a:tcPr marL="0" marR="0" marT="0" marB="0" anchor="b">
                    <a:lnL>
                      <a:noFill/>
                    </a:lnL>
                    <a:lnR>
                      <a:noFill/>
                    </a:lnR>
                    <a:lnT>
                      <a:noFill/>
                    </a:lnT>
                    <a:lnB>
                      <a:noFill/>
                    </a:lnB>
                    <a:solidFill>
                      <a:schemeClr val="bg1"/>
                    </a:solidFill>
                  </a:tcPr>
                </a:tc>
                <a:tc>
                  <a:txBody>
                    <a:bodyPr/>
                    <a:lstStyle/>
                    <a:p>
                      <a:pPr algn="ctr" fontAlgn="b"/>
                      <a:r>
                        <a:rPr lang="it-IT" sz="1600" b="0" i="0" u="none" strike="noStrike" dirty="0">
                          <a:solidFill>
                            <a:srgbClr val="000000"/>
                          </a:solidFill>
                          <a:latin typeface="Calibri"/>
                        </a:rPr>
                        <a:t>5.386653</a:t>
                      </a:r>
                    </a:p>
                  </a:txBody>
                  <a:tcPr marL="0" marR="0" marT="0" marB="0" anchor="b">
                    <a:lnL>
                      <a:noFill/>
                    </a:lnL>
                    <a:lnR>
                      <a:noFill/>
                    </a:lnR>
                    <a:lnT>
                      <a:noFill/>
                    </a:lnT>
                    <a:lnB>
                      <a:noFill/>
                    </a:lnB>
                    <a:solidFill>
                      <a:schemeClr val="bg1"/>
                    </a:solidFill>
                  </a:tcPr>
                </a:tc>
              </a:tr>
              <a:tr h="190500">
                <a:tc>
                  <a:txBody>
                    <a:bodyPr/>
                    <a:lstStyle/>
                    <a:p>
                      <a:pPr algn="ctr" fontAlgn="b"/>
                      <a:r>
                        <a:rPr lang="it-IT" sz="1600" b="0" i="0" u="none" strike="noStrike" dirty="0" smtClean="0">
                          <a:solidFill>
                            <a:srgbClr val="000000"/>
                          </a:solidFill>
                          <a:latin typeface="Calibri"/>
                        </a:rPr>
                        <a:t>50%</a:t>
                      </a:r>
                      <a:endParaRPr lang="it-IT" sz="1600" b="0" i="0" u="none" strike="noStrike" dirty="0">
                        <a:solidFill>
                          <a:srgbClr val="000000"/>
                        </a:solidFill>
                        <a:latin typeface="Calibri"/>
                      </a:endParaRPr>
                    </a:p>
                  </a:txBody>
                  <a:tcPr marL="0" marR="0" marT="0" marB="0" anchor="b">
                    <a:lnL>
                      <a:noFill/>
                    </a:lnL>
                    <a:lnR>
                      <a:noFill/>
                    </a:lnR>
                    <a:lnT>
                      <a:noFill/>
                    </a:lnT>
                    <a:lnB>
                      <a:noFill/>
                    </a:lnB>
                    <a:solidFill>
                      <a:schemeClr val="bg1"/>
                    </a:solidFill>
                  </a:tcPr>
                </a:tc>
                <a:tc>
                  <a:txBody>
                    <a:bodyPr/>
                    <a:lstStyle/>
                    <a:p>
                      <a:pPr algn="ctr" fontAlgn="b"/>
                      <a:r>
                        <a:rPr lang="it-IT" sz="1600" b="0" i="0" u="none" strike="noStrike" dirty="0">
                          <a:solidFill>
                            <a:srgbClr val="000000"/>
                          </a:solidFill>
                          <a:latin typeface="Calibri"/>
                        </a:rPr>
                        <a:t>5.48164</a:t>
                      </a:r>
                    </a:p>
                  </a:txBody>
                  <a:tcPr marL="0" marR="0" marT="0" marB="0" anchor="b">
                    <a:lnL>
                      <a:noFill/>
                    </a:lnL>
                    <a:lnR>
                      <a:noFill/>
                    </a:lnR>
                    <a:lnT>
                      <a:noFill/>
                    </a:lnT>
                    <a:lnB>
                      <a:noFill/>
                    </a:lnB>
                    <a:solidFill>
                      <a:schemeClr val="bg1"/>
                    </a:solidFill>
                  </a:tcPr>
                </a:tc>
              </a:tr>
              <a:tr h="190500">
                <a:tc>
                  <a:txBody>
                    <a:bodyPr/>
                    <a:lstStyle/>
                    <a:p>
                      <a:pPr algn="ctr" fontAlgn="b"/>
                      <a:r>
                        <a:rPr lang="it-IT" sz="1600" b="0" i="0" u="none" strike="noStrike" dirty="0" smtClean="0">
                          <a:solidFill>
                            <a:srgbClr val="000000"/>
                          </a:solidFill>
                          <a:latin typeface="Calibri"/>
                        </a:rPr>
                        <a:t>60%</a:t>
                      </a:r>
                      <a:endParaRPr lang="it-IT" sz="1600" b="0" i="0" u="none" strike="noStrike" dirty="0">
                        <a:solidFill>
                          <a:srgbClr val="000000"/>
                        </a:solidFill>
                        <a:latin typeface="Calibri"/>
                      </a:endParaRPr>
                    </a:p>
                  </a:txBody>
                  <a:tcPr marL="0" marR="0" marT="0" marB="0" anchor="b">
                    <a:lnL>
                      <a:noFill/>
                    </a:lnL>
                    <a:lnR>
                      <a:noFill/>
                    </a:lnR>
                    <a:lnT>
                      <a:noFill/>
                    </a:lnT>
                    <a:lnB>
                      <a:noFill/>
                    </a:lnB>
                    <a:solidFill>
                      <a:schemeClr val="bg1"/>
                    </a:solidFill>
                  </a:tcPr>
                </a:tc>
                <a:tc>
                  <a:txBody>
                    <a:bodyPr/>
                    <a:lstStyle/>
                    <a:p>
                      <a:pPr algn="ctr" fontAlgn="b"/>
                      <a:r>
                        <a:rPr lang="it-IT" sz="1600" b="0" i="0" u="none" strike="noStrike" dirty="0">
                          <a:solidFill>
                            <a:srgbClr val="000000"/>
                          </a:solidFill>
                          <a:latin typeface="Calibri"/>
                        </a:rPr>
                        <a:t>5.763348</a:t>
                      </a:r>
                    </a:p>
                  </a:txBody>
                  <a:tcPr marL="0" marR="0" marT="0" marB="0" anchor="b">
                    <a:lnL>
                      <a:noFill/>
                    </a:lnL>
                    <a:lnR>
                      <a:noFill/>
                    </a:lnR>
                    <a:lnT>
                      <a:noFill/>
                    </a:lnT>
                    <a:lnB>
                      <a:noFill/>
                    </a:lnB>
                    <a:solidFill>
                      <a:schemeClr val="bg1"/>
                    </a:solidFill>
                  </a:tcPr>
                </a:tc>
              </a:tr>
              <a:tr h="190500">
                <a:tc>
                  <a:txBody>
                    <a:bodyPr/>
                    <a:lstStyle/>
                    <a:p>
                      <a:pPr algn="ctr" fontAlgn="b"/>
                      <a:r>
                        <a:rPr lang="it-IT" sz="1600" b="0" i="0" u="none" strike="noStrike" dirty="0" smtClean="0">
                          <a:solidFill>
                            <a:srgbClr val="000000"/>
                          </a:solidFill>
                          <a:latin typeface="Calibri"/>
                        </a:rPr>
                        <a:t>70%</a:t>
                      </a:r>
                      <a:endParaRPr lang="it-IT" sz="1600" b="0" i="0" u="none" strike="noStrike" dirty="0">
                        <a:solidFill>
                          <a:srgbClr val="000000"/>
                        </a:solidFill>
                        <a:latin typeface="Calibri"/>
                      </a:endParaRPr>
                    </a:p>
                  </a:txBody>
                  <a:tcPr marL="0" marR="0" marT="0" marB="0" anchor="b">
                    <a:lnL>
                      <a:noFill/>
                    </a:lnL>
                    <a:lnR>
                      <a:noFill/>
                    </a:lnR>
                    <a:lnT>
                      <a:noFill/>
                    </a:lnT>
                    <a:lnB>
                      <a:noFill/>
                    </a:lnB>
                    <a:solidFill>
                      <a:schemeClr val="bg1"/>
                    </a:solidFill>
                  </a:tcPr>
                </a:tc>
                <a:tc>
                  <a:txBody>
                    <a:bodyPr/>
                    <a:lstStyle/>
                    <a:p>
                      <a:pPr algn="ctr" fontAlgn="b"/>
                      <a:r>
                        <a:rPr lang="it-IT" sz="1600" b="0" i="0" u="none" strike="noStrike" dirty="0">
                          <a:solidFill>
                            <a:srgbClr val="000000"/>
                          </a:solidFill>
                          <a:latin typeface="Calibri"/>
                        </a:rPr>
                        <a:t>5.996893</a:t>
                      </a:r>
                    </a:p>
                  </a:txBody>
                  <a:tcPr marL="0" marR="0" marT="0" marB="0" anchor="b">
                    <a:lnL>
                      <a:noFill/>
                    </a:lnL>
                    <a:lnR>
                      <a:noFill/>
                    </a:lnR>
                    <a:lnT>
                      <a:noFill/>
                    </a:lnT>
                    <a:lnB>
                      <a:noFill/>
                    </a:lnB>
                    <a:solidFill>
                      <a:schemeClr val="bg1"/>
                    </a:solidFill>
                  </a:tcPr>
                </a:tc>
              </a:tr>
              <a:tr h="190500">
                <a:tc>
                  <a:txBody>
                    <a:bodyPr/>
                    <a:lstStyle/>
                    <a:p>
                      <a:pPr algn="ctr" fontAlgn="b"/>
                      <a:r>
                        <a:rPr lang="it-IT" sz="1600" b="0" i="0" u="none" strike="noStrike" dirty="0" smtClean="0">
                          <a:solidFill>
                            <a:srgbClr val="000000"/>
                          </a:solidFill>
                          <a:latin typeface="Calibri"/>
                        </a:rPr>
                        <a:t>80%</a:t>
                      </a:r>
                      <a:endParaRPr lang="it-IT" sz="1600" b="0" i="0" u="none" strike="noStrike" dirty="0">
                        <a:solidFill>
                          <a:srgbClr val="000000"/>
                        </a:solidFill>
                        <a:latin typeface="Calibri"/>
                      </a:endParaRPr>
                    </a:p>
                  </a:txBody>
                  <a:tcPr marL="0" marR="0" marT="0" marB="0" anchor="b">
                    <a:lnL>
                      <a:noFill/>
                    </a:lnL>
                    <a:lnR>
                      <a:noFill/>
                    </a:lnR>
                    <a:lnT>
                      <a:noFill/>
                    </a:lnT>
                    <a:lnB>
                      <a:noFill/>
                    </a:lnB>
                    <a:solidFill>
                      <a:schemeClr val="bg1"/>
                    </a:solidFill>
                  </a:tcPr>
                </a:tc>
                <a:tc>
                  <a:txBody>
                    <a:bodyPr/>
                    <a:lstStyle/>
                    <a:p>
                      <a:pPr algn="ctr" fontAlgn="b"/>
                      <a:r>
                        <a:rPr lang="it-IT" sz="1600" b="0" i="0" u="none" strike="noStrike" dirty="0">
                          <a:solidFill>
                            <a:srgbClr val="000000"/>
                          </a:solidFill>
                          <a:latin typeface="Calibri"/>
                        </a:rPr>
                        <a:t>6.356358</a:t>
                      </a:r>
                    </a:p>
                  </a:txBody>
                  <a:tcPr marL="0" marR="0" marT="0" marB="0" anchor="b">
                    <a:lnL>
                      <a:noFill/>
                    </a:lnL>
                    <a:lnR>
                      <a:noFill/>
                    </a:lnR>
                    <a:lnT>
                      <a:noFill/>
                    </a:lnT>
                    <a:lnB>
                      <a:noFill/>
                    </a:lnB>
                    <a:solidFill>
                      <a:schemeClr val="bg1"/>
                    </a:solidFill>
                  </a:tcPr>
                </a:tc>
              </a:tr>
              <a:tr h="190500">
                <a:tc>
                  <a:txBody>
                    <a:bodyPr/>
                    <a:lstStyle/>
                    <a:p>
                      <a:pPr algn="ctr" fontAlgn="b"/>
                      <a:r>
                        <a:rPr lang="it-IT" sz="1600" b="0" i="0" u="none" strike="noStrike" dirty="0" smtClean="0">
                          <a:solidFill>
                            <a:srgbClr val="000000"/>
                          </a:solidFill>
                          <a:latin typeface="Calibri"/>
                        </a:rPr>
                        <a:t>90%</a:t>
                      </a:r>
                      <a:endParaRPr lang="it-IT" sz="1600" b="0" i="0" u="none" strike="noStrike" dirty="0">
                        <a:solidFill>
                          <a:srgbClr val="000000"/>
                        </a:solidFill>
                        <a:latin typeface="Calibri"/>
                      </a:endParaRPr>
                    </a:p>
                  </a:txBody>
                  <a:tcPr marL="0" marR="0" marT="0" marB="0" anchor="b">
                    <a:lnL>
                      <a:noFill/>
                    </a:lnL>
                    <a:lnR>
                      <a:noFill/>
                    </a:lnR>
                    <a:lnT>
                      <a:noFill/>
                    </a:lnT>
                    <a:lnB>
                      <a:noFill/>
                    </a:lnB>
                    <a:solidFill>
                      <a:schemeClr val="bg1"/>
                    </a:solidFill>
                  </a:tcPr>
                </a:tc>
                <a:tc>
                  <a:txBody>
                    <a:bodyPr/>
                    <a:lstStyle/>
                    <a:p>
                      <a:pPr algn="ctr" fontAlgn="b"/>
                      <a:r>
                        <a:rPr lang="it-IT" sz="1600" b="0" i="0" u="none" strike="noStrike" dirty="0">
                          <a:solidFill>
                            <a:srgbClr val="000000"/>
                          </a:solidFill>
                          <a:latin typeface="Calibri"/>
                        </a:rPr>
                        <a:t>11.40903</a:t>
                      </a:r>
                    </a:p>
                  </a:txBody>
                  <a:tcPr marL="0" marR="0" marT="0" marB="0" anchor="b">
                    <a:lnL>
                      <a:noFill/>
                    </a:lnL>
                    <a:lnR>
                      <a:noFill/>
                    </a:lnR>
                    <a:lnT>
                      <a:noFill/>
                    </a:lnT>
                    <a:lnB>
                      <a:noFill/>
                    </a:lnB>
                    <a:solidFill>
                      <a:schemeClr val="bg1"/>
                    </a:solidFill>
                  </a:tcPr>
                </a:tc>
              </a:tr>
              <a:tr h="190500">
                <a:tc>
                  <a:txBody>
                    <a:bodyPr/>
                    <a:lstStyle/>
                    <a:p>
                      <a:pPr algn="ctr" fontAlgn="b"/>
                      <a:r>
                        <a:rPr lang="it-IT" sz="1600" b="0" i="0" u="none" strike="noStrike" dirty="0" smtClean="0">
                          <a:solidFill>
                            <a:srgbClr val="000000"/>
                          </a:solidFill>
                          <a:latin typeface="Calibri"/>
                        </a:rPr>
                        <a:t>100%</a:t>
                      </a:r>
                      <a:endParaRPr lang="it-IT" sz="1600" b="0" i="0" u="none" strike="noStrike" dirty="0">
                        <a:solidFill>
                          <a:srgbClr val="000000"/>
                        </a:solidFill>
                        <a:latin typeface="Calibri"/>
                      </a:endParaRPr>
                    </a:p>
                  </a:txBody>
                  <a:tcPr marL="0" marR="0" marT="0" marB="0" anchor="b">
                    <a:lnL>
                      <a:noFill/>
                    </a:lnL>
                    <a:lnR>
                      <a:noFill/>
                    </a:lnR>
                    <a:lnT>
                      <a:noFill/>
                    </a:lnT>
                    <a:lnB>
                      <a:noFill/>
                    </a:lnB>
                    <a:solidFill>
                      <a:schemeClr val="bg1"/>
                    </a:solidFill>
                  </a:tcPr>
                </a:tc>
                <a:tc>
                  <a:txBody>
                    <a:bodyPr/>
                    <a:lstStyle/>
                    <a:p>
                      <a:pPr algn="ctr" fontAlgn="b"/>
                      <a:r>
                        <a:rPr lang="it-IT" sz="1600" b="0" i="0" u="none" strike="noStrike" dirty="0">
                          <a:solidFill>
                            <a:srgbClr val="000000"/>
                          </a:solidFill>
                          <a:latin typeface="Calibri"/>
                        </a:rPr>
                        <a:t>12.25368</a:t>
                      </a:r>
                    </a:p>
                  </a:txBody>
                  <a:tcPr marL="0" marR="0" marT="0" marB="0" anchor="b">
                    <a:lnL>
                      <a:noFill/>
                    </a:lnL>
                    <a:lnR>
                      <a:noFill/>
                    </a:lnR>
                    <a:lnT>
                      <a:noFill/>
                    </a:lnT>
                    <a:lnB>
                      <a:noFill/>
                    </a:lnB>
                    <a:solidFill>
                      <a:schemeClr val="bg1"/>
                    </a:solidFill>
                  </a:tcPr>
                </a:tc>
              </a:tr>
            </a:tbl>
          </a:graphicData>
        </a:graphic>
      </p:graphicFrame>
      <p:graphicFrame>
        <p:nvGraphicFramePr>
          <p:cNvPr id="17" name="Tabella 16"/>
          <p:cNvGraphicFramePr>
            <a:graphicFrameLocks noGrp="1"/>
          </p:cNvGraphicFramePr>
          <p:nvPr/>
        </p:nvGraphicFramePr>
        <p:xfrm>
          <a:off x="6953200" y="2474952"/>
          <a:ext cx="1795264" cy="2682240"/>
        </p:xfrm>
        <a:graphic>
          <a:graphicData uri="http://schemas.openxmlformats.org/drawingml/2006/table">
            <a:tbl>
              <a:tblPr/>
              <a:tblGrid>
                <a:gridCol w="897632"/>
                <a:gridCol w="897632"/>
              </a:tblGrid>
              <a:tr h="190500">
                <a:tc gridSpan="2">
                  <a:txBody>
                    <a:bodyPr/>
                    <a:lstStyle/>
                    <a:p>
                      <a:pPr algn="ctr" fontAlgn="b"/>
                      <a:r>
                        <a:rPr lang="it-IT" sz="1600" b="0" i="0" u="none" strike="noStrike" dirty="0">
                          <a:solidFill>
                            <a:srgbClr val="000000"/>
                          </a:solidFill>
                          <a:latin typeface="Calibri"/>
                        </a:rPr>
                        <a:t>Italy</a:t>
                      </a:r>
                    </a:p>
                  </a:txBody>
                  <a:tcPr marL="0" marR="0" marT="0" marB="0" anchor="b">
                    <a:lnL>
                      <a:noFill/>
                    </a:lnL>
                    <a:lnR>
                      <a:noFill/>
                    </a:lnR>
                    <a:lnT>
                      <a:noFill/>
                    </a:lnT>
                    <a:lnB>
                      <a:noFill/>
                    </a:lnB>
                    <a:solidFill>
                      <a:schemeClr val="bg1"/>
                    </a:solidFill>
                  </a:tcPr>
                </a:tc>
                <a:tc hMerge="1">
                  <a:txBody>
                    <a:bodyPr/>
                    <a:lstStyle/>
                    <a:p>
                      <a:pPr algn="l" fontAlgn="b"/>
                      <a:endParaRPr lang="it-IT" sz="1600" b="0" i="0" u="none" strike="noStrike" dirty="0">
                        <a:solidFill>
                          <a:srgbClr val="000000"/>
                        </a:solidFill>
                        <a:latin typeface="Calibri"/>
                      </a:endParaRPr>
                    </a:p>
                  </a:txBody>
                  <a:tcPr marL="0" marR="0" marT="0" marB="0" anchor="b">
                    <a:lnL>
                      <a:noFill/>
                    </a:lnL>
                    <a:lnR>
                      <a:noFill/>
                    </a:lnR>
                    <a:lnT>
                      <a:noFill/>
                    </a:lnT>
                    <a:lnB>
                      <a:noFill/>
                    </a:lnB>
                    <a:solidFill>
                      <a:schemeClr val="bg1"/>
                    </a:solidFill>
                  </a:tcPr>
                </a:tc>
              </a:tr>
              <a:tr h="190500">
                <a:tc>
                  <a:txBody>
                    <a:bodyPr/>
                    <a:lstStyle/>
                    <a:p>
                      <a:pPr algn="ctr" fontAlgn="b"/>
                      <a:r>
                        <a:rPr lang="it-IT" sz="1600" b="0" i="0" u="none" strike="noStrike" dirty="0" smtClean="0">
                          <a:solidFill>
                            <a:srgbClr val="000000"/>
                          </a:solidFill>
                          <a:latin typeface="Calibri"/>
                        </a:rPr>
                        <a:t>10%</a:t>
                      </a:r>
                      <a:endParaRPr lang="it-IT" sz="1600" b="0" i="0" u="none" strike="noStrike" dirty="0">
                        <a:solidFill>
                          <a:srgbClr val="000000"/>
                        </a:solidFill>
                        <a:latin typeface="Calibri"/>
                      </a:endParaRPr>
                    </a:p>
                  </a:txBody>
                  <a:tcPr marL="0" marR="0" marT="0" marB="0" anchor="b">
                    <a:lnL>
                      <a:noFill/>
                    </a:lnL>
                    <a:lnR>
                      <a:noFill/>
                    </a:lnR>
                    <a:lnT>
                      <a:noFill/>
                    </a:lnT>
                    <a:lnB>
                      <a:noFill/>
                    </a:lnB>
                    <a:solidFill>
                      <a:schemeClr val="bg1"/>
                    </a:solidFill>
                  </a:tcPr>
                </a:tc>
                <a:tc>
                  <a:txBody>
                    <a:bodyPr/>
                    <a:lstStyle/>
                    <a:p>
                      <a:pPr algn="ctr" fontAlgn="b"/>
                      <a:r>
                        <a:rPr lang="it-IT" sz="1600" b="0" i="0" u="none" strike="noStrike">
                          <a:solidFill>
                            <a:srgbClr val="000000"/>
                          </a:solidFill>
                          <a:latin typeface="Calibri"/>
                        </a:rPr>
                        <a:t>0</a:t>
                      </a:r>
                    </a:p>
                  </a:txBody>
                  <a:tcPr marL="0" marR="0" marT="0" marB="0" anchor="b">
                    <a:lnL>
                      <a:noFill/>
                    </a:lnL>
                    <a:lnR>
                      <a:noFill/>
                    </a:lnR>
                    <a:lnT>
                      <a:noFill/>
                    </a:lnT>
                    <a:lnB>
                      <a:noFill/>
                    </a:lnB>
                    <a:solidFill>
                      <a:schemeClr val="bg1"/>
                    </a:solidFill>
                  </a:tcPr>
                </a:tc>
              </a:tr>
              <a:tr h="190500">
                <a:tc>
                  <a:txBody>
                    <a:bodyPr/>
                    <a:lstStyle/>
                    <a:p>
                      <a:pPr algn="ctr" fontAlgn="b"/>
                      <a:r>
                        <a:rPr lang="it-IT" sz="1600" b="0" i="0" u="none" strike="noStrike" dirty="0" smtClean="0">
                          <a:solidFill>
                            <a:srgbClr val="000000"/>
                          </a:solidFill>
                          <a:latin typeface="Calibri"/>
                        </a:rPr>
                        <a:t>20%</a:t>
                      </a:r>
                      <a:endParaRPr lang="it-IT" sz="1600" b="0" i="0" u="none" strike="noStrike" dirty="0">
                        <a:solidFill>
                          <a:srgbClr val="000000"/>
                        </a:solidFill>
                        <a:latin typeface="Calibri"/>
                      </a:endParaRPr>
                    </a:p>
                  </a:txBody>
                  <a:tcPr marL="0" marR="0" marT="0" marB="0" anchor="b">
                    <a:lnL>
                      <a:noFill/>
                    </a:lnL>
                    <a:lnR>
                      <a:noFill/>
                    </a:lnR>
                    <a:lnT>
                      <a:noFill/>
                    </a:lnT>
                    <a:lnB>
                      <a:noFill/>
                    </a:lnB>
                    <a:solidFill>
                      <a:schemeClr val="bg1"/>
                    </a:solidFill>
                  </a:tcPr>
                </a:tc>
                <a:tc>
                  <a:txBody>
                    <a:bodyPr/>
                    <a:lstStyle/>
                    <a:p>
                      <a:pPr algn="ctr" fontAlgn="b"/>
                      <a:r>
                        <a:rPr lang="it-IT" sz="1600" b="0" i="0" u="none" strike="noStrike">
                          <a:solidFill>
                            <a:srgbClr val="000000"/>
                          </a:solidFill>
                          <a:latin typeface="Calibri"/>
                        </a:rPr>
                        <a:t>0</a:t>
                      </a:r>
                    </a:p>
                  </a:txBody>
                  <a:tcPr marL="0" marR="0" marT="0" marB="0" anchor="b">
                    <a:lnL>
                      <a:noFill/>
                    </a:lnL>
                    <a:lnR>
                      <a:noFill/>
                    </a:lnR>
                    <a:lnT>
                      <a:noFill/>
                    </a:lnT>
                    <a:lnB>
                      <a:noFill/>
                    </a:lnB>
                    <a:solidFill>
                      <a:schemeClr val="bg1"/>
                    </a:solidFill>
                  </a:tcPr>
                </a:tc>
              </a:tr>
              <a:tr h="190500">
                <a:tc>
                  <a:txBody>
                    <a:bodyPr/>
                    <a:lstStyle/>
                    <a:p>
                      <a:pPr algn="ctr" fontAlgn="b"/>
                      <a:r>
                        <a:rPr lang="it-IT" sz="1600" b="0" i="0" u="none" strike="noStrike" dirty="0" smtClean="0">
                          <a:solidFill>
                            <a:srgbClr val="000000"/>
                          </a:solidFill>
                          <a:latin typeface="Calibri"/>
                        </a:rPr>
                        <a:t>30%</a:t>
                      </a:r>
                      <a:endParaRPr lang="it-IT" sz="1600" b="0" i="0" u="none" strike="noStrike" dirty="0">
                        <a:solidFill>
                          <a:srgbClr val="000000"/>
                        </a:solidFill>
                        <a:latin typeface="Calibri"/>
                      </a:endParaRPr>
                    </a:p>
                  </a:txBody>
                  <a:tcPr marL="0" marR="0" marT="0" marB="0" anchor="b">
                    <a:lnL>
                      <a:noFill/>
                    </a:lnL>
                    <a:lnR>
                      <a:noFill/>
                    </a:lnR>
                    <a:lnT>
                      <a:noFill/>
                    </a:lnT>
                    <a:lnB>
                      <a:noFill/>
                    </a:lnB>
                    <a:solidFill>
                      <a:schemeClr val="bg1"/>
                    </a:solidFill>
                  </a:tcPr>
                </a:tc>
                <a:tc>
                  <a:txBody>
                    <a:bodyPr/>
                    <a:lstStyle/>
                    <a:p>
                      <a:pPr algn="ctr" fontAlgn="b"/>
                      <a:r>
                        <a:rPr lang="it-IT" sz="1600" b="0" i="0" u="none" strike="noStrike" dirty="0">
                          <a:solidFill>
                            <a:srgbClr val="000000"/>
                          </a:solidFill>
                          <a:latin typeface="Calibri"/>
                        </a:rPr>
                        <a:t>0</a:t>
                      </a:r>
                    </a:p>
                  </a:txBody>
                  <a:tcPr marL="0" marR="0" marT="0" marB="0" anchor="b">
                    <a:lnL>
                      <a:noFill/>
                    </a:lnL>
                    <a:lnR>
                      <a:noFill/>
                    </a:lnR>
                    <a:lnT>
                      <a:noFill/>
                    </a:lnT>
                    <a:lnB>
                      <a:noFill/>
                    </a:lnB>
                    <a:solidFill>
                      <a:schemeClr val="bg1"/>
                    </a:solidFill>
                  </a:tcPr>
                </a:tc>
              </a:tr>
              <a:tr h="190500">
                <a:tc>
                  <a:txBody>
                    <a:bodyPr/>
                    <a:lstStyle/>
                    <a:p>
                      <a:pPr algn="ctr" fontAlgn="b"/>
                      <a:r>
                        <a:rPr lang="it-IT" sz="1600" b="0" i="0" u="none" strike="noStrike" dirty="0" smtClean="0">
                          <a:solidFill>
                            <a:srgbClr val="000000"/>
                          </a:solidFill>
                          <a:latin typeface="Calibri"/>
                        </a:rPr>
                        <a:t>40%</a:t>
                      </a:r>
                      <a:endParaRPr lang="it-IT" sz="1600" b="0" i="0" u="none" strike="noStrike" dirty="0">
                        <a:solidFill>
                          <a:srgbClr val="000000"/>
                        </a:solidFill>
                        <a:latin typeface="Calibri"/>
                      </a:endParaRPr>
                    </a:p>
                  </a:txBody>
                  <a:tcPr marL="0" marR="0" marT="0" marB="0" anchor="b">
                    <a:lnL>
                      <a:noFill/>
                    </a:lnL>
                    <a:lnR>
                      <a:noFill/>
                    </a:lnR>
                    <a:lnT>
                      <a:noFill/>
                    </a:lnT>
                    <a:lnB>
                      <a:noFill/>
                    </a:lnB>
                    <a:solidFill>
                      <a:schemeClr val="bg1"/>
                    </a:solidFill>
                  </a:tcPr>
                </a:tc>
                <a:tc>
                  <a:txBody>
                    <a:bodyPr/>
                    <a:lstStyle/>
                    <a:p>
                      <a:pPr algn="ctr" fontAlgn="b"/>
                      <a:r>
                        <a:rPr lang="it-IT" sz="1600" b="0" i="0" u="none" strike="noStrike" dirty="0">
                          <a:solidFill>
                            <a:srgbClr val="000000"/>
                          </a:solidFill>
                          <a:latin typeface="Calibri"/>
                        </a:rPr>
                        <a:t>0.04558</a:t>
                      </a:r>
                    </a:p>
                  </a:txBody>
                  <a:tcPr marL="0" marR="0" marT="0" marB="0" anchor="b">
                    <a:lnL>
                      <a:noFill/>
                    </a:lnL>
                    <a:lnR>
                      <a:noFill/>
                    </a:lnR>
                    <a:lnT>
                      <a:noFill/>
                    </a:lnT>
                    <a:lnB>
                      <a:noFill/>
                    </a:lnB>
                    <a:solidFill>
                      <a:schemeClr val="bg1"/>
                    </a:solidFill>
                  </a:tcPr>
                </a:tc>
              </a:tr>
              <a:tr h="190500">
                <a:tc>
                  <a:txBody>
                    <a:bodyPr/>
                    <a:lstStyle/>
                    <a:p>
                      <a:pPr algn="ctr" fontAlgn="b"/>
                      <a:r>
                        <a:rPr lang="it-IT" sz="1600" b="0" i="0" u="none" strike="noStrike" dirty="0" smtClean="0">
                          <a:solidFill>
                            <a:srgbClr val="000000"/>
                          </a:solidFill>
                          <a:latin typeface="Calibri"/>
                        </a:rPr>
                        <a:t>50%</a:t>
                      </a:r>
                      <a:endParaRPr lang="it-IT" sz="1600" b="0" i="0" u="none" strike="noStrike" dirty="0">
                        <a:solidFill>
                          <a:srgbClr val="000000"/>
                        </a:solidFill>
                        <a:latin typeface="Calibri"/>
                      </a:endParaRPr>
                    </a:p>
                  </a:txBody>
                  <a:tcPr marL="0" marR="0" marT="0" marB="0" anchor="b">
                    <a:lnL>
                      <a:noFill/>
                    </a:lnL>
                    <a:lnR>
                      <a:noFill/>
                    </a:lnR>
                    <a:lnT>
                      <a:noFill/>
                    </a:lnT>
                    <a:lnB>
                      <a:noFill/>
                    </a:lnB>
                    <a:solidFill>
                      <a:schemeClr val="bg1"/>
                    </a:solidFill>
                  </a:tcPr>
                </a:tc>
                <a:tc>
                  <a:txBody>
                    <a:bodyPr/>
                    <a:lstStyle/>
                    <a:p>
                      <a:pPr algn="ctr" fontAlgn="b"/>
                      <a:r>
                        <a:rPr lang="it-IT" sz="1600" b="0" i="0" u="none" strike="noStrike" dirty="0">
                          <a:solidFill>
                            <a:srgbClr val="000000"/>
                          </a:solidFill>
                          <a:latin typeface="Calibri"/>
                        </a:rPr>
                        <a:t>0.087158</a:t>
                      </a:r>
                    </a:p>
                  </a:txBody>
                  <a:tcPr marL="0" marR="0" marT="0" marB="0" anchor="b">
                    <a:lnL>
                      <a:noFill/>
                    </a:lnL>
                    <a:lnR>
                      <a:noFill/>
                    </a:lnR>
                    <a:lnT>
                      <a:noFill/>
                    </a:lnT>
                    <a:lnB>
                      <a:noFill/>
                    </a:lnB>
                    <a:solidFill>
                      <a:schemeClr val="bg1"/>
                    </a:solidFill>
                  </a:tcPr>
                </a:tc>
              </a:tr>
              <a:tr h="190500">
                <a:tc>
                  <a:txBody>
                    <a:bodyPr/>
                    <a:lstStyle/>
                    <a:p>
                      <a:pPr algn="ctr" fontAlgn="b"/>
                      <a:r>
                        <a:rPr lang="it-IT" sz="1600" b="0" i="0" u="none" strike="noStrike" dirty="0" smtClean="0">
                          <a:solidFill>
                            <a:srgbClr val="000000"/>
                          </a:solidFill>
                          <a:latin typeface="Calibri"/>
                        </a:rPr>
                        <a:t>60%</a:t>
                      </a:r>
                      <a:endParaRPr lang="it-IT" sz="1600" b="0" i="0" u="none" strike="noStrike" dirty="0">
                        <a:solidFill>
                          <a:srgbClr val="000000"/>
                        </a:solidFill>
                        <a:latin typeface="Calibri"/>
                      </a:endParaRPr>
                    </a:p>
                  </a:txBody>
                  <a:tcPr marL="0" marR="0" marT="0" marB="0" anchor="b">
                    <a:lnL>
                      <a:noFill/>
                    </a:lnL>
                    <a:lnR>
                      <a:noFill/>
                    </a:lnR>
                    <a:lnT>
                      <a:noFill/>
                    </a:lnT>
                    <a:lnB>
                      <a:noFill/>
                    </a:lnB>
                    <a:solidFill>
                      <a:schemeClr val="bg1"/>
                    </a:solidFill>
                  </a:tcPr>
                </a:tc>
                <a:tc>
                  <a:txBody>
                    <a:bodyPr/>
                    <a:lstStyle/>
                    <a:p>
                      <a:pPr algn="ctr" fontAlgn="b"/>
                      <a:r>
                        <a:rPr lang="it-IT" sz="1600" b="0" i="0" u="none" strike="noStrike" dirty="0">
                          <a:solidFill>
                            <a:srgbClr val="000000"/>
                          </a:solidFill>
                          <a:latin typeface="Calibri"/>
                        </a:rPr>
                        <a:t>0.146093</a:t>
                      </a:r>
                    </a:p>
                  </a:txBody>
                  <a:tcPr marL="0" marR="0" marT="0" marB="0" anchor="b">
                    <a:lnL>
                      <a:noFill/>
                    </a:lnL>
                    <a:lnR>
                      <a:noFill/>
                    </a:lnR>
                    <a:lnT>
                      <a:noFill/>
                    </a:lnT>
                    <a:lnB>
                      <a:noFill/>
                    </a:lnB>
                    <a:solidFill>
                      <a:schemeClr val="bg1"/>
                    </a:solidFill>
                  </a:tcPr>
                </a:tc>
              </a:tr>
              <a:tr h="190500">
                <a:tc>
                  <a:txBody>
                    <a:bodyPr/>
                    <a:lstStyle/>
                    <a:p>
                      <a:pPr algn="ctr" fontAlgn="b"/>
                      <a:r>
                        <a:rPr lang="it-IT" sz="1600" b="0" i="0" u="none" strike="noStrike" dirty="0" smtClean="0">
                          <a:solidFill>
                            <a:srgbClr val="000000"/>
                          </a:solidFill>
                          <a:latin typeface="Calibri"/>
                        </a:rPr>
                        <a:t>70%</a:t>
                      </a:r>
                      <a:endParaRPr lang="it-IT" sz="1600" b="0" i="0" u="none" strike="noStrike" dirty="0">
                        <a:solidFill>
                          <a:srgbClr val="000000"/>
                        </a:solidFill>
                        <a:latin typeface="Calibri"/>
                      </a:endParaRPr>
                    </a:p>
                  </a:txBody>
                  <a:tcPr marL="0" marR="0" marT="0" marB="0" anchor="b">
                    <a:lnL>
                      <a:noFill/>
                    </a:lnL>
                    <a:lnR>
                      <a:noFill/>
                    </a:lnR>
                    <a:lnT>
                      <a:noFill/>
                    </a:lnT>
                    <a:lnB>
                      <a:noFill/>
                    </a:lnB>
                    <a:solidFill>
                      <a:schemeClr val="bg1"/>
                    </a:solidFill>
                  </a:tcPr>
                </a:tc>
                <a:tc>
                  <a:txBody>
                    <a:bodyPr/>
                    <a:lstStyle/>
                    <a:p>
                      <a:pPr algn="ctr" fontAlgn="b"/>
                      <a:r>
                        <a:rPr lang="it-IT" sz="1600" b="0" i="0" u="none" strike="noStrike" dirty="0">
                          <a:solidFill>
                            <a:srgbClr val="000000"/>
                          </a:solidFill>
                          <a:latin typeface="Calibri"/>
                        </a:rPr>
                        <a:t>0.241011</a:t>
                      </a:r>
                    </a:p>
                  </a:txBody>
                  <a:tcPr marL="0" marR="0" marT="0" marB="0" anchor="b">
                    <a:lnL>
                      <a:noFill/>
                    </a:lnL>
                    <a:lnR>
                      <a:noFill/>
                    </a:lnR>
                    <a:lnT>
                      <a:noFill/>
                    </a:lnT>
                    <a:lnB>
                      <a:noFill/>
                    </a:lnB>
                    <a:solidFill>
                      <a:schemeClr val="bg1"/>
                    </a:solidFill>
                  </a:tcPr>
                </a:tc>
              </a:tr>
              <a:tr h="190500">
                <a:tc>
                  <a:txBody>
                    <a:bodyPr/>
                    <a:lstStyle/>
                    <a:p>
                      <a:pPr algn="ctr" fontAlgn="b"/>
                      <a:r>
                        <a:rPr lang="it-IT" sz="1600" b="0" i="0" u="none" strike="noStrike" dirty="0" smtClean="0">
                          <a:solidFill>
                            <a:srgbClr val="000000"/>
                          </a:solidFill>
                          <a:latin typeface="Calibri"/>
                        </a:rPr>
                        <a:t>80%</a:t>
                      </a:r>
                      <a:endParaRPr lang="it-IT" sz="1600" b="0" i="0" u="none" strike="noStrike" dirty="0">
                        <a:solidFill>
                          <a:srgbClr val="000000"/>
                        </a:solidFill>
                        <a:latin typeface="Calibri"/>
                      </a:endParaRPr>
                    </a:p>
                  </a:txBody>
                  <a:tcPr marL="0" marR="0" marT="0" marB="0" anchor="b">
                    <a:lnL>
                      <a:noFill/>
                    </a:lnL>
                    <a:lnR>
                      <a:noFill/>
                    </a:lnR>
                    <a:lnT>
                      <a:noFill/>
                    </a:lnT>
                    <a:lnB>
                      <a:noFill/>
                    </a:lnB>
                    <a:solidFill>
                      <a:schemeClr val="bg1"/>
                    </a:solidFill>
                  </a:tcPr>
                </a:tc>
                <a:tc>
                  <a:txBody>
                    <a:bodyPr/>
                    <a:lstStyle/>
                    <a:p>
                      <a:pPr algn="ctr" fontAlgn="b"/>
                      <a:r>
                        <a:rPr lang="it-IT" sz="1600" b="0" i="0" u="none" strike="noStrike" dirty="0">
                          <a:solidFill>
                            <a:srgbClr val="000000"/>
                          </a:solidFill>
                          <a:latin typeface="Calibri"/>
                        </a:rPr>
                        <a:t>0.335629</a:t>
                      </a:r>
                    </a:p>
                  </a:txBody>
                  <a:tcPr marL="0" marR="0" marT="0" marB="0" anchor="b">
                    <a:lnL>
                      <a:noFill/>
                    </a:lnL>
                    <a:lnR>
                      <a:noFill/>
                    </a:lnR>
                    <a:lnT>
                      <a:noFill/>
                    </a:lnT>
                    <a:lnB>
                      <a:noFill/>
                    </a:lnB>
                    <a:solidFill>
                      <a:schemeClr val="bg1"/>
                    </a:solidFill>
                  </a:tcPr>
                </a:tc>
              </a:tr>
              <a:tr h="190500">
                <a:tc>
                  <a:txBody>
                    <a:bodyPr/>
                    <a:lstStyle/>
                    <a:p>
                      <a:pPr algn="ctr" fontAlgn="b"/>
                      <a:r>
                        <a:rPr lang="it-IT" sz="1600" b="0" i="0" u="none" strike="noStrike" dirty="0" smtClean="0">
                          <a:solidFill>
                            <a:srgbClr val="000000"/>
                          </a:solidFill>
                          <a:latin typeface="Calibri"/>
                        </a:rPr>
                        <a:t>90%</a:t>
                      </a:r>
                      <a:endParaRPr lang="it-IT" sz="1600" b="0" i="0" u="none" strike="noStrike" dirty="0">
                        <a:solidFill>
                          <a:srgbClr val="000000"/>
                        </a:solidFill>
                        <a:latin typeface="Calibri"/>
                      </a:endParaRPr>
                    </a:p>
                  </a:txBody>
                  <a:tcPr marL="0" marR="0" marT="0" marB="0" anchor="b">
                    <a:lnL>
                      <a:noFill/>
                    </a:lnL>
                    <a:lnR>
                      <a:noFill/>
                    </a:lnR>
                    <a:lnT>
                      <a:noFill/>
                    </a:lnT>
                    <a:lnB>
                      <a:noFill/>
                    </a:lnB>
                    <a:solidFill>
                      <a:schemeClr val="bg1"/>
                    </a:solidFill>
                  </a:tcPr>
                </a:tc>
                <a:tc>
                  <a:txBody>
                    <a:bodyPr/>
                    <a:lstStyle/>
                    <a:p>
                      <a:pPr algn="ctr" fontAlgn="b"/>
                      <a:r>
                        <a:rPr lang="it-IT" sz="1600" b="0" i="0" u="none" strike="noStrike" dirty="0">
                          <a:solidFill>
                            <a:srgbClr val="000000"/>
                          </a:solidFill>
                          <a:latin typeface="Calibri"/>
                        </a:rPr>
                        <a:t>0.501576</a:t>
                      </a:r>
                    </a:p>
                  </a:txBody>
                  <a:tcPr marL="0" marR="0" marT="0" marB="0" anchor="b">
                    <a:lnL>
                      <a:noFill/>
                    </a:lnL>
                    <a:lnR>
                      <a:noFill/>
                    </a:lnR>
                    <a:lnT>
                      <a:noFill/>
                    </a:lnT>
                    <a:lnB>
                      <a:noFill/>
                    </a:lnB>
                    <a:solidFill>
                      <a:schemeClr val="bg1"/>
                    </a:solidFill>
                  </a:tcPr>
                </a:tc>
              </a:tr>
              <a:tr h="190500">
                <a:tc>
                  <a:txBody>
                    <a:bodyPr/>
                    <a:lstStyle/>
                    <a:p>
                      <a:pPr algn="ctr" fontAlgn="b"/>
                      <a:r>
                        <a:rPr lang="it-IT" sz="1600" b="0" i="0" u="none" strike="noStrike" dirty="0" smtClean="0">
                          <a:solidFill>
                            <a:srgbClr val="000000"/>
                          </a:solidFill>
                          <a:latin typeface="Calibri"/>
                        </a:rPr>
                        <a:t>100%</a:t>
                      </a:r>
                      <a:endParaRPr lang="it-IT" sz="1600" b="0" i="0" u="none" strike="noStrike" dirty="0">
                        <a:solidFill>
                          <a:srgbClr val="000000"/>
                        </a:solidFill>
                        <a:latin typeface="Calibri"/>
                      </a:endParaRPr>
                    </a:p>
                  </a:txBody>
                  <a:tcPr marL="0" marR="0" marT="0" marB="0" anchor="b">
                    <a:lnL>
                      <a:noFill/>
                    </a:lnL>
                    <a:lnR>
                      <a:noFill/>
                    </a:lnR>
                    <a:lnT>
                      <a:noFill/>
                    </a:lnT>
                    <a:lnB>
                      <a:noFill/>
                    </a:lnB>
                    <a:solidFill>
                      <a:schemeClr val="bg1"/>
                    </a:solidFill>
                  </a:tcPr>
                </a:tc>
                <a:tc>
                  <a:txBody>
                    <a:bodyPr/>
                    <a:lstStyle/>
                    <a:p>
                      <a:pPr algn="ctr" fontAlgn="b"/>
                      <a:r>
                        <a:rPr lang="it-IT" sz="1600" b="0" i="0" u="none" strike="noStrike" dirty="0">
                          <a:solidFill>
                            <a:srgbClr val="000000"/>
                          </a:solidFill>
                          <a:latin typeface="Calibri"/>
                        </a:rPr>
                        <a:t>0.615898</a:t>
                      </a:r>
                    </a:p>
                  </a:txBody>
                  <a:tcPr marL="0" marR="0" marT="0" marB="0" anchor="b">
                    <a:lnL>
                      <a:noFill/>
                    </a:lnL>
                    <a:lnR>
                      <a:noFill/>
                    </a:lnR>
                    <a:lnT>
                      <a:noFill/>
                    </a:lnT>
                    <a:lnB>
                      <a:noFill/>
                    </a:lnB>
                    <a:solidFill>
                      <a:schemeClr val="bg1"/>
                    </a:solidFill>
                  </a:tcPr>
                </a:tc>
              </a:tr>
            </a:tbl>
          </a:graphicData>
        </a:graphic>
      </p:graphicFrame>
      <p:sp>
        <p:nvSpPr>
          <p:cNvPr id="18" name="Titolo 1"/>
          <p:cNvSpPr txBox="1">
            <a:spLocks/>
          </p:cNvSpPr>
          <p:nvPr/>
        </p:nvSpPr>
        <p:spPr>
          <a:xfrm>
            <a:off x="179512" y="5157192"/>
            <a:ext cx="8712968" cy="1656184"/>
          </a:xfrm>
          <a:prstGeom prst="rect">
            <a:avLst/>
          </a:prstGeom>
        </p:spPr>
        <p:style>
          <a:lnRef idx="2">
            <a:schemeClr val="dk1"/>
          </a:lnRef>
          <a:fillRef idx="1">
            <a:schemeClr val="lt1"/>
          </a:fillRef>
          <a:effectRef idx="0">
            <a:schemeClr val="dk1"/>
          </a:effectRef>
          <a:fontRef idx="minor">
            <a:schemeClr val="dk1"/>
          </a:fontRef>
        </p:style>
        <p:txBody>
          <a:bodyPr rtlCol="0">
            <a:noAutofit/>
          </a:bodyPr>
          <a:lstStyle/>
          <a:p>
            <a:pPr lvl="0" algn="just" fontAlgn="auto">
              <a:spcAft>
                <a:spcPts val="0"/>
              </a:spcAft>
              <a:defRPr/>
            </a:pPr>
            <a:r>
              <a:rPr kumimoji="0" lang="en-GB" sz="2000" b="0" i="0" u="none" strike="noStrike" kern="1200" cap="none" spc="0" normalizeH="0" baseline="0" noProof="0" dirty="0" smtClean="0">
                <a:ln>
                  <a:noFill/>
                </a:ln>
                <a:solidFill>
                  <a:schemeClr val="tx1"/>
                </a:solidFill>
                <a:effectLst/>
                <a:uLnTx/>
                <a:uFillTx/>
                <a:latin typeface="+mj-lt"/>
                <a:ea typeface="+mj-ea"/>
                <a:cs typeface="+mj-cs"/>
              </a:rPr>
              <a:t>The UK market is the one in which</a:t>
            </a:r>
            <a:r>
              <a:rPr kumimoji="0" lang="en-GB" sz="2000" b="0" i="0" u="none" strike="noStrike" kern="1200" cap="none" spc="0" normalizeH="0" noProof="0" dirty="0" smtClean="0">
                <a:ln>
                  <a:noFill/>
                </a:ln>
                <a:solidFill>
                  <a:schemeClr val="tx1"/>
                </a:solidFill>
                <a:effectLst/>
                <a:uLnTx/>
                <a:uFillTx/>
                <a:latin typeface="+mj-lt"/>
                <a:ea typeface="+mj-ea"/>
                <a:cs typeface="+mj-cs"/>
              </a:rPr>
              <a:t> there are more </a:t>
            </a:r>
            <a:r>
              <a:rPr kumimoji="0" lang="en-GB" sz="2000" b="0" i="0" u="none" strike="noStrike" kern="1200" cap="none" spc="0" normalizeH="0" noProof="0" dirty="0" err="1" smtClean="0">
                <a:ln>
                  <a:noFill/>
                </a:ln>
                <a:solidFill>
                  <a:schemeClr val="tx1"/>
                </a:solidFill>
                <a:effectLst/>
                <a:uLnTx/>
                <a:uFillTx/>
                <a:latin typeface="+mj-lt"/>
                <a:ea typeface="+mj-ea"/>
                <a:cs typeface="+mj-cs"/>
              </a:rPr>
              <a:t>misallinegment</a:t>
            </a:r>
            <a:r>
              <a:rPr kumimoji="0" lang="en-GB" sz="2000" b="0" i="0" u="none" strike="noStrike" kern="1200" cap="none" spc="0" normalizeH="0" noProof="0" dirty="0" smtClean="0">
                <a:ln>
                  <a:noFill/>
                </a:ln>
                <a:solidFill>
                  <a:schemeClr val="tx1"/>
                </a:solidFill>
                <a:effectLst/>
                <a:uLnTx/>
                <a:uFillTx/>
                <a:latin typeface="+mj-lt"/>
                <a:ea typeface="+mj-ea"/>
                <a:cs typeface="+mj-cs"/>
              </a:rPr>
              <a:t> between the </a:t>
            </a:r>
            <a:r>
              <a:rPr kumimoji="0" lang="en-GB" sz="2000" b="0" i="0" u="none" strike="noStrike" kern="1200" cap="none" spc="0" normalizeH="0" noProof="0" dirty="0" err="1" smtClean="0">
                <a:ln>
                  <a:noFill/>
                </a:ln>
                <a:solidFill>
                  <a:schemeClr val="tx1"/>
                </a:solidFill>
                <a:effectLst/>
                <a:uLnTx/>
                <a:uFillTx/>
                <a:latin typeface="+mj-lt"/>
                <a:ea typeface="+mj-ea"/>
                <a:cs typeface="+mj-cs"/>
              </a:rPr>
              <a:t>theoretica</a:t>
            </a:r>
            <a:r>
              <a:rPr lang="en-GB" sz="2000" dirty="0" smtClean="0">
                <a:solidFill>
                  <a:schemeClr val="tx1"/>
                </a:solidFill>
                <a:latin typeface="+mj-lt"/>
                <a:ea typeface="+mj-ea"/>
                <a:cs typeface="+mj-cs"/>
              </a:rPr>
              <a:t>l asset allocation and the real one  (problem of data)</a:t>
            </a:r>
          </a:p>
          <a:p>
            <a:pPr lvl="0" algn="just" fontAlgn="auto">
              <a:spcAft>
                <a:spcPts val="0"/>
              </a:spcAft>
              <a:defRPr/>
            </a:pPr>
            <a:endParaRPr kumimoji="0" lang="en-GB" sz="2000" b="0" i="0" u="none" strike="noStrike" kern="1200" cap="none" spc="0" normalizeH="0" baseline="0" noProof="0" dirty="0" smtClean="0">
              <a:ln>
                <a:noFill/>
              </a:ln>
              <a:solidFill>
                <a:schemeClr val="tx1"/>
              </a:solidFill>
              <a:effectLst/>
              <a:uLnTx/>
              <a:uFillTx/>
              <a:latin typeface="+mj-lt"/>
              <a:ea typeface="+mj-ea"/>
              <a:cs typeface="+mj-cs"/>
            </a:endParaRPr>
          </a:p>
          <a:p>
            <a:pPr lvl="0" algn="just" fontAlgn="auto">
              <a:spcAft>
                <a:spcPts val="0"/>
              </a:spcAft>
              <a:defRPr/>
            </a:pPr>
            <a:r>
              <a:rPr lang="en-GB" sz="2000" dirty="0" smtClean="0">
                <a:solidFill>
                  <a:schemeClr val="tx1"/>
                </a:solidFill>
                <a:latin typeface="+mj-lt"/>
                <a:ea typeface="+mj-ea"/>
                <a:cs typeface="+mj-cs"/>
              </a:rPr>
              <a:t>The German asset manager seem to adopt a more Markowitz approach in order to construct their portfolios</a:t>
            </a:r>
            <a:endParaRPr kumimoji="0" lang="en-GB" sz="2000" b="0" i="0" u="none" strike="noStrike" kern="1200" cap="none" spc="0" normalizeH="0" baseline="0" noProof="0" dirty="0" smtClean="0">
              <a:ln>
                <a:noFill/>
              </a:ln>
              <a:solidFill>
                <a:schemeClr val="tx1"/>
              </a:solidFill>
              <a:effectLst/>
              <a:uLnTx/>
              <a:uFillTx/>
              <a:latin typeface="+mj-lt"/>
              <a:ea typeface="+mj-ea"/>
              <a:cs typeface="+mj-cs"/>
            </a:endParaRPr>
          </a:p>
        </p:txBody>
      </p:sp>
      <p:sp>
        <p:nvSpPr>
          <p:cNvPr id="19" name="Titolo 1"/>
          <p:cNvSpPr txBox="1">
            <a:spLocks/>
          </p:cNvSpPr>
          <p:nvPr/>
        </p:nvSpPr>
        <p:spPr>
          <a:xfrm>
            <a:off x="107504" y="1268760"/>
            <a:ext cx="8712968" cy="1080120"/>
          </a:xfrm>
          <a:prstGeom prst="rect">
            <a:avLst/>
          </a:prstGeom>
        </p:spPr>
        <p:style>
          <a:lnRef idx="2">
            <a:schemeClr val="dk1"/>
          </a:lnRef>
          <a:fillRef idx="1">
            <a:schemeClr val="lt1"/>
          </a:fillRef>
          <a:effectRef idx="0">
            <a:schemeClr val="dk1"/>
          </a:effectRef>
          <a:fontRef idx="minor">
            <a:schemeClr val="dk1"/>
          </a:fontRef>
        </p:style>
        <p:txBody>
          <a:bodyPr rtlCol="0">
            <a:noAutofit/>
          </a:bodyPr>
          <a:lstStyle/>
          <a:p>
            <a:pPr lvl="0" algn="just" fontAlgn="auto">
              <a:spcAft>
                <a:spcPts val="0"/>
              </a:spcAft>
              <a:defRPr/>
            </a:pPr>
            <a:r>
              <a:rPr kumimoji="0" lang="en-GB" sz="2000" b="0" i="0" u="none" strike="noStrike" kern="1200" cap="none" spc="0" normalizeH="0" baseline="0" noProof="0" dirty="0" smtClean="0">
                <a:ln>
                  <a:noFill/>
                </a:ln>
                <a:solidFill>
                  <a:schemeClr val="tx1"/>
                </a:solidFill>
                <a:effectLst/>
                <a:uLnTx/>
                <a:uFillTx/>
                <a:latin typeface="+mj-lt"/>
                <a:ea typeface="+mj-ea"/>
                <a:cs typeface="+mj-cs"/>
              </a:rPr>
              <a:t>For each fund in each market we compute the difference of the real asset</a:t>
            </a:r>
            <a:r>
              <a:rPr kumimoji="0" lang="en-GB" sz="2000" b="0" i="0" u="none" strike="noStrike" kern="1200" cap="none" spc="0" normalizeH="0" noProof="0" dirty="0" smtClean="0">
                <a:ln>
                  <a:noFill/>
                </a:ln>
                <a:solidFill>
                  <a:schemeClr val="tx1"/>
                </a:solidFill>
                <a:effectLst/>
                <a:uLnTx/>
                <a:uFillTx/>
                <a:latin typeface="+mj-lt"/>
                <a:ea typeface="+mj-ea"/>
                <a:cs typeface="+mj-cs"/>
              </a:rPr>
              <a:t> allocation respect to the theoretical ones (all portfolios in the frontier)  and we take the minimum distance </a:t>
            </a:r>
            <a:r>
              <a:rPr kumimoji="0" lang="en-GB" sz="2000" b="0" i="0" u="none" strike="noStrike" kern="1200" cap="none" spc="0" normalizeH="0" noProof="0" dirty="0" err="1" smtClean="0">
                <a:ln>
                  <a:noFill/>
                </a:ln>
                <a:solidFill>
                  <a:schemeClr val="tx1"/>
                </a:solidFill>
                <a:effectLst/>
                <a:uLnTx/>
                <a:uFillTx/>
                <a:latin typeface="+mj-lt"/>
                <a:ea typeface="+mj-ea"/>
                <a:cs typeface="+mj-cs"/>
              </a:rPr>
              <a:t>obtaine</a:t>
            </a:r>
            <a:r>
              <a:rPr lang="en-GB" sz="2000" dirty="0" smtClean="0">
                <a:solidFill>
                  <a:schemeClr val="tx1"/>
                </a:solidFill>
                <a:latin typeface="+mj-lt"/>
                <a:ea typeface="+mj-ea"/>
                <a:cs typeface="+mj-cs"/>
              </a:rPr>
              <a:t>d in order to classify funds in percentiles</a:t>
            </a:r>
            <a:endParaRPr kumimoji="0" lang="en-GB" sz="2000" b="0" i="0" u="none" strike="noStrike" kern="1200" cap="none" spc="0" normalizeH="0" baseline="0" noProof="0" dirty="0" smtClean="0">
              <a:ln>
                <a:noFill/>
              </a:ln>
              <a:solidFill>
                <a:schemeClr val="tx1"/>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Flowchart: Off-page Connector 12"/>
          <p:cNvSpPr/>
          <p:nvPr/>
        </p:nvSpPr>
        <p:spPr>
          <a:xfrm>
            <a:off x="2659704" y="116632"/>
            <a:ext cx="4000528" cy="500066"/>
          </a:xfrm>
          <a:prstGeom prst="flowChartOffpageConnector">
            <a:avLst/>
          </a:prstGeom>
          <a:solidFill>
            <a:schemeClr val="tx1">
              <a:lumMod val="75000"/>
              <a:lumOff val="25000"/>
            </a:schemeClr>
          </a:solidFill>
          <a:ln>
            <a:solidFill>
              <a:schemeClr val="bg2">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2800" dirty="0" smtClean="0">
                <a:latin typeface="Bernard MT Condensed" pitchFamily="18" charset="0"/>
              </a:rPr>
              <a:t>Results</a:t>
            </a:r>
            <a:endParaRPr lang="en-US" sz="2800" dirty="0">
              <a:latin typeface="Bernard MT Condensed" pitchFamily="18" charset="0"/>
            </a:endParaRPr>
          </a:p>
        </p:txBody>
      </p:sp>
      <p:sp>
        <p:nvSpPr>
          <p:cNvPr id="17410"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l-GR"/>
          </a:p>
        </p:txBody>
      </p:sp>
      <p:sp>
        <p:nvSpPr>
          <p:cNvPr id="17411" name="Rectangle 3"/>
          <p:cNvSpPr>
            <a:spLocks noChangeArrowheads="1"/>
          </p:cNvSpPr>
          <p:nvPr/>
        </p:nvSpPr>
        <p:spPr bwMode="auto">
          <a:xfrm>
            <a:off x="0" y="6762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40962"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l-GR"/>
          </a:p>
        </p:txBody>
      </p:sp>
      <p:sp>
        <p:nvSpPr>
          <p:cNvPr id="40963" name="Rectangle 3"/>
          <p:cNvSpPr>
            <a:spLocks noChangeArrowheads="1"/>
          </p:cNvSpPr>
          <p:nvPr/>
        </p:nvSpPr>
        <p:spPr bwMode="auto">
          <a:xfrm>
            <a:off x="0" y="9525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l-GR" sz="1800" b="0" i="0" u="none" strike="noStrike" cap="none" normalizeH="0" baseline="0" smtClean="0">
              <a:ln>
                <a:noFill/>
              </a:ln>
              <a:solidFill>
                <a:schemeClr val="tx1"/>
              </a:solidFill>
              <a:effectLst/>
              <a:latin typeface="Arial" pitchFamily="34" charset="0"/>
              <a:cs typeface="Arial" pitchFamily="34" charset="0"/>
            </a:endParaRPr>
          </a:p>
        </p:txBody>
      </p:sp>
      <p:sp>
        <p:nvSpPr>
          <p:cNvPr id="41986"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l-GR"/>
          </a:p>
        </p:txBody>
      </p:sp>
      <p:sp>
        <p:nvSpPr>
          <p:cNvPr id="41987" name="Rectangle 3"/>
          <p:cNvSpPr>
            <a:spLocks noChangeArrowheads="1"/>
          </p:cNvSpPr>
          <p:nvPr/>
        </p:nvSpPr>
        <p:spPr bwMode="auto">
          <a:xfrm>
            <a:off x="0" y="6381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l-GR" sz="1800" b="0" i="0" u="none" strike="noStrike" cap="none" normalizeH="0" baseline="0" smtClean="0">
              <a:ln>
                <a:noFill/>
              </a:ln>
              <a:solidFill>
                <a:schemeClr val="tx1"/>
              </a:solidFill>
              <a:effectLst/>
              <a:latin typeface="Arial" pitchFamily="34" charset="0"/>
              <a:cs typeface="Arial" pitchFamily="34" charset="0"/>
            </a:endParaRPr>
          </a:p>
        </p:txBody>
      </p:sp>
      <p:graphicFrame>
        <p:nvGraphicFramePr>
          <p:cNvPr id="9" name="Tabella 8"/>
          <p:cNvGraphicFramePr>
            <a:graphicFrameLocks noGrp="1"/>
          </p:cNvGraphicFramePr>
          <p:nvPr/>
        </p:nvGraphicFramePr>
        <p:xfrm>
          <a:off x="251520" y="1357652"/>
          <a:ext cx="4248470" cy="2575404"/>
        </p:xfrm>
        <a:graphic>
          <a:graphicData uri="http://schemas.openxmlformats.org/drawingml/2006/table">
            <a:tbl>
              <a:tblPr/>
              <a:tblGrid>
                <a:gridCol w="432048"/>
                <a:gridCol w="792088"/>
                <a:gridCol w="720080"/>
                <a:gridCol w="792088"/>
                <a:gridCol w="804086"/>
                <a:gridCol w="708080"/>
              </a:tblGrid>
              <a:tr h="216024">
                <a:tc>
                  <a:txBody>
                    <a:bodyPr/>
                    <a:lstStyle/>
                    <a:p>
                      <a:pPr algn="r" fontAlgn="b"/>
                      <a:endParaRPr lang="it-IT" sz="1400" b="0" i="0" u="none" strike="noStrike" dirty="0">
                        <a:solidFill>
                          <a:srgbClr val="000000"/>
                        </a:solidFill>
                        <a:latin typeface="Calibri"/>
                      </a:endParaRPr>
                    </a:p>
                  </a:txBody>
                  <a:tcPr marL="0" marR="0" marT="0" marB="0" anchor="b">
                    <a:lnL>
                      <a:noFill/>
                    </a:lnL>
                    <a:lnR>
                      <a:noFill/>
                    </a:lnR>
                    <a:lnT>
                      <a:noFill/>
                    </a:lnT>
                    <a:lnB>
                      <a:noFill/>
                    </a:lnB>
                    <a:solidFill>
                      <a:schemeClr val="bg1"/>
                    </a:solidFill>
                  </a:tcPr>
                </a:tc>
                <a:tc>
                  <a:txBody>
                    <a:bodyPr/>
                    <a:lstStyle/>
                    <a:p>
                      <a:pPr algn="r" fontAlgn="b"/>
                      <a:endParaRPr lang="it-IT" sz="1400" b="0" i="0" u="none" strike="noStrike" dirty="0">
                        <a:solidFill>
                          <a:srgbClr val="000000"/>
                        </a:solidFill>
                        <a:latin typeface="Calibri"/>
                      </a:endParaRPr>
                    </a:p>
                  </a:txBody>
                  <a:tcPr marL="0" marR="0" marT="0" marB="0" anchor="b">
                    <a:lnL>
                      <a:noFill/>
                    </a:lnL>
                    <a:lnR>
                      <a:noFill/>
                    </a:lnR>
                    <a:lnT>
                      <a:noFill/>
                    </a:lnT>
                    <a:lnB>
                      <a:noFill/>
                    </a:lnB>
                    <a:solidFill>
                      <a:schemeClr val="bg1"/>
                    </a:solidFill>
                  </a:tcPr>
                </a:tc>
                <a:tc>
                  <a:txBody>
                    <a:bodyPr/>
                    <a:lstStyle/>
                    <a:p>
                      <a:pPr algn="r" fontAlgn="b"/>
                      <a:endParaRPr lang="it-IT" sz="1400" b="0" i="0" u="none" strike="noStrike" dirty="0">
                        <a:solidFill>
                          <a:srgbClr val="000000"/>
                        </a:solidFill>
                        <a:latin typeface="Calibri"/>
                      </a:endParaRPr>
                    </a:p>
                  </a:txBody>
                  <a:tcPr marL="0" marR="0" marT="0" marB="0" anchor="b">
                    <a:lnL>
                      <a:noFill/>
                    </a:lnL>
                    <a:lnR>
                      <a:noFill/>
                    </a:lnR>
                    <a:lnT>
                      <a:noFill/>
                    </a:lnT>
                    <a:lnB>
                      <a:noFill/>
                    </a:lnB>
                    <a:solidFill>
                      <a:schemeClr val="bg1"/>
                    </a:solidFill>
                  </a:tcPr>
                </a:tc>
                <a:tc gridSpan="2">
                  <a:txBody>
                    <a:bodyPr/>
                    <a:lstStyle/>
                    <a:p>
                      <a:pPr algn="ctr" fontAlgn="b"/>
                      <a:r>
                        <a:rPr lang="it-IT" sz="1400" b="0" i="0" u="none" strike="noStrike" dirty="0">
                          <a:solidFill>
                            <a:srgbClr val="000000"/>
                          </a:solidFill>
                          <a:latin typeface="Calibri"/>
                        </a:rPr>
                        <a:t>GERMANY</a:t>
                      </a:r>
                    </a:p>
                  </a:txBody>
                  <a:tcPr marL="0" marR="0" marT="0" marB="0" anchor="b">
                    <a:lnL>
                      <a:noFill/>
                    </a:lnL>
                    <a:lnR>
                      <a:noFill/>
                    </a:lnR>
                    <a:lnT>
                      <a:noFill/>
                    </a:lnT>
                    <a:lnB>
                      <a:noFill/>
                    </a:lnB>
                    <a:solidFill>
                      <a:schemeClr val="bg1"/>
                    </a:solidFill>
                  </a:tcPr>
                </a:tc>
                <a:tc hMerge="1">
                  <a:txBody>
                    <a:bodyPr/>
                    <a:lstStyle/>
                    <a:p>
                      <a:endParaRPr lang="it-IT"/>
                    </a:p>
                  </a:txBody>
                  <a:tcPr/>
                </a:tc>
                <a:tc>
                  <a:txBody>
                    <a:bodyPr/>
                    <a:lstStyle/>
                    <a:p>
                      <a:pPr algn="r" fontAlgn="b"/>
                      <a:endParaRPr lang="it-IT" sz="1400" b="0" i="0" u="none" strike="noStrike">
                        <a:solidFill>
                          <a:srgbClr val="000000"/>
                        </a:solidFill>
                        <a:latin typeface="Calibri"/>
                      </a:endParaRPr>
                    </a:p>
                  </a:txBody>
                  <a:tcPr marL="0" marR="0" marT="0" marB="0" anchor="b">
                    <a:lnL>
                      <a:noFill/>
                    </a:lnL>
                    <a:lnR>
                      <a:noFill/>
                    </a:lnR>
                    <a:lnT>
                      <a:noFill/>
                    </a:lnT>
                    <a:lnB>
                      <a:noFill/>
                    </a:lnB>
                    <a:solidFill>
                      <a:schemeClr val="bg1"/>
                    </a:solidFill>
                  </a:tcPr>
                </a:tc>
              </a:tr>
              <a:tr h="216024">
                <a:tc>
                  <a:txBody>
                    <a:bodyPr/>
                    <a:lstStyle/>
                    <a:p>
                      <a:pPr algn="r" fontAlgn="b"/>
                      <a:endParaRPr lang="it-IT" sz="1400" b="0" i="0" u="none" strike="noStrike" dirty="0">
                        <a:solidFill>
                          <a:srgbClr val="000000"/>
                        </a:solidFill>
                        <a:latin typeface="Calibri"/>
                      </a:endParaRPr>
                    </a:p>
                  </a:txBody>
                  <a:tcPr marL="0" marR="0" marT="0" marB="0" anchor="b">
                    <a:lnL>
                      <a:noFill/>
                    </a:lnL>
                    <a:lnR>
                      <a:noFill/>
                    </a:lnR>
                    <a:lnT>
                      <a:noFill/>
                    </a:lnT>
                    <a:lnB>
                      <a:noFill/>
                    </a:lnB>
                    <a:solidFill>
                      <a:schemeClr val="bg1"/>
                    </a:solidFill>
                  </a:tcPr>
                </a:tc>
                <a:tc>
                  <a:txBody>
                    <a:bodyPr/>
                    <a:lstStyle/>
                    <a:p>
                      <a:pPr algn="ctr" fontAlgn="b"/>
                      <a:r>
                        <a:rPr lang="it-IT" sz="1400" b="0" i="0" u="none" strike="noStrike" dirty="0">
                          <a:solidFill>
                            <a:srgbClr val="000000"/>
                          </a:solidFill>
                          <a:latin typeface="Calibri"/>
                        </a:rPr>
                        <a:t>Office</a:t>
                      </a:r>
                    </a:p>
                  </a:txBody>
                  <a:tcPr marL="0" marR="0" marT="0" marB="0" anchor="b">
                    <a:lnL>
                      <a:noFill/>
                    </a:lnL>
                    <a:lnR>
                      <a:noFill/>
                    </a:lnR>
                    <a:lnT>
                      <a:noFill/>
                    </a:lnT>
                    <a:lnB>
                      <a:noFill/>
                    </a:lnB>
                    <a:solidFill>
                      <a:schemeClr val="bg1"/>
                    </a:solidFill>
                  </a:tcPr>
                </a:tc>
                <a:tc>
                  <a:txBody>
                    <a:bodyPr/>
                    <a:lstStyle/>
                    <a:p>
                      <a:pPr algn="ctr" fontAlgn="b"/>
                      <a:r>
                        <a:rPr lang="it-IT" sz="1400" b="0" i="0" u="none" strike="noStrike" dirty="0" err="1">
                          <a:solidFill>
                            <a:srgbClr val="000000"/>
                          </a:solidFill>
                          <a:latin typeface="Calibri"/>
                        </a:rPr>
                        <a:t>Retail</a:t>
                      </a:r>
                      <a:endParaRPr lang="it-IT" sz="1400" b="0" i="0" u="none" strike="noStrike" dirty="0">
                        <a:solidFill>
                          <a:srgbClr val="000000"/>
                        </a:solidFill>
                        <a:latin typeface="Calibri"/>
                      </a:endParaRPr>
                    </a:p>
                  </a:txBody>
                  <a:tcPr marL="0" marR="0" marT="0" marB="0" anchor="b">
                    <a:lnL>
                      <a:noFill/>
                    </a:lnL>
                    <a:lnR>
                      <a:noFill/>
                    </a:lnR>
                    <a:lnT>
                      <a:noFill/>
                    </a:lnT>
                    <a:lnB>
                      <a:noFill/>
                    </a:lnB>
                    <a:solidFill>
                      <a:schemeClr val="bg1"/>
                    </a:solidFill>
                  </a:tcPr>
                </a:tc>
                <a:tc>
                  <a:txBody>
                    <a:bodyPr/>
                    <a:lstStyle/>
                    <a:p>
                      <a:pPr algn="ctr" fontAlgn="b"/>
                      <a:r>
                        <a:rPr lang="it-IT" sz="1400" b="0" i="0" u="none" strike="noStrike" dirty="0">
                          <a:solidFill>
                            <a:srgbClr val="000000"/>
                          </a:solidFill>
                          <a:latin typeface="Calibri"/>
                        </a:rPr>
                        <a:t>Industrial</a:t>
                      </a:r>
                    </a:p>
                  </a:txBody>
                  <a:tcPr marL="0" marR="0" marT="0" marB="0" anchor="b">
                    <a:lnL>
                      <a:noFill/>
                    </a:lnL>
                    <a:lnR>
                      <a:noFill/>
                    </a:lnR>
                    <a:lnT>
                      <a:noFill/>
                    </a:lnT>
                    <a:lnB>
                      <a:noFill/>
                    </a:lnB>
                    <a:solidFill>
                      <a:schemeClr val="bg1"/>
                    </a:solidFill>
                  </a:tcPr>
                </a:tc>
                <a:tc>
                  <a:txBody>
                    <a:bodyPr/>
                    <a:lstStyle/>
                    <a:p>
                      <a:pPr algn="ctr" fontAlgn="b"/>
                      <a:r>
                        <a:rPr lang="it-IT" sz="1400" b="0" i="0" u="none" strike="noStrike" dirty="0" err="1">
                          <a:solidFill>
                            <a:srgbClr val="000000"/>
                          </a:solidFill>
                          <a:latin typeface="Calibri"/>
                        </a:rPr>
                        <a:t>Residential</a:t>
                      </a:r>
                      <a:endParaRPr lang="it-IT" sz="1400" b="0" i="0" u="none" strike="noStrike" dirty="0">
                        <a:solidFill>
                          <a:srgbClr val="000000"/>
                        </a:solidFill>
                        <a:latin typeface="Calibri"/>
                      </a:endParaRPr>
                    </a:p>
                  </a:txBody>
                  <a:tcPr marL="0" marR="0" marT="0" marB="0" anchor="b">
                    <a:lnL>
                      <a:noFill/>
                    </a:lnL>
                    <a:lnR>
                      <a:noFill/>
                    </a:lnR>
                    <a:lnT>
                      <a:noFill/>
                    </a:lnT>
                    <a:lnB>
                      <a:noFill/>
                    </a:lnB>
                    <a:solidFill>
                      <a:schemeClr val="bg1"/>
                    </a:solidFill>
                  </a:tcPr>
                </a:tc>
                <a:tc>
                  <a:txBody>
                    <a:bodyPr/>
                    <a:lstStyle/>
                    <a:p>
                      <a:pPr algn="ctr" fontAlgn="b"/>
                      <a:r>
                        <a:rPr lang="it-IT" sz="1400" b="0" i="0" u="none" strike="noStrike" dirty="0" err="1">
                          <a:solidFill>
                            <a:srgbClr val="000000"/>
                          </a:solidFill>
                          <a:latin typeface="Calibri"/>
                        </a:rPr>
                        <a:t>Other</a:t>
                      </a:r>
                      <a:endParaRPr lang="it-IT" sz="1400" b="0" i="0" u="none" strike="noStrike" dirty="0">
                        <a:solidFill>
                          <a:srgbClr val="000000"/>
                        </a:solidFill>
                        <a:latin typeface="Calibri"/>
                      </a:endParaRPr>
                    </a:p>
                  </a:txBody>
                  <a:tcPr marL="0" marR="0" marT="0" marB="0" anchor="b">
                    <a:lnL>
                      <a:noFill/>
                    </a:lnL>
                    <a:lnR>
                      <a:noFill/>
                    </a:lnR>
                    <a:lnT>
                      <a:noFill/>
                    </a:lnT>
                    <a:lnB>
                      <a:noFill/>
                    </a:lnB>
                    <a:solidFill>
                      <a:schemeClr val="bg1"/>
                    </a:solidFill>
                  </a:tcPr>
                </a:tc>
              </a:tr>
              <a:tr h="0">
                <a:tc>
                  <a:txBody>
                    <a:bodyPr/>
                    <a:lstStyle/>
                    <a:p>
                      <a:pPr marL="0" algn="r" defTabSz="914400" rtl="0" eaLnBrk="1" fontAlgn="b" latinLnBrk="0" hangingPunct="1"/>
                      <a:r>
                        <a:rPr lang="it-IT" sz="1400" b="0" i="0" u="none" strike="noStrike" kern="1200" dirty="0" smtClean="0">
                          <a:solidFill>
                            <a:srgbClr val="000000"/>
                          </a:solidFill>
                          <a:latin typeface="Calibri"/>
                          <a:ea typeface="+mn-ea"/>
                          <a:cs typeface="+mn-cs"/>
                        </a:rPr>
                        <a:t>0%</a:t>
                      </a:r>
                      <a:endParaRPr lang="it-IT" sz="1400" b="0" i="0" u="none" strike="noStrike" kern="1200" dirty="0">
                        <a:solidFill>
                          <a:srgbClr val="000000"/>
                        </a:solidFill>
                        <a:latin typeface="Calibri"/>
                        <a:ea typeface="+mn-ea"/>
                        <a:cs typeface="+mn-cs"/>
                      </a:endParaRPr>
                    </a:p>
                  </a:txBody>
                  <a:tcPr marL="0" marR="0" marT="0" marB="0" anchor="b">
                    <a:lnL>
                      <a:noFill/>
                    </a:lnL>
                    <a:lnR>
                      <a:noFill/>
                    </a:lnR>
                    <a:lnT>
                      <a:noFill/>
                    </a:lnT>
                    <a:lnB>
                      <a:noFill/>
                    </a:lnB>
                    <a:solidFill>
                      <a:schemeClr val="bg1"/>
                    </a:solidFill>
                  </a:tcPr>
                </a:tc>
                <a:tc>
                  <a:txBody>
                    <a:bodyPr/>
                    <a:lstStyle/>
                    <a:p>
                      <a:pPr algn="r" fontAlgn="b"/>
                      <a:r>
                        <a:rPr lang="it-IT" sz="1400" b="0" i="0" u="none" strike="noStrike" dirty="0" smtClean="0">
                          <a:solidFill>
                            <a:srgbClr val="000000"/>
                          </a:solidFill>
                          <a:latin typeface="Calibri"/>
                        </a:rPr>
                        <a:t>-</a:t>
                      </a:r>
                      <a:endParaRPr lang="it-IT" sz="1400" b="0" i="0" u="none" strike="noStrike" dirty="0">
                        <a:solidFill>
                          <a:srgbClr val="000000"/>
                        </a:solidFill>
                        <a:latin typeface="Calibri"/>
                      </a:endParaRPr>
                    </a:p>
                  </a:txBody>
                  <a:tcPr marL="0" marR="0" marT="0" marB="0" anchor="b">
                    <a:lnL>
                      <a:noFill/>
                    </a:lnL>
                    <a:lnR>
                      <a:noFill/>
                    </a:lnR>
                    <a:lnT>
                      <a:noFill/>
                    </a:lnT>
                    <a:lnB>
                      <a:noFill/>
                    </a:lnB>
                    <a:solidFill>
                      <a:schemeClr val="bg1"/>
                    </a:solidFill>
                  </a:tcPr>
                </a:tc>
                <a:tc>
                  <a:txBody>
                    <a:bodyPr/>
                    <a:lstStyle/>
                    <a:p>
                      <a:pPr algn="r" fontAlgn="b"/>
                      <a:r>
                        <a:rPr lang="it-IT" sz="1400" b="0" i="0" u="none" strike="noStrike" dirty="0" smtClean="0">
                          <a:solidFill>
                            <a:srgbClr val="000000"/>
                          </a:solidFill>
                          <a:latin typeface="Calibri"/>
                        </a:rPr>
                        <a:t>-</a:t>
                      </a:r>
                      <a:endParaRPr lang="it-IT" sz="1400" b="0" i="0" u="none" strike="noStrike" dirty="0">
                        <a:solidFill>
                          <a:srgbClr val="000000"/>
                        </a:solidFill>
                        <a:latin typeface="Calibri"/>
                      </a:endParaRPr>
                    </a:p>
                  </a:txBody>
                  <a:tcPr marL="0" marR="0" marT="0" marB="0" anchor="b">
                    <a:lnL>
                      <a:noFill/>
                    </a:lnL>
                    <a:lnR>
                      <a:noFill/>
                    </a:lnR>
                    <a:lnT>
                      <a:noFill/>
                    </a:lnT>
                    <a:lnB>
                      <a:noFill/>
                    </a:lnB>
                    <a:solidFill>
                      <a:schemeClr val="bg1"/>
                    </a:solidFill>
                  </a:tcPr>
                </a:tc>
                <a:tc>
                  <a:txBody>
                    <a:bodyPr/>
                    <a:lstStyle/>
                    <a:p>
                      <a:pPr algn="r" fontAlgn="b"/>
                      <a:r>
                        <a:rPr lang="it-IT" sz="1400" b="0" i="0" u="none" strike="noStrike" dirty="0" smtClean="0">
                          <a:solidFill>
                            <a:srgbClr val="000000"/>
                          </a:solidFill>
                          <a:latin typeface="Calibri"/>
                        </a:rPr>
                        <a:t>-</a:t>
                      </a:r>
                      <a:endParaRPr lang="it-IT" sz="1400" b="0" i="0" u="none" strike="noStrike" dirty="0">
                        <a:solidFill>
                          <a:srgbClr val="000000"/>
                        </a:solidFill>
                        <a:latin typeface="Calibri"/>
                      </a:endParaRPr>
                    </a:p>
                  </a:txBody>
                  <a:tcPr marL="0" marR="0" marT="0" marB="0" anchor="b">
                    <a:lnL>
                      <a:noFill/>
                    </a:lnL>
                    <a:lnR>
                      <a:noFill/>
                    </a:lnR>
                    <a:lnT>
                      <a:noFill/>
                    </a:lnT>
                    <a:lnB>
                      <a:noFill/>
                    </a:lnB>
                    <a:solidFill>
                      <a:schemeClr val="bg1"/>
                    </a:solidFill>
                  </a:tcPr>
                </a:tc>
                <a:tc>
                  <a:txBody>
                    <a:bodyPr/>
                    <a:lstStyle/>
                    <a:p>
                      <a:pPr algn="r" fontAlgn="b"/>
                      <a:r>
                        <a:rPr lang="it-IT" sz="1400" b="0" i="0" u="none" strike="noStrike" dirty="0" smtClean="0">
                          <a:solidFill>
                            <a:srgbClr val="000000"/>
                          </a:solidFill>
                          <a:latin typeface="Calibri"/>
                        </a:rPr>
                        <a:t>-</a:t>
                      </a:r>
                      <a:endParaRPr lang="it-IT" sz="1400" b="0" i="0" u="none" strike="noStrike" dirty="0">
                        <a:solidFill>
                          <a:srgbClr val="000000"/>
                        </a:solidFill>
                        <a:latin typeface="Calibri"/>
                      </a:endParaRPr>
                    </a:p>
                  </a:txBody>
                  <a:tcPr marL="0" marR="0" marT="0" marB="0" anchor="b">
                    <a:lnL>
                      <a:noFill/>
                    </a:lnL>
                    <a:lnR>
                      <a:noFill/>
                    </a:lnR>
                    <a:lnT>
                      <a:noFill/>
                    </a:lnT>
                    <a:lnB>
                      <a:noFill/>
                    </a:lnB>
                    <a:solidFill>
                      <a:schemeClr val="bg1"/>
                    </a:solidFill>
                  </a:tcPr>
                </a:tc>
                <a:tc>
                  <a:txBody>
                    <a:bodyPr/>
                    <a:lstStyle/>
                    <a:p>
                      <a:pPr algn="r" fontAlgn="b"/>
                      <a:r>
                        <a:rPr lang="it-IT" sz="1400" b="0" i="0" u="none" strike="noStrike" dirty="0">
                          <a:solidFill>
                            <a:srgbClr val="000000"/>
                          </a:solidFill>
                          <a:latin typeface="Calibri"/>
                        </a:rPr>
                        <a:t>0.793092</a:t>
                      </a:r>
                    </a:p>
                  </a:txBody>
                  <a:tcPr marL="0" marR="0" marT="0" marB="0" anchor="b">
                    <a:lnL>
                      <a:noFill/>
                    </a:lnL>
                    <a:lnR>
                      <a:noFill/>
                    </a:lnR>
                    <a:lnT>
                      <a:noFill/>
                    </a:lnT>
                    <a:lnB>
                      <a:noFill/>
                    </a:lnB>
                    <a:solidFill>
                      <a:schemeClr val="bg1"/>
                    </a:solidFill>
                  </a:tcPr>
                </a:tc>
              </a:tr>
              <a:tr h="214444">
                <a:tc>
                  <a:txBody>
                    <a:bodyPr/>
                    <a:lstStyle/>
                    <a:p>
                      <a:pPr algn="r" fontAlgn="b"/>
                      <a:r>
                        <a:rPr lang="it-IT" sz="1400" b="0" i="0" u="none" strike="noStrike" dirty="0" smtClean="0">
                          <a:solidFill>
                            <a:srgbClr val="000000"/>
                          </a:solidFill>
                          <a:latin typeface="Calibri"/>
                        </a:rPr>
                        <a:t>10%</a:t>
                      </a:r>
                      <a:endParaRPr lang="it-IT" sz="1400" b="0" i="0" u="none" strike="noStrike" dirty="0">
                        <a:solidFill>
                          <a:srgbClr val="000000"/>
                        </a:solidFill>
                        <a:latin typeface="Calibri"/>
                      </a:endParaRPr>
                    </a:p>
                  </a:txBody>
                  <a:tcPr marL="0" marR="0" marT="0" marB="0" anchor="b">
                    <a:lnL>
                      <a:noFill/>
                    </a:lnL>
                    <a:lnR>
                      <a:noFill/>
                    </a:lnR>
                    <a:lnT>
                      <a:noFill/>
                    </a:lnT>
                    <a:lnB>
                      <a:noFill/>
                    </a:lnB>
                    <a:solidFill>
                      <a:schemeClr val="bg1"/>
                    </a:solidFill>
                  </a:tcPr>
                </a:tc>
                <a:tc>
                  <a:txBody>
                    <a:bodyPr/>
                    <a:lstStyle/>
                    <a:p>
                      <a:pPr algn="r" fontAlgn="b"/>
                      <a:r>
                        <a:rPr lang="it-IT" sz="1400" b="0" i="0" u="none" strike="noStrike" dirty="0" smtClean="0">
                          <a:solidFill>
                            <a:srgbClr val="000000"/>
                          </a:solidFill>
                          <a:latin typeface="Calibri"/>
                        </a:rPr>
                        <a:t>-</a:t>
                      </a:r>
                      <a:endParaRPr lang="it-IT" sz="1400" b="0" i="0" u="none" strike="noStrike" dirty="0">
                        <a:solidFill>
                          <a:srgbClr val="000000"/>
                        </a:solidFill>
                        <a:latin typeface="Calibri"/>
                      </a:endParaRPr>
                    </a:p>
                  </a:txBody>
                  <a:tcPr marL="0" marR="0" marT="0" marB="0" anchor="b">
                    <a:lnL>
                      <a:noFill/>
                    </a:lnL>
                    <a:lnR>
                      <a:noFill/>
                    </a:lnR>
                    <a:lnT>
                      <a:noFill/>
                    </a:lnT>
                    <a:lnB>
                      <a:noFill/>
                    </a:lnB>
                    <a:solidFill>
                      <a:schemeClr val="bg1"/>
                    </a:solidFill>
                  </a:tcPr>
                </a:tc>
                <a:tc>
                  <a:txBody>
                    <a:bodyPr/>
                    <a:lstStyle/>
                    <a:p>
                      <a:pPr algn="r" fontAlgn="b"/>
                      <a:r>
                        <a:rPr lang="it-IT" sz="1400" b="0" i="0" u="none" strike="noStrike" dirty="0" smtClean="0">
                          <a:solidFill>
                            <a:srgbClr val="000000"/>
                          </a:solidFill>
                          <a:latin typeface="Calibri"/>
                        </a:rPr>
                        <a:t>-</a:t>
                      </a:r>
                      <a:endParaRPr lang="it-IT" sz="1400" b="0" i="0" u="none" strike="noStrike" dirty="0">
                        <a:solidFill>
                          <a:srgbClr val="000000"/>
                        </a:solidFill>
                        <a:latin typeface="Calibri"/>
                      </a:endParaRPr>
                    </a:p>
                  </a:txBody>
                  <a:tcPr marL="0" marR="0" marT="0" marB="0" anchor="b">
                    <a:lnL>
                      <a:noFill/>
                    </a:lnL>
                    <a:lnR>
                      <a:noFill/>
                    </a:lnR>
                    <a:lnT>
                      <a:noFill/>
                    </a:lnT>
                    <a:lnB>
                      <a:noFill/>
                    </a:lnB>
                    <a:solidFill>
                      <a:schemeClr val="bg1"/>
                    </a:solidFill>
                  </a:tcPr>
                </a:tc>
                <a:tc>
                  <a:txBody>
                    <a:bodyPr/>
                    <a:lstStyle/>
                    <a:p>
                      <a:pPr algn="r" fontAlgn="b"/>
                      <a:r>
                        <a:rPr lang="it-IT" sz="1400" b="0" i="0" u="none" strike="noStrike" dirty="0" smtClean="0">
                          <a:solidFill>
                            <a:srgbClr val="000000"/>
                          </a:solidFill>
                          <a:latin typeface="Calibri"/>
                        </a:rPr>
                        <a:t>-</a:t>
                      </a:r>
                      <a:endParaRPr lang="it-IT" sz="1400" b="0" i="0" u="none" strike="noStrike" dirty="0">
                        <a:solidFill>
                          <a:srgbClr val="000000"/>
                        </a:solidFill>
                        <a:latin typeface="Calibri"/>
                      </a:endParaRPr>
                    </a:p>
                  </a:txBody>
                  <a:tcPr marL="0" marR="0" marT="0" marB="0" anchor="b">
                    <a:lnL>
                      <a:noFill/>
                    </a:lnL>
                    <a:lnR>
                      <a:noFill/>
                    </a:lnR>
                    <a:lnT>
                      <a:noFill/>
                    </a:lnT>
                    <a:lnB>
                      <a:noFill/>
                    </a:lnB>
                    <a:solidFill>
                      <a:schemeClr val="bg1"/>
                    </a:solidFill>
                  </a:tcPr>
                </a:tc>
                <a:tc>
                  <a:txBody>
                    <a:bodyPr/>
                    <a:lstStyle/>
                    <a:p>
                      <a:pPr algn="r" fontAlgn="b"/>
                      <a:r>
                        <a:rPr lang="it-IT" sz="1400" b="0" i="0" u="none" strike="noStrike" dirty="0" smtClean="0">
                          <a:solidFill>
                            <a:srgbClr val="000000"/>
                          </a:solidFill>
                          <a:latin typeface="Calibri"/>
                        </a:rPr>
                        <a:t>-</a:t>
                      </a:r>
                      <a:endParaRPr lang="it-IT" sz="1400" b="0" i="0" u="none" strike="noStrike" dirty="0">
                        <a:solidFill>
                          <a:srgbClr val="000000"/>
                        </a:solidFill>
                        <a:latin typeface="Calibri"/>
                      </a:endParaRPr>
                    </a:p>
                  </a:txBody>
                  <a:tcPr marL="0" marR="0" marT="0" marB="0" anchor="b">
                    <a:lnL>
                      <a:noFill/>
                    </a:lnL>
                    <a:lnR>
                      <a:noFill/>
                    </a:lnR>
                    <a:lnT>
                      <a:noFill/>
                    </a:lnT>
                    <a:lnB>
                      <a:noFill/>
                    </a:lnB>
                    <a:solidFill>
                      <a:schemeClr val="bg1"/>
                    </a:solidFill>
                  </a:tcPr>
                </a:tc>
                <a:tc>
                  <a:txBody>
                    <a:bodyPr/>
                    <a:lstStyle/>
                    <a:p>
                      <a:pPr algn="r" fontAlgn="b"/>
                      <a:r>
                        <a:rPr lang="it-IT" sz="1400" b="0" i="0" u="none" strike="noStrike" dirty="0">
                          <a:solidFill>
                            <a:srgbClr val="000000"/>
                          </a:solidFill>
                          <a:latin typeface="Calibri"/>
                        </a:rPr>
                        <a:t>0.793092</a:t>
                      </a:r>
                    </a:p>
                  </a:txBody>
                  <a:tcPr marL="0" marR="0" marT="0" marB="0" anchor="b">
                    <a:lnL>
                      <a:noFill/>
                    </a:lnL>
                    <a:lnR>
                      <a:noFill/>
                    </a:lnR>
                    <a:lnT>
                      <a:noFill/>
                    </a:lnT>
                    <a:lnB>
                      <a:noFill/>
                    </a:lnB>
                    <a:solidFill>
                      <a:schemeClr val="bg1"/>
                    </a:solidFill>
                  </a:tcPr>
                </a:tc>
              </a:tr>
              <a:tr h="214444">
                <a:tc>
                  <a:txBody>
                    <a:bodyPr/>
                    <a:lstStyle/>
                    <a:p>
                      <a:pPr algn="r" fontAlgn="b"/>
                      <a:r>
                        <a:rPr lang="it-IT" sz="1400" b="0" i="0" u="none" strike="noStrike" dirty="0" smtClean="0">
                          <a:solidFill>
                            <a:srgbClr val="000000"/>
                          </a:solidFill>
                          <a:latin typeface="Calibri"/>
                        </a:rPr>
                        <a:t>20%</a:t>
                      </a:r>
                      <a:endParaRPr lang="it-IT" sz="1400" b="0" i="0" u="none" strike="noStrike" dirty="0">
                        <a:solidFill>
                          <a:srgbClr val="000000"/>
                        </a:solidFill>
                        <a:latin typeface="Calibri"/>
                      </a:endParaRPr>
                    </a:p>
                  </a:txBody>
                  <a:tcPr marL="0" marR="0" marT="0" marB="0" anchor="b">
                    <a:lnL>
                      <a:noFill/>
                    </a:lnL>
                    <a:lnR>
                      <a:noFill/>
                    </a:lnR>
                    <a:lnT>
                      <a:noFill/>
                    </a:lnT>
                    <a:lnB>
                      <a:noFill/>
                    </a:lnB>
                    <a:solidFill>
                      <a:schemeClr val="bg1"/>
                    </a:solidFill>
                  </a:tcPr>
                </a:tc>
                <a:tc>
                  <a:txBody>
                    <a:bodyPr/>
                    <a:lstStyle/>
                    <a:p>
                      <a:pPr algn="r" fontAlgn="b"/>
                      <a:r>
                        <a:rPr lang="it-IT" sz="1400" b="0" i="0" u="none" strike="noStrike" dirty="0" smtClean="0">
                          <a:solidFill>
                            <a:srgbClr val="000000"/>
                          </a:solidFill>
                          <a:latin typeface="Calibri"/>
                        </a:rPr>
                        <a:t>-</a:t>
                      </a:r>
                      <a:endParaRPr lang="it-IT" sz="1400" b="0" i="0" u="none" strike="noStrike" dirty="0">
                        <a:solidFill>
                          <a:srgbClr val="000000"/>
                        </a:solidFill>
                        <a:latin typeface="Calibri"/>
                      </a:endParaRPr>
                    </a:p>
                  </a:txBody>
                  <a:tcPr marL="0" marR="0" marT="0" marB="0" anchor="b">
                    <a:lnL>
                      <a:noFill/>
                    </a:lnL>
                    <a:lnR>
                      <a:noFill/>
                    </a:lnR>
                    <a:lnT>
                      <a:noFill/>
                    </a:lnT>
                    <a:lnB>
                      <a:noFill/>
                    </a:lnB>
                    <a:solidFill>
                      <a:schemeClr val="bg1"/>
                    </a:solidFill>
                  </a:tcPr>
                </a:tc>
                <a:tc>
                  <a:txBody>
                    <a:bodyPr/>
                    <a:lstStyle/>
                    <a:p>
                      <a:pPr algn="r" fontAlgn="b"/>
                      <a:r>
                        <a:rPr lang="it-IT" sz="1400" b="0" i="0" u="none" strike="noStrike" dirty="0" smtClean="0">
                          <a:solidFill>
                            <a:srgbClr val="000000"/>
                          </a:solidFill>
                          <a:latin typeface="Calibri"/>
                        </a:rPr>
                        <a:t>-</a:t>
                      </a:r>
                      <a:endParaRPr lang="it-IT" sz="1400" b="0" i="0" u="none" strike="noStrike" dirty="0">
                        <a:solidFill>
                          <a:srgbClr val="000000"/>
                        </a:solidFill>
                        <a:latin typeface="Calibri"/>
                      </a:endParaRPr>
                    </a:p>
                  </a:txBody>
                  <a:tcPr marL="0" marR="0" marT="0" marB="0" anchor="b">
                    <a:lnL>
                      <a:noFill/>
                    </a:lnL>
                    <a:lnR>
                      <a:noFill/>
                    </a:lnR>
                    <a:lnT>
                      <a:noFill/>
                    </a:lnT>
                    <a:lnB>
                      <a:noFill/>
                    </a:lnB>
                    <a:solidFill>
                      <a:schemeClr val="bg1"/>
                    </a:solidFill>
                  </a:tcPr>
                </a:tc>
                <a:tc>
                  <a:txBody>
                    <a:bodyPr/>
                    <a:lstStyle/>
                    <a:p>
                      <a:pPr algn="r" fontAlgn="b"/>
                      <a:r>
                        <a:rPr lang="it-IT" sz="1400" b="0" i="0" u="none" strike="noStrike" dirty="0" smtClean="0">
                          <a:solidFill>
                            <a:srgbClr val="000000"/>
                          </a:solidFill>
                          <a:latin typeface="Calibri"/>
                        </a:rPr>
                        <a:t>-</a:t>
                      </a:r>
                      <a:endParaRPr lang="it-IT" sz="1400" b="0" i="0" u="none" strike="noStrike" dirty="0">
                        <a:solidFill>
                          <a:srgbClr val="000000"/>
                        </a:solidFill>
                        <a:latin typeface="Calibri"/>
                      </a:endParaRPr>
                    </a:p>
                  </a:txBody>
                  <a:tcPr marL="0" marR="0" marT="0" marB="0" anchor="b">
                    <a:lnL>
                      <a:noFill/>
                    </a:lnL>
                    <a:lnR>
                      <a:noFill/>
                    </a:lnR>
                    <a:lnT>
                      <a:noFill/>
                    </a:lnT>
                    <a:lnB>
                      <a:noFill/>
                    </a:lnB>
                    <a:solidFill>
                      <a:schemeClr val="bg1"/>
                    </a:solidFill>
                  </a:tcPr>
                </a:tc>
                <a:tc>
                  <a:txBody>
                    <a:bodyPr/>
                    <a:lstStyle/>
                    <a:p>
                      <a:pPr algn="r" fontAlgn="b"/>
                      <a:r>
                        <a:rPr lang="it-IT" sz="1400" b="0" i="0" u="none" strike="noStrike" dirty="0" smtClean="0">
                          <a:solidFill>
                            <a:srgbClr val="000000"/>
                          </a:solidFill>
                          <a:latin typeface="Calibri"/>
                        </a:rPr>
                        <a:t>-</a:t>
                      </a:r>
                      <a:endParaRPr lang="it-IT" sz="1400" b="0" i="0" u="none" strike="noStrike" dirty="0">
                        <a:solidFill>
                          <a:srgbClr val="000000"/>
                        </a:solidFill>
                        <a:latin typeface="Calibri"/>
                      </a:endParaRPr>
                    </a:p>
                  </a:txBody>
                  <a:tcPr marL="0" marR="0" marT="0" marB="0" anchor="b">
                    <a:lnL>
                      <a:noFill/>
                    </a:lnL>
                    <a:lnR>
                      <a:noFill/>
                    </a:lnR>
                    <a:lnT>
                      <a:noFill/>
                    </a:lnT>
                    <a:lnB>
                      <a:noFill/>
                    </a:lnB>
                    <a:solidFill>
                      <a:schemeClr val="bg1"/>
                    </a:solidFill>
                  </a:tcPr>
                </a:tc>
                <a:tc>
                  <a:txBody>
                    <a:bodyPr/>
                    <a:lstStyle/>
                    <a:p>
                      <a:pPr algn="r" fontAlgn="b"/>
                      <a:r>
                        <a:rPr lang="it-IT" sz="1400" b="0" i="0" u="none" strike="noStrike">
                          <a:solidFill>
                            <a:srgbClr val="000000"/>
                          </a:solidFill>
                          <a:latin typeface="Calibri"/>
                        </a:rPr>
                        <a:t>0.793092</a:t>
                      </a:r>
                    </a:p>
                  </a:txBody>
                  <a:tcPr marL="0" marR="0" marT="0" marB="0" anchor="b">
                    <a:lnL>
                      <a:noFill/>
                    </a:lnL>
                    <a:lnR>
                      <a:noFill/>
                    </a:lnR>
                    <a:lnT>
                      <a:noFill/>
                    </a:lnT>
                    <a:lnB>
                      <a:noFill/>
                    </a:lnB>
                    <a:solidFill>
                      <a:schemeClr val="bg1"/>
                    </a:solidFill>
                  </a:tcPr>
                </a:tc>
              </a:tr>
              <a:tr h="214444">
                <a:tc>
                  <a:txBody>
                    <a:bodyPr/>
                    <a:lstStyle/>
                    <a:p>
                      <a:pPr algn="r" fontAlgn="b"/>
                      <a:r>
                        <a:rPr lang="it-IT" sz="1400" b="0" i="0" u="none" strike="noStrike" dirty="0" smtClean="0">
                          <a:solidFill>
                            <a:srgbClr val="000000"/>
                          </a:solidFill>
                          <a:latin typeface="Calibri"/>
                        </a:rPr>
                        <a:t>30%</a:t>
                      </a:r>
                      <a:endParaRPr lang="it-IT" sz="1400" b="0" i="0" u="none" strike="noStrike" dirty="0">
                        <a:solidFill>
                          <a:srgbClr val="000000"/>
                        </a:solidFill>
                        <a:latin typeface="Calibri"/>
                      </a:endParaRPr>
                    </a:p>
                  </a:txBody>
                  <a:tcPr marL="0" marR="0" marT="0" marB="0" anchor="b">
                    <a:lnL>
                      <a:noFill/>
                    </a:lnL>
                    <a:lnR>
                      <a:noFill/>
                    </a:lnR>
                    <a:lnT>
                      <a:noFill/>
                    </a:lnT>
                    <a:lnB>
                      <a:noFill/>
                    </a:lnB>
                    <a:solidFill>
                      <a:schemeClr val="bg1"/>
                    </a:solidFill>
                  </a:tcPr>
                </a:tc>
                <a:tc>
                  <a:txBody>
                    <a:bodyPr/>
                    <a:lstStyle/>
                    <a:p>
                      <a:pPr algn="r" fontAlgn="b"/>
                      <a:r>
                        <a:rPr lang="it-IT" sz="1400" b="0" i="0" u="none" strike="noStrike" dirty="0" smtClean="0">
                          <a:solidFill>
                            <a:srgbClr val="000000"/>
                          </a:solidFill>
                          <a:latin typeface="Calibri"/>
                        </a:rPr>
                        <a:t>-</a:t>
                      </a:r>
                      <a:endParaRPr lang="it-IT" sz="1400" b="0" i="0" u="none" strike="noStrike" dirty="0">
                        <a:solidFill>
                          <a:srgbClr val="000000"/>
                        </a:solidFill>
                        <a:latin typeface="Calibri"/>
                      </a:endParaRPr>
                    </a:p>
                  </a:txBody>
                  <a:tcPr marL="0" marR="0" marT="0" marB="0" anchor="b">
                    <a:lnL>
                      <a:noFill/>
                    </a:lnL>
                    <a:lnR>
                      <a:noFill/>
                    </a:lnR>
                    <a:lnT>
                      <a:noFill/>
                    </a:lnT>
                    <a:lnB>
                      <a:noFill/>
                    </a:lnB>
                    <a:solidFill>
                      <a:schemeClr val="bg1"/>
                    </a:solidFill>
                  </a:tcPr>
                </a:tc>
                <a:tc>
                  <a:txBody>
                    <a:bodyPr/>
                    <a:lstStyle/>
                    <a:p>
                      <a:pPr algn="r" fontAlgn="b"/>
                      <a:r>
                        <a:rPr lang="it-IT" sz="1400" b="0" i="0" u="none" strike="noStrike" dirty="0" smtClean="0">
                          <a:solidFill>
                            <a:srgbClr val="000000"/>
                          </a:solidFill>
                          <a:latin typeface="Calibri"/>
                        </a:rPr>
                        <a:t>-</a:t>
                      </a:r>
                      <a:endParaRPr lang="it-IT" sz="1400" b="0" i="0" u="none" strike="noStrike" dirty="0">
                        <a:solidFill>
                          <a:srgbClr val="000000"/>
                        </a:solidFill>
                        <a:latin typeface="Calibri"/>
                      </a:endParaRPr>
                    </a:p>
                  </a:txBody>
                  <a:tcPr marL="0" marR="0" marT="0" marB="0" anchor="b">
                    <a:lnL>
                      <a:noFill/>
                    </a:lnL>
                    <a:lnR>
                      <a:noFill/>
                    </a:lnR>
                    <a:lnT>
                      <a:noFill/>
                    </a:lnT>
                    <a:lnB>
                      <a:noFill/>
                    </a:lnB>
                    <a:solidFill>
                      <a:schemeClr val="bg1"/>
                    </a:solidFill>
                  </a:tcPr>
                </a:tc>
                <a:tc>
                  <a:txBody>
                    <a:bodyPr/>
                    <a:lstStyle/>
                    <a:p>
                      <a:pPr algn="r" fontAlgn="b"/>
                      <a:r>
                        <a:rPr lang="it-IT" sz="1400" b="0" i="0" u="none" strike="noStrike" dirty="0" smtClean="0">
                          <a:solidFill>
                            <a:srgbClr val="000000"/>
                          </a:solidFill>
                          <a:latin typeface="Calibri"/>
                        </a:rPr>
                        <a:t>-</a:t>
                      </a:r>
                      <a:endParaRPr lang="it-IT" sz="1400" b="0" i="0" u="none" strike="noStrike" dirty="0">
                        <a:solidFill>
                          <a:srgbClr val="000000"/>
                        </a:solidFill>
                        <a:latin typeface="Calibri"/>
                      </a:endParaRPr>
                    </a:p>
                  </a:txBody>
                  <a:tcPr marL="0" marR="0" marT="0" marB="0" anchor="b">
                    <a:lnL>
                      <a:noFill/>
                    </a:lnL>
                    <a:lnR>
                      <a:noFill/>
                    </a:lnR>
                    <a:lnT>
                      <a:noFill/>
                    </a:lnT>
                    <a:lnB>
                      <a:noFill/>
                    </a:lnB>
                    <a:solidFill>
                      <a:schemeClr val="bg1"/>
                    </a:solidFill>
                  </a:tcPr>
                </a:tc>
                <a:tc>
                  <a:txBody>
                    <a:bodyPr/>
                    <a:lstStyle/>
                    <a:p>
                      <a:pPr algn="r" fontAlgn="b"/>
                      <a:r>
                        <a:rPr lang="it-IT" sz="1400" b="0" i="0" u="none" strike="noStrike" dirty="0" smtClean="0">
                          <a:solidFill>
                            <a:srgbClr val="000000"/>
                          </a:solidFill>
                          <a:latin typeface="Calibri"/>
                        </a:rPr>
                        <a:t>-</a:t>
                      </a:r>
                      <a:endParaRPr lang="it-IT" sz="1400" b="0" i="0" u="none" strike="noStrike" dirty="0">
                        <a:solidFill>
                          <a:srgbClr val="000000"/>
                        </a:solidFill>
                        <a:latin typeface="Calibri"/>
                      </a:endParaRPr>
                    </a:p>
                  </a:txBody>
                  <a:tcPr marL="0" marR="0" marT="0" marB="0" anchor="b">
                    <a:lnL>
                      <a:noFill/>
                    </a:lnL>
                    <a:lnR>
                      <a:noFill/>
                    </a:lnR>
                    <a:lnT>
                      <a:noFill/>
                    </a:lnT>
                    <a:lnB>
                      <a:noFill/>
                    </a:lnB>
                    <a:solidFill>
                      <a:schemeClr val="bg1"/>
                    </a:solidFill>
                  </a:tcPr>
                </a:tc>
                <a:tc>
                  <a:txBody>
                    <a:bodyPr/>
                    <a:lstStyle/>
                    <a:p>
                      <a:pPr algn="r" fontAlgn="b"/>
                      <a:r>
                        <a:rPr lang="it-IT" sz="1400" b="0" i="0" u="none" strike="noStrike" dirty="0">
                          <a:solidFill>
                            <a:srgbClr val="000000"/>
                          </a:solidFill>
                          <a:latin typeface="Calibri"/>
                        </a:rPr>
                        <a:t>0.793092</a:t>
                      </a:r>
                    </a:p>
                  </a:txBody>
                  <a:tcPr marL="0" marR="0" marT="0" marB="0" anchor="b">
                    <a:lnL>
                      <a:noFill/>
                    </a:lnL>
                    <a:lnR>
                      <a:noFill/>
                    </a:lnR>
                    <a:lnT>
                      <a:noFill/>
                    </a:lnT>
                    <a:lnB>
                      <a:noFill/>
                    </a:lnB>
                    <a:solidFill>
                      <a:schemeClr val="bg1"/>
                    </a:solidFill>
                  </a:tcPr>
                </a:tc>
              </a:tr>
              <a:tr h="214444">
                <a:tc>
                  <a:txBody>
                    <a:bodyPr/>
                    <a:lstStyle/>
                    <a:p>
                      <a:pPr algn="r" fontAlgn="b"/>
                      <a:r>
                        <a:rPr lang="it-IT" sz="1400" b="0" i="0" u="none" strike="noStrike" dirty="0" smtClean="0">
                          <a:solidFill>
                            <a:srgbClr val="000000"/>
                          </a:solidFill>
                          <a:latin typeface="Calibri"/>
                        </a:rPr>
                        <a:t>40%</a:t>
                      </a:r>
                      <a:endParaRPr lang="it-IT" sz="1400" b="0" i="0" u="none" strike="noStrike" dirty="0">
                        <a:solidFill>
                          <a:srgbClr val="000000"/>
                        </a:solidFill>
                        <a:latin typeface="Calibri"/>
                      </a:endParaRPr>
                    </a:p>
                  </a:txBody>
                  <a:tcPr marL="0" marR="0" marT="0" marB="0" anchor="b">
                    <a:lnL>
                      <a:noFill/>
                    </a:lnL>
                    <a:lnR>
                      <a:noFill/>
                    </a:lnR>
                    <a:lnT>
                      <a:noFill/>
                    </a:lnT>
                    <a:lnB>
                      <a:noFill/>
                    </a:lnB>
                    <a:solidFill>
                      <a:schemeClr val="bg1"/>
                    </a:solidFill>
                  </a:tcPr>
                </a:tc>
                <a:tc>
                  <a:txBody>
                    <a:bodyPr/>
                    <a:lstStyle/>
                    <a:p>
                      <a:pPr algn="r" fontAlgn="b"/>
                      <a:r>
                        <a:rPr lang="it-IT" sz="1400" b="0" i="0" u="none" strike="noStrike" dirty="0">
                          <a:solidFill>
                            <a:srgbClr val="000000"/>
                          </a:solidFill>
                          <a:latin typeface="Calibri"/>
                        </a:rPr>
                        <a:t>0.547723</a:t>
                      </a:r>
                    </a:p>
                  </a:txBody>
                  <a:tcPr marL="0" marR="0" marT="0" marB="0" anchor="b">
                    <a:lnL>
                      <a:noFill/>
                    </a:lnL>
                    <a:lnR>
                      <a:noFill/>
                    </a:lnR>
                    <a:lnT>
                      <a:noFill/>
                    </a:lnT>
                    <a:lnB>
                      <a:noFill/>
                    </a:lnB>
                    <a:solidFill>
                      <a:schemeClr val="bg1"/>
                    </a:solidFill>
                  </a:tcPr>
                </a:tc>
                <a:tc>
                  <a:txBody>
                    <a:bodyPr/>
                    <a:lstStyle/>
                    <a:p>
                      <a:pPr algn="r" fontAlgn="b"/>
                      <a:r>
                        <a:rPr lang="it-IT" sz="1400" b="0" i="0" u="none" strike="noStrike">
                          <a:solidFill>
                            <a:srgbClr val="000000"/>
                          </a:solidFill>
                          <a:latin typeface="Calibri"/>
                        </a:rPr>
                        <a:t>0.618895</a:t>
                      </a:r>
                    </a:p>
                  </a:txBody>
                  <a:tcPr marL="0" marR="0" marT="0" marB="0" anchor="b">
                    <a:lnL>
                      <a:noFill/>
                    </a:lnL>
                    <a:lnR>
                      <a:noFill/>
                    </a:lnR>
                    <a:lnT>
                      <a:noFill/>
                    </a:lnT>
                    <a:lnB>
                      <a:noFill/>
                    </a:lnB>
                    <a:solidFill>
                      <a:schemeClr val="bg1"/>
                    </a:solidFill>
                  </a:tcPr>
                </a:tc>
                <a:tc>
                  <a:txBody>
                    <a:bodyPr/>
                    <a:lstStyle/>
                    <a:p>
                      <a:pPr algn="r" fontAlgn="b"/>
                      <a:r>
                        <a:rPr lang="it-IT" sz="1400" b="0" i="0" u="none" strike="noStrike" dirty="0">
                          <a:solidFill>
                            <a:srgbClr val="000000"/>
                          </a:solidFill>
                          <a:latin typeface="Calibri"/>
                        </a:rPr>
                        <a:t>0.514053</a:t>
                      </a:r>
                    </a:p>
                  </a:txBody>
                  <a:tcPr marL="0" marR="0" marT="0" marB="0" anchor="b">
                    <a:lnL>
                      <a:noFill/>
                    </a:lnL>
                    <a:lnR>
                      <a:noFill/>
                    </a:lnR>
                    <a:lnT>
                      <a:noFill/>
                    </a:lnT>
                    <a:lnB>
                      <a:noFill/>
                    </a:lnB>
                    <a:solidFill>
                      <a:schemeClr val="bg1"/>
                    </a:solidFill>
                  </a:tcPr>
                </a:tc>
                <a:tc>
                  <a:txBody>
                    <a:bodyPr/>
                    <a:lstStyle/>
                    <a:p>
                      <a:pPr algn="r" fontAlgn="b"/>
                      <a:r>
                        <a:rPr lang="it-IT" sz="1400" b="0" i="0" u="none" strike="noStrike" dirty="0">
                          <a:solidFill>
                            <a:srgbClr val="000000"/>
                          </a:solidFill>
                          <a:latin typeface="Calibri"/>
                        </a:rPr>
                        <a:t>0.621463</a:t>
                      </a:r>
                    </a:p>
                  </a:txBody>
                  <a:tcPr marL="0" marR="0" marT="0" marB="0" anchor="b">
                    <a:lnL>
                      <a:noFill/>
                    </a:lnL>
                    <a:lnR>
                      <a:noFill/>
                    </a:lnR>
                    <a:lnT>
                      <a:noFill/>
                    </a:lnT>
                    <a:lnB>
                      <a:noFill/>
                    </a:lnB>
                    <a:solidFill>
                      <a:schemeClr val="bg1"/>
                    </a:solidFill>
                  </a:tcPr>
                </a:tc>
                <a:tc>
                  <a:txBody>
                    <a:bodyPr/>
                    <a:lstStyle/>
                    <a:p>
                      <a:pPr algn="r" fontAlgn="b"/>
                      <a:r>
                        <a:rPr lang="it-IT" sz="1400" b="0" i="0" u="none" strike="noStrike" dirty="0">
                          <a:solidFill>
                            <a:srgbClr val="000000"/>
                          </a:solidFill>
                          <a:latin typeface="Calibri"/>
                        </a:rPr>
                        <a:t>0.728361</a:t>
                      </a:r>
                    </a:p>
                  </a:txBody>
                  <a:tcPr marL="0" marR="0" marT="0" marB="0" anchor="b">
                    <a:lnL>
                      <a:noFill/>
                    </a:lnL>
                    <a:lnR>
                      <a:noFill/>
                    </a:lnR>
                    <a:lnT>
                      <a:noFill/>
                    </a:lnT>
                    <a:lnB>
                      <a:noFill/>
                    </a:lnB>
                    <a:solidFill>
                      <a:schemeClr val="bg1"/>
                    </a:solidFill>
                  </a:tcPr>
                </a:tc>
              </a:tr>
              <a:tr h="214444">
                <a:tc>
                  <a:txBody>
                    <a:bodyPr/>
                    <a:lstStyle/>
                    <a:p>
                      <a:pPr algn="r" fontAlgn="b"/>
                      <a:r>
                        <a:rPr lang="it-IT" sz="1400" b="0" i="0" u="none" strike="noStrike" dirty="0" smtClean="0">
                          <a:solidFill>
                            <a:srgbClr val="000000"/>
                          </a:solidFill>
                          <a:latin typeface="Calibri"/>
                        </a:rPr>
                        <a:t>50%</a:t>
                      </a:r>
                      <a:endParaRPr lang="it-IT" sz="1400" b="0" i="0" u="none" strike="noStrike" dirty="0">
                        <a:solidFill>
                          <a:srgbClr val="000000"/>
                        </a:solidFill>
                        <a:latin typeface="Calibri"/>
                      </a:endParaRPr>
                    </a:p>
                  </a:txBody>
                  <a:tcPr marL="0" marR="0" marT="0" marB="0" anchor="b">
                    <a:lnL>
                      <a:noFill/>
                    </a:lnL>
                    <a:lnR>
                      <a:noFill/>
                    </a:lnR>
                    <a:lnT>
                      <a:noFill/>
                    </a:lnT>
                    <a:lnB>
                      <a:noFill/>
                    </a:lnB>
                    <a:solidFill>
                      <a:schemeClr val="bg1"/>
                    </a:solidFill>
                  </a:tcPr>
                </a:tc>
                <a:tc>
                  <a:txBody>
                    <a:bodyPr/>
                    <a:lstStyle/>
                    <a:p>
                      <a:pPr algn="r" fontAlgn="b"/>
                      <a:r>
                        <a:rPr lang="it-IT" sz="1400" b="0" i="0" u="none" strike="noStrike" dirty="0">
                          <a:solidFill>
                            <a:srgbClr val="000000"/>
                          </a:solidFill>
                          <a:latin typeface="Calibri"/>
                        </a:rPr>
                        <a:t>0.547723</a:t>
                      </a:r>
                    </a:p>
                  </a:txBody>
                  <a:tcPr marL="0" marR="0" marT="0" marB="0" anchor="b">
                    <a:lnL>
                      <a:noFill/>
                    </a:lnL>
                    <a:lnR>
                      <a:noFill/>
                    </a:lnR>
                    <a:lnT>
                      <a:noFill/>
                    </a:lnT>
                    <a:lnB>
                      <a:noFill/>
                    </a:lnB>
                    <a:solidFill>
                      <a:schemeClr val="bg1"/>
                    </a:solidFill>
                  </a:tcPr>
                </a:tc>
                <a:tc>
                  <a:txBody>
                    <a:bodyPr/>
                    <a:lstStyle/>
                    <a:p>
                      <a:pPr algn="r" fontAlgn="b"/>
                      <a:r>
                        <a:rPr lang="it-IT" sz="1400" b="0" i="0" u="none" strike="noStrike">
                          <a:solidFill>
                            <a:srgbClr val="000000"/>
                          </a:solidFill>
                          <a:latin typeface="Calibri"/>
                        </a:rPr>
                        <a:t>0.618895</a:t>
                      </a:r>
                    </a:p>
                  </a:txBody>
                  <a:tcPr marL="0" marR="0" marT="0" marB="0" anchor="b">
                    <a:lnL>
                      <a:noFill/>
                    </a:lnL>
                    <a:lnR>
                      <a:noFill/>
                    </a:lnR>
                    <a:lnT>
                      <a:noFill/>
                    </a:lnT>
                    <a:lnB>
                      <a:noFill/>
                    </a:lnB>
                    <a:solidFill>
                      <a:schemeClr val="bg1"/>
                    </a:solidFill>
                  </a:tcPr>
                </a:tc>
                <a:tc>
                  <a:txBody>
                    <a:bodyPr/>
                    <a:lstStyle/>
                    <a:p>
                      <a:pPr algn="r" fontAlgn="b"/>
                      <a:r>
                        <a:rPr lang="it-IT" sz="1400" b="0" i="0" u="none" strike="noStrike">
                          <a:solidFill>
                            <a:srgbClr val="000000"/>
                          </a:solidFill>
                          <a:latin typeface="Calibri"/>
                        </a:rPr>
                        <a:t>0.514053</a:t>
                      </a:r>
                    </a:p>
                  </a:txBody>
                  <a:tcPr marL="0" marR="0" marT="0" marB="0" anchor="b">
                    <a:lnL>
                      <a:noFill/>
                    </a:lnL>
                    <a:lnR>
                      <a:noFill/>
                    </a:lnR>
                    <a:lnT>
                      <a:noFill/>
                    </a:lnT>
                    <a:lnB>
                      <a:noFill/>
                    </a:lnB>
                    <a:solidFill>
                      <a:schemeClr val="bg1"/>
                    </a:solidFill>
                  </a:tcPr>
                </a:tc>
                <a:tc>
                  <a:txBody>
                    <a:bodyPr/>
                    <a:lstStyle/>
                    <a:p>
                      <a:pPr algn="r" fontAlgn="b"/>
                      <a:r>
                        <a:rPr lang="it-IT" sz="1400" b="0" i="0" u="none" strike="noStrike" dirty="0">
                          <a:solidFill>
                            <a:srgbClr val="000000"/>
                          </a:solidFill>
                          <a:latin typeface="Calibri"/>
                        </a:rPr>
                        <a:t>0.621463</a:t>
                      </a:r>
                    </a:p>
                  </a:txBody>
                  <a:tcPr marL="0" marR="0" marT="0" marB="0" anchor="b">
                    <a:lnL>
                      <a:noFill/>
                    </a:lnL>
                    <a:lnR>
                      <a:noFill/>
                    </a:lnR>
                    <a:lnT>
                      <a:noFill/>
                    </a:lnT>
                    <a:lnB>
                      <a:noFill/>
                    </a:lnB>
                    <a:solidFill>
                      <a:schemeClr val="bg1"/>
                    </a:solidFill>
                  </a:tcPr>
                </a:tc>
                <a:tc>
                  <a:txBody>
                    <a:bodyPr/>
                    <a:lstStyle/>
                    <a:p>
                      <a:pPr algn="r" fontAlgn="b"/>
                      <a:r>
                        <a:rPr lang="it-IT" sz="1400" b="0" i="0" u="none" strike="noStrike" dirty="0">
                          <a:solidFill>
                            <a:srgbClr val="000000"/>
                          </a:solidFill>
                          <a:latin typeface="Calibri"/>
                        </a:rPr>
                        <a:t>0.691884</a:t>
                      </a:r>
                    </a:p>
                  </a:txBody>
                  <a:tcPr marL="0" marR="0" marT="0" marB="0" anchor="b">
                    <a:lnL>
                      <a:noFill/>
                    </a:lnL>
                    <a:lnR>
                      <a:noFill/>
                    </a:lnR>
                    <a:lnT>
                      <a:noFill/>
                    </a:lnT>
                    <a:lnB>
                      <a:noFill/>
                    </a:lnB>
                    <a:solidFill>
                      <a:schemeClr val="bg1"/>
                    </a:solidFill>
                  </a:tcPr>
                </a:tc>
              </a:tr>
              <a:tr h="214444">
                <a:tc>
                  <a:txBody>
                    <a:bodyPr/>
                    <a:lstStyle/>
                    <a:p>
                      <a:pPr algn="r" fontAlgn="b"/>
                      <a:r>
                        <a:rPr lang="it-IT" sz="1400" b="0" i="0" u="none" strike="noStrike" dirty="0" smtClean="0">
                          <a:solidFill>
                            <a:srgbClr val="000000"/>
                          </a:solidFill>
                          <a:latin typeface="Calibri"/>
                        </a:rPr>
                        <a:t>60%</a:t>
                      </a:r>
                      <a:endParaRPr lang="it-IT" sz="1400" b="0" i="0" u="none" strike="noStrike" dirty="0">
                        <a:solidFill>
                          <a:srgbClr val="000000"/>
                        </a:solidFill>
                        <a:latin typeface="Calibri"/>
                      </a:endParaRPr>
                    </a:p>
                  </a:txBody>
                  <a:tcPr marL="0" marR="0" marT="0" marB="0" anchor="b">
                    <a:lnL>
                      <a:noFill/>
                    </a:lnL>
                    <a:lnR>
                      <a:noFill/>
                    </a:lnR>
                    <a:lnT>
                      <a:noFill/>
                    </a:lnT>
                    <a:lnB>
                      <a:noFill/>
                    </a:lnB>
                    <a:solidFill>
                      <a:schemeClr val="bg1"/>
                    </a:solidFill>
                  </a:tcPr>
                </a:tc>
                <a:tc>
                  <a:txBody>
                    <a:bodyPr/>
                    <a:lstStyle/>
                    <a:p>
                      <a:pPr algn="r" fontAlgn="b"/>
                      <a:r>
                        <a:rPr lang="it-IT" sz="1400" b="0" i="0" u="none" strike="noStrike" dirty="0">
                          <a:solidFill>
                            <a:srgbClr val="000000"/>
                          </a:solidFill>
                          <a:latin typeface="Calibri"/>
                        </a:rPr>
                        <a:t>0.547723</a:t>
                      </a:r>
                    </a:p>
                  </a:txBody>
                  <a:tcPr marL="0" marR="0" marT="0" marB="0" anchor="b">
                    <a:lnL>
                      <a:noFill/>
                    </a:lnL>
                    <a:lnR>
                      <a:noFill/>
                    </a:lnR>
                    <a:lnT>
                      <a:noFill/>
                    </a:lnT>
                    <a:lnB>
                      <a:noFill/>
                    </a:lnB>
                    <a:solidFill>
                      <a:schemeClr val="bg1"/>
                    </a:solidFill>
                  </a:tcPr>
                </a:tc>
                <a:tc>
                  <a:txBody>
                    <a:bodyPr/>
                    <a:lstStyle/>
                    <a:p>
                      <a:pPr algn="r" fontAlgn="b"/>
                      <a:r>
                        <a:rPr lang="it-IT" sz="1400" b="0" i="0" u="none" strike="noStrike">
                          <a:solidFill>
                            <a:srgbClr val="000000"/>
                          </a:solidFill>
                          <a:latin typeface="Calibri"/>
                        </a:rPr>
                        <a:t>0.618895</a:t>
                      </a:r>
                    </a:p>
                  </a:txBody>
                  <a:tcPr marL="0" marR="0" marT="0" marB="0" anchor="b">
                    <a:lnL>
                      <a:noFill/>
                    </a:lnL>
                    <a:lnR>
                      <a:noFill/>
                    </a:lnR>
                    <a:lnT>
                      <a:noFill/>
                    </a:lnT>
                    <a:lnB>
                      <a:noFill/>
                    </a:lnB>
                    <a:solidFill>
                      <a:schemeClr val="bg1"/>
                    </a:solidFill>
                  </a:tcPr>
                </a:tc>
                <a:tc>
                  <a:txBody>
                    <a:bodyPr/>
                    <a:lstStyle/>
                    <a:p>
                      <a:pPr algn="r" fontAlgn="b"/>
                      <a:r>
                        <a:rPr lang="it-IT" sz="1400" b="0" i="0" u="none" strike="noStrike">
                          <a:solidFill>
                            <a:srgbClr val="000000"/>
                          </a:solidFill>
                          <a:latin typeface="Calibri"/>
                        </a:rPr>
                        <a:t>0.514053</a:t>
                      </a:r>
                    </a:p>
                  </a:txBody>
                  <a:tcPr marL="0" marR="0" marT="0" marB="0" anchor="b">
                    <a:lnL>
                      <a:noFill/>
                    </a:lnL>
                    <a:lnR>
                      <a:noFill/>
                    </a:lnR>
                    <a:lnT>
                      <a:noFill/>
                    </a:lnT>
                    <a:lnB>
                      <a:noFill/>
                    </a:lnB>
                    <a:solidFill>
                      <a:schemeClr val="bg1"/>
                    </a:solidFill>
                  </a:tcPr>
                </a:tc>
                <a:tc>
                  <a:txBody>
                    <a:bodyPr/>
                    <a:lstStyle/>
                    <a:p>
                      <a:pPr algn="r" fontAlgn="b"/>
                      <a:r>
                        <a:rPr lang="it-IT" sz="1400" b="0" i="0" u="none" strike="noStrike" dirty="0">
                          <a:solidFill>
                            <a:srgbClr val="000000"/>
                          </a:solidFill>
                          <a:latin typeface="Calibri"/>
                        </a:rPr>
                        <a:t>0.621463</a:t>
                      </a:r>
                    </a:p>
                  </a:txBody>
                  <a:tcPr marL="0" marR="0" marT="0" marB="0" anchor="b">
                    <a:lnL>
                      <a:noFill/>
                    </a:lnL>
                    <a:lnR>
                      <a:noFill/>
                    </a:lnR>
                    <a:lnT>
                      <a:noFill/>
                    </a:lnT>
                    <a:lnB>
                      <a:noFill/>
                    </a:lnB>
                    <a:solidFill>
                      <a:schemeClr val="bg1"/>
                    </a:solidFill>
                  </a:tcPr>
                </a:tc>
                <a:tc>
                  <a:txBody>
                    <a:bodyPr/>
                    <a:lstStyle/>
                    <a:p>
                      <a:pPr algn="r" fontAlgn="b"/>
                      <a:r>
                        <a:rPr lang="it-IT" sz="1400" b="0" i="0" u="none" strike="noStrike" dirty="0">
                          <a:solidFill>
                            <a:srgbClr val="000000"/>
                          </a:solidFill>
                          <a:latin typeface="Calibri"/>
                        </a:rPr>
                        <a:t>0.658473</a:t>
                      </a:r>
                    </a:p>
                  </a:txBody>
                  <a:tcPr marL="0" marR="0" marT="0" marB="0" anchor="b">
                    <a:lnL>
                      <a:noFill/>
                    </a:lnL>
                    <a:lnR>
                      <a:noFill/>
                    </a:lnR>
                    <a:lnT>
                      <a:noFill/>
                    </a:lnT>
                    <a:lnB>
                      <a:noFill/>
                    </a:lnB>
                    <a:solidFill>
                      <a:schemeClr val="bg1"/>
                    </a:solidFill>
                  </a:tcPr>
                </a:tc>
              </a:tr>
              <a:tr h="214444">
                <a:tc>
                  <a:txBody>
                    <a:bodyPr/>
                    <a:lstStyle/>
                    <a:p>
                      <a:pPr algn="r" fontAlgn="b"/>
                      <a:r>
                        <a:rPr lang="it-IT" sz="1400" b="0" i="0" u="none" strike="noStrike" dirty="0" smtClean="0">
                          <a:solidFill>
                            <a:srgbClr val="000000"/>
                          </a:solidFill>
                          <a:latin typeface="Calibri"/>
                        </a:rPr>
                        <a:t>80%</a:t>
                      </a:r>
                      <a:endParaRPr lang="it-IT" sz="1400" b="0" i="0" u="none" strike="noStrike" dirty="0">
                        <a:solidFill>
                          <a:srgbClr val="000000"/>
                        </a:solidFill>
                        <a:latin typeface="Calibri"/>
                      </a:endParaRPr>
                    </a:p>
                  </a:txBody>
                  <a:tcPr marL="0" marR="0" marT="0" marB="0" anchor="b">
                    <a:lnL>
                      <a:noFill/>
                    </a:lnL>
                    <a:lnR>
                      <a:noFill/>
                    </a:lnR>
                    <a:lnT>
                      <a:noFill/>
                    </a:lnT>
                    <a:lnB>
                      <a:noFill/>
                    </a:lnB>
                    <a:solidFill>
                      <a:schemeClr val="bg1"/>
                    </a:solidFill>
                  </a:tcPr>
                </a:tc>
                <a:tc>
                  <a:txBody>
                    <a:bodyPr/>
                    <a:lstStyle/>
                    <a:p>
                      <a:pPr algn="r" fontAlgn="b"/>
                      <a:r>
                        <a:rPr lang="it-IT" sz="1400" b="0" i="0" u="none" strike="noStrike" dirty="0">
                          <a:solidFill>
                            <a:srgbClr val="000000"/>
                          </a:solidFill>
                          <a:latin typeface="Calibri"/>
                        </a:rPr>
                        <a:t>0.547723</a:t>
                      </a:r>
                    </a:p>
                  </a:txBody>
                  <a:tcPr marL="0" marR="0" marT="0" marB="0" anchor="b">
                    <a:lnL>
                      <a:noFill/>
                    </a:lnL>
                    <a:lnR>
                      <a:noFill/>
                    </a:lnR>
                    <a:lnT>
                      <a:noFill/>
                    </a:lnT>
                    <a:lnB>
                      <a:noFill/>
                    </a:lnB>
                    <a:solidFill>
                      <a:schemeClr val="bg1"/>
                    </a:solidFill>
                  </a:tcPr>
                </a:tc>
                <a:tc>
                  <a:txBody>
                    <a:bodyPr/>
                    <a:lstStyle/>
                    <a:p>
                      <a:pPr algn="r" fontAlgn="b"/>
                      <a:r>
                        <a:rPr lang="it-IT" sz="1400" b="0" i="0" u="none" strike="noStrike">
                          <a:solidFill>
                            <a:srgbClr val="000000"/>
                          </a:solidFill>
                          <a:latin typeface="Calibri"/>
                        </a:rPr>
                        <a:t>0.618895</a:t>
                      </a:r>
                    </a:p>
                  </a:txBody>
                  <a:tcPr marL="0" marR="0" marT="0" marB="0" anchor="b">
                    <a:lnL>
                      <a:noFill/>
                    </a:lnL>
                    <a:lnR>
                      <a:noFill/>
                    </a:lnR>
                    <a:lnT>
                      <a:noFill/>
                    </a:lnT>
                    <a:lnB>
                      <a:noFill/>
                    </a:lnB>
                    <a:solidFill>
                      <a:schemeClr val="bg1"/>
                    </a:solidFill>
                  </a:tcPr>
                </a:tc>
                <a:tc>
                  <a:txBody>
                    <a:bodyPr/>
                    <a:lstStyle/>
                    <a:p>
                      <a:pPr algn="r" fontAlgn="b"/>
                      <a:r>
                        <a:rPr lang="it-IT" sz="1400" b="0" i="0" u="none" strike="noStrike">
                          <a:solidFill>
                            <a:srgbClr val="000000"/>
                          </a:solidFill>
                          <a:latin typeface="Calibri"/>
                        </a:rPr>
                        <a:t>0.514053</a:t>
                      </a:r>
                    </a:p>
                  </a:txBody>
                  <a:tcPr marL="0" marR="0" marT="0" marB="0" anchor="b">
                    <a:lnL>
                      <a:noFill/>
                    </a:lnL>
                    <a:lnR>
                      <a:noFill/>
                    </a:lnR>
                    <a:lnT>
                      <a:noFill/>
                    </a:lnT>
                    <a:lnB>
                      <a:noFill/>
                    </a:lnB>
                    <a:solidFill>
                      <a:schemeClr val="bg1"/>
                    </a:solidFill>
                  </a:tcPr>
                </a:tc>
                <a:tc>
                  <a:txBody>
                    <a:bodyPr/>
                    <a:lstStyle/>
                    <a:p>
                      <a:pPr algn="r" fontAlgn="b"/>
                      <a:r>
                        <a:rPr lang="it-IT" sz="1400" b="0" i="0" u="none" strike="noStrike" dirty="0">
                          <a:solidFill>
                            <a:srgbClr val="000000"/>
                          </a:solidFill>
                          <a:latin typeface="Calibri"/>
                        </a:rPr>
                        <a:t>0.621463</a:t>
                      </a:r>
                    </a:p>
                  </a:txBody>
                  <a:tcPr marL="0" marR="0" marT="0" marB="0" anchor="b">
                    <a:lnL>
                      <a:noFill/>
                    </a:lnL>
                    <a:lnR>
                      <a:noFill/>
                    </a:lnR>
                    <a:lnT>
                      <a:noFill/>
                    </a:lnT>
                    <a:lnB>
                      <a:noFill/>
                    </a:lnB>
                    <a:solidFill>
                      <a:schemeClr val="bg1"/>
                    </a:solidFill>
                  </a:tcPr>
                </a:tc>
                <a:tc>
                  <a:txBody>
                    <a:bodyPr/>
                    <a:lstStyle/>
                    <a:p>
                      <a:pPr algn="r" fontAlgn="b"/>
                      <a:r>
                        <a:rPr lang="it-IT" sz="1400" b="0" i="0" u="none" strike="noStrike" dirty="0">
                          <a:solidFill>
                            <a:srgbClr val="000000"/>
                          </a:solidFill>
                          <a:latin typeface="Calibri"/>
                        </a:rPr>
                        <a:t>0.631403</a:t>
                      </a:r>
                    </a:p>
                  </a:txBody>
                  <a:tcPr marL="0" marR="0" marT="0" marB="0" anchor="b">
                    <a:lnL>
                      <a:noFill/>
                    </a:lnL>
                    <a:lnR>
                      <a:noFill/>
                    </a:lnR>
                    <a:lnT>
                      <a:noFill/>
                    </a:lnT>
                    <a:lnB>
                      <a:noFill/>
                    </a:lnB>
                    <a:solidFill>
                      <a:schemeClr val="bg1"/>
                    </a:solidFill>
                  </a:tcPr>
                </a:tc>
              </a:tr>
              <a:tr h="214444">
                <a:tc>
                  <a:txBody>
                    <a:bodyPr/>
                    <a:lstStyle/>
                    <a:p>
                      <a:pPr algn="r" fontAlgn="b"/>
                      <a:r>
                        <a:rPr lang="it-IT" sz="1400" b="0" i="0" u="none" strike="noStrike" dirty="0" smtClean="0">
                          <a:solidFill>
                            <a:srgbClr val="000000"/>
                          </a:solidFill>
                          <a:latin typeface="Calibri"/>
                        </a:rPr>
                        <a:t>90%</a:t>
                      </a:r>
                      <a:endParaRPr lang="it-IT" sz="1400" b="0" i="0" u="none" strike="noStrike" dirty="0">
                        <a:solidFill>
                          <a:srgbClr val="000000"/>
                        </a:solidFill>
                        <a:latin typeface="Calibri"/>
                      </a:endParaRPr>
                    </a:p>
                  </a:txBody>
                  <a:tcPr marL="0" marR="0" marT="0" marB="0" anchor="b">
                    <a:lnL>
                      <a:noFill/>
                    </a:lnL>
                    <a:lnR>
                      <a:noFill/>
                    </a:lnR>
                    <a:lnT>
                      <a:noFill/>
                    </a:lnT>
                    <a:lnB>
                      <a:noFill/>
                    </a:lnB>
                    <a:solidFill>
                      <a:schemeClr val="bg1"/>
                    </a:solidFill>
                  </a:tcPr>
                </a:tc>
                <a:tc>
                  <a:txBody>
                    <a:bodyPr/>
                    <a:lstStyle/>
                    <a:p>
                      <a:pPr algn="r" fontAlgn="b"/>
                      <a:r>
                        <a:rPr lang="it-IT" sz="1400" b="0" i="0" u="none" strike="noStrike" dirty="0">
                          <a:solidFill>
                            <a:srgbClr val="000000"/>
                          </a:solidFill>
                          <a:latin typeface="Calibri"/>
                        </a:rPr>
                        <a:t>0.547723</a:t>
                      </a:r>
                    </a:p>
                  </a:txBody>
                  <a:tcPr marL="0" marR="0" marT="0" marB="0" anchor="b">
                    <a:lnL>
                      <a:noFill/>
                    </a:lnL>
                    <a:lnR>
                      <a:noFill/>
                    </a:lnR>
                    <a:lnT>
                      <a:noFill/>
                    </a:lnT>
                    <a:lnB>
                      <a:noFill/>
                    </a:lnB>
                    <a:solidFill>
                      <a:schemeClr val="bg1"/>
                    </a:solidFill>
                  </a:tcPr>
                </a:tc>
                <a:tc>
                  <a:txBody>
                    <a:bodyPr/>
                    <a:lstStyle/>
                    <a:p>
                      <a:pPr algn="r" fontAlgn="b"/>
                      <a:r>
                        <a:rPr lang="it-IT" sz="1400" b="0" i="0" u="none" strike="noStrike">
                          <a:solidFill>
                            <a:srgbClr val="000000"/>
                          </a:solidFill>
                          <a:latin typeface="Calibri"/>
                        </a:rPr>
                        <a:t>0.618895</a:t>
                      </a:r>
                    </a:p>
                  </a:txBody>
                  <a:tcPr marL="0" marR="0" marT="0" marB="0" anchor="b">
                    <a:lnL>
                      <a:noFill/>
                    </a:lnL>
                    <a:lnR>
                      <a:noFill/>
                    </a:lnR>
                    <a:lnT>
                      <a:noFill/>
                    </a:lnT>
                    <a:lnB>
                      <a:noFill/>
                    </a:lnB>
                    <a:solidFill>
                      <a:schemeClr val="bg1"/>
                    </a:solidFill>
                  </a:tcPr>
                </a:tc>
                <a:tc>
                  <a:txBody>
                    <a:bodyPr/>
                    <a:lstStyle/>
                    <a:p>
                      <a:pPr algn="r" fontAlgn="b"/>
                      <a:r>
                        <a:rPr lang="it-IT" sz="1400" b="0" i="0" u="none" strike="noStrike">
                          <a:solidFill>
                            <a:srgbClr val="000000"/>
                          </a:solidFill>
                          <a:latin typeface="Calibri"/>
                        </a:rPr>
                        <a:t>0.514053</a:t>
                      </a:r>
                    </a:p>
                  </a:txBody>
                  <a:tcPr marL="0" marR="0" marT="0" marB="0" anchor="b">
                    <a:lnL>
                      <a:noFill/>
                    </a:lnL>
                    <a:lnR>
                      <a:noFill/>
                    </a:lnR>
                    <a:lnT>
                      <a:noFill/>
                    </a:lnT>
                    <a:lnB>
                      <a:noFill/>
                    </a:lnB>
                    <a:solidFill>
                      <a:schemeClr val="bg1"/>
                    </a:solidFill>
                  </a:tcPr>
                </a:tc>
                <a:tc>
                  <a:txBody>
                    <a:bodyPr/>
                    <a:lstStyle/>
                    <a:p>
                      <a:pPr algn="r" fontAlgn="b"/>
                      <a:r>
                        <a:rPr lang="it-IT" sz="1400" b="0" i="0" u="none" strike="noStrike" dirty="0">
                          <a:solidFill>
                            <a:srgbClr val="000000"/>
                          </a:solidFill>
                          <a:latin typeface="Calibri"/>
                        </a:rPr>
                        <a:t>0.621463</a:t>
                      </a:r>
                    </a:p>
                  </a:txBody>
                  <a:tcPr marL="0" marR="0" marT="0" marB="0" anchor="b">
                    <a:lnL>
                      <a:noFill/>
                    </a:lnL>
                    <a:lnR>
                      <a:noFill/>
                    </a:lnR>
                    <a:lnT>
                      <a:noFill/>
                    </a:lnT>
                    <a:lnB>
                      <a:noFill/>
                    </a:lnB>
                    <a:solidFill>
                      <a:schemeClr val="bg1"/>
                    </a:solidFill>
                  </a:tcPr>
                </a:tc>
                <a:tc>
                  <a:txBody>
                    <a:bodyPr/>
                    <a:lstStyle/>
                    <a:p>
                      <a:pPr algn="r" fontAlgn="b"/>
                      <a:r>
                        <a:rPr lang="it-IT" sz="1400" b="0" i="0" u="none" strike="noStrike" dirty="0">
                          <a:solidFill>
                            <a:srgbClr val="000000"/>
                          </a:solidFill>
                          <a:latin typeface="Calibri"/>
                        </a:rPr>
                        <a:t>0.610746</a:t>
                      </a:r>
                    </a:p>
                  </a:txBody>
                  <a:tcPr marL="0" marR="0" marT="0" marB="0" anchor="b">
                    <a:lnL>
                      <a:noFill/>
                    </a:lnL>
                    <a:lnR>
                      <a:noFill/>
                    </a:lnR>
                    <a:lnT>
                      <a:noFill/>
                    </a:lnT>
                    <a:lnB>
                      <a:noFill/>
                    </a:lnB>
                    <a:solidFill>
                      <a:schemeClr val="bg1"/>
                    </a:solidFill>
                  </a:tcPr>
                </a:tc>
              </a:tr>
              <a:tr h="214444">
                <a:tc>
                  <a:txBody>
                    <a:bodyPr/>
                    <a:lstStyle/>
                    <a:p>
                      <a:pPr algn="r" fontAlgn="b"/>
                      <a:r>
                        <a:rPr lang="it-IT" sz="1400" b="0" i="0" u="none" strike="noStrike" dirty="0" smtClean="0">
                          <a:solidFill>
                            <a:srgbClr val="000000"/>
                          </a:solidFill>
                          <a:latin typeface="Calibri"/>
                        </a:rPr>
                        <a:t>100%</a:t>
                      </a:r>
                      <a:endParaRPr lang="it-IT" sz="1400" b="0" i="0" u="none" strike="noStrike" dirty="0">
                        <a:solidFill>
                          <a:srgbClr val="000000"/>
                        </a:solidFill>
                        <a:latin typeface="Calibri"/>
                      </a:endParaRPr>
                    </a:p>
                  </a:txBody>
                  <a:tcPr marL="0" marR="0" marT="0" marB="0" anchor="b">
                    <a:lnL>
                      <a:noFill/>
                    </a:lnL>
                    <a:lnR>
                      <a:noFill/>
                    </a:lnR>
                    <a:lnT>
                      <a:noFill/>
                    </a:lnT>
                    <a:lnB>
                      <a:noFill/>
                    </a:lnB>
                    <a:solidFill>
                      <a:schemeClr val="bg1"/>
                    </a:solidFill>
                  </a:tcPr>
                </a:tc>
                <a:tc>
                  <a:txBody>
                    <a:bodyPr/>
                    <a:lstStyle/>
                    <a:p>
                      <a:pPr algn="r" fontAlgn="b"/>
                      <a:r>
                        <a:rPr lang="it-IT" sz="1400" b="0" i="0" u="none" strike="noStrike" dirty="0">
                          <a:solidFill>
                            <a:srgbClr val="000000"/>
                          </a:solidFill>
                          <a:latin typeface="Calibri"/>
                        </a:rPr>
                        <a:t>0.570602</a:t>
                      </a:r>
                    </a:p>
                  </a:txBody>
                  <a:tcPr marL="0" marR="0" marT="0" marB="0" anchor="b">
                    <a:lnL>
                      <a:noFill/>
                    </a:lnL>
                    <a:lnR>
                      <a:noFill/>
                    </a:lnR>
                    <a:lnT>
                      <a:noFill/>
                    </a:lnT>
                    <a:lnB>
                      <a:noFill/>
                    </a:lnB>
                    <a:solidFill>
                      <a:schemeClr val="bg1"/>
                    </a:solidFill>
                  </a:tcPr>
                </a:tc>
                <a:tc>
                  <a:txBody>
                    <a:bodyPr/>
                    <a:lstStyle/>
                    <a:p>
                      <a:pPr algn="r" fontAlgn="b"/>
                      <a:r>
                        <a:rPr lang="it-IT" sz="1400" b="0" i="0" u="none" strike="noStrike">
                          <a:solidFill>
                            <a:srgbClr val="000000"/>
                          </a:solidFill>
                          <a:latin typeface="Calibri"/>
                        </a:rPr>
                        <a:t>0.637541</a:t>
                      </a:r>
                    </a:p>
                  </a:txBody>
                  <a:tcPr marL="0" marR="0" marT="0" marB="0" anchor="b">
                    <a:lnL>
                      <a:noFill/>
                    </a:lnL>
                    <a:lnR>
                      <a:noFill/>
                    </a:lnR>
                    <a:lnT>
                      <a:noFill/>
                    </a:lnT>
                    <a:lnB>
                      <a:noFill/>
                    </a:lnB>
                    <a:solidFill>
                      <a:schemeClr val="bg1"/>
                    </a:solidFill>
                  </a:tcPr>
                </a:tc>
                <a:tc>
                  <a:txBody>
                    <a:bodyPr/>
                    <a:lstStyle/>
                    <a:p>
                      <a:pPr algn="r" fontAlgn="b"/>
                      <a:r>
                        <a:rPr lang="it-IT" sz="1400" b="0" i="0" u="none" strike="noStrike">
                          <a:solidFill>
                            <a:srgbClr val="000000"/>
                          </a:solidFill>
                          <a:latin typeface="Calibri"/>
                        </a:rPr>
                        <a:t>0.48401</a:t>
                      </a:r>
                    </a:p>
                  </a:txBody>
                  <a:tcPr marL="0" marR="0" marT="0" marB="0" anchor="b">
                    <a:lnL>
                      <a:noFill/>
                    </a:lnL>
                    <a:lnR>
                      <a:noFill/>
                    </a:lnR>
                    <a:lnT>
                      <a:noFill/>
                    </a:lnT>
                    <a:lnB>
                      <a:noFill/>
                    </a:lnB>
                    <a:solidFill>
                      <a:schemeClr val="bg1"/>
                    </a:solidFill>
                  </a:tcPr>
                </a:tc>
                <a:tc>
                  <a:txBody>
                    <a:bodyPr/>
                    <a:lstStyle/>
                    <a:p>
                      <a:pPr algn="r" fontAlgn="b"/>
                      <a:r>
                        <a:rPr lang="it-IT" sz="1400" b="0" i="0" u="none" strike="noStrike">
                          <a:solidFill>
                            <a:srgbClr val="000000"/>
                          </a:solidFill>
                          <a:latin typeface="Calibri"/>
                        </a:rPr>
                        <a:t>0.620276</a:t>
                      </a:r>
                    </a:p>
                  </a:txBody>
                  <a:tcPr marL="0" marR="0" marT="0" marB="0" anchor="b">
                    <a:lnL>
                      <a:noFill/>
                    </a:lnL>
                    <a:lnR>
                      <a:noFill/>
                    </a:lnR>
                    <a:lnT>
                      <a:noFill/>
                    </a:lnT>
                    <a:lnB>
                      <a:noFill/>
                    </a:lnB>
                    <a:solidFill>
                      <a:schemeClr val="bg1"/>
                    </a:solidFill>
                  </a:tcPr>
                </a:tc>
                <a:tc>
                  <a:txBody>
                    <a:bodyPr/>
                    <a:lstStyle/>
                    <a:p>
                      <a:pPr algn="r" fontAlgn="b"/>
                      <a:r>
                        <a:rPr lang="it-IT" sz="1400" b="0" i="0" u="none" strike="noStrike" dirty="0">
                          <a:solidFill>
                            <a:srgbClr val="000000"/>
                          </a:solidFill>
                          <a:latin typeface="Calibri"/>
                        </a:rPr>
                        <a:t>0.612496</a:t>
                      </a:r>
                    </a:p>
                  </a:txBody>
                  <a:tcPr marL="0" marR="0" marT="0" marB="0" anchor="b">
                    <a:lnL>
                      <a:noFill/>
                    </a:lnL>
                    <a:lnR>
                      <a:noFill/>
                    </a:lnR>
                    <a:lnT>
                      <a:noFill/>
                    </a:lnT>
                    <a:lnB>
                      <a:noFill/>
                    </a:lnB>
                    <a:solidFill>
                      <a:schemeClr val="bg1"/>
                    </a:solidFill>
                  </a:tcPr>
                </a:tc>
              </a:tr>
            </a:tbl>
          </a:graphicData>
        </a:graphic>
      </p:graphicFrame>
      <p:graphicFrame>
        <p:nvGraphicFramePr>
          <p:cNvPr id="11" name="Tabella 10"/>
          <p:cNvGraphicFramePr>
            <a:graphicFrameLocks noGrp="1"/>
          </p:cNvGraphicFramePr>
          <p:nvPr/>
        </p:nvGraphicFramePr>
        <p:xfrm>
          <a:off x="4644008" y="1340768"/>
          <a:ext cx="4320480" cy="2637661"/>
        </p:xfrm>
        <a:graphic>
          <a:graphicData uri="http://schemas.openxmlformats.org/drawingml/2006/table">
            <a:tbl>
              <a:tblPr/>
              <a:tblGrid>
                <a:gridCol w="576064"/>
                <a:gridCol w="720080"/>
                <a:gridCol w="720080"/>
                <a:gridCol w="720080"/>
                <a:gridCol w="864096"/>
                <a:gridCol w="720080"/>
              </a:tblGrid>
              <a:tr h="216029">
                <a:tc>
                  <a:txBody>
                    <a:bodyPr/>
                    <a:lstStyle/>
                    <a:p>
                      <a:pPr algn="l" fontAlgn="b"/>
                      <a:endParaRPr lang="it-IT" sz="1400" b="0" i="0" u="none" strike="noStrike" dirty="0">
                        <a:solidFill>
                          <a:srgbClr val="000000"/>
                        </a:solidFill>
                        <a:latin typeface="Calibri"/>
                      </a:endParaRPr>
                    </a:p>
                  </a:txBody>
                  <a:tcPr marL="0" marR="0" marT="0" marB="0" anchor="b">
                    <a:lnL>
                      <a:noFill/>
                    </a:lnL>
                    <a:lnR>
                      <a:noFill/>
                    </a:lnR>
                    <a:lnT>
                      <a:noFill/>
                    </a:lnT>
                    <a:lnB>
                      <a:noFill/>
                    </a:lnB>
                    <a:solidFill>
                      <a:schemeClr val="bg1"/>
                    </a:solidFill>
                  </a:tcPr>
                </a:tc>
                <a:tc>
                  <a:txBody>
                    <a:bodyPr/>
                    <a:lstStyle/>
                    <a:p>
                      <a:pPr algn="l" fontAlgn="b"/>
                      <a:endParaRPr lang="it-IT" sz="1400" b="0" i="0" u="none" strike="noStrike" dirty="0">
                        <a:solidFill>
                          <a:srgbClr val="000000"/>
                        </a:solidFill>
                        <a:latin typeface="Calibri"/>
                      </a:endParaRPr>
                    </a:p>
                  </a:txBody>
                  <a:tcPr marL="0" marR="0" marT="0" marB="0" anchor="b">
                    <a:lnL>
                      <a:noFill/>
                    </a:lnL>
                    <a:lnR>
                      <a:noFill/>
                    </a:lnR>
                    <a:lnT>
                      <a:noFill/>
                    </a:lnT>
                    <a:lnB>
                      <a:noFill/>
                    </a:lnB>
                    <a:solidFill>
                      <a:schemeClr val="bg1"/>
                    </a:solidFill>
                  </a:tcPr>
                </a:tc>
                <a:tc>
                  <a:txBody>
                    <a:bodyPr/>
                    <a:lstStyle/>
                    <a:p>
                      <a:pPr algn="l" fontAlgn="b"/>
                      <a:endParaRPr lang="it-IT" sz="1400" b="0" i="0" u="none" strike="noStrike" dirty="0">
                        <a:solidFill>
                          <a:srgbClr val="000000"/>
                        </a:solidFill>
                        <a:latin typeface="Calibri"/>
                      </a:endParaRPr>
                    </a:p>
                  </a:txBody>
                  <a:tcPr marL="0" marR="0" marT="0" marB="0" anchor="b">
                    <a:lnL>
                      <a:noFill/>
                    </a:lnL>
                    <a:lnR>
                      <a:noFill/>
                    </a:lnR>
                    <a:lnT>
                      <a:noFill/>
                    </a:lnT>
                    <a:lnB>
                      <a:noFill/>
                    </a:lnB>
                    <a:solidFill>
                      <a:schemeClr val="bg1"/>
                    </a:solidFill>
                  </a:tcPr>
                </a:tc>
                <a:tc>
                  <a:txBody>
                    <a:bodyPr/>
                    <a:lstStyle/>
                    <a:p>
                      <a:pPr algn="l" fontAlgn="b"/>
                      <a:r>
                        <a:rPr lang="it-IT" sz="1400" b="0" i="0" u="none" strike="noStrike">
                          <a:solidFill>
                            <a:srgbClr val="000000"/>
                          </a:solidFill>
                          <a:latin typeface="Calibri"/>
                        </a:rPr>
                        <a:t>UK</a:t>
                      </a:r>
                    </a:p>
                  </a:txBody>
                  <a:tcPr marL="0" marR="0" marT="0" marB="0" anchor="b">
                    <a:lnL>
                      <a:noFill/>
                    </a:lnL>
                    <a:lnR>
                      <a:noFill/>
                    </a:lnR>
                    <a:lnT>
                      <a:noFill/>
                    </a:lnT>
                    <a:lnB>
                      <a:noFill/>
                    </a:lnB>
                    <a:solidFill>
                      <a:schemeClr val="bg1"/>
                    </a:solidFill>
                  </a:tcPr>
                </a:tc>
                <a:tc>
                  <a:txBody>
                    <a:bodyPr/>
                    <a:lstStyle/>
                    <a:p>
                      <a:pPr algn="l" fontAlgn="b"/>
                      <a:endParaRPr lang="it-IT" sz="1400" b="0" i="0" u="none" strike="noStrike" dirty="0">
                        <a:solidFill>
                          <a:srgbClr val="000000"/>
                        </a:solidFill>
                        <a:latin typeface="Calibri"/>
                      </a:endParaRPr>
                    </a:p>
                  </a:txBody>
                  <a:tcPr marL="0" marR="0" marT="0" marB="0" anchor="b">
                    <a:lnL>
                      <a:noFill/>
                    </a:lnL>
                    <a:lnR>
                      <a:noFill/>
                    </a:lnR>
                    <a:lnT>
                      <a:noFill/>
                    </a:lnT>
                    <a:lnB>
                      <a:noFill/>
                    </a:lnB>
                    <a:solidFill>
                      <a:schemeClr val="bg1"/>
                    </a:solidFill>
                  </a:tcPr>
                </a:tc>
                <a:tc>
                  <a:txBody>
                    <a:bodyPr/>
                    <a:lstStyle/>
                    <a:p>
                      <a:pPr algn="l" fontAlgn="b"/>
                      <a:endParaRPr lang="it-IT" sz="1400" b="0" i="0" u="none" strike="noStrike">
                        <a:solidFill>
                          <a:srgbClr val="000000"/>
                        </a:solidFill>
                        <a:latin typeface="Calibri"/>
                      </a:endParaRPr>
                    </a:p>
                  </a:txBody>
                  <a:tcPr marL="0" marR="0" marT="0" marB="0" anchor="b">
                    <a:lnL>
                      <a:noFill/>
                    </a:lnL>
                    <a:lnR>
                      <a:noFill/>
                    </a:lnR>
                    <a:lnT>
                      <a:noFill/>
                    </a:lnT>
                    <a:lnB>
                      <a:noFill/>
                    </a:lnB>
                    <a:solidFill>
                      <a:schemeClr val="bg1"/>
                    </a:solidFill>
                  </a:tcPr>
                </a:tc>
              </a:tr>
              <a:tr h="288032">
                <a:tc>
                  <a:txBody>
                    <a:bodyPr/>
                    <a:lstStyle/>
                    <a:p>
                      <a:pPr algn="l" fontAlgn="b"/>
                      <a:endParaRPr lang="it-IT" sz="1400" b="0" i="0" u="none" strike="noStrike" dirty="0">
                        <a:solidFill>
                          <a:srgbClr val="000000"/>
                        </a:solidFill>
                        <a:latin typeface="Calibri"/>
                      </a:endParaRPr>
                    </a:p>
                  </a:txBody>
                  <a:tcPr marL="0" marR="0" marT="0" marB="0" anchor="b">
                    <a:lnL>
                      <a:noFill/>
                    </a:lnL>
                    <a:lnR>
                      <a:noFill/>
                    </a:lnR>
                    <a:lnT>
                      <a:noFill/>
                    </a:lnT>
                    <a:lnB>
                      <a:noFill/>
                    </a:lnB>
                    <a:solidFill>
                      <a:schemeClr val="bg1"/>
                    </a:solidFill>
                  </a:tcPr>
                </a:tc>
                <a:tc>
                  <a:txBody>
                    <a:bodyPr/>
                    <a:lstStyle/>
                    <a:p>
                      <a:pPr algn="l" fontAlgn="b"/>
                      <a:r>
                        <a:rPr lang="it-IT" sz="1400" b="0" i="0" u="none" strike="noStrike" dirty="0">
                          <a:solidFill>
                            <a:srgbClr val="000000"/>
                          </a:solidFill>
                          <a:latin typeface="Calibri"/>
                        </a:rPr>
                        <a:t>Office</a:t>
                      </a:r>
                    </a:p>
                  </a:txBody>
                  <a:tcPr marL="0" marR="0" marT="0" marB="0" anchor="b">
                    <a:lnL>
                      <a:noFill/>
                    </a:lnL>
                    <a:lnR>
                      <a:noFill/>
                    </a:lnR>
                    <a:lnT>
                      <a:noFill/>
                    </a:lnT>
                    <a:lnB>
                      <a:noFill/>
                    </a:lnB>
                    <a:solidFill>
                      <a:schemeClr val="bg1"/>
                    </a:solidFill>
                  </a:tcPr>
                </a:tc>
                <a:tc>
                  <a:txBody>
                    <a:bodyPr/>
                    <a:lstStyle/>
                    <a:p>
                      <a:pPr algn="l" fontAlgn="b"/>
                      <a:r>
                        <a:rPr lang="it-IT" sz="1400" b="0" i="0" u="none" strike="noStrike" dirty="0" err="1">
                          <a:solidFill>
                            <a:srgbClr val="000000"/>
                          </a:solidFill>
                          <a:latin typeface="Calibri"/>
                        </a:rPr>
                        <a:t>Retail</a:t>
                      </a:r>
                      <a:endParaRPr lang="it-IT" sz="1400" b="0" i="0" u="none" strike="noStrike" dirty="0">
                        <a:solidFill>
                          <a:srgbClr val="000000"/>
                        </a:solidFill>
                        <a:latin typeface="Calibri"/>
                      </a:endParaRPr>
                    </a:p>
                  </a:txBody>
                  <a:tcPr marL="0" marR="0" marT="0" marB="0" anchor="b">
                    <a:lnL>
                      <a:noFill/>
                    </a:lnL>
                    <a:lnR>
                      <a:noFill/>
                    </a:lnR>
                    <a:lnT>
                      <a:noFill/>
                    </a:lnT>
                    <a:lnB>
                      <a:noFill/>
                    </a:lnB>
                    <a:solidFill>
                      <a:schemeClr val="bg1"/>
                    </a:solidFill>
                  </a:tcPr>
                </a:tc>
                <a:tc>
                  <a:txBody>
                    <a:bodyPr/>
                    <a:lstStyle/>
                    <a:p>
                      <a:pPr algn="l" fontAlgn="b"/>
                      <a:r>
                        <a:rPr lang="it-IT" sz="1400" b="0" i="0" u="none" strike="noStrike" dirty="0">
                          <a:solidFill>
                            <a:srgbClr val="000000"/>
                          </a:solidFill>
                          <a:latin typeface="Calibri"/>
                        </a:rPr>
                        <a:t>Industrial</a:t>
                      </a:r>
                    </a:p>
                  </a:txBody>
                  <a:tcPr marL="0" marR="0" marT="0" marB="0" anchor="b">
                    <a:lnL>
                      <a:noFill/>
                    </a:lnL>
                    <a:lnR>
                      <a:noFill/>
                    </a:lnR>
                    <a:lnT>
                      <a:noFill/>
                    </a:lnT>
                    <a:lnB>
                      <a:noFill/>
                    </a:lnB>
                    <a:solidFill>
                      <a:schemeClr val="bg1"/>
                    </a:solidFill>
                  </a:tcPr>
                </a:tc>
                <a:tc>
                  <a:txBody>
                    <a:bodyPr/>
                    <a:lstStyle/>
                    <a:p>
                      <a:pPr algn="l" fontAlgn="b"/>
                      <a:r>
                        <a:rPr lang="it-IT" sz="1400" b="0" i="0" u="none" strike="noStrike">
                          <a:solidFill>
                            <a:srgbClr val="000000"/>
                          </a:solidFill>
                          <a:latin typeface="Calibri"/>
                        </a:rPr>
                        <a:t>Residential</a:t>
                      </a:r>
                    </a:p>
                  </a:txBody>
                  <a:tcPr marL="0" marR="0" marT="0" marB="0" anchor="b">
                    <a:lnL>
                      <a:noFill/>
                    </a:lnL>
                    <a:lnR>
                      <a:noFill/>
                    </a:lnR>
                    <a:lnT>
                      <a:noFill/>
                    </a:lnT>
                    <a:lnB>
                      <a:noFill/>
                    </a:lnB>
                    <a:solidFill>
                      <a:schemeClr val="bg1"/>
                    </a:solidFill>
                  </a:tcPr>
                </a:tc>
                <a:tc>
                  <a:txBody>
                    <a:bodyPr/>
                    <a:lstStyle/>
                    <a:p>
                      <a:pPr algn="l" fontAlgn="b"/>
                      <a:r>
                        <a:rPr lang="it-IT" sz="1400" b="0" i="0" u="none" strike="noStrike">
                          <a:solidFill>
                            <a:srgbClr val="000000"/>
                          </a:solidFill>
                          <a:latin typeface="Calibri"/>
                        </a:rPr>
                        <a:t>Other</a:t>
                      </a:r>
                    </a:p>
                  </a:txBody>
                  <a:tcPr marL="0" marR="0" marT="0" marB="0" anchor="b">
                    <a:lnL>
                      <a:noFill/>
                    </a:lnL>
                    <a:lnR>
                      <a:noFill/>
                    </a:lnR>
                    <a:lnT>
                      <a:noFill/>
                    </a:lnT>
                    <a:lnB>
                      <a:noFill/>
                    </a:lnB>
                    <a:solidFill>
                      <a:schemeClr val="bg1"/>
                    </a:solidFill>
                  </a:tcPr>
                </a:tc>
              </a:tr>
              <a:tr h="206655">
                <a:tc>
                  <a:txBody>
                    <a:bodyPr/>
                    <a:lstStyle/>
                    <a:p>
                      <a:pPr marL="0" algn="r" defTabSz="914400" rtl="0" eaLnBrk="1" fontAlgn="b" latinLnBrk="0" hangingPunct="1"/>
                      <a:r>
                        <a:rPr lang="it-IT" sz="1400" b="0" i="0" u="none" strike="noStrike" kern="1200" dirty="0" smtClean="0">
                          <a:solidFill>
                            <a:srgbClr val="000000"/>
                          </a:solidFill>
                          <a:latin typeface="Calibri"/>
                          <a:ea typeface="+mn-ea"/>
                          <a:cs typeface="+mn-cs"/>
                        </a:rPr>
                        <a:t>0%</a:t>
                      </a:r>
                      <a:endParaRPr lang="it-IT" sz="1400" b="0" i="0" u="none" strike="noStrike" kern="1200" dirty="0">
                        <a:solidFill>
                          <a:srgbClr val="000000"/>
                        </a:solidFill>
                        <a:latin typeface="Calibri"/>
                        <a:ea typeface="+mn-ea"/>
                        <a:cs typeface="+mn-cs"/>
                      </a:endParaRPr>
                    </a:p>
                  </a:txBody>
                  <a:tcPr marL="0" marR="0" marT="0" marB="0" anchor="b">
                    <a:lnL>
                      <a:noFill/>
                    </a:lnL>
                    <a:lnR>
                      <a:noFill/>
                    </a:lnR>
                    <a:lnT>
                      <a:noFill/>
                    </a:lnT>
                    <a:lnB>
                      <a:noFill/>
                    </a:lnB>
                    <a:solidFill>
                      <a:schemeClr val="bg1"/>
                    </a:solidFill>
                  </a:tcPr>
                </a:tc>
                <a:tc>
                  <a:txBody>
                    <a:bodyPr/>
                    <a:lstStyle/>
                    <a:p>
                      <a:pPr algn="r" fontAlgn="b"/>
                      <a:r>
                        <a:rPr lang="it-IT" sz="1400" b="0" i="0" u="none" strike="noStrike" dirty="0">
                          <a:solidFill>
                            <a:srgbClr val="000000"/>
                          </a:solidFill>
                          <a:latin typeface="Calibri"/>
                        </a:rPr>
                        <a:t>0.502079</a:t>
                      </a:r>
                    </a:p>
                  </a:txBody>
                  <a:tcPr marL="0" marR="0" marT="0" marB="0" anchor="b">
                    <a:lnL>
                      <a:noFill/>
                    </a:lnL>
                    <a:lnR>
                      <a:noFill/>
                    </a:lnR>
                    <a:lnT>
                      <a:noFill/>
                    </a:lnT>
                    <a:lnB>
                      <a:noFill/>
                    </a:lnB>
                    <a:solidFill>
                      <a:schemeClr val="bg1"/>
                    </a:solidFill>
                  </a:tcPr>
                </a:tc>
                <a:tc>
                  <a:txBody>
                    <a:bodyPr/>
                    <a:lstStyle/>
                    <a:p>
                      <a:pPr algn="r" fontAlgn="b"/>
                      <a:r>
                        <a:rPr lang="it-IT" sz="1400" b="0" i="0" u="none" strike="noStrike">
                          <a:solidFill>
                            <a:srgbClr val="000000"/>
                          </a:solidFill>
                          <a:latin typeface="Calibri"/>
                        </a:rPr>
                        <a:t>0.487209</a:t>
                      </a:r>
                    </a:p>
                  </a:txBody>
                  <a:tcPr marL="0" marR="0" marT="0" marB="0" anchor="b">
                    <a:lnL>
                      <a:noFill/>
                    </a:lnL>
                    <a:lnR>
                      <a:noFill/>
                    </a:lnR>
                    <a:lnT>
                      <a:noFill/>
                    </a:lnT>
                    <a:lnB>
                      <a:noFill/>
                    </a:lnB>
                    <a:solidFill>
                      <a:schemeClr val="bg1"/>
                    </a:solidFill>
                  </a:tcPr>
                </a:tc>
                <a:tc>
                  <a:txBody>
                    <a:bodyPr/>
                    <a:lstStyle/>
                    <a:p>
                      <a:pPr algn="r" fontAlgn="b"/>
                      <a:r>
                        <a:rPr lang="it-IT" sz="1400" b="0" i="0" u="none" strike="noStrike" dirty="0">
                          <a:solidFill>
                            <a:srgbClr val="000000"/>
                          </a:solidFill>
                          <a:latin typeface="Calibri"/>
                        </a:rPr>
                        <a:t>0.515282</a:t>
                      </a:r>
                    </a:p>
                  </a:txBody>
                  <a:tcPr marL="0" marR="0" marT="0" marB="0" anchor="b">
                    <a:lnL>
                      <a:noFill/>
                    </a:lnL>
                    <a:lnR>
                      <a:noFill/>
                    </a:lnR>
                    <a:lnT>
                      <a:noFill/>
                    </a:lnT>
                    <a:lnB>
                      <a:noFill/>
                    </a:lnB>
                    <a:solidFill>
                      <a:schemeClr val="bg1"/>
                    </a:solidFill>
                  </a:tcPr>
                </a:tc>
                <a:tc>
                  <a:txBody>
                    <a:bodyPr/>
                    <a:lstStyle/>
                    <a:p>
                      <a:pPr algn="ctr" fontAlgn="b"/>
                      <a:r>
                        <a:rPr lang="it-IT" sz="1400" b="0" i="0" u="none" strike="noStrike" dirty="0" smtClean="0">
                          <a:solidFill>
                            <a:srgbClr val="000000"/>
                          </a:solidFill>
                          <a:latin typeface="Calibri"/>
                        </a:rPr>
                        <a:t>-</a:t>
                      </a:r>
                      <a:endParaRPr lang="it-IT" sz="1400" b="0" i="0" u="none" strike="noStrike" dirty="0">
                        <a:solidFill>
                          <a:srgbClr val="000000"/>
                        </a:solidFill>
                        <a:latin typeface="Calibri"/>
                      </a:endParaRPr>
                    </a:p>
                  </a:txBody>
                  <a:tcPr marL="0" marR="0" marT="0" marB="0" anchor="b">
                    <a:lnL>
                      <a:noFill/>
                    </a:lnL>
                    <a:lnR>
                      <a:noFill/>
                    </a:lnR>
                    <a:lnT>
                      <a:noFill/>
                    </a:lnT>
                    <a:lnB>
                      <a:noFill/>
                    </a:lnB>
                    <a:solidFill>
                      <a:schemeClr val="bg1"/>
                    </a:solidFill>
                  </a:tcPr>
                </a:tc>
                <a:tc>
                  <a:txBody>
                    <a:bodyPr/>
                    <a:lstStyle/>
                    <a:p>
                      <a:pPr algn="r" fontAlgn="b"/>
                      <a:r>
                        <a:rPr lang="it-IT" sz="1400" b="0" i="0" u="none" strike="noStrike">
                          <a:solidFill>
                            <a:srgbClr val="000000"/>
                          </a:solidFill>
                          <a:latin typeface="Calibri"/>
                        </a:rPr>
                        <a:t>0.68944</a:t>
                      </a:r>
                    </a:p>
                  </a:txBody>
                  <a:tcPr marL="0" marR="0" marT="0" marB="0" anchor="b">
                    <a:lnL>
                      <a:noFill/>
                    </a:lnL>
                    <a:lnR>
                      <a:noFill/>
                    </a:lnR>
                    <a:lnT>
                      <a:noFill/>
                    </a:lnT>
                    <a:lnB>
                      <a:noFill/>
                    </a:lnB>
                    <a:solidFill>
                      <a:schemeClr val="bg1"/>
                    </a:solidFill>
                  </a:tcPr>
                </a:tc>
              </a:tr>
              <a:tr h="206655">
                <a:tc>
                  <a:txBody>
                    <a:bodyPr/>
                    <a:lstStyle/>
                    <a:p>
                      <a:pPr algn="r" fontAlgn="b"/>
                      <a:r>
                        <a:rPr lang="it-IT" sz="1400" b="0" i="0" u="none" strike="noStrike" dirty="0" smtClean="0">
                          <a:solidFill>
                            <a:srgbClr val="000000"/>
                          </a:solidFill>
                          <a:latin typeface="Calibri"/>
                        </a:rPr>
                        <a:t>10%</a:t>
                      </a:r>
                      <a:endParaRPr lang="it-IT" sz="1400" b="0" i="0" u="none" strike="noStrike" dirty="0">
                        <a:solidFill>
                          <a:srgbClr val="000000"/>
                        </a:solidFill>
                        <a:latin typeface="Calibri"/>
                      </a:endParaRPr>
                    </a:p>
                  </a:txBody>
                  <a:tcPr marL="0" marR="0" marT="0" marB="0" anchor="b">
                    <a:lnL>
                      <a:noFill/>
                    </a:lnL>
                    <a:lnR>
                      <a:noFill/>
                    </a:lnR>
                    <a:lnT>
                      <a:noFill/>
                    </a:lnT>
                    <a:lnB>
                      <a:noFill/>
                    </a:lnB>
                    <a:solidFill>
                      <a:schemeClr val="bg1"/>
                    </a:solidFill>
                  </a:tcPr>
                </a:tc>
                <a:tc>
                  <a:txBody>
                    <a:bodyPr/>
                    <a:lstStyle/>
                    <a:p>
                      <a:pPr algn="r" fontAlgn="b"/>
                      <a:r>
                        <a:rPr lang="it-IT" sz="1400" b="0" i="0" u="none" strike="noStrike">
                          <a:solidFill>
                            <a:srgbClr val="000000"/>
                          </a:solidFill>
                          <a:latin typeface="Calibri"/>
                        </a:rPr>
                        <a:t>0.524901</a:t>
                      </a:r>
                    </a:p>
                  </a:txBody>
                  <a:tcPr marL="0" marR="0" marT="0" marB="0" anchor="b">
                    <a:lnL>
                      <a:noFill/>
                    </a:lnL>
                    <a:lnR>
                      <a:noFill/>
                    </a:lnR>
                    <a:lnT>
                      <a:noFill/>
                    </a:lnT>
                    <a:lnB>
                      <a:noFill/>
                    </a:lnB>
                    <a:solidFill>
                      <a:schemeClr val="bg1"/>
                    </a:solidFill>
                  </a:tcPr>
                </a:tc>
                <a:tc>
                  <a:txBody>
                    <a:bodyPr/>
                    <a:lstStyle/>
                    <a:p>
                      <a:pPr algn="r" fontAlgn="b"/>
                      <a:r>
                        <a:rPr lang="it-IT" sz="1400" b="0" i="0" u="none" strike="noStrike">
                          <a:solidFill>
                            <a:srgbClr val="000000"/>
                          </a:solidFill>
                          <a:latin typeface="Calibri"/>
                        </a:rPr>
                        <a:t>0.470466</a:t>
                      </a:r>
                    </a:p>
                  </a:txBody>
                  <a:tcPr marL="0" marR="0" marT="0" marB="0" anchor="b">
                    <a:lnL>
                      <a:noFill/>
                    </a:lnL>
                    <a:lnR>
                      <a:noFill/>
                    </a:lnR>
                    <a:lnT>
                      <a:noFill/>
                    </a:lnT>
                    <a:lnB>
                      <a:noFill/>
                    </a:lnB>
                    <a:solidFill>
                      <a:schemeClr val="bg1"/>
                    </a:solidFill>
                  </a:tcPr>
                </a:tc>
                <a:tc>
                  <a:txBody>
                    <a:bodyPr/>
                    <a:lstStyle/>
                    <a:p>
                      <a:pPr algn="r" fontAlgn="b"/>
                      <a:r>
                        <a:rPr lang="it-IT" sz="1400" b="0" i="0" u="none" strike="noStrike" dirty="0">
                          <a:solidFill>
                            <a:srgbClr val="000000"/>
                          </a:solidFill>
                          <a:latin typeface="Calibri"/>
                        </a:rPr>
                        <a:t>0.505455</a:t>
                      </a:r>
                    </a:p>
                  </a:txBody>
                  <a:tcPr marL="0" marR="0" marT="0" marB="0" anchor="b">
                    <a:lnL>
                      <a:noFill/>
                    </a:lnL>
                    <a:lnR>
                      <a:noFill/>
                    </a:lnR>
                    <a:lnT>
                      <a:noFill/>
                    </a:lnT>
                    <a:lnB>
                      <a:noFill/>
                    </a:lnB>
                    <a:solidFill>
                      <a:schemeClr val="bg1"/>
                    </a:solidFill>
                  </a:tcPr>
                </a:tc>
                <a:tc>
                  <a:txBody>
                    <a:bodyPr/>
                    <a:lstStyle/>
                    <a:p>
                      <a:pPr algn="ctr" fontAlgn="b"/>
                      <a:r>
                        <a:rPr lang="it-IT" sz="1400" b="0" i="0" u="none" strike="noStrike" dirty="0" smtClean="0">
                          <a:solidFill>
                            <a:srgbClr val="000000"/>
                          </a:solidFill>
                          <a:latin typeface="Calibri"/>
                        </a:rPr>
                        <a:t>-</a:t>
                      </a:r>
                      <a:endParaRPr lang="it-IT" sz="1400" b="0" i="0" u="none" strike="noStrike" dirty="0">
                        <a:solidFill>
                          <a:srgbClr val="000000"/>
                        </a:solidFill>
                        <a:latin typeface="Calibri"/>
                      </a:endParaRPr>
                    </a:p>
                  </a:txBody>
                  <a:tcPr marL="0" marR="0" marT="0" marB="0" anchor="b">
                    <a:lnL>
                      <a:noFill/>
                    </a:lnL>
                    <a:lnR>
                      <a:noFill/>
                    </a:lnR>
                    <a:lnT>
                      <a:noFill/>
                    </a:lnT>
                    <a:lnB>
                      <a:noFill/>
                    </a:lnB>
                    <a:solidFill>
                      <a:schemeClr val="bg1"/>
                    </a:solidFill>
                  </a:tcPr>
                </a:tc>
                <a:tc>
                  <a:txBody>
                    <a:bodyPr/>
                    <a:lstStyle/>
                    <a:p>
                      <a:pPr algn="r" fontAlgn="b"/>
                      <a:r>
                        <a:rPr lang="it-IT" sz="1400" b="0" i="0" u="none" strike="noStrike">
                          <a:solidFill>
                            <a:srgbClr val="000000"/>
                          </a:solidFill>
                          <a:latin typeface="Calibri"/>
                        </a:rPr>
                        <a:t>0.67846</a:t>
                      </a:r>
                    </a:p>
                  </a:txBody>
                  <a:tcPr marL="0" marR="0" marT="0" marB="0" anchor="b">
                    <a:lnL>
                      <a:noFill/>
                    </a:lnL>
                    <a:lnR>
                      <a:noFill/>
                    </a:lnR>
                    <a:lnT>
                      <a:noFill/>
                    </a:lnT>
                    <a:lnB>
                      <a:noFill/>
                    </a:lnB>
                    <a:solidFill>
                      <a:schemeClr val="bg1"/>
                    </a:solidFill>
                  </a:tcPr>
                </a:tc>
              </a:tr>
              <a:tr h="206655">
                <a:tc>
                  <a:txBody>
                    <a:bodyPr/>
                    <a:lstStyle/>
                    <a:p>
                      <a:pPr algn="r" fontAlgn="b"/>
                      <a:r>
                        <a:rPr lang="it-IT" sz="1400" b="0" i="0" u="none" strike="noStrike" dirty="0" smtClean="0">
                          <a:solidFill>
                            <a:srgbClr val="000000"/>
                          </a:solidFill>
                          <a:latin typeface="Calibri"/>
                        </a:rPr>
                        <a:t>20%</a:t>
                      </a:r>
                      <a:endParaRPr lang="it-IT" sz="1400" b="0" i="0" u="none" strike="noStrike" dirty="0">
                        <a:solidFill>
                          <a:srgbClr val="000000"/>
                        </a:solidFill>
                        <a:latin typeface="Calibri"/>
                      </a:endParaRPr>
                    </a:p>
                  </a:txBody>
                  <a:tcPr marL="0" marR="0" marT="0" marB="0" anchor="b">
                    <a:lnL>
                      <a:noFill/>
                    </a:lnL>
                    <a:lnR>
                      <a:noFill/>
                    </a:lnR>
                    <a:lnT>
                      <a:noFill/>
                    </a:lnT>
                    <a:lnB>
                      <a:noFill/>
                    </a:lnB>
                    <a:solidFill>
                      <a:schemeClr val="bg1"/>
                    </a:solidFill>
                  </a:tcPr>
                </a:tc>
                <a:tc>
                  <a:txBody>
                    <a:bodyPr/>
                    <a:lstStyle/>
                    <a:p>
                      <a:pPr algn="r" fontAlgn="b"/>
                      <a:r>
                        <a:rPr lang="it-IT" sz="1400" b="0" i="0" u="none" strike="noStrike" dirty="0">
                          <a:solidFill>
                            <a:srgbClr val="000000"/>
                          </a:solidFill>
                          <a:latin typeface="Calibri"/>
                        </a:rPr>
                        <a:t>0.548437</a:t>
                      </a:r>
                    </a:p>
                  </a:txBody>
                  <a:tcPr marL="0" marR="0" marT="0" marB="0" anchor="b">
                    <a:lnL>
                      <a:noFill/>
                    </a:lnL>
                    <a:lnR>
                      <a:noFill/>
                    </a:lnR>
                    <a:lnT>
                      <a:noFill/>
                    </a:lnT>
                    <a:lnB>
                      <a:noFill/>
                    </a:lnB>
                    <a:solidFill>
                      <a:schemeClr val="bg1"/>
                    </a:solidFill>
                  </a:tcPr>
                </a:tc>
                <a:tc>
                  <a:txBody>
                    <a:bodyPr/>
                    <a:lstStyle/>
                    <a:p>
                      <a:pPr algn="r" fontAlgn="b"/>
                      <a:r>
                        <a:rPr lang="it-IT" sz="1400" b="0" i="0" u="none" strike="noStrike">
                          <a:solidFill>
                            <a:srgbClr val="000000"/>
                          </a:solidFill>
                          <a:latin typeface="Calibri"/>
                        </a:rPr>
                        <a:t>0.497835</a:t>
                      </a:r>
                    </a:p>
                  </a:txBody>
                  <a:tcPr marL="0" marR="0" marT="0" marB="0" anchor="b">
                    <a:lnL>
                      <a:noFill/>
                    </a:lnL>
                    <a:lnR>
                      <a:noFill/>
                    </a:lnR>
                    <a:lnT>
                      <a:noFill/>
                    </a:lnT>
                    <a:lnB>
                      <a:noFill/>
                    </a:lnB>
                    <a:solidFill>
                      <a:schemeClr val="bg1"/>
                    </a:solidFill>
                  </a:tcPr>
                </a:tc>
                <a:tc>
                  <a:txBody>
                    <a:bodyPr/>
                    <a:lstStyle/>
                    <a:p>
                      <a:pPr algn="r" fontAlgn="b"/>
                      <a:r>
                        <a:rPr lang="it-IT" sz="1400" b="0" i="0" u="none" strike="noStrike" dirty="0">
                          <a:solidFill>
                            <a:srgbClr val="000000"/>
                          </a:solidFill>
                          <a:latin typeface="Calibri"/>
                        </a:rPr>
                        <a:t>0.534696</a:t>
                      </a:r>
                    </a:p>
                  </a:txBody>
                  <a:tcPr marL="0" marR="0" marT="0" marB="0" anchor="b">
                    <a:lnL>
                      <a:noFill/>
                    </a:lnL>
                    <a:lnR>
                      <a:noFill/>
                    </a:lnR>
                    <a:lnT>
                      <a:noFill/>
                    </a:lnT>
                    <a:lnB>
                      <a:noFill/>
                    </a:lnB>
                    <a:solidFill>
                      <a:schemeClr val="bg1"/>
                    </a:solidFill>
                  </a:tcPr>
                </a:tc>
                <a:tc>
                  <a:txBody>
                    <a:bodyPr/>
                    <a:lstStyle/>
                    <a:p>
                      <a:pPr algn="ctr" fontAlgn="b"/>
                      <a:r>
                        <a:rPr lang="it-IT" sz="1400" b="0" i="0" u="none" strike="noStrike" dirty="0" smtClean="0">
                          <a:solidFill>
                            <a:srgbClr val="000000"/>
                          </a:solidFill>
                          <a:latin typeface="Calibri"/>
                        </a:rPr>
                        <a:t>-</a:t>
                      </a:r>
                    </a:p>
                  </a:txBody>
                  <a:tcPr marL="0" marR="0" marT="0" marB="0" anchor="b">
                    <a:lnL>
                      <a:noFill/>
                    </a:lnL>
                    <a:lnR>
                      <a:noFill/>
                    </a:lnR>
                    <a:lnT>
                      <a:noFill/>
                    </a:lnT>
                    <a:lnB>
                      <a:noFill/>
                    </a:lnB>
                    <a:solidFill>
                      <a:schemeClr val="bg1"/>
                    </a:solidFill>
                  </a:tcPr>
                </a:tc>
                <a:tc>
                  <a:txBody>
                    <a:bodyPr/>
                    <a:lstStyle/>
                    <a:p>
                      <a:pPr algn="r" fontAlgn="b"/>
                      <a:r>
                        <a:rPr lang="it-IT" sz="1400" b="0" i="0" u="none" strike="noStrike">
                          <a:solidFill>
                            <a:srgbClr val="000000"/>
                          </a:solidFill>
                          <a:latin typeface="Calibri"/>
                        </a:rPr>
                        <a:t>0.643423</a:t>
                      </a:r>
                    </a:p>
                  </a:txBody>
                  <a:tcPr marL="0" marR="0" marT="0" marB="0" anchor="b">
                    <a:lnL>
                      <a:noFill/>
                    </a:lnL>
                    <a:lnR>
                      <a:noFill/>
                    </a:lnR>
                    <a:lnT>
                      <a:noFill/>
                    </a:lnT>
                    <a:lnB>
                      <a:noFill/>
                    </a:lnB>
                    <a:solidFill>
                      <a:schemeClr val="bg1"/>
                    </a:solidFill>
                  </a:tcPr>
                </a:tc>
              </a:tr>
              <a:tr h="206655">
                <a:tc>
                  <a:txBody>
                    <a:bodyPr/>
                    <a:lstStyle/>
                    <a:p>
                      <a:pPr algn="r" fontAlgn="b"/>
                      <a:r>
                        <a:rPr lang="it-IT" sz="1400" b="0" i="0" u="none" strike="noStrike" dirty="0" smtClean="0">
                          <a:solidFill>
                            <a:srgbClr val="000000"/>
                          </a:solidFill>
                          <a:latin typeface="Calibri"/>
                        </a:rPr>
                        <a:t>30%</a:t>
                      </a:r>
                      <a:endParaRPr lang="it-IT" sz="1400" b="0" i="0" u="none" strike="noStrike" dirty="0">
                        <a:solidFill>
                          <a:srgbClr val="000000"/>
                        </a:solidFill>
                        <a:latin typeface="Calibri"/>
                      </a:endParaRPr>
                    </a:p>
                  </a:txBody>
                  <a:tcPr marL="0" marR="0" marT="0" marB="0" anchor="b">
                    <a:lnL>
                      <a:noFill/>
                    </a:lnL>
                    <a:lnR>
                      <a:noFill/>
                    </a:lnR>
                    <a:lnT>
                      <a:noFill/>
                    </a:lnT>
                    <a:lnB>
                      <a:noFill/>
                    </a:lnB>
                    <a:solidFill>
                      <a:schemeClr val="bg1"/>
                    </a:solidFill>
                  </a:tcPr>
                </a:tc>
                <a:tc>
                  <a:txBody>
                    <a:bodyPr/>
                    <a:lstStyle/>
                    <a:p>
                      <a:pPr algn="r" fontAlgn="b"/>
                      <a:r>
                        <a:rPr lang="it-IT" sz="1400" b="0" i="0" u="none" strike="noStrike" dirty="0">
                          <a:solidFill>
                            <a:srgbClr val="000000"/>
                          </a:solidFill>
                          <a:latin typeface="Calibri"/>
                        </a:rPr>
                        <a:t>0.548307</a:t>
                      </a:r>
                    </a:p>
                  </a:txBody>
                  <a:tcPr marL="0" marR="0" marT="0" marB="0" anchor="b">
                    <a:lnL>
                      <a:noFill/>
                    </a:lnL>
                    <a:lnR>
                      <a:noFill/>
                    </a:lnR>
                    <a:lnT>
                      <a:noFill/>
                    </a:lnT>
                    <a:lnB>
                      <a:noFill/>
                    </a:lnB>
                    <a:solidFill>
                      <a:schemeClr val="bg1"/>
                    </a:solidFill>
                  </a:tcPr>
                </a:tc>
                <a:tc>
                  <a:txBody>
                    <a:bodyPr/>
                    <a:lstStyle/>
                    <a:p>
                      <a:pPr algn="r" fontAlgn="b"/>
                      <a:r>
                        <a:rPr lang="it-IT" sz="1400" b="0" i="0" u="none" strike="noStrike">
                          <a:solidFill>
                            <a:srgbClr val="000000"/>
                          </a:solidFill>
                          <a:latin typeface="Calibri"/>
                        </a:rPr>
                        <a:t>0.489814</a:t>
                      </a:r>
                    </a:p>
                  </a:txBody>
                  <a:tcPr marL="0" marR="0" marT="0" marB="0" anchor="b">
                    <a:lnL>
                      <a:noFill/>
                    </a:lnL>
                    <a:lnR>
                      <a:noFill/>
                    </a:lnR>
                    <a:lnT>
                      <a:noFill/>
                    </a:lnT>
                    <a:lnB>
                      <a:noFill/>
                    </a:lnB>
                    <a:solidFill>
                      <a:schemeClr val="bg1"/>
                    </a:solidFill>
                  </a:tcPr>
                </a:tc>
                <a:tc>
                  <a:txBody>
                    <a:bodyPr/>
                    <a:lstStyle/>
                    <a:p>
                      <a:pPr algn="r" fontAlgn="b"/>
                      <a:r>
                        <a:rPr lang="it-IT" sz="1400" b="0" i="0" u="none" strike="noStrike" dirty="0">
                          <a:solidFill>
                            <a:srgbClr val="000000"/>
                          </a:solidFill>
                          <a:latin typeface="Calibri"/>
                        </a:rPr>
                        <a:t>0.527593</a:t>
                      </a:r>
                    </a:p>
                  </a:txBody>
                  <a:tcPr marL="0" marR="0" marT="0" marB="0" anchor="b">
                    <a:lnL>
                      <a:noFill/>
                    </a:lnL>
                    <a:lnR>
                      <a:noFill/>
                    </a:lnR>
                    <a:lnT>
                      <a:noFill/>
                    </a:lnT>
                    <a:lnB>
                      <a:noFill/>
                    </a:lnB>
                    <a:solidFill>
                      <a:schemeClr val="bg1"/>
                    </a:solidFill>
                  </a:tcPr>
                </a:tc>
                <a:tc>
                  <a:txBody>
                    <a:bodyPr/>
                    <a:lstStyle/>
                    <a:p>
                      <a:pPr algn="ctr" fontAlgn="b"/>
                      <a:r>
                        <a:rPr lang="it-IT" sz="1400" b="0" i="0" u="none" strike="noStrike" dirty="0" smtClean="0">
                          <a:solidFill>
                            <a:srgbClr val="000000"/>
                          </a:solidFill>
                          <a:latin typeface="Calibri"/>
                        </a:rPr>
                        <a:t>-</a:t>
                      </a:r>
                      <a:endParaRPr lang="it-IT" sz="1400" b="0" i="0" u="none" strike="noStrike" dirty="0">
                        <a:solidFill>
                          <a:srgbClr val="000000"/>
                        </a:solidFill>
                        <a:latin typeface="Calibri"/>
                      </a:endParaRPr>
                    </a:p>
                  </a:txBody>
                  <a:tcPr marL="0" marR="0" marT="0" marB="0" anchor="b">
                    <a:lnL>
                      <a:noFill/>
                    </a:lnL>
                    <a:lnR>
                      <a:noFill/>
                    </a:lnR>
                    <a:lnT>
                      <a:noFill/>
                    </a:lnT>
                    <a:lnB>
                      <a:noFill/>
                    </a:lnB>
                    <a:solidFill>
                      <a:schemeClr val="bg1"/>
                    </a:solidFill>
                  </a:tcPr>
                </a:tc>
                <a:tc>
                  <a:txBody>
                    <a:bodyPr/>
                    <a:lstStyle/>
                    <a:p>
                      <a:pPr algn="r" fontAlgn="b"/>
                      <a:r>
                        <a:rPr lang="it-IT" sz="1400" b="0" i="0" u="none" strike="noStrike">
                          <a:solidFill>
                            <a:srgbClr val="000000"/>
                          </a:solidFill>
                          <a:latin typeface="Calibri"/>
                        </a:rPr>
                        <a:t>0.645532</a:t>
                      </a:r>
                    </a:p>
                  </a:txBody>
                  <a:tcPr marL="0" marR="0" marT="0" marB="0" anchor="b">
                    <a:lnL>
                      <a:noFill/>
                    </a:lnL>
                    <a:lnR>
                      <a:noFill/>
                    </a:lnR>
                    <a:lnT>
                      <a:noFill/>
                    </a:lnT>
                    <a:lnB>
                      <a:noFill/>
                    </a:lnB>
                    <a:solidFill>
                      <a:schemeClr val="bg1"/>
                    </a:solidFill>
                  </a:tcPr>
                </a:tc>
              </a:tr>
              <a:tr h="206655">
                <a:tc>
                  <a:txBody>
                    <a:bodyPr/>
                    <a:lstStyle/>
                    <a:p>
                      <a:pPr algn="r" fontAlgn="b"/>
                      <a:r>
                        <a:rPr lang="it-IT" sz="1400" b="0" i="0" u="none" strike="noStrike" dirty="0" smtClean="0">
                          <a:solidFill>
                            <a:srgbClr val="000000"/>
                          </a:solidFill>
                          <a:latin typeface="Calibri"/>
                        </a:rPr>
                        <a:t>40%</a:t>
                      </a:r>
                      <a:endParaRPr lang="it-IT" sz="1400" b="0" i="0" u="none" strike="noStrike" dirty="0">
                        <a:solidFill>
                          <a:srgbClr val="000000"/>
                        </a:solidFill>
                        <a:latin typeface="Calibri"/>
                      </a:endParaRPr>
                    </a:p>
                  </a:txBody>
                  <a:tcPr marL="0" marR="0" marT="0" marB="0" anchor="b">
                    <a:lnL>
                      <a:noFill/>
                    </a:lnL>
                    <a:lnR>
                      <a:noFill/>
                    </a:lnR>
                    <a:lnT>
                      <a:noFill/>
                    </a:lnT>
                    <a:lnB>
                      <a:noFill/>
                    </a:lnB>
                    <a:solidFill>
                      <a:schemeClr val="bg1"/>
                    </a:solidFill>
                  </a:tcPr>
                </a:tc>
                <a:tc>
                  <a:txBody>
                    <a:bodyPr/>
                    <a:lstStyle/>
                    <a:p>
                      <a:pPr algn="r" fontAlgn="b"/>
                      <a:r>
                        <a:rPr lang="it-IT" sz="1400" b="0" i="0" u="none" strike="noStrike" dirty="0">
                          <a:solidFill>
                            <a:srgbClr val="000000"/>
                          </a:solidFill>
                          <a:latin typeface="Calibri"/>
                        </a:rPr>
                        <a:t>0.557267</a:t>
                      </a:r>
                    </a:p>
                  </a:txBody>
                  <a:tcPr marL="0" marR="0" marT="0" marB="0" anchor="b">
                    <a:lnL>
                      <a:noFill/>
                    </a:lnL>
                    <a:lnR>
                      <a:noFill/>
                    </a:lnR>
                    <a:lnT>
                      <a:noFill/>
                    </a:lnT>
                    <a:lnB>
                      <a:noFill/>
                    </a:lnB>
                    <a:solidFill>
                      <a:schemeClr val="bg1"/>
                    </a:solidFill>
                  </a:tcPr>
                </a:tc>
                <a:tc>
                  <a:txBody>
                    <a:bodyPr/>
                    <a:lstStyle/>
                    <a:p>
                      <a:pPr algn="r" fontAlgn="b"/>
                      <a:r>
                        <a:rPr lang="it-IT" sz="1400" b="0" i="0" u="none" strike="noStrike" dirty="0">
                          <a:solidFill>
                            <a:srgbClr val="000000"/>
                          </a:solidFill>
                          <a:latin typeface="Calibri"/>
                        </a:rPr>
                        <a:t>0.508095</a:t>
                      </a:r>
                    </a:p>
                  </a:txBody>
                  <a:tcPr marL="0" marR="0" marT="0" marB="0" anchor="b">
                    <a:lnL>
                      <a:noFill/>
                    </a:lnL>
                    <a:lnR>
                      <a:noFill/>
                    </a:lnR>
                    <a:lnT>
                      <a:noFill/>
                    </a:lnT>
                    <a:lnB>
                      <a:noFill/>
                    </a:lnB>
                    <a:solidFill>
                      <a:schemeClr val="bg1"/>
                    </a:solidFill>
                  </a:tcPr>
                </a:tc>
                <a:tc>
                  <a:txBody>
                    <a:bodyPr/>
                    <a:lstStyle/>
                    <a:p>
                      <a:pPr algn="r" fontAlgn="b"/>
                      <a:r>
                        <a:rPr lang="it-IT" sz="1400" b="0" i="0" u="none" strike="noStrike">
                          <a:solidFill>
                            <a:srgbClr val="000000"/>
                          </a:solidFill>
                          <a:latin typeface="Calibri"/>
                        </a:rPr>
                        <a:t>0.545485</a:t>
                      </a:r>
                    </a:p>
                  </a:txBody>
                  <a:tcPr marL="0" marR="0" marT="0" marB="0" anchor="b">
                    <a:lnL>
                      <a:noFill/>
                    </a:lnL>
                    <a:lnR>
                      <a:noFill/>
                    </a:lnR>
                    <a:lnT>
                      <a:noFill/>
                    </a:lnT>
                    <a:lnB>
                      <a:noFill/>
                    </a:lnB>
                    <a:solidFill>
                      <a:schemeClr val="bg1"/>
                    </a:solidFill>
                  </a:tcPr>
                </a:tc>
                <a:tc>
                  <a:txBody>
                    <a:bodyPr/>
                    <a:lstStyle/>
                    <a:p>
                      <a:pPr algn="ctr" fontAlgn="b"/>
                      <a:r>
                        <a:rPr lang="it-IT" sz="1400" b="0" i="0" u="none" strike="noStrike" dirty="0" smtClean="0">
                          <a:solidFill>
                            <a:srgbClr val="000000"/>
                          </a:solidFill>
                          <a:latin typeface="Calibri"/>
                        </a:rPr>
                        <a:t>-</a:t>
                      </a:r>
                      <a:endParaRPr lang="it-IT" sz="1400" b="0" i="0" u="none" strike="noStrike" dirty="0">
                        <a:solidFill>
                          <a:srgbClr val="000000"/>
                        </a:solidFill>
                        <a:latin typeface="Calibri"/>
                      </a:endParaRPr>
                    </a:p>
                  </a:txBody>
                  <a:tcPr marL="0" marR="0" marT="0" marB="0" anchor="b">
                    <a:lnL>
                      <a:noFill/>
                    </a:lnL>
                    <a:lnR>
                      <a:noFill/>
                    </a:lnR>
                    <a:lnT>
                      <a:noFill/>
                    </a:lnT>
                    <a:lnB>
                      <a:noFill/>
                    </a:lnB>
                    <a:solidFill>
                      <a:schemeClr val="bg1"/>
                    </a:solidFill>
                  </a:tcPr>
                </a:tc>
                <a:tc>
                  <a:txBody>
                    <a:bodyPr/>
                    <a:lstStyle/>
                    <a:p>
                      <a:pPr algn="r" fontAlgn="b"/>
                      <a:r>
                        <a:rPr lang="it-IT" sz="1400" b="0" i="0" u="none" strike="noStrike">
                          <a:solidFill>
                            <a:srgbClr val="000000"/>
                          </a:solidFill>
                          <a:latin typeface="Calibri"/>
                        </a:rPr>
                        <a:t>0.653243</a:t>
                      </a:r>
                    </a:p>
                  </a:txBody>
                  <a:tcPr marL="0" marR="0" marT="0" marB="0" anchor="b">
                    <a:lnL>
                      <a:noFill/>
                    </a:lnL>
                    <a:lnR>
                      <a:noFill/>
                    </a:lnR>
                    <a:lnT>
                      <a:noFill/>
                    </a:lnT>
                    <a:lnB>
                      <a:noFill/>
                    </a:lnB>
                    <a:solidFill>
                      <a:schemeClr val="bg1"/>
                    </a:solidFill>
                  </a:tcPr>
                </a:tc>
              </a:tr>
              <a:tr h="206655">
                <a:tc>
                  <a:txBody>
                    <a:bodyPr/>
                    <a:lstStyle/>
                    <a:p>
                      <a:pPr algn="r" fontAlgn="b"/>
                      <a:r>
                        <a:rPr lang="it-IT" sz="1400" b="0" i="0" u="none" strike="noStrike" dirty="0" smtClean="0">
                          <a:solidFill>
                            <a:srgbClr val="000000"/>
                          </a:solidFill>
                          <a:latin typeface="Calibri"/>
                        </a:rPr>
                        <a:t>50%</a:t>
                      </a:r>
                      <a:endParaRPr lang="it-IT" sz="1400" b="0" i="0" u="none" strike="noStrike" dirty="0">
                        <a:solidFill>
                          <a:srgbClr val="000000"/>
                        </a:solidFill>
                        <a:latin typeface="Calibri"/>
                      </a:endParaRPr>
                    </a:p>
                  </a:txBody>
                  <a:tcPr marL="0" marR="0" marT="0" marB="0" anchor="b">
                    <a:lnL>
                      <a:noFill/>
                    </a:lnL>
                    <a:lnR>
                      <a:noFill/>
                    </a:lnR>
                    <a:lnT>
                      <a:noFill/>
                    </a:lnT>
                    <a:lnB>
                      <a:noFill/>
                    </a:lnB>
                    <a:solidFill>
                      <a:schemeClr val="bg1"/>
                    </a:solidFill>
                  </a:tcPr>
                </a:tc>
                <a:tc>
                  <a:txBody>
                    <a:bodyPr/>
                    <a:lstStyle/>
                    <a:p>
                      <a:pPr algn="r" fontAlgn="b"/>
                      <a:r>
                        <a:rPr lang="it-IT" sz="1400" b="0" i="0" u="none" strike="noStrike">
                          <a:solidFill>
                            <a:srgbClr val="000000"/>
                          </a:solidFill>
                          <a:latin typeface="Calibri"/>
                        </a:rPr>
                        <a:t>0.565567</a:t>
                      </a:r>
                    </a:p>
                  </a:txBody>
                  <a:tcPr marL="0" marR="0" marT="0" marB="0" anchor="b">
                    <a:lnL>
                      <a:noFill/>
                    </a:lnL>
                    <a:lnR>
                      <a:noFill/>
                    </a:lnR>
                    <a:lnT>
                      <a:noFill/>
                    </a:lnT>
                    <a:lnB>
                      <a:noFill/>
                    </a:lnB>
                    <a:solidFill>
                      <a:schemeClr val="bg1"/>
                    </a:solidFill>
                  </a:tcPr>
                </a:tc>
                <a:tc>
                  <a:txBody>
                    <a:bodyPr/>
                    <a:lstStyle/>
                    <a:p>
                      <a:pPr algn="r" fontAlgn="b"/>
                      <a:r>
                        <a:rPr lang="it-IT" sz="1400" b="0" i="0" u="none" strike="noStrike" dirty="0">
                          <a:solidFill>
                            <a:srgbClr val="000000"/>
                          </a:solidFill>
                          <a:latin typeface="Calibri"/>
                        </a:rPr>
                        <a:t>0.516938</a:t>
                      </a:r>
                    </a:p>
                  </a:txBody>
                  <a:tcPr marL="0" marR="0" marT="0" marB="0" anchor="b">
                    <a:lnL>
                      <a:noFill/>
                    </a:lnL>
                    <a:lnR>
                      <a:noFill/>
                    </a:lnR>
                    <a:lnT>
                      <a:noFill/>
                    </a:lnT>
                    <a:lnB>
                      <a:noFill/>
                    </a:lnB>
                    <a:solidFill>
                      <a:schemeClr val="bg1"/>
                    </a:solidFill>
                  </a:tcPr>
                </a:tc>
                <a:tc>
                  <a:txBody>
                    <a:bodyPr/>
                    <a:lstStyle/>
                    <a:p>
                      <a:pPr algn="r" fontAlgn="b"/>
                      <a:r>
                        <a:rPr lang="it-IT" sz="1400" b="0" i="0" u="none" strike="noStrike">
                          <a:solidFill>
                            <a:srgbClr val="000000"/>
                          </a:solidFill>
                          <a:latin typeface="Calibri"/>
                        </a:rPr>
                        <a:t>0.554838</a:t>
                      </a:r>
                    </a:p>
                  </a:txBody>
                  <a:tcPr marL="0" marR="0" marT="0" marB="0" anchor="b">
                    <a:lnL>
                      <a:noFill/>
                    </a:lnL>
                    <a:lnR>
                      <a:noFill/>
                    </a:lnR>
                    <a:lnT>
                      <a:noFill/>
                    </a:lnT>
                    <a:lnB>
                      <a:noFill/>
                    </a:lnB>
                    <a:solidFill>
                      <a:schemeClr val="bg1"/>
                    </a:solidFill>
                  </a:tcPr>
                </a:tc>
                <a:tc>
                  <a:txBody>
                    <a:bodyPr/>
                    <a:lstStyle/>
                    <a:p>
                      <a:pPr algn="ctr" fontAlgn="b"/>
                      <a:r>
                        <a:rPr lang="it-IT" sz="1400" b="0" i="0" u="none" strike="noStrike" dirty="0" smtClean="0">
                          <a:solidFill>
                            <a:srgbClr val="000000"/>
                          </a:solidFill>
                          <a:latin typeface="Calibri"/>
                        </a:rPr>
                        <a:t>-</a:t>
                      </a:r>
                      <a:endParaRPr lang="it-IT" sz="1400" b="0" i="0" u="none" strike="noStrike" dirty="0">
                        <a:solidFill>
                          <a:srgbClr val="000000"/>
                        </a:solidFill>
                        <a:latin typeface="Calibri"/>
                      </a:endParaRPr>
                    </a:p>
                  </a:txBody>
                  <a:tcPr marL="0" marR="0" marT="0" marB="0" anchor="b">
                    <a:lnL>
                      <a:noFill/>
                    </a:lnL>
                    <a:lnR>
                      <a:noFill/>
                    </a:lnR>
                    <a:lnT>
                      <a:noFill/>
                    </a:lnT>
                    <a:lnB>
                      <a:noFill/>
                    </a:lnB>
                    <a:solidFill>
                      <a:schemeClr val="bg1"/>
                    </a:solidFill>
                  </a:tcPr>
                </a:tc>
                <a:tc>
                  <a:txBody>
                    <a:bodyPr/>
                    <a:lstStyle/>
                    <a:p>
                      <a:pPr algn="r" fontAlgn="b"/>
                      <a:r>
                        <a:rPr lang="it-IT" sz="1400" b="0" i="0" u="none" strike="noStrike">
                          <a:solidFill>
                            <a:srgbClr val="000000"/>
                          </a:solidFill>
                          <a:latin typeface="Calibri"/>
                        </a:rPr>
                        <a:t>0.634902</a:t>
                      </a:r>
                    </a:p>
                  </a:txBody>
                  <a:tcPr marL="0" marR="0" marT="0" marB="0" anchor="b">
                    <a:lnL>
                      <a:noFill/>
                    </a:lnL>
                    <a:lnR>
                      <a:noFill/>
                    </a:lnR>
                    <a:lnT>
                      <a:noFill/>
                    </a:lnT>
                    <a:lnB>
                      <a:noFill/>
                    </a:lnB>
                    <a:solidFill>
                      <a:schemeClr val="bg1"/>
                    </a:solidFill>
                  </a:tcPr>
                </a:tc>
              </a:tr>
              <a:tr h="206655">
                <a:tc>
                  <a:txBody>
                    <a:bodyPr/>
                    <a:lstStyle/>
                    <a:p>
                      <a:pPr algn="r" fontAlgn="b"/>
                      <a:r>
                        <a:rPr lang="it-IT" sz="1400" b="0" i="0" u="none" strike="noStrike" dirty="0" smtClean="0">
                          <a:solidFill>
                            <a:srgbClr val="000000"/>
                          </a:solidFill>
                          <a:latin typeface="Calibri"/>
                        </a:rPr>
                        <a:t>60%</a:t>
                      </a:r>
                      <a:endParaRPr lang="it-IT" sz="1400" b="0" i="0" u="none" strike="noStrike" dirty="0">
                        <a:solidFill>
                          <a:srgbClr val="000000"/>
                        </a:solidFill>
                        <a:latin typeface="Calibri"/>
                      </a:endParaRPr>
                    </a:p>
                  </a:txBody>
                  <a:tcPr marL="0" marR="0" marT="0" marB="0" anchor="b">
                    <a:lnL>
                      <a:noFill/>
                    </a:lnL>
                    <a:lnR>
                      <a:noFill/>
                    </a:lnR>
                    <a:lnT>
                      <a:noFill/>
                    </a:lnT>
                    <a:lnB>
                      <a:noFill/>
                    </a:lnB>
                    <a:solidFill>
                      <a:schemeClr val="bg1"/>
                    </a:solidFill>
                  </a:tcPr>
                </a:tc>
                <a:tc>
                  <a:txBody>
                    <a:bodyPr/>
                    <a:lstStyle/>
                    <a:p>
                      <a:pPr algn="r" fontAlgn="b"/>
                      <a:r>
                        <a:rPr lang="it-IT" sz="1400" b="0" i="0" u="none" strike="noStrike">
                          <a:solidFill>
                            <a:srgbClr val="000000"/>
                          </a:solidFill>
                          <a:latin typeface="Calibri"/>
                        </a:rPr>
                        <a:t>0.563584</a:t>
                      </a:r>
                    </a:p>
                  </a:txBody>
                  <a:tcPr marL="0" marR="0" marT="0" marB="0" anchor="b">
                    <a:lnL>
                      <a:noFill/>
                    </a:lnL>
                    <a:lnR>
                      <a:noFill/>
                    </a:lnR>
                    <a:lnT>
                      <a:noFill/>
                    </a:lnT>
                    <a:lnB>
                      <a:noFill/>
                    </a:lnB>
                    <a:solidFill>
                      <a:schemeClr val="bg1"/>
                    </a:solidFill>
                  </a:tcPr>
                </a:tc>
                <a:tc>
                  <a:txBody>
                    <a:bodyPr/>
                    <a:lstStyle/>
                    <a:p>
                      <a:pPr algn="r" fontAlgn="b"/>
                      <a:r>
                        <a:rPr lang="it-IT" sz="1400" b="0" i="0" u="none" strike="noStrike" dirty="0">
                          <a:solidFill>
                            <a:srgbClr val="000000"/>
                          </a:solidFill>
                          <a:latin typeface="Calibri"/>
                        </a:rPr>
                        <a:t>0.509915</a:t>
                      </a:r>
                    </a:p>
                  </a:txBody>
                  <a:tcPr marL="0" marR="0" marT="0" marB="0" anchor="b">
                    <a:lnL>
                      <a:noFill/>
                    </a:lnL>
                    <a:lnR>
                      <a:noFill/>
                    </a:lnR>
                    <a:lnT>
                      <a:noFill/>
                    </a:lnT>
                    <a:lnB>
                      <a:noFill/>
                    </a:lnB>
                    <a:solidFill>
                      <a:schemeClr val="bg1"/>
                    </a:solidFill>
                  </a:tcPr>
                </a:tc>
                <a:tc>
                  <a:txBody>
                    <a:bodyPr/>
                    <a:lstStyle/>
                    <a:p>
                      <a:pPr algn="r" fontAlgn="b"/>
                      <a:r>
                        <a:rPr lang="it-IT" sz="1400" b="0" i="0" u="none" strike="noStrike">
                          <a:solidFill>
                            <a:srgbClr val="000000"/>
                          </a:solidFill>
                          <a:latin typeface="Calibri"/>
                        </a:rPr>
                        <a:t>0.548259</a:t>
                      </a:r>
                    </a:p>
                  </a:txBody>
                  <a:tcPr marL="0" marR="0" marT="0" marB="0" anchor="b">
                    <a:lnL>
                      <a:noFill/>
                    </a:lnL>
                    <a:lnR>
                      <a:noFill/>
                    </a:lnR>
                    <a:lnT>
                      <a:noFill/>
                    </a:lnT>
                    <a:lnB>
                      <a:noFill/>
                    </a:lnB>
                    <a:solidFill>
                      <a:schemeClr val="bg1"/>
                    </a:solidFill>
                  </a:tcPr>
                </a:tc>
                <a:tc>
                  <a:txBody>
                    <a:bodyPr/>
                    <a:lstStyle/>
                    <a:p>
                      <a:pPr algn="ctr" fontAlgn="b"/>
                      <a:r>
                        <a:rPr lang="it-IT" sz="1400" b="0" i="0" u="none" strike="noStrike" dirty="0" smtClean="0">
                          <a:solidFill>
                            <a:srgbClr val="000000"/>
                          </a:solidFill>
                          <a:latin typeface="Calibri"/>
                        </a:rPr>
                        <a:t>-</a:t>
                      </a:r>
                      <a:endParaRPr lang="it-IT" sz="1400" b="0" i="0" u="none" strike="noStrike" dirty="0">
                        <a:solidFill>
                          <a:srgbClr val="000000"/>
                        </a:solidFill>
                        <a:latin typeface="Calibri"/>
                      </a:endParaRPr>
                    </a:p>
                  </a:txBody>
                  <a:tcPr marL="0" marR="0" marT="0" marB="0" anchor="b">
                    <a:lnL>
                      <a:noFill/>
                    </a:lnL>
                    <a:lnR>
                      <a:noFill/>
                    </a:lnR>
                    <a:lnT>
                      <a:noFill/>
                    </a:lnT>
                    <a:lnB>
                      <a:noFill/>
                    </a:lnB>
                    <a:solidFill>
                      <a:schemeClr val="bg1"/>
                    </a:solidFill>
                  </a:tcPr>
                </a:tc>
                <a:tc>
                  <a:txBody>
                    <a:bodyPr/>
                    <a:lstStyle/>
                    <a:p>
                      <a:pPr algn="r" fontAlgn="b"/>
                      <a:r>
                        <a:rPr lang="it-IT" sz="1400" b="0" i="0" u="none" strike="noStrike">
                          <a:solidFill>
                            <a:srgbClr val="000000"/>
                          </a:solidFill>
                          <a:latin typeface="Calibri"/>
                        </a:rPr>
                        <a:t>0.646794</a:t>
                      </a:r>
                    </a:p>
                  </a:txBody>
                  <a:tcPr marL="0" marR="0" marT="0" marB="0" anchor="b">
                    <a:lnL>
                      <a:noFill/>
                    </a:lnL>
                    <a:lnR>
                      <a:noFill/>
                    </a:lnR>
                    <a:lnT>
                      <a:noFill/>
                    </a:lnT>
                    <a:lnB>
                      <a:noFill/>
                    </a:lnB>
                    <a:solidFill>
                      <a:schemeClr val="bg1"/>
                    </a:solidFill>
                  </a:tcPr>
                </a:tc>
              </a:tr>
              <a:tr h="206655">
                <a:tc>
                  <a:txBody>
                    <a:bodyPr/>
                    <a:lstStyle/>
                    <a:p>
                      <a:pPr algn="r" fontAlgn="b"/>
                      <a:r>
                        <a:rPr lang="it-IT" sz="1400" b="0" i="0" u="none" strike="noStrike" dirty="0" smtClean="0">
                          <a:solidFill>
                            <a:srgbClr val="000000"/>
                          </a:solidFill>
                          <a:latin typeface="Calibri"/>
                        </a:rPr>
                        <a:t>80%</a:t>
                      </a:r>
                      <a:endParaRPr lang="it-IT" sz="1400" b="0" i="0" u="none" strike="noStrike" dirty="0">
                        <a:solidFill>
                          <a:srgbClr val="000000"/>
                        </a:solidFill>
                        <a:latin typeface="Calibri"/>
                      </a:endParaRPr>
                    </a:p>
                  </a:txBody>
                  <a:tcPr marL="0" marR="0" marT="0" marB="0" anchor="b">
                    <a:lnL>
                      <a:noFill/>
                    </a:lnL>
                    <a:lnR>
                      <a:noFill/>
                    </a:lnR>
                    <a:lnT>
                      <a:noFill/>
                    </a:lnT>
                    <a:lnB>
                      <a:noFill/>
                    </a:lnB>
                    <a:solidFill>
                      <a:schemeClr val="bg1"/>
                    </a:solidFill>
                  </a:tcPr>
                </a:tc>
                <a:tc>
                  <a:txBody>
                    <a:bodyPr/>
                    <a:lstStyle/>
                    <a:p>
                      <a:pPr algn="r" fontAlgn="b"/>
                      <a:r>
                        <a:rPr lang="it-IT" sz="1400" b="0" i="0" u="none" strike="noStrike">
                          <a:solidFill>
                            <a:srgbClr val="000000"/>
                          </a:solidFill>
                          <a:latin typeface="Calibri"/>
                        </a:rPr>
                        <a:t>0.561998</a:t>
                      </a:r>
                    </a:p>
                  </a:txBody>
                  <a:tcPr marL="0" marR="0" marT="0" marB="0" anchor="b">
                    <a:lnL>
                      <a:noFill/>
                    </a:lnL>
                    <a:lnR>
                      <a:noFill/>
                    </a:lnR>
                    <a:lnT>
                      <a:noFill/>
                    </a:lnT>
                    <a:lnB>
                      <a:noFill/>
                    </a:lnB>
                    <a:solidFill>
                      <a:schemeClr val="bg1"/>
                    </a:solidFill>
                  </a:tcPr>
                </a:tc>
                <a:tc>
                  <a:txBody>
                    <a:bodyPr/>
                    <a:lstStyle/>
                    <a:p>
                      <a:pPr algn="r" fontAlgn="b"/>
                      <a:r>
                        <a:rPr lang="it-IT" sz="1400" b="0" i="0" u="none" strike="noStrike" dirty="0">
                          <a:solidFill>
                            <a:srgbClr val="000000"/>
                          </a:solidFill>
                          <a:latin typeface="Calibri"/>
                        </a:rPr>
                        <a:t>0.504295</a:t>
                      </a:r>
                    </a:p>
                  </a:txBody>
                  <a:tcPr marL="0" marR="0" marT="0" marB="0" anchor="b">
                    <a:lnL>
                      <a:noFill/>
                    </a:lnL>
                    <a:lnR>
                      <a:noFill/>
                    </a:lnR>
                    <a:lnT>
                      <a:noFill/>
                    </a:lnT>
                    <a:lnB>
                      <a:noFill/>
                    </a:lnB>
                    <a:solidFill>
                      <a:schemeClr val="bg1"/>
                    </a:solidFill>
                  </a:tcPr>
                </a:tc>
                <a:tc>
                  <a:txBody>
                    <a:bodyPr/>
                    <a:lstStyle/>
                    <a:p>
                      <a:pPr algn="r" fontAlgn="b"/>
                      <a:r>
                        <a:rPr lang="it-IT" sz="1400" b="0" i="0" u="none" strike="noStrike" dirty="0">
                          <a:solidFill>
                            <a:srgbClr val="000000"/>
                          </a:solidFill>
                          <a:latin typeface="Calibri"/>
                        </a:rPr>
                        <a:t>0.542996</a:t>
                      </a:r>
                    </a:p>
                  </a:txBody>
                  <a:tcPr marL="0" marR="0" marT="0" marB="0" anchor="b">
                    <a:lnL>
                      <a:noFill/>
                    </a:lnL>
                    <a:lnR>
                      <a:noFill/>
                    </a:lnR>
                    <a:lnT>
                      <a:noFill/>
                    </a:lnT>
                    <a:lnB>
                      <a:noFill/>
                    </a:lnB>
                    <a:solidFill>
                      <a:schemeClr val="bg1"/>
                    </a:solidFill>
                  </a:tcPr>
                </a:tc>
                <a:tc>
                  <a:txBody>
                    <a:bodyPr/>
                    <a:lstStyle/>
                    <a:p>
                      <a:pPr algn="ctr" fontAlgn="b"/>
                      <a:r>
                        <a:rPr lang="it-IT" sz="1400" b="0" i="0" u="none" strike="noStrike" dirty="0" smtClean="0">
                          <a:solidFill>
                            <a:srgbClr val="000000"/>
                          </a:solidFill>
                          <a:latin typeface="Calibri"/>
                        </a:rPr>
                        <a:t>-</a:t>
                      </a:r>
                      <a:endParaRPr lang="it-IT" sz="1400" b="0" i="0" u="none" strike="noStrike" dirty="0">
                        <a:solidFill>
                          <a:srgbClr val="000000"/>
                        </a:solidFill>
                        <a:latin typeface="Calibri"/>
                      </a:endParaRPr>
                    </a:p>
                  </a:txBody>
                  <a:tcPr marL="0" marR="0" marT="0" marB="0" anchor="b">
                    <a:lnL>
                      <a:noFill/>
                    </a:lnL>
                    <a:lnR>
                      <a:noFill/>
                    </a:lnR>
                    <a:lnT>
                      <a:noFill/>
                    </a:lnT>
                    <a:lnB>
                      <a:noFill/>
                    </a:lnB>
                    <a:solidFill>
                      <a:schemeClr val="bg1"/>
                    </a:solidFill>
                  </a:tcPr>
                </a:tc>
                <a:tc>
                  <a:txBody>
                    <a:bodyPr/>
                    <a:lstStyle/>
                    <a:p>
                      <a:pPr algn="r" fontAlgn="b"/>
                      <a:r>
                        <a:rPr lang="it-IT" sz="1400" b="0" i="0" u="none" strike="noStrike">
                          <a:solidFill>
                            <a:srgbClr val="000000"/>
                          </a:solidFill>
                          <a:latin typeface="Calibri"/>
                        </a:rPr>
                        <a:t>0.660138</a:t>
                      </a:r>
                    </a:p>
                  </a:txBody>
                  <a:tcPr marL="0" marR="0" marT="0" marB="0" anchor="b">
                    <a:lnL>
                      <a:noFill/>
                    </a:lnL>
                    <a:lnR>
                      <a:noFill/>
                    </a:lnR>
                    <a:lnT>
                      <a:noFill/>
                    </a:lnT>
                    <a:lnB>
                      <a:noFill/>
                    </a:lnB>
                    <a:solidFill>
                      <a:schemeClr val="bg1"/>
                    </a:solidFill>
                  </a:tcPr>
                </a:tc>
              </a:tr>
              <a:tr h="206655">
                <a:tc>
                  <a:txBody>
                    <a:bodyPr/>
                    <a:lstStyle/>
                    <a:p>
                      <a:pPr algn="r" fontAlgn="b"/>
                      <a:r>
                        <a:rPr lang="it-IT" sz="1400" b="0" i="0" u="none" strike="noStrike" dirty="0" smtClean="0">
                          <a:solidFill>
                            <a:srgbClr val="000000"/>
                          </a:solidFill>
                          <a:latin typeface="Calibri"/>
                        </a:rPr>
                        <a:t>90%</a:t>
                      </a:r>
                      <a:endParaRPr lang="it-IT" sz="1400" b="0" i="0" u="none" strike="noStrike" dirty="0">
                        <a:solidFill>
                          <a:srgbClr val="000000"/>
                        </a:solidFill>
                        <a:latin typeface="Calibri"/>
                      </a:endParaRPr>
                    </a:p>
                  </a:txBody>
                  <a:tcPr marL="0" marR="0" marT="0" marB="0" anchor="b">
                    <a:lnL>
                      <a:noFill/>
                    </a:lnL>
                    <a:lnR>
                      <a:noFill/>
                    </a:lnR>
                    <a:lnT>
                      <a:noFill/>
                    </a:lnT>
                    <a:lnB>
                      <a:noFill/>
                    </a:lnB>
                    <a:solidFill>
                      <a:schemeClr val="bg1"/>
                    </a:solidFill>
                  </a:tcPr>
                </a:tc>
                <a:tc>
                  <a:txBody>
                    <a:bodyPr/>
                    <a:lstStyle/>
                    <a:p>
                      <a:pPr algn="r" fontAlgn="b"/>
                      <a:r>
                        <a:rPr lang="it-IT" sz="1400" b="0" i="0" u="none" strike="noStrike">
                          <a:solidFill>
                            <a:srgbClr val="000000"/>
                          </a:solidFill>
                          <a:latin typeface="Calibri"/>
                        </a:rPr>
                        <a:t>0.570159</a:t>
                      </a:r>
                    </a:p>
                  </a:txBody>
                  <a:tcPr marL="0" marR="0" marT="0" marB="0" anchor="b">
                    <a:lnL>
                      <a:noFill/>
                    </a:lnL>
                    <a:lnR>
                      <a:noFill/>
                    </a:lnR>
                    <a:lnT>
                      <a:noFill/>
                    </a:lnT>
                    <a:lnB>
                      <a:noFill/>
                    </a:lnB>
                    <a:solidFill>
                      <a:schemeClr val="bg1"/>
                    </a:solidFill>
                  </a:tcPr>
                </a:tc>
                <a:tc>
                  <a:txBody>
                    <a:bodyPr/>
                    <a:lstStyle/>
                    <a:p>
                      <a:pPr algn="r" fontAlgn="b"/>
                      <a:r>
                        <a:rPr lang="it-IT" sz="1400" b="0" i="0" u="none" strike="noStrike">
                          <a:solidFill>
                            <a:srgbClr val="000000"/>
                          </a:solidFill>
                          <a:latin typeface="Calibri"/>
                        </a:rPr>
                        <a:t>0.520348</a:t>
                      </a:r>
                    </a:p>
                  </a:txBody>
                  <a:tcPr marL="0" marR="0" marT="0" marB="0" anchor="b">
                    <a:lnL>
                      <a:noFill/>
                    </a:lnL>
                    <a:lnR>
                      <a:noFill/>
                    </a:lnR>
                    <a:lnT>
                      <a:noFill/>
                    </a:lnT>
                    <a:lnB>
                      <a:noFill/>
                    </a:lnB>
                    <a:solidFill>
                      <a:schemeClr val="bg1"/>
                    </a:solidFill>
                  </a:tcPr>
                </a:tc>
                <a:tc>
                  <a:txBody>
                    <a:bodyPr/>
                    <a:lstStyle/>
                    <a:p>
                      <a:pPr algn="r" fontAlgn="b"/>
                      <a:r>
                        <a:rPr lang="it-IT" sz="1400" b="0" i="0" u="none" strike="noStrike" dirty="0">
                          <a:solidFill>
                            <a:srgbClr val="000000"/>
                          </a:solidFill>
                          <a:latin typeface="Calibri"/>
                        </a:rPr>
                        <a:t>0.550679</a:t>
                      </a:r>
                    </a:p>
                  </a:txBody>
                  <a:tcPr marL="0" marR="0" marT="0" marB="0" anchor="b">
                    <a:lnL>
                      <a:noFill/>
                    </a:lnL>
                    <a:lnR>
                      <a:noFill/>
                    </a:lnR>
                    <a:lnT>
                      <a:noFill/>
                    </a:lnT>
                    <a:lnB>
                      <a:noFill/>
                    </a:lnB>
                    <a:solidFill>
                      <a:schemeClr val="bg1"/>
                    </a:solidFill>
                  </a:tcPr>
                </a:tc>
                <a:tc>
                  <a:txBody>
                    <a:bodyPr/>
                    <a:lstStyle/>
                    <a:p>
                      <a:pPr algn="ctr" fontAlgn="b"/>
                      <a:r>
                        <a:rPr lang="it-IT" sz="1400" b="0" i="0" u="none" strike="noStrike" dirty="0" smtClean="0">
                          <a:solidFill>
                            <a:srgbClr val="000000"/>
                          </a:solidFill>
                          <a:latin typeface="Calibri"/>
                        </a:rPr>
                        <a:t>-</a:t>
                      </a:r>
                      <a:endParaRPr lang="it-IT" sz="1400" b="0" i="0" u="none" strike="noStrike" dirty="0">
                        <a:solidFill>
                          <a:srgbClr val="000000"/>
                        </a:solidFill>
                        <a:latin typeface="Calibri"/>
                      </a:endParaRPr>
                    </a:p>
                  </a:txBody>
                  <a:tcPr marL="0" marR="0" marT="0" marB="0" anchor="b">
                    <a:lnL>
                      <a:noFill/>
                    </a:lnL>
                    <a:lnR>
                      <a:noFill/>
                    </a:lnR>
                    <a:lnT>
                      <a:noFill/>
                    </a:lnT>
                    <a:lnB>
                      <a:noFill/>
                    </a:lnB>
                    <a:solidFill>
                      <a:schemeClr val="bg1"/>
                    </a:solidFill>
                  </a:tcPr>
                </a:tc>
                <a:tc>
                  <a:txBody>
                    <a:bodyPr/>
                    <a:lstStyle/>
                    <a:p>
                      <a:pPr algn="r" fontAlgn="b"/>
                      <a:r>
                        <a:rPr lang="it-IT" sz="1400" b="0" i="0" u="none" strike="noStrike">
                          <a:solidFill>
                            <a:srgbClr val="000000"/>
                          </a:solidFill>
                          <a:latin typeface="Calibri"/>
                        </a:rPr>
                        <a:t>0.649726</a:t>
                      </a:r>
                    </a:p>
                  </a:txBody>
                  <a:tcPr marL="0" marR="0" marT="0" marB="0" anchor="b">
                    <a:lnL>
                      <a:noFill/>
                    </a:lnL>
                    <a:lnR>
                      <a:noFill/>
                    </a:lnR>
                    <a:lnT>
                      <a:noFill/>
                    </a:lnT>
                    <a:lnB>
                      <a:noFill/>
                    </a:lnB>
                    <a:solidFill>
                      <a:schemeClr val="bg1"/>
                    </a:solidFill>
                  </a:tcPr>
                </a:tc>
              </a:tr>
              <a:tr h="206655">
                <a:tc>
                  <a:txBody>
                    <a:bodyPr/>
                    <a:lstStyle/>
                    <a:p>
                      <a:pPr algn="r" fontAlgn="b"/>
                      <a:r>
                        <a:rPr lang="it-IT" sz="1400" b="0" i="0" u="none" strike="noStrike" dirty="0" smtClean="0">
                          <a:solidFill>
                            <a:srgbClr val="000000"/>
                          </a:solidFill>
                          <a:latin typeface="Calibri"/>
                        </a:rPr>
                        <a:t>100%</a:t>
                      </a:r>
                      <a:endParaRPr lang="it-IT" sz="1400" b="0" i="0" u="none" strike="noStrike" dirty="0">
                        <a:solidFill>
                          <a:srgbClr val="000000"/>
                        </a:solidFill>
                        <a:latin typeface="Calibri"/>
                      </a:endParaRPr>
                    </a:p>
                  </a:txBody>
                  <a:tcPr marL="0" marR="0" marT="0" marB="0" anchor="b">
                    <a:lnL>
                      <a:noFill/>
                    </a:lnL>
                    <a:lnR>
                      <a:noFill/>
                    </a:lnR>
                    <a:lnT>
                      <a:noFill/>
                    </a:lnT>
                    <a:lnB>
                      <a:noFill/>
                    </a:lnB>
                    <a:solidFill>
                      <a:schemeClr val="bg1"/>
                    </a:solidFill>
                  </a:tcPr>
                </a:tc>
                <a:tc>
                  <a:txBody>
                    <a:bodyPr/>
                    <a:lstStyle/>
                    <a:p>
                      <a:pPr algn="r" fontAlgn="b"/>
                      <a:r>
                        <a:rPr lang="it-IT" sz="1400" b="0" i="0" u="none" strike="noStrike" dirty="0">
                          <a:solidFill>
                            <a:srgbClr val="000000"/>
                          </a:solidFill>
                          <a:latin typeface="Calibri"/>
                        </a:rPr>
                        <a:t>0.568289</a:t>
                      </a:r>
                    </a:p>
                  </a:txBody>
                  <a:tcPr marL="0" marR="0" marT="0" marB="0" anchor="b">
                    <a:lnL>
                      <a:noFill/>
                    </a:lnL>
                    <a:lnR>
                      <a:noFill/>
                    </a:lnR>
                    <a:lnT>
                      <a:noFill/>
                    </a:lnT>
                    <a:lnB>
                      <a:noFill/>
                    </a:lnB>
                    <a:solidFill>
                      <a:schemeClr val="bg1"/>
                    </a:solidFill>
                  </a:tcPr>
                </a:tc>
                <a:tc>
                  <a:txBody>
                    <a:bodyPr/>
                    <a:lstStyle/>
                    <a:p>
                      <a:pPr algn="r" fontAlgn="b"/>
                      <a:r>
                        <a:rPr lang="it-IT" sz="1400" b="0" i="0" u="none" strike="noStrike">
                          <a:solidFill>
                            <a:srgbClr val="000000"/>
                          </a:solidFill>
                          <a:latin typeface="Calibri"/>
                        </a:rPr>
                        <a:t>0.514796</a:t>
                      </a:r>
                    </a:p>
                  </a:txBody>
                  <a:tcPr marL="0" marR="0" marT="0" marB="0" anchor="b">
                    <a:lnL>
                      <a:noFill/>
                    </a:lnL>
                    <a:lnR>
                      <a:noFill/>
                    </a:lnR>
                    <a:lnT>
                      <a:noFill/>
                    </a:lnT>
                    <a:lnB>
                      <a:noFill/>
                    </a:lnB>
                    <a:solidFill>
                      <a:schemeClr val="bg1"/>
                    </a:solidFill>
                  </a:tcPr>
                </a:tc>
                <a:tc>
                  <a:txBody>
                    <a:bodyPr/>
                    <a:lstStyle/>
                    <a:p>
                      <a:pPr algn="r" fontAlgn="b"/>
                      <a:r>
                        <a:rPr lang="it-IT" sz="1400" b="0" i="0" u="none" strike="noStrike">
                          <a:solidFill>
                            <a:srgbClr val="000000"/>
                          </a:solidFill>
                          <a:latin typeface="Calibri"/>
                        </a:rPr>
                        <a:t>0.546091</a:t>
                      </a:r>
                    </a:p>
                  </a:txBody>
                  <a:tcPr marL="0" marR="0" marT="0" marB="0" anchor="b">
                    <a:lnL>
                      <a:noFill/>
                    </a:lnL>
                    <a:lnR>
                      <a:noFill/>
                    </a:lnR>
                    <a:lnT>
                      <a:noFill/>
                    </a:lnT>
                    <a:lnB>
                      <a:noFill/>
                    </a:lnB>
                    <a:solidFill>
                      <a:schemeClr val="bg1"/>
                    </a:solidFill>
                  </a:tcPr>
                </a:tc>
                <a:tc>
                  <a:txBody>
                    <a:bodyPr/>
                    <a:lstStyle/>
                    <a:p>
                      <a:pPr algn="ctr" fontAlgn="b"/>
                      <a:r>
                        <a:rPr lang="it-IT" sz="1400" b="0" i="0" u="none" strike="noStrike" dirty="0" smtClean="0">
                          <a:solidFill>
                            <a:srgbClr val="000000"/>
                          </a:solidFill>
                          <a:latin typeface="Calibri"/>
                        </a:rPr>
                        <a:t>-</a:t>
                      </a:r>
                      <a:endParaRPr lang="it-IT" sz="1400" b="0" i="0" u="none" strike="noStrike" dirty="0">
                        <a:solidFill>
                          <a:srgbClr val="000000"/>
                        </a:solidFill>
                        <a:latin typeface="Calibri"/>
                      </a:endParaRPr>
                    </a:p>
                  </a:txBody>
                  <a:tcPr marL="0" marR="0" marT="0" marB="0" anchor="b">
                    <a:lnL>
                      <a:noFill/>
                    </a:lnL>
                    <a:lnR>
                      <a:noFill/>
                    </a:lnR>
                    <a:lnT>
                      <a:noFill/>
                    </a:lnT>
                    <a:lnB>
                      <a:noFill/>
                    </a:lnB>
                    <a:solidFill>
                      <a:schemeClr val="bg1"/>
                    </a:solidFill>
                  </a:tcPr>
                </a:tc>
                <a:tc>
                  <a:txBody>
                    <a:bodyPr/>
                    <a:lstStyle/>
                    <a:p>
                      <a:pPr algn="r" fontAlgn="b"/>
                      <a:r>
                        <a:rPr lang="it-IT" sz="1400" b="0" i="0" u="none" strike="noStrike" dirty="0">
                          <a:solidFill>
                            <a:srgbClr val="000000"/>
                          </a:solidFill>
                          <a:latin typeface="Calibri"/>
                        </a:rPr>
                        <a:t>0.652209</a:t>
                      </a:r>
                    </a:p>
                  </a:txBody>
                  <a:tcPr marL="0" marR="0" marT="0" marB="0" anchor="b">
                    <a:lnL>
                      <a:noFill/>
                    </a:lnL>
                    <a:lnR>
                      <a:noFill/>
                    </a:lnR>
                    <a:lnT>
                      <a:noFill/>
                    </a:lnT>
                    <a:lnB>
                      <a:noFill/>
                    </a:lnB>
                    <a:solidFill>
                      <a:schemeClr val="bg1"/>
                    </a:solidFill>
                  </a:tcPr>
                </a:tc>
              </a:tr>
            </a:tbl>
          </a:graphicData>
        </a:graphic>
      </p:graphicFrame>
      <p:sp>
        <p:nvSpPr>
          <p:cNvPr id="15" name="Titolo 1"/>
          <p:cNvSpPr txBox="1">
            <a:spLocks/>
          </p:cNvSpPr>
          <p:nvPr/>
        </p:nvSpPr>
        <p:spPr>
          <a:xfrm>
            <a:off x="251520" y="692696"/>
            <a:ext cx="8568952" cy="594320"/>
          </a:xfrm>
          <a:prstGeom prst="rect">
            <a:avLst/>
          </a:prstGeom>
        </p:spPr>
        <p:style>
          <a:lnRef idx="2">
            <a:schemeClr val="dk1"/>
          </a:lnRef>
          <a:fillRef idx="1">
            <a:schemeClr val="lt1"/>
          </a:fillRef>
          <a:effectRef idx="0">
            <a:schemeClr val="dk1"/>
          </a:effectRef>
          <a:fontRef idx="minor">
            <a:schemeClr val="dk1"/>
          </a:fontRef>
        </p:style>
        <p:txBody>
          <a:bodyPr rtlCol="0">
            <a:normAutofit/>
          </a:bodyPr>
          <a:lstStyle/>
          <a:p>
            <a:pPr lvl="0" algn="ctr" fontAlgn="auto">
              <a:spcAft>
                <a:spcPts val="0"/>
              </a:spcAft>
              <a:defRPr/>
            </a:pPr>
            <a:r>
              <a:rPr lang="it-IT" sz="2800" dirty="0" err="1" smtClean="0">
                <a:solidFill>
                  <a:schemeClr val="tx1"/>
                </a:solidFill>
                <a:latin typeface="+mj-lt"/>
                <a:ea typeface="+mj-ea"/>
                <a:cs typeface="+mj-cs"/>
              </a:rPr>
              <a:t>Correlation</a:t>
            </a:r>
            <a:r>
              <a:rPr lang="it-IT" sz="2800" dirty="0" smtClean="0">
                <a:solidFill>
                  <a:schemeClr val="tx1"/>
                </a:solidFill>
                <a:latin typeface="+mj-lt"/>
                <a:ea typeface="+mj-ea"/>
                <a:cs typeface="+mj-cs"/>
              </a:rPr>
              <a:t> </a:t>
            </a:r>
            <a:r>
              <a:rPr lang="it-IT" sz="2800" dirty="0" err="1" smtClean="0">
                <a:solidFill>
                  <a:schemeClr val="tx1"/>
                </a:solidFill>
                <a:latin typeface="+mj-lt"/>
                <a:ea typeface="+mj-ea"/>
                <a:cs typeface="+mj-cs"/>
              </a:rPr>
              <a:t>Between</a:t>
            </a:r>
            <a:r>
              <a:rPr lang="it-IT" sz="2800" dirty="0" smtClean="0">
                <a:solidFill>
                  <a:schemeClr val="tx1"/>
                </a:solidFill>
                <a:latin typeface="+mj-lt"/>
                <a:ea typeface="+mj-ea"/>
                <a:cs typeface="+mj-cs"/>
              </a:rPr>
              <a:t> </a:t>
            </a:r>
            <a:r>
              <a:rPr lang="it-IT" sz="2800" dirty="0" err="1" smtClean="0">
                <a:solidFill>
                  <a:schemeClr val="tx1"/>
                </a:solidFill>
                <a:latin typeface="+mj-lt"/>
                <a:ea typeface="+mj-ea"/>
                <a:cs typeface="+mj-cs"/>
              </a:rPr>
              <a:t>percentiles</a:t>
            </a:r>
            <a:r>
              <a:rPr lang="it-IT" sz="2800" dirty="0" smtClean="0">
                <a:solidFill>
                  <a:schemeClr val="tx1"/>
                </a:solidFill>
                <a:latin typeface="+mj-lt"/>
                <a:ea typeface="+mj-ea"/>
                <a:cs typeface="+mj-cs"/>
              </a:rPr>
              <a:t> </a:t>
            </a:r>
            <a:r>
              <a:rPr lang="it-IT" sz="2800" dirty="0" err="1" smtClean="0">
                <a:solidFill>
                  <a:schemeClr val="tx1"/>
                </a:solidFill>
                <a:latin typeface="+mj-lt"/>
                <a:ea typeface="+mj-ea"/>
                <a:cs typeface="+mj-cs"/>
              </a:rPr>
              <a:t>from</a:t>
            </a:r>
            <a:r>
              <a:rPr lang="it-IT" sz="2800" dirty="0" smtClean="0">
                <a:solidFill>
                  <a:schemeClr val="tx1"/>
                </a:solidFill>
                <a:latin typeface="+mj-lt"/>
                <a:ea typeface="+mj-ea"/>
                <a:cs typeface="+mj-cs"/>
              </a:rPr>
              <a:t> 1 </a:t>
            </a:r>
            <a:r>
              <a:rPr lang="it-IT" sz="2800" dirty="0" err="1" smtClean="0">
                <a:solidFill>
                  <a:schemeClr val="tx1"/>
                </a:solidFill>
                <a:latin typeface="+mj-lt"/>
                <a:ea typeface="+mj-ea"/>
                <a:cs typeface="+mj-cs"/>
              </a:rPr>
              <a:t>to</a:t>
            </a:r>
            <a:r>
              <a:rPr lang="it-IT" sz="2800" dirty="0" smtClean="0">
                <a:solidFill>
                  <a:schemeClr val="tx1"/>
                </a:solidFill>
                <a:latin typeface="+mj-lt"/>
                <a:ea typeface="+mj-ea"/>
                <a:cs typeface="+mj-cs"/>
              </a:rPr>
              <a:t> 10</a:t>
            </a:r>
            <a:endParaRPr kumimoji="0" lang="it-IT" sz="2800" b="0" i="0" u="none" strike="noStrike" kern="1200" cap="none" spc="0" normalizeH="0" baseline="0" noProof="0" dirty="0" smtClean="0">
              <a:ln>
                <a:noFill/>
              </a:ln>
              <a:solidFill>
                <a:schemeClr val="tx1"/>
              </a:solidFill>
              <a:effectLst/>
              <a:uLnTx/>
              <a:uFillTx/>
              <a:latin typeface="+mj-lt"/>
              <a:ea typeface="+mj-ea"/>
              <a:cs typeface="+mj-cs"/>
            </a:endParaRPr>
          </a:p>
        </p:txBody>
      </p:sp>
      <p:sp>
        <p:nvSpPr>
          <p:cNvPr id="16" name="Titolo 1"/>
          <p:cNvSpPr txBox="1">
            <a:spLocks/>
          </p:cNvSpPr>
          <p:nvPr/>
        </p:nvSpPr>
        <p:spPr>
          <a:xfrm>
            <a:off x="251520" y="4293096"/>
            <a:ext cx="8712968" cy="1656184"/>
          </a:xfrm>
          <a:prstGeom prst="rect">
            <a:avLst/>
          </a:prstGeom>
        </p:spPr>
        <p:style>
          <a:lnRef idx="2">
            <a:schemeClr val="dk1"/>
          </a:lnRef>
          <a:fillRef idx="1">
            <a:schemeClr val="lt1"/>
          </a:fillRef>
          <a:effectRef idx="0">
            <a:schemeClr val="dk1"/>
          </a:effectRef>
          <a:fontRef idx="minor">
            <a:schemeClr val="dk1"/>
          </a:fontRef>
        </p:style>
        <p:txBody>
          <a:bodyPr rtlCol="0">
            <a:noAutofit/>
          </a:bodyPr>
          <a:lstStyle/>
          <a:p>
            <a:pPr lvl="0" algn="just" fontAlgn="auto">
              <a:spcAft>
                <a:spcPts val="0"/>
              </a:spcAft>
              <a:defRPr/>
            </a:pPr>
            <a:r>
              <a:rPr kumimoji="0" lang="en-GB" sz="2000" b="0" i="0" u="none" strike="noStrike" kern="1200" cap="none" spc="0" normalizeH="0" baseline="0" noProof="0" dirty="0" smtClean="0">
                <a:ln>
                  <a:noFill/>
                </a:ln>
                <a:solidFill>
                  <a:schemeClr val="tx1"/>
                </a:solidFill>
                <a:effectLst/>
                <a:uLnTx/>
                <a:uFillTx/>
                <a:latin typeface="+mj-lt"/>
                <a:ea typeface="+mj-ea"/>
                <a:cs typeface="+mj-cs"/>
              </a:rPr>
              <a:t>We released a </a:t>
            </a:r>
            <a:r>
              <a:rPr lang="en-GB" sz="2000" dirty="0" smtClean="0">
                <a:solidFill>
                  <a:schemeClr val="tx1"/>
                </a:solidFill>
                <a:latin typeface="+mj-lt"/>
                <a:ea typeface="+mj-ea"/>
                <a:cs typeface="+mj-cs"/>
              </a:rPr>
              <a:t>p</a:t>
            </a:r>
            <a:r>
              <a:rPr kumimoji="0" lang="en-GB" sz="2000" b="0" i="0" u="none" strike="noStrike" kern="1200" cap="none" spc="0" normalizeH="0" baseline="0" noProof="0" dirty="0" err="1" smtClean="0">
                <a:ln>
                  <a:noFill/>
                </a:ln>
                <a:solidFill>
                  <a:schemeClr val="tx1"/>
                </a:solidFill>
                <a:effectLst/>
                <a:uLnTx/>
                <a:uFillTx/>
                <a:latin typeface="+mj-lt"/>
                <a:ea typeface="+mj-ea"/>
                <a:cs typeface="+mj-cs"/>
              </a:rPr>
              <a:t>ercentile</a:t>
            </a:r>
            <a:r>
              <a:rPr kumimoji="0" lang="en-GB" sz="2000" b="0" i="0" u="none" strike="noStrike" kern="1200" cap="none" spc="0" normalizeH="0" noProof="0" dirty="0" smtClean="0">
                <a:ln>
                  <a:noFill/>
                </a:ln>
                <a:solidFill>
                  <a:schemeClr val="tx1"/>
                </a:solidFill>
                <a:effectLst/>
                <a:uLnTx/>
                <a:uFillTx/>
                <a:latin typeface="+mj-lt"/>
                <a:ea typeface="+mj-ea"/>
                <a:cs typeface="+mj-cs"/>
              </a:rPr>
              <a:t> correlation in order to point out if the portfolios near the frontiers are more sensible to the market trends-</a:t>
            </a:r>
          </a:p>
          <a:p>
            <a:pPr lvl="0" algn="just" fontAlgn="auto">
              <a:spcAft>
                <a:spcPts val="0"/>
              </a:spcAft>
              <a:defRPr/>
            </a:pPr>
            <a:r>
              <a:rPr lang="en-GB" sz="2000" baseline="0" dirty="0" smtClean="0">
                <a:solidFill>
                  <a:schemeClr val="tx1"/>
                </a:solidFill>
                <a:latin typeface="+mj-lt"/>
                <a:ea typeface="+mj-ea"/>
                <a:cs typeface="+mj-cs"/>
              </a:rPr>
              <a:t>For</a:t>
            </a:r>
            <a:r>
              <a:rPr lang="en-GB" sz="2000" dirty="0" smtClean="0">
                <a:solidFill>
                  <a:schemeClr val="tx1"/>
                </a:solidFill>
                <a:latin typeface="+mj-lt"/>
                <a:ea typeface="+mj-ea"/>
                <a:cs typeface="+mj-cs"/>
              </a:rPr>
              <a:t> Germany and UK there are not founded relevant differences between the first percentiles and the last ones.</a:t>
            </a:r>
            <a:endParaRPr kumimoji="0" lang="en-GB" sz="2000" b="0" i="0" u="none" strike="noStrike" kern="1200" cap="none" spc="0" normalizeH="0" baseline="0" noProof="0" dirty="0" smtClean="0">
              <a:ln>
                <a:noFill/>
              </a:ln>
              <a:solidFill>
                <a:schemeClr val="tx1"/>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Flowchart: Off-page Connector 12"/>
          <p:cNvSpPr/>
          <p:nvPr/>
        </p:nvSpPr>
        <p:spPr>
          <a:xfrm>
            <a:off x="2659704" y="116632"/>
            <a:ext cx="4000528" cy="500066"/>
          </a:xfrm>
          <a:prstGeom prst="flowChartOffpageConnector">
            <a:avLst/>
          </a:prstGeom>
          <a:solidFill>
            <a:schemeClr val="tx1">
              <a:lumMod val="75000"/>
              <a:lumOff val="25000"/>
            </a:schemeClr>
          </a:solidFill>
          <a:ln>
            <a:solidFill>
              <a:schemeClr val="bg2">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2800" dirty="0" smtClean="0">
                <a:latin typeface="Bernard MT Condensed" pitchFamily="18" charset="0"/>
              </a:rPr>
              <a:t>Results</a:t>
            </a:r>
            <a:endParaRPr lang="en-US" sz="2800" dirty="0">
              <a:latin typeface="Bernard MT Condensed" pitchFamily="18" charset="0"/>
            </a:endParaRPr>
          </a:p>
        </p:txBody>
      </p:sp>
      <p:sp>
        <p:nvSpPr>
          <p:cNvPr id="17410"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l-GR"/>
          </a:p>
        </p:txBody>
      </p:sp>
      <p:sp>
        <p:nvSpPr>
          <p:cNvPr id="17411" name="Rectangle 3"/>
          <p:cNvSpPr>
            <a:spLocks noChangeArrowheads="1"/>
          </p:cNvSpPr>
          <p:nvPr/>
        </p:nvSpPr>
        <p:spPr bwMode="auto">
          <a:xfrm>
            <a:off x="0" y="6762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40962"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l-GR"/>
          </a:p>
        </p:txBody>
      </p:sp>
      <p:sp>
        <p:nvSpPr>
          <p:cNvPr id="40963" name="Rectangle 3"/>
          <p:cNvSpPr>
            <a:spLocks noChangeArrowheads="1"/>
          </p:cNvSpPr>
          <p:nvPr/>
        </p:nvSpPr>
        <p:spPr bwMode="auto">
          <a:xfrm>
            <a:off x="0" y="9525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l-GR" sz="1800" b="0" i="0" u="none" strike="noStrike" cap="none" normalizeH="0" baseline="0" smtClean="0">
              <a:ln>
                <a:noFill/>
              </a:ln>
              <a:solidFill>
                <a:schemeClr val="tx1"/>
              </a:solidFill>
              <a:effectLst/>
              <a:latin typeface="Arial" pitchFamily="34" charset="0"/>
              <a:cs typeface="Arial" pitchFamily="34" charset="0"/>
            </a:endParaRPr>
          </a:p>
        </p:txBody>
      </p:sp>
      <p:sp>
        <p:nvSpPr>
          <p:cNvPr id="41986"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l-GR"/>
          </a:p>
        </p:txBody>
      </p:sp>
      <p:sp>
        <p:nvSpPr>
          <p:cNvPr id="41987" name="Rectangle 3"/>
          <p:cNvSpPr>
            <a:spLocks noChangeArrowheads="1"/>
          </p:cNvSpPr>
          <p:nvPr/>
        </p:nvSpPr>
        <p:spPr bwMode="auto">
          <a:xfrm>
            <a:off x="0" y="6381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l-GR" sz="1800" b="0" i="0" u="none" strike="noStrike" cap="none" normalizeH="0" baseline="0" smtClean="0">
              <a:ln>
                <a:noFill/>
              </a:ln>
              <a:solidFill>
                <a:schemeClr val="tx1"/>
              </a:solidFill>
              <a:effectLst/>
              <a:latin typeface="Arial" pitchFamily="34" charset="0"/>
              <a:cs typeface="Arial" pitchFamily="34" charset="0"/>
            </a:endParaRPr>
          </a:p>
        </p:txBody>
      </p:sp>
      <p:graphicFrame>
        <p:nvGraphicFramePr>
          <p:cNvPr id="10" name="Tabella 9"/>
          <p:cNvGraphicFramePr>
            <a:graphicFrameLocks noGrp="1"/>
          </p:cNvGraphicFramePr>
          <p:nvPr/>
        </p:nvGraphicFramePr>
        <p:xfrm>
          <a:off x="4644006" y="1355852"/>
          <a:ext cx="4032450" cy="2560320"/>
        </p:xfrm>
        <a:graphic>
          <a:graphicData uri="http://schemas.openxmlformats.org/drawingml/2006/table">
            <a:tbl>
              <a:tblPr/>
              <a:tblGrid>
                <a:gridCol w="806490"/>
                <a:gridCol w="806490"/>
                <a:gridCol w="806490"/>
                <a:gridCol w="806490"/>
                <a:gridCol w="806490"/>
              </a:tblGrid>
              <a:tr h="190500">
                <a:tc>
                  <a:txBody>
                    <a:bodyPr/>
                    <a:lstStyle/>
                    <a:p>
                      <a:pPr algn="r" fontAlgn="b"/>
                      <a:endParaRPr lang="it-IT" sz="1400" b="0" i="0" u="none" strike="noStrike" dirty="0">
                        <a:solidFill>
                          <a:srgbClr val="000000"/>
                        </a:solidFill>
                        <a:latin typeface="Calibri"/>
                      </a:endParaRPr>
                    </a:p>
                  </a:txBody>
                  <a:tcPr marL="0" marR="0" marT="0" marB="0" anchor="b">
                    <a:lnL>
                      <a:noFill/>
                    </a:lnL>
                    <a:lnR>
                      <a:noFill/>
                    </a:lnR>
                    <a:lnT>
                      <a:noFill/>
                    </a:lnT>
                    <a:lnB>
                      <a:noFill/>
                    </a:lnB>
                    <a:solidFill>
                      <a:schemeClr val="bg1"/>
                    </a:solidFill>
                  </a:tcPr>
                </a:tc>
                <a:tc>
                  <a:txBody>
                    <a:bodyPr/>
                    <a:lstStyle/>
                    <a:p>
                      <a:pPr algn="r" fontAlgn="b"/>
                      <a:endParaRPr lang="it-IT" sz="1400" b="0" i="0" u="none" strike="noStrike" dirty="0">
                        <a:solidFill>
                          <a:srgbClr val="000000"/>
                        </a:solidFill>
                        <a:latin typeface="Calibri"/>
                      </a:endParaRPr>
                    </a:p>
                  </a:txBody>
                  <a:tcPr marL="0" marR="0" marT="0" marB="0" anchor="b">
                    <a:lnL>
                      <a:noFill/>
                    </a:lnL>
                    <a:lnR>
                      <a:noFill/>
                    </a:lnR>
                    <a:lnT>
                      <a:noFill/>
                    </a:lnT>
                    <a:lnB>
                      <a:noFill/>
                    </a:lnB>
                    <a:solidFill>
                      <a:schemeClr val="bg1"/>
                    </a:solidFill>
                  </a:tcPr>
                </a:tc>
                <a:tc>
                  <a:txBody>
                    <a:bodyPr/>
                    <a:lstStyle/>
                    <a:p>
                      <a:pPr algn="r" fontAlgn="b"/>
                      <a:r>
                        <a:rPr lang="it-IT" sz="1400" b="0" i="0" u="none" strike="noStrike">
                          <a:solidFill>
                            <a:srgbClr val="000000"/>
                          </a:solidFill>
                          <a:latin typeface="Calibri"/>
                        </a:rPr>
                        <a:t>FRANCE</a:t>
                      </a:r>
                    </a:p>
                  </a:txBody>
                  <a:tcPr marL="0" marR="0" marT="0" marB="0" anchor="b">
                    <a:lnL>
                      <a:noFill/>
                    </a:lnL>
                    <a:lnR>
                      <a:noFill/>
                    </a:lnR>
                    <a:lnT>
                      <a:noFill/>
                    </a:lnT>
                    <a:lnB>
                      <a:noFill/>
                    </a:lnB>
                    <a:solidFill>
                      <a:schemeClr val="bg1"/>
                    </a:solidFill>
                  </a:tcPr>
                </a:tc>
                <a:tc>
                  <a:txBody>
                    <a:bodyPr/>
                    <a:lstStyle/>
                    <a:p>
                      <a:pPr algn="r" fontAlgn="b"/>
                      <a:endParaRPr lang="it-IT" sz="1400" b="0" i="0" u="none" strike="noStrike">
                        <a:solidFill>
                          <a:srgbClr val="000000"/>
                        </a:solidFill>
                        <a:latin typeface="Calibri"/>
                      </a:endParaRPr>
                    </a:p>
                  </a:txBody>
                  <a:tcPr marL="0" marR="0" marT="0" marB="0" anchor="b">
                    <a:lnL>
                      <a:noFill/>
                    </a:lnL>
                    <a:lnR>
                      <a:noFill/>
                    </a:lnR>
                    <a:lnT>
                      <a:noFill/>
                    </a:lnT>
                    <a:lnB>
                      <a:noFill/>
                    </a:lnB>
                    <a:solidFill>
                      <a:schemeClr val="bg1"/>
                    </a:solidFill>
                  </a:tcPr>
                </a:tc>
                <a:tc>
                  <a:txBody>
                    <a:bodyPr/>
                    <a:lstStyle/>
                    <a:p>
                      <a:pPr algn="r" fontAlgn="b"/>
                      <a:endParaRPr lang="it-IT" sz="1400" b="0" i="0" u="none" strike="noStrike">
                        <a:solidFill>
                          <a:srgbClr val="000000"/>
                        </a:solidFill>
                        <a:latin typeface="Calibri"/>
                      </a:endParaRPr>
                    </a:p>
                  </a:txBody>
                  <a:tcPr marL="0" marR="0" marT="0" marB="0" anchor="b">
                    <a:lnL>
                      <a:noFill/>
                    </a:lnL>
                    <a:lnR>
                      <a:noFill/>
                    </a:lnR>
                    <a:lnT>
                      <a:noFill/>
                    </a:lnT>
                    <a:lnB>
                      <a:noFill/>
                    </a:lnB>
                    <a:solidFill>
                      <a:schemeClr val="bg1"/>
                    </a:solidFill>
                  </a:tcPr>
                </a:tc>
              </a:tr>
              <a:tr h="190500">
                <a:tc>
                  <a:txBody>
                    <a:bodyPr/>
                    <a:lstStyle/>
                    <a:p>
                      <a:pPr algn="r" fontAlgn="b"/>
                      <a:r>
                        <a:rPr lang="it-IT" sz="1400" b="0" i="0" u="none" strike="noStrike" dirty="0">
                          <a:solidFill>
                            <a:srgbClr val="000000"/>
                          </a:solidFill>
                          <a:latin typeface="Calibri"/>
                        </a:rPr>
                        <a:t>Office</a:t>
                      </a:r>
                    </a:p>
                  </a:txBody>
                  <a:tcPr marL="0" marR="0" marT="0" marB="0" anchor="b">
                    <a:lnL>
                      <a:noFill/>
                    </a:lnL>
                    <a:lnR>
                      <a:noFill/>
                    </a:lnR>
                    <a:lnT>
                      <a:noFill/>
                    </a:lnT>
                    <a:lnB>
                      <a:noFill/>
                    </a:lnB>
                    <a:solidFill>
                      <a:schemeClr val="bg1"/>
                    </a:solidFill>
                  </a:tcPr>
                </a:tc>
                <a:tc>
                  <a:txBody>
                    <a:bodyPr/>
                    <a:lstStyle/>
                    <a:p>
                      <a:pPr algn="r" fontAlgn="b"/>
                      <a:r>
                        <a:rPr lang="it-IT" sz="1400" b="0" i="0" u="none" strike="noStrike" dirty="0" err="1">
                          <a:solidFill>
                            <a:srgbClr val="000000"/>
                          </a:solidFill>
                          <a:latin typeface="Calibri"/>
                        </a:rPr>
                        <a:t>Retail</a:t>
                      </a:r>
                      <a:endParaRPr lang="it-IT" sz="1400" b="0" i="0" u="none" strike="noStrike" dirty="0">
                        <a:solidFill>
                          <a:srgbClr val="000000"/>
                        </a:solidFill>
                        <a:latin typeface="Calibri"/>
                      </a:endParaRPr>
                    </a:p>
                  </a:txBody>
                  <a:tcPr marL="0" marR="0" marT="0" marB="0" anchor="b">
                    <a:lnL>
                      <a:noFill/>
                    </a:lnL>
                    <a:lnR>
                      <a:noFill/>
                    </a:lnR>
                    <a:lnT>
                      <a:noFill/>
                    </a:lnT>
                    <a:lnB>
                      <a:noFill/>
                    </a:lnB>
                    <a:solidFill>
                      <a:schemeClr val="bg1"/>
                    </a:solidFill>
                  </a:tcPr>
                </a:tc>
                <a:tc>
                  <a:txBody>
                    <a:bodyPr/>
                    <a:lstStyle/>
                    <a:p>
                      <a:pPr algn="r" fontAlgn="b"/>
                      <a:r>
                        <a:rPr lang="it-IT" sz="1400" b="0" i="0" u="none" strike="noStrike" dirty="0">
                          <a:solidFill>
                            <a:srgbClr val="000000"/>
                          </a:solidFill>
                          <a:latin typeface="Calibri"/>
                        </a:rPr>
                        <a:t>Industrial</a:t>
                      </a:r>
                    </a:p>
                  </a:txBody>
                  <a:tcPr marL="0" marR="0" marT="0" marB="0" anchor="b">
                    <a:lnL>
                      <a:noFill/>
                    </a:lnL>
                    <a:lnR>
                      <a:noFill/>
                    </a:lnR>
                    <a:lnT>
                      <a:noFill/>
                    </a:lnT>
                    <a:lnB>
                      <a:noFill/>
                    </a:lnB>
                    <a:solidFill>
                      <a:schemeClr val="bg1"/>
                    </a:solidFill>
                  </a:tcPr>
                </a:tc>
                <a:tc>
                  <a:txBody>
                    <a:bodyPr/>
                    <a:lstStyle/>
                    <a:p>
                      <a:pPr algn="r" fontAlgn="b"/>
                      <a:r>
                        <a:rPr lang="it-IT" sz="1400" b="0" i="0" u="none" strike="noStrike">
                          <a:solidFill>
                            <a:srgbClr val="000000"/>
                          </a:solidFill>
                          <a:latin typeface="Calibri"/>
                        </a:rPr>
                        <a:t>Residential</a:t>
                      </a:r>
                    </a:p>
                  </a:txBody>
                  <a:tcPr marL="0" marR="0" marT="0" marB="0" anchor="b">
                    <a:lnL>
                      <a:noFill/>
                    </a:lnL>
                    <a:lnR>
                      <a:noFill/>
                    </a:lnR>
                    <a:lnT>
                      <a:noFill/>
                    </a:lnT>
                    <a:lnB>
                      <a:noFill/>
                    </a:lnB>
                    <a:solidFill>
                      <a:schemeClr val="bg1"/>
                    </a:solidFill>
                  </a:tcPr>
                </a:tc>
                <a:tc>
                  <a:txBody>
                    <a:bodyPr/>
                    <a:lstStyle/>
                    <a:p>
                      <a:pPr algn="r" fontAlgn="b"/>
                      <a:r>
                        <a:rPr lang="it-IT" sz="1400" b="0" i="0" u="none" strike="noStrike">
                          <a:solidFill>
                            <a:srgbClr val="000000"/>
                          </a:solidFill>
                          <a:latin typeface="Calibri"/>
                        </a:rPr>
                        <a:t>Other</a:t>
                      </a:r>
                    </a:p>
                  </a:txBody>
                  <a:tcPr marL="0" marR="0" marT="0" marB="0" anchor="b">
                    <a:lnL>
                      <a:noFill/>
                    </a:lnL>
                    <a:lnR>
                      <a:noFill/>
                    </a:lnR>
                    <a:lnT>
                      <a:noFill/>
                    </a:lnT>
                    <a:lnB>
                      <a:noFill/>
                    </a:lnB>
                    <a:solidFill>
                      <a:schemeClr val="bg1"/>
                    </a:solidFill>
                  </a:tcPr>
                </a:tc>
              </a:tr>
              <a:tr h="190500">
                <a:tc>
                  <a:txBody>
                    <a:bodyPr/>
                    <a:lstStyle/>
                    <a:p>
                      <a:pPr algn="r" fontAlgn="b"/>
                      <a:r>
                        <a:rPr lang="it-IT" sz="1400" b="0" i="0" u="none" strike="noStrike" dirty="0">
                          <a:solidFill>
                            <a:srgbClr val="000000"/>
                          </a:solidFill>
                          <a:latin typeface="Calibri"/>
                        </a:rPr>
                        <a:t>-0.13556</a:t>
                      </a:r>
                    </a:p>
                  </a:txBody>
                  <a:tcPr marL="0" marR="0" marT="0" marB="0" anchor="b">
                    <a:lnL>
                      <a:noFill/>
                    </a:lnL>
                    <a:lnR>
                      <a:noFill/>
                    </a:lnR>
                    <a:lnT>
                      <a:noFill/>
                    </a:lnT>
                    <a:lnB>
                      <a:noFill/>
                    </a:lnB>
                    <a:solidFill>
                      <a:schemeClr val="bg1"/>
                    </a:solidFill>
                  </a:tcPr>
                </a:tc>
                <a:tc>
                  <a:txBody>
                    <a:bodyPr/>
                    <a:lstStyle/>
                    <a:p>
                      <a:pPr algn="r" fontAlgn="b"/>
                      <a:r>
                        <a:rPr lang="it-IT" sz="1400" b="0" i="0" u="none" strike="noStrike" dirty="0">
                          <a:solidFill>
                            <a:srgbClr val="000000"/>
                          </a:solidFill>
                          <a:latin typeface="Calibri"/>
                        </a:rPr>
                        <a:t>0.044932</a:t>
                      </a:r>
                    </a:p>
                  </a:txBody>
                  <a:tcPr marL="0" marR="0" marT="0" marB="0" anchor="b">
                    <a:lnL>
                      <a:noFill/>
                    </a:lnL>
                    <a:lnR>
                      <a:noFill/>
                    </a:lnR>
                    <a:lnT>
                      <a:noFill/>
                    </a:lnT>
                    <a:lnB>
                      <a:noFill/>
                    </a:lnB>
                    <a:solidFill>
                      <a:schemeClr val="bg1"/>
                    </a:solidFill>
                  </a:tcPr>
                </a:tc>
                <a:tc>
                  <a:txBody>
                    <a:bodyPr/>
                    <a:lstStyle/>
                    <a:p>
                      <a:pPr algn="r" fontAlgn="b"/>
                      <a:r>
                        <a:rPr lang="it-IT" sz="1400" b="0" i="0" u="none" strike="noStrike" dirty="0">
                          <a:solidFill>
                            <a:srgbClr val="000000"/>
                          </a:solidFill>
                          <a:latin typeface="Calibri"/>
                        </a:rPr>
                        <a:t>-0.59398</a:t>
                      </a:r>
                    </a:p>
                  </a:txBody>
                  <a:tcPr marL="0" marR="0" marT="0" marB="0" anchor="b">
                    <a:lnL>
                      <a:noFill/>
                    </a:lnL>
                    <a:lnR>
                      <a:noFill/>
                    </a:lnR>
                    <a:lnT>
                      <a:noFill/>
                    </a:lnT>
                    <a:lnB>
                      <a:noFill/>
                    </a:lnB>
                    <a:solidFill>
                      <a:schemeClr val="bg1"/>
                    </a:solidFill>
                  </a:tcPr>
                </a:tc>
                <a:tc>
                  <a:txBody>
                    <a:bodyPr/>
                    <a:lstStyle/>
                    <a:p>
                      <a:pPr algn="r" fontAlgn="b"/>
                      <a:r>
                        <a:rPr lang="it-IT" sz="1400" b="0" i="0" u="none" strike="noStrike" dirty="0" smtClean="0">
                          <a:solidFill>
                            <a:srgbClr val="000000"/>
                          </a:solidFill>
                          <a:latin typeface="Calibri"/>
                        </a:rPr>
                        <a:t>-</a:t>
                      </a:r>
                      <a:endParaRPr lang="it-IT" sz="1400" b="0" i="0" u="none" strike="noStrike" dirty="0">
                        <a:solidFill>
                          <a:srgbClr val="000000"/>
                        </a:solidFill>
                        <a:latin typeface="Calibri"/>
                      </a:endParaRPr>
                    </a:p>
                  </a:txBody>
                  <a:tcPr marL="0" marR="0" marT="0" marB="0" anchor="b">
                    <a:lnL>
                      <a:noFill/>
                    </a:lnL>
                    <a:lnR>
                      <a:noFill/>
                    </a:lnR>
                    <a:lnT>
                      <a:noFill/>
                    </a:lnT>
                    <a:lnB>
                      <a:noFill/>
                    </a:lnB>
                    <a:solidFill>
                      <a:schemeClr val="bg1"/>
                    </a:solidFill>
                  </a:tcPr>
                </a:tc>
                <a:tc>
                  <a:txBody>
                    <a:bodyPr/>
                    <a:lstStyle/>
                    <a:p>
                      <a:pPr algn="r" fontAlgn="b"/>
                      <a:r>
                        <a:rPr lang="it-IT" sz="1400" b="0" i="0" u="none" strike="noStrike">
                          <a:solidFill>
                            <a:srgbClr val="000000"/>
                          </a:solidFill>
                          <a:latin typeface="Calibri"/>
                        </a:rPr>
                        <a:t>-0.21631</a:t>
                      </a:r>
                    </a:p>
                  </a:txBody>
                  <a:tcPr marL="0" marR="0" marT="0" marB="0" anchor="b">
                    <a:lnL>
                      <a:noFill/>
                    </a:lnL>
                    <a:lnR>
                      <a:noFill/>
                    </a:lnR>
                    <a:lnT>
                      <a:noFill/>
                    </a:lnT>
                    <a:lnB>
                      <a:noFill/>
                    </a:lnB>
                    <a:solidFill>
                      <a:schemeClr val="bg1"/>
                    </a:solidFill>
                  </a:tcPr>
                </a:tc>
              </a:tr>
              <a:tr h="190500">
                <a:tc>
                  <a:txBody>
                    <a:bodyPr/>
                    <a:lstStyle/>
                    <a:p>
                      <a:pPr algn="r" fontAlgn="b"/>
                      <a:r>
                        <a:rPr lang="it-IT" sz="1400" b="0" i="0" u="none" strike="noStrike" dirty="0">
                          <a:solidFill>
                            <a:srgbClr val="000000"/>
                          </a:solidFill>
                          <a:latin typeface="Calibri"/>
                        </a:rPr>
                        <a:t>-0.54772</a:t>
                      </a:r>
                    </a:p>
                  </a:txBody>
                  <a:tcPr marL="0" marR="0" marT="0" marB="0" anchor="b">
                    <a:lnL>
                      <a:noFill/>
                    </a:lnL>
                    <a:lnR>
                      <a:noFill/>
                    </a:lnR>
                    <a:lnT>
                      <a:noFill/>
                    </a:lnT>
                    <a:lnB>
                      <a:noFill/>
                    </a:lnB>
                    <a:solidFill>
                      <a:schemeClr val="bg1"/>
                    </a:solidFill>
                  </a:tcPr>
                </a:tc>
                <a:tc>
                  <a:txBody>
                    <a:bodyPr/>
                    <a:lstStyle/>
                    <a:p>
                      <a:pPr algn="r" fontAlgn="b"/>
                      <a:r>
                        <a:rPr lang="it-IT" sz="1400" b="0" i="0" u="none" strike="noStrike" dirty="0">
                          <a:solidFill>
                            <a:srgbClr val="000000"/>
                          </a:solidFill>
                          <a:latin typeface="Calibri"/>
                        </a:rPr>
                        <a:t>0.556772</a:t>
                      </a:r>
                    </a:p>
                  </a:txBody>
                  <a:tcPr marL="0" marR="0" marT="0" marB="0" anchor="b">
                    <a:lnL>
                      <a:noFill/>
                    </a:lnL>
                    <a:lnR>
                      <a:noFill/>
                    </a:lnR>
                    <a:lnT>
                      <a:noFill/>
                    </a:lnT>
                    <a:lnB>
                      <a:noFill/>
                    </a:lnB>
                    <a:solidFill>
                      <a:schemeClr val="bg1"/>
                    </a:solidFill>
                  </a:tcPr>
                </a:tc>
                <a:tc>
                  <a:txBody>
                    <a:bodyPr/>
                    <a:lstStyle/>
                    <a:p>
                      <a:pPr algn="r" fontAlgn="b"/>
                      <a:r>
                        <a:rPr lang="it-IT" sz="1400" b="0" i="0" u="none" strike="noStrike" dirty="0">
                          <a:solidFill>
                            <a:srgbClr val="000000"/>
                          </a:solidFill>
                          <a:latin typeface="Calibri"/>
                        </a:rPr>
                        <a:t>-0.46306</a:t>
                      </a:r>
                    </a:p>
                  </a:txBody>
                  <a:tcPr marL="0" marR="0" marT="0" marB="0" anchor="b">
                    <a:lnL>
                      <a:noFill/>
                    </a:lnL>
                    <a:lnR>
                      <a:noFill/>
                    </a:lnR>
                    <a:lnT>
                      <a:noFill/>
                    </a:lnT>
                    <a:lnB>
                      <a:noFill/>
                    </a:lnB>
                    <a:solidFill>
                      <a:schemeClr val="bg1"/>
                    </a:solidFill>
                  </a:tcPr>
                </a:tc>
                <a:tc>
                  <a:txBody>
                    <a:bodyPr/>
                    <a:lstStyle/>
                    <a:p>
                      <a:pPr algn="r" fontAlgn="b"/>
                      <a:r>
                        <a:rPr lang="it-IT" sz="1400" b="0" i="0" u="none" strike="noStrike" dirty="0" smtClean="0">
                          <a:solidFill>
                            <a:srgbClr val="000000"/>
                          </a:solidFill>
                          <a:latin typeface="Calibri"/>
                        </a:rPr>
                        <a:t>-</a:t>
                      </a:r>
                      <a:endParaRPr lang="it-IT" sz="1400" b="0" i="0" u="none" strike="noStrike" dirty="0">
                        <a:solidFill>
                          <a:srgbClr val="000000"/>
                        </a:solidFill>
                        <a:latin typeface="Calibri"/>
                      </a:endParaRPr>
                    </a:p>
                  </a:txBody>
                  <a:tcPr marL="0" marR="0" marT="0" marB="0" anchor="b">
                    <a:lnL>
                      <a:noFill/>
                    </a:lnL>
                    <a:lnR>
                      <a:noFill/>
                    </a:lnR>
                    <a:lnT>
                      <a:noFill/>
                    </a:lnT>
                    <a:lnB>
                      <a:noFill/>
                    </a:lnB>
                    <a:solidFill>
                      <a:schemeClr val="bg1"/>
                    </a:solidFill>
                  </a:tcPr>
                </a:tc>
                <a:tc>
                  <a:txBody>
                    <a:bodyPr/>
                    <a:lstStyle/>
                    <a:p>
                      <a:pPr algn="r" fontAlgn="b"/>
                      <a:r>
                        <a:rPr lang="it-IT" sz="1400" b="0" i="0" u="none" strike="noStrike" dirty="0" smtClean="0">
                          <a:solidFill>
                            <a:srgbClr val="000000"/>
                          </a:solidFill>
                          <a:latin typeface="Calibri"/>
                        </a:rPr>
                        <a:t>-</a:t>
                      </a:r>
                      <a:endParaRPr lang="it-IT" sz="1400" b="0" i="0" u="none" strike="noStrike" dirty="0">
                        <a:solidFill>
                          <a:srgbClr val="000000"/>
                        </a:solidFill>
                        <a:latin typeface="Calibri"/>
                      </a:endParaRPr>
                    </a:p>
                  </a:txBody>
                  <a:tcPr marL="0" marR="0" marT="0" marB="0" anchor="b">
                    <a:lnL>
                      <a:noFill/>
                    </a:lnL>
                    <a:lnR>
                      <a:noFill/>
                    </a:lnR>
                    <a:lnT>
                      <a:noFill/>
                    </a:lnT>
                    <a:lnB>
                      <a:noFill/>
                    </a:lnB>
                    <a:solidFill>
                      <a:schemeClr val="bg1"/>
                    </a:solidFill>
                  </a:tcPr>
                </a:tc>
              </a:tr>
              <a:tr h="190500">
                <a:tc>
                  <a:txBody>
                    <a:bodyPr/>
                    <a:lstStyle/>
                    <a:p>
                      <a:pPr algn="r" fontAlgn="b"/>
                      <a:r>
                        <a:rPr lang="it-IT" sz="1400" b="0" i="0" u="none" strike="noStrike" dirty="0">
                          <a:solidFill>
                            <a:srgbClr val="000000"/>
                          </a:solidFill>
                          <a:latin typeface="Calibri"/>
                        </a:rPr>
                        <a:t>-0.43188</a:t>
                      </a:r>
                    </a:p>
                  </a:txBody>
                  <a:tcPr marL="0" marR="0" marT="0" marB="0" anchor="b">
                    <a:lnL>
                      <a:noFill/>
                    </a:lnL>
                    <a:lnR>
                      <a:noFill/>
                    </a:lnR>
                    <a:lnT>
                      <a:noFill/>
                    </a:lnT>
                    <a:lnB>
                      <a:noFill/>
                    </a:lnB>
                    <a:solidFill>
                      <a:schemeClr val="bg1"/>
                    </a:solidFill>
                  </a:tcPr>
                </a:tc>
                <a:tc>
                  <a:txBody>
                    <a:bodyPr/>
                    <a:lstStyle/>
                    <a:p>
                      <a:pPr algn="r" fontAlgn="b"/>
                      <a:r>
                        <a:rPr lang="it-IT" sz="1400" b="0" i="0" u="none" strike="noStrike">
                          <a:solidFill>
                            <a:srgbClr val="000000"/>
                          </a:solidFill>
                          <a:latin typeface="Calibri"/>
                        </a:rPr>
                        <a:t>-0.11317</a:t>
                      </a:r>
                    </a:p>
                  </a:txBody>
                  <a:tcPr marL="0" marR="0" marT="0" marB="0" anchor="b">
                    <a:lnL>
                      <a:noFill/>
                    </a:lnL>
                    <a:lnR>
                      <a:noFill/>
                    </a:lnR>
                    <a:lnT>
                      <a:noFill/>
                    </a:lnT>
                    <a:lnB>
                      <a:noFill/>
                    </a:lnB>
                    <a:solidFill>
                      <a:schemeClr val="bg1"/>
                    </a:solidFill>
                  </a:tcPr>
                </a:tc>
                <a:tc>
                  <a:txBody>
                    <a:bodyPr/>
                    <a:lstStyle/>
                    <a:p>
                      <a:pPr algn="r" fontAlgn="b"/>
                      <a:r>
                        <a:rPr lang="it-IT" sz="1400" b="0" i="0" u="none" strike="noStrike" dirty="0">
                          <a:solidFill>
                            <a:srgbClr val="000000"/>
                          </a:solidFill>
                          <a:latin typeface="Calibri"/>
                        </a:rPr>
                        <a:t>-0.64184</a:t>
                      </a:r>
                    </a:p>
                  </a:txBody>
                  <a:tcPr marL="0" marR="0" marT="0" marB="0" anchor="b">
                    <a:lnL>
                      <a:noFill/>
                    </a:lnL>
                    <a:lnR>
                      <a:noFill/>
                    </a:lnR>
                    <a:lnT>
                      <a:noFill/>
                    </a:lnT>
                    <a:lnB>
                      <a:noFill/>
                    </a:lnB>
                    <a:solidFill>
                      <a:schemeClr val="bg1"/>
                    </a:solidFill>
                  </a:tcPr>
                </a:tc>
                <a:tc>
                  <a:txBody>
                    <a:bodyPr/>
                    <a:lstStyle/>
                    <a:p>
                      <a:pPr algn="r" fontAlgn="b"/>
                      <a:r>
                        <a:rPr lang="it-IT" sz="1400" b="0" i="0" u="none" strike="noStrike" dirty="0">
                          <a:solidFill>
                            <a:srgbClr val="000000"/>
                          </a:solidFill>
                          <a:latin typeface="Calibri"/>
                        </a:rPr>
                        <a:t>-0.42497</a:t>
                      </a:r>
                    </a:p>
                  </a:txBody>
                  <a:tcPr marL="0" marR="0" marT="0" marB="0" anchor="b">
                    <a:lnL>
                      <a:noFill/>
                    </a:lnL>
                    <a:lnR>
                      <a:noFill/>
                    </a:lnR>
                    <a:lnT>
                      <a:noFill/>
                    </a:lnT>
                    <a:lnB>
                      <a:noFill/>
                    </a:lnB>
                    <a:solidFill>
                      <a:schemeClr val="bg1"/>
                    </a:solidFill>
                  </a:tcPr>
                </a:tc>
                <a:tc>
                  <a:txBody>
                    <a:bodyPr/>
                    <a:lstStyle/>
                    <a:p>
                      <a:pPr algn="r" fontAlgn="b"/>
                      <a:r>
                        <a:rPr lang="it-IT" sz="1400" b="0" i="0" u="none" strike="noStrike">
                          <a:solidFill>
                            <a:srgbClr val="000000"/>
                          </a:solidFill>
                          <a:latin typeface="Calibri"/>
                        </a:rPr>
                        <a:t>-0.39512</a:t>
                      </a:r>
                    </a:p>
                  </a:txBody>
                  <a:tcPr marL="0" marR="0" marT="0" marB="0" anchor="b">
                    <a:lnL>
                      <a:noFill/>
                    </a:lnL>
                    <a:lnR>
                      <a:noFill/>
                    </a:lnR>
                    <a:lnT>
                      <a:noFill/>
                    </a:lnT>
                    <a:lnB>
                      <a:noFill/>
                    </a:lnB>
                    <a:solidFill>
                      <a:schemeClr val="bg1"/>
                    </a:solidFill>
                  </a:tcPr>
                </a:tc>
              </a:tr>
              <a:tr h="190500">
                <a:tc>
                  <a:txBody>
                    <a:bodyPr/>
                    <a:lstStyle/>
                    <a:p>
                      <a:pPr algn="r" fontAlgn="b"/>
                      <a:r>
                        <a:rPr lang="it-IT" sz="1400" b="0" i="0" u="none" strike="noStrike" dirty="0">
                          <a:solidFill>
                            <a:srgbClr val="000000"/>
                          </a:solidFill>
                          <a:latin typeface="Calibri"/>
                        </a:rPr>
                        <a:t>-0.32761</a:t>
                      </a:r>
                    </a:p>
                  </a:txBody>
                  <a:tcPr marL="0" marR="0" marT="0" marB="0" anchor="b">
                    <a:lnL>
                      <a:noFill/>
                    </a:lnL>
                    <a:lnR>
                      <a:noFill/>
                    </a:lnR>
                    <a:lnT>
                      <a:noFill/>
                    </a:lnT>
                    <a:lnB>
                      <a:noFill/>
                    </a:lnB>
                    <a:solidFill>
                      <a:schemeClr val="bg1"/>
                    </a:solidFill>
                  </a:tcPr>
                </a:tc>
                <a:tc>
                  <a:txBody>
                    <a:bodyPr/>
                    <a:lstStyle/>
                    <a:p>
                      <a:pPr algn="r" fontAlgn="b"/>
                      <a:r>
                        <a:rPr lang="it-IT" sz="1400" b="0" i="0" u="none" strike="noStrike" dirty="0">
                          <a:solidFill>
                            <a:srgbClr val="000000"/>
                          </a:solidFill>
                          <a:latin typeface="Calibri"/>
                        </a:rPr>
                        <a:t>-0.0717</a:t>
                      </a:r>
                    </a:p>
                  </a:txBody>
                  <a:tcPr marL="0" marR="0" marT="0" marB="0" anchor="b">
                    <a:lnL>
                      <a:noFill/>
                    </a:lnL>
                    <a:lnR>
                      <a:noFill/>
                    </a:lnR>
                    <a:lnT>
                      <a:noFill/>
                    </a:lnT>
                    <a:lnB>
                      <a:noFill/>
                    </a:lnB>
                    <a:solidFill>
                      <a:schemeClr val="bg1"/>
                    </a:solidFill>
                  </a:tcPr>
                </a:tc>
                <a:tc>
                  <a:txBody>
                    <a:bodyPr/>
                    <a:lstStyle/>
                    <a:p>
                      <a:pPr algn="r" fontAlgn="b"/>
                      <a:r>
                        <a:rPr lang="it-IT" sz="1400" b="0" i="0" u="none" strike="noStrike" dirty="0">
                          <a:solidFill>
                            <a:srgbClr val="000000"/>
                          </a:solidFill>
                          <a:latin typeface="Calibri"/>
                        </a:rPr>
                        <a:t>-0.45282</a:t>
                      </a:r>
                    </a:p>
                  </a:txBody>
                  <a:tcPr marL="0" marR="0" marT="0" marB="0" anchor="b">
                    <a:lnL>
                      <a:noFill/>
                    </a:lnL>
                    <a:lnR>
                      <a:noFill/>
                    </a:lnR>
                    <a:lnT>
                      <a:noFill/>
                    </a:lnT>
                    <a:lnB>
                      <a:noFill/>
                    </a:lnB>
                    <a:solidFill>
                      <a:schemeClr val="bg1"/>
                    </a:solidFill>
                  </a:tcPr>
                </a:tc>
                <a:tc>
                  <a:txBody>
                    <a:bodyPr/>
                    <a:lstStyle/>
                    <a:p>
                      <a:pPr algn="r" fontAlgn="b"/>
                      <a:r>
                        <a:rPr lang="it-IT" sz="1400" b="0" i="0" u="none" strike="noStrike" dirty="0">
                          <a:solidFill>
                            <a:srgbClr val="000000"/>
                          </a:solidFill>
                          <a:latin typeface="Calibri"/>
                        </a:rPr>
                        <a:t>-0.62526</a:t>
                      </a:r>
                    </a:p>
                  </a:txBody>
                  <a:tcPr marL="0" marR="0" marT="0" marB="0" anchor="b">
                    <a:lnL>
                      <a:noFill/>
                    </a:lnL>
                    <a:lnR>
                      <a:noFill/>
                    </a:lnR>
                    <a:lnT>
                      <a:noFill/>
                    </a:lnT>
                    <a:lnB>
                      <a:noFill/>
                    </a:lnB>
                    <a:solidFill>
                      <a:schemeClr val="bg1"/>
                    </a:solidFill>
                  </a:tcPr>
                </a:tc>
                <a:tc>
                  <a:txBody>
                    <a:bodyPr/>
                    <a:lstStyle/>
                    <a:p>
                      <a:pPr algn="r" fontAlgn="b"/>
                      <a:r>
                        <a:rPr lang="it-IT" sz="1400" b="0" i="0" u="none" strike="noStrike">
                          <a:solidFill>
                            <a:srgbClr val="000000"/>
                          </a:solidFill>
                          <a:latin typeface="Calibri"/>
                        </a:rPr>
                        <a:t>-0.4312</a:t>
                      </a:r>
                    </a:p>
                  </a:txBody>
                  <a:tcPr marL="0" marR="0" marT="0" marB="0" anchor="b">
                    <a:lnL>
                      <a:noFill/>
                    </a:lnL>
                    <a:lnR>
                      <a:noFill/>
                    </a:lnR>
                    <a:lnT>
                      <a:noFill/>
                    </a:lnT>
                    <a:lnB>
                      <a:noFill/>
                    </a:lnB>
                    <a:solidFill>
                      <a:schemeClr val="bg1"/>
                    </a:solidFill>
                  </a:tcPr>
                </a:tc>
              </a:tr>
              <a:tr h="190500">
                <a:tc>
                  <a:txBody>
                    <a:bodyPr/>
                    <a:lstStyle/>
                    <a:p>
                      <a:pPr algn="r" fontAlgn="b"/>
                      <a:r>
                        <a:rPr lang="it-IT" sz="1400" b="0" i="0" u="none" strike="noStrike">
                          <a:solidFill>
                            <a:srgbClr val="000000"/>
                          </a:solidFill>
                          <a:latin typeface="Calibri"/>
                        </a:rPr>
                        <a:t>-0.23325</a:t>
                      </a:r>
                    </a:p>
                  </a:txBody>
                  <a:tcPr marL="0" marR="0" marT="0" marB="0" anchor="b">
                    <a:lnL>
                      <a:noFill/>
                    </a:lnL>
                    <a:lnR>
                      <a:noFill/>
                    </a:lnR>
                    <a:lnT>
                      <a:noFill/>
                    </a:lnT>
                    <a:lnB>
                      <a:noFill/>
                    </a:lnB>
                    <a:solidFill>
                      <a:schemeClr val="bg1"/>
                    </a:solidFill>
                  </a:tcPr>
                </a:tc>
                <a:tc>
                  <a:txBody>
                    <a:bodyPr/>
                    <a:lstStyle/>
                    <a:p>
                      <a:pPr algn="r" fontAlgn="b"/>
                      <a:r>
                        <a:rPr lang="it-IT" sz="1400" b="0" i="0" u="none" strike="noStrike" dirty="0">
                          <a:solidFill>
                            <a:srgbClr val="000000"/>
                          </a:solidFill>
                          <a:latin typeface="Calibri"/>
                        </a:rPr>
                        <a:t>-0.12199</a:t>
                      </a:r>
                    </a:p>
                  </a:txBody>
                  <a:tcPr marL="0" marR="0" marT="0" marB="0" anchor="b">
                    <a:lnL>
                      <a:noFill/>
                    </a:lnL>
                    <a:lnR>
                      <a:noFill/>
                    </a:lnR>
                    <a:lnT>
                      <a:noFill/>
                    </a:lnT>
                    <a:lnB>
                      <a:noFill/>
                    </a:lnB>
                    <a:solidFill>
                      <a:schemeClr val="bg1"/>
                    </a:solidFill>
                  </a:tcPr>
                </a:tc>
                <a:tc>
                  <a:txBody>
                    <a:bodyPr/>
                    <a:lstStyle/>
                    <a:p>
                      <a:pPr algn="r" fontAlgn="b"/>
                      <a:r>
                        <a:rPr lang="it-IT" sz="1400" b="0" i="0" u="none" strike="noStrike" dirty="0">
                          <a:solidFill>
                            <a:srgbClr val="000000"/>
                          </a:solidFill>
                          <a:latin typeface="Calibri"/>
                        </a:rPr>
                        <a:t>-0.33641</a:t>
                      </a:r>
                    </a:p>
                  </a:txBody>
                  <a:tcPr marL="0" marR="0" marT="0" marB="0" anchor="b">
                    <a:lnL>
                      <a:noFill/>
                    </a:lnL>
                    <a:lnR>
                      <a:noFill/>
                    </a:lnR>
                    <a:lnT>
                      <a:noFill/>
                    </a:lnT>
                    <a:lnB>
                      <a:noFill/>
                    </a:lnB>
                    <a:solidFill>
                      <a:schemeClr val="bg1"/>
                    </a:solidFill>
                  </a:tcPr>
                </a:tc>
                <a:tc>
                  <a:txBody>
                    <a:bodyPr/>
                    <a:lstStyle/>
                    <a:p>
                      <a:pPr algn="r" fontAlgn="b"/>
                      <a:r>
                        <a:rPr lang="it-IT" sz="1400" b="0" i="0" u="none" strike="noStrike" dirty="0">
                          <a:solidFill>
                            <a:srgbClr val="000000"/>
                          </a:solidFill>
                          <a:latin typeface="Calibri"/>
                        </a:rPr>
                        <a:t>-0.62526</a:t>
                      </a:r>
                    </a:p>
                  </a:txBody>
                  <a:tcPr marL="0" marR="0" marT="0" marB="0" anchor="b">
                    <a:lnL>
                      <a:noFill/>
                    </a:lnL>
                    <a:lnR>
                      <a:noFill/>
                    </a:lnR>
                    <a:lnT>
                      <a:noFill/>
                    </a:lnT>
                    <a:lnB>
                      <a:noFill/>
                    </a:lnB>
                    <a:solidFill>
                      <a:schemeClr val="bg1"/>
                    </a:solidFill>
                  </a:tcPr>
                </a:tc>
                <a:tc>
                  <a:txBody>
                    <a:bodyPr/>
                    <a:lstStyle/>
                    <a:p>
                      <a:pPr algn="r" fontAlgn="b"/>
                      <a:r>
                        <a:rPr lang="it-IT" sz="1400" b="0" i="0" u="none" strike="noStrike">
                          <a:solidFill>
                            <a:srgbClr val="000000"/>
                          </a:solidFill>
                          <a:latin typeface="Calibri"/>
                        </a:rPr>
                        <a:t>-0.35029</a:t>
                      </a:r>
                    </a:p>
                  </a:txBody>
                  <a:tcPr marL="0" marR="0" marT="0" marB="0" anchor="b">
                    <a:lnL>
                      <a:noFill/>
                    </a:lnL>
                    <a:lnR>
                      <a:noFill/>
                    </a:lnR>
                    <a:lnT>
                      <a:noFill/>
                    </a:lnT>
                    <a:lnB>
                      <a:noFill/>
                    </a:lnB>
                    <a:solidFill>
                      <a:schemeClr val="bg1"/>
                    </a:solidFill>
                  </a:tcPr>
                </a:tc>
              </a:tr>
              <a:tr h="190500">
                <a:tc>
                  <a:txBody>
                    <a:bodyPr/>
                    <a:lstStyle/>
                    <a:p>
                      <a:pPr algn="r" fontAlgn="b"/>
                      <a:r>
                        <a:rPr lang="it-IT" sz="1400" b="0" i="0" u="none" strike="noStrike">
                          <a:solidFill>
                            <a:srgbClr val="000000"/>
                          </a:solidFill>
                          <a:latin typeface="Calibri"/>
                        </a:rPr>
                        <a:t>-0.10855</a:t>
                      </a:r>
                    </a:p>
                  </a:txBody>
                  <a:tcPr marL="0" marR="0" marT="0" marB="0" anchor="b">
                    <a:lnL>
                      <a:noFill/>
                    </a:lnL>
                    <a:lnR>
                      <a:noFill/>
                    </a:lnR>
                    <a:lnT>
                      <a:noFill/>
                    </a:lnT>
                    <a:lnB>
                      <a:noFill/>
                    </a:lnB>
                    <a:solidFill>
                      <a:schemeClr val="bg1"/>
                    </a:solidFill>
                  </a:tcPr>
                </a:tc>
                <a:tc>
                  <a:txBody>
                    <a:bodyPr/>
                    <a:lstStyle/>
                    <a:p>
                      <a:pPr algn="r" fontAlgn="b"/>
                      <a:r>
                        <a:rPr lang="it-IT" sz="1400" b="0" i="0" u="none" strike="noStrike" dirty="0">
                          <a:solidFill>
                            <a:srgbClr val="000000"/>
                          </a:solidFill>
                          <a:latin typeface="Calibri"/>
                        </a:rPr>
                        <a:t>-0.13397</a:t>
                      </a:r>
                    </a:p>
                  </a:txBody>
                  <a:tcPr marL="0" marR="0" marT="0" marB="0" anchor="b">
                    <a:lnL>
                      <a:noFill/>
                    </a:lnL>
                    <a:lnR>
                      <a:noFill/>
                    </a:lnR>
                    <a:lnT>
                      <a:noFill/>
                    </a:lnT>
                    <a:lnB>
                      <a:noFill/>
                    </a:lnB>
                    <a:solidFill>
                      <a:schemeClr val="bg1"/>
                    </a:solidFill>
                  </a:tcPr>
                </a:tc>
                <a:tc>
                  <a:txBody>
                    <a:bodyPr/>
                    <a:lstStyle/>
                    <a:p>
                      <a:pPr algn="r" fontAlgn="b"/>
                      <a:r>
                        <a:rPr lang="it-IT" sz="1400" b="0" i="0" u="none" strike="noStrike">
                          <a:solidFill>
                            <a:srgbClr val="000000"/>
                          </a:solidFill>
                          <a:latin typeface="Calibri"/>
                        </a:rPr>
                        <a:t>-0.21306</a:t>
                      </a:r>
                    </a:p>
                  </a:txBody>
                  <a:tcPr marL="0" marR="0" marT="0" marB="0" anchor="b">
                    <a:lnL>
                      <a:noFill/>
                    </a:lnL>
                    <a:lnR>
                      <a:noFill/>
                    </a:lnR>
                    <a:lnT>
                      <a:noFill/>
                    </a:lnT>
                    <a:lnB>
                      <a:noFill/>
                    </a:lnB>
                    <a:solidFill>
                      <a:schemeClr val="bg1"/>
                    </a:solidFill>
                  </a:tcPr>
                </a:tc>
                <a:tc>
                  <a:txBody>
                    <a:bodyPr/>
                    <a:lstStyle/>
                    <a:p>
                      <a:pPr algn="r" fontAlgn="b"/>
                      <a:r>
                        <a:rPr lang="it-IT" sz="1400" b="0" i="0" u="none" strike="noStrike" dirty="0">
                          <a:solidFill>
                            <a:srgbClr val="000000"/>
                          </a:solidFill>
                          <a:latin typeface="Calibri"/>
                        </a:rPr>
                        <a:t>-0.22808</a:t>
                      </a:r>
                    </a:p>
                  </a:txBody>
                  <a:tcPr marL="0" marR="0" marT="0" marB="0" anchor="b">
                    <a:lnL>
                      <a:noFill/>
                    </a:lnL>
                    <a:lnR>
                      <a:noFill/>
                    </a:lnR>
                    <a:lnT>
                      <a:noFill/>
                    </a:lnT>
                    <a:lnB>
                      <a:noFill/>
                    </a:lnB>
                    <a:solidFill>
                      <a:schemeClr val="bg1"/>
                    </a:solidFill>
                  </a:tcPr>
                </a:tc>
                <a:tc>
                  <a:txBody>
                    <a:bodyPr/>
                    <a:lstStyle/>
                    <a:p>
                      <a:pPr algn="r" fontAlgn="b"/>
                      <a:r>
                        <a:rPr lang="it-IT" sz="1400" b="0" i="0" u="none" strike="noStrike">
                          <a:solidFill>
                            <a:srgbClr val="000000"/>
                          </a:solidFill>
                          <a:latin typeface="Calibri"/>
                        </a:rPr>
                        <a:t>-0.3162</a:t>
                      </a:r>
                    </a:p>
                  </a:txBody>
                  <a:tcPr marL="0" marR="0" marT="0" marB="0" anchor="b">
                    <a:lnL>
                      <a:noFill/>
                    </a:lnL>
                    <a:lnR>
                      <a:noFill/>
                    </a:lnR>
                    <a:lnT>
                      <a:noFill/>
                    </a:lnT>
                    <a:lnB>
                      <a:noFill/>
                    </a:lnB>
                    <a:solidFill>
                      <a:schemeClr val="bg1"/>
                    </a:solidFill>
                  </a:tcPr>
                </a:tc>
              </a:tr>
              <a:tr h="190500">
                <a:tc>
                  <a:txBody>
                    <a:bodyPr/>
                    <a:lstStyle/>
                    <a:p>
                      <a:pPr algn="r" fontAlgn="b"/>
                      <a:r>
                        <a:rPr lang="it-IT" sz="1400" b="0" i="0" u="none" strike="noStrike">
                          <a:solidFill>
                            <a:srgbClr val="000000"/>
                          </a:solidFill>
                          <a:latin typeface="Calibri"/>
                        </a:rPr>
                        <a:t>-0.02049</a:t>
                      </a:r>
                    </a:p>
                  </a:txBody>
                  <a:tcPr marL="0" marR="0" marT="0" marB="0" anchor="b">
                    <a:lnL>
                      <a:noFill/>
                    </a:lnL>
                    <a:lnR>
                      <a:noFill/>
                    </a:lnR>
                    <a:lnT>
                      <a:noFill/>
                    </a:lnT>
                    <a:lnB>
                      <a:noFill/>
                    </a:lnB>
                    <a:solidFill>
                      <a:schemeClr val="bg1"/>
                    </a:solidFill>
                  </a:tcPr>
                </a:tc>
                <a:tc>
                  <a:txBody>
                    <a:bodyPr/>
                    <a:lstStyle/>
                    <a:p>
                      <a:pPr algn="r" fontAlgn="b"/>
                      <a:r>
                        <a:rPr lang="it-IT" sz="1400" b="0" i="0" u="none" strike="noStrike">
                          <a:solidFill>
                            <a:srgbClr val="000000"/>
                          </a:solidFill>
                          <a:latin typeface="Calibri"/>
                        </a:rPr>
                        <a:t>-0.11391</a:t>
                      </a:r>
                    </a:p>
                  </a:txBody>
                  <a:tcPr marL="0" marR="0" marT="0" marB="0" anchor="b">
                    <a:lnL>
                      <a:noFill/>
                    </a:lnL>
                    <a:lnR>
                      <a:noFill/>
                    </a:lnR>
                    <a:lnT>
                      <a:noFill/>
                    </a:lnT>
                    <a:lnB>
                      <a:noFill/>
                    </a:lnB>
                    <a:solidFill>
                      <a:schemeClr val="bg1"/>
                    </a:solidFill>
                  </a:tcPr>
                </a:tc>
                <a:tc>
                  <a:txBody>
                    <a:bodyPr/>
                    <a:lstStyle/>
                    <a:p>
                      <a:pPr algn="r" fontAlgn="b"/>
                      <a:r>
                        <a:rPr lang="it-IT" sz="1400" b="0" i="0" u="none" strike="noStrike" dirty="0">
                          <a:solidFill>
                            <a:srgbClr val="000000"/>
                          </a:solidFill>
                          <a:latin typeface="Calibri"/>
                        </a:rPr>
                        <a:t>-0.28979</a:t>
                      </a:r>
                    </a:p>
                  </a:txBody>
                  <a:tcPr marL="0" marR="0" marT="0" marB="0" anchor="b">
                    <a:lnL>
                      <a:noFill/>
                    </a:lnL>
                    <a:lnR>
                      <a:noFill/>
                    </a:lnR>
                    <a:lnT>
                      <a:noFill/>
                    </a:lnT>
                    <a:lnB>
                      <a:noFill/>
                    </a:lnB>
                    <a:solidFill>
                      <a:schemeClr val="bg1"/>
                    </a:solidFill>
                  </a:tcPr>
                </a:tc>
                <a:tc>
                  <a:txBody>
                    <a:bodyPr/>
                    <a:lstStyle/>
                    <a:p>
                      <a:pPr algn="r" fontAlgn="b"/>
                      <a:r>
                        <a:rPr lang="it-IT" sz="1400" b="0" i="0" u="none" strike="noStrike" dirty="0">
                          <a:solidFill>
                            <a:srgbClr val="000000"/>
                          </a:solidFill>
                          <a:latin typeface="Calibri"/>
                        </a:rPr>
                        <a:t>-0.17665</a:t>
                      </a:r>
                    </a:p>
                  </a:txBody>
                  <a:tcPr marL="0" marR="0" marT="0" marB="0" anchor="b">
                    <a:lnL>
                      <a:noFill/>
                    </a:lnL>
                    <a:lnR>
                      <a:noFill/>
                    </a:lnR>
                    <a:lnT>
                      <a:noFill/>
                    </a:lnT>
                    <a:lnB>
                      <a:noFill/>
                    </a:lnB>
                    <a:solidFill>
                      <a:schemeClr val="bg1"/>
                    </a:solidFill>
                  </a:tcPr>
                </a:tc>
                <a:tc>
                  <a:txBody>
                    <a:bodyPr/>
                    <a:lstStyle/>
                    <a:p>
                      <a:pPr algn="r" fontAlgn="b"/>
                      <a:r>
                        <a:rPr lang="it-IT" sz="1400" b="0" i="0" u="none" strike="noStrike" dirty="0">
                          <a:solidFill>
                            <a:srgbClr val="000000"/>
                          </a:solidFill>
                          <a:latin typeface="Calibri"/>
                        </a:rPr>
                        <a:t>-0.35737</a:t>
                      </a:r>
                    </a:p>
                  </a:txBody>
                  <a:tcPr marL="0" marR="0" marT="0" marB="0" anchor="b">
                    <a:lnL>
                      <a:noFill/>
                    </a:lnL>
                    <a:lnR>
                      <a:noFill/>
                    </a:lnR>
                    <a:lnT>
                      <a:noFill/>
                    </a:lnT>
                    <a:lnB>
                      <a:noFill/>
                    </a:lnB>
                    <a:solidFill>
                      <a:schemeClr val="bg1"/>
                    </a:solidFill>
                  </a:tcPr>
                </a:tc>
              </a:tr>
              <a:tr h="190500">
                <a:tc>
                  <a:txBody>
                    <a:bodyPr/>
                    <a:lstStyle/>
                    <a:p>
                      <a:pPr algn="r" fontAlgn="b"/>
                      <a:r>
                        <a:rPr lang="it-IT" sz="1400" b="0" i="0" u="none" strike="noStrike">
                          <a:solidFill>
                            <a:srgbClr val="000000"/>
                          </a:solidFill>
                          <a:latin typeface="Calibri"/>
                        </a:rPr>
                        <a:t>-0.0213</a:t>
                      </a:r>
                    </a:p>
                  </a:txBody>
                  <a:tcPr marL="0" marR="0" marT="0" marB="0" anchor="b">
                    <a:lnL>
                      <a:noFill/>
                    </a:lnL>
                    <a:lnR>
                      <a:noFill/>
                    </a:lnR>
                    <a:lnT>
                      <a:noFill/>
                    </a:lnT>
                    <a:lnB>
                      <a:noFill/>
                    </a:lnB>
                    <a:solidFill>
                      <a:schemeClr val="bg1"/>
                    </a:solidFill>
                  </a:tcPr>
                </a:tc>
                <a:tc>
                  <a:txBody>
                    <a:bodyPr/>
                    <a:lstStyle/>
                    <a:p>
                      <a:pPr algn="r" fontAlgn="b"/>
                      <a:r>
                        <a:rPr lang="it-IT" sz="1400" b="0" i="0" u="none" strike="noStrike">
                          <a:solidFill>
                            <a:srgbClr val="000000"/>
                          </a:solidFill>
                          <a:latin typeface="Calibri"/>
                        </a:rPr>
                        <a:t>-0.1273</a:t>
                      </a:r>
                    </a:p>
                  </a:txBody>
                  <a:tcPr marL="0" marR="0" marT="0" marB="0" anchor="b">
                    <a:lnL>
                      <a:noFill/>
                    </a:lnL>
                    <a:lnR>
                      <a:noFill/>
                    </a:lnR>
                    <a:lnT>
                      <a:noFill/>
                    </a:lnT>
                    <a:lnB>
                      <a:noFill/>
                    </a:lnB>
                    <a:solidFill>
                      <a:schemeClr val="bg1"/>
                    </a:solidFill>
                  </a:tcPr>
                </a:tc>
                <a:tc>
                  <a:txBody>
                    <a:bodyPr/>
                    <a:lstStyle/>
                    <a:p>
                      <a:pPr algn="r" fontAlgn="b"/>
                      <a:r>
                        <a:rPr lang="it-IT" sz="1400" b="0" i="0" u="none" strike="noStrike" dirty="0">
                          <a:solidFill>
                            <a:srgbClr val="000000"/>
                          </a:solidFill>
                          <a:latin typeface="Calibri"/>
                        </a:rPr>
                        <a:t>-0.2455</a:t>
                      </a:r>
                    </a:p>
                  </a:txBody>
                  <a:tcPr marL="0" marR="0" marT="0" marB="0" anchor="b">
                    <a:lnL>
                      <a:noFill/>
                    </a:lnL>
                    <a:lnR>
                      <a:noFill/>
                    </a:lnR>
                    <a:lnT>
                      <a:noFill/>
                    </a:lnT>
                    <a:lnB>
                      <a:noFill/>
                    </a:lnB>
                    <a:solidFill>
                      <a:schemeClr val="bg1"/>
                    </a:solidFill>
                  </a:tcPr>
                </a:tc>
                <a:tc>
                  <a:txBody>
                    <a:bodyPr/>
                    <a:lstStyle/>
                    <a:p>
                      <a:pPr algn="r" fontAlgn="b"/>
                      <a:r>
                        <a:rPr lang="it-IT" sz="1400" b="0" i="0" u="none" strike="noStrike" dirty="0">
                          <a:solidFill>
                            <a:srgbClr val="000000"/>
                          </a:solidFill>
                          <a:latin typeface="Calibri"/>
                        </a:rPr>
                        <a:t>-0.17665</a:t>
                      </a:r>
                    </a:p>
                  </a:txBody>
                  <a:tcPr marL="0" marR="0" marT="0" marB="0" anchor="b">
                    <a:lnL>
                      <a:noFill/>
                    </a:lnL>
                    <a:lnR>
                      <a:noFill/>
                    </a:lnR>
                    <a:lnT>
                      <a:noFill/>
                    </a:lnT>
                    <a:lnB>
                      <a:noFill/>
                    </a:lnB>
                    <a:solidFill>
                      <a:schemeClr val="bg1"/>
                    </a:solidFill>
                  </a:tcPr>
                </a:tc>
                <a:tc>
                  <a:txBody>
                    <a:bodyPr/>
                    <a:lstStyle/>
                    <a:p>
                      <a:pPr algn="r" fontAlgn="b"/>
                      <a:r>
                        <a:rPr lang="it-IT" sz="1400" b="0" i="0" u="none" strike="noStrike" dirty="0">
                          <a:solidFill>
                            <a:srgbClr val="000000"/>
                          </a:solidFill>
                          <a:latin typeface="Calibri"/>
                        </a:rPr>
                        <a:t>-0.33194</a:t>
                      </a:r>
                    </a:p>
                  </a:txBody>
                  <a:tcPr marL="0" marR="0" marT="0" marB="0" anchor="b">
                    <a:lnL>
                      <a:noFill/>
                    </a:lnL>
                    <a:lnR>
                      <a:noFill/>
                    </a:lnR>
                    <a:lnT>
                      <a:noFill/>
                    </a:lnT>
                    <a:lnB>
                      <a:noFill/>
                    </a:lnB>
                    <a:solidFill>
                      <a:schemeClr val="bg1"/>
                    </a:solidFill>
                  </a:tcPr>
                </a:tc>
              </a:tr>
              <a:tr h="190500">
                <a:tc>
                  <a:txBody>
                    <a:bodyPr/>
                    <a:lstStyle/>
                    <a:p>
                      <a:pPr algn="r" fontAlgn="b"/>
                      <a:r>
                        <a:rPr lang="it-IT" sz="1400" b="0" i="0" u="none" strike="noStrike">
                          <a:solidFill>
                            <a:srgbClr val="000000"/>
                          </a:solidFill>
                          <a:latin typeface="Calibri"/>
                        </a:rPr>
                        <a:t>-0.0213</a:t>
                      </a:r>
                    </a:p>
                  </a:txBody>
                  <a:tcPr marL="0" marR="0" marT="0" marB="0" anchor="b">
                    <a:lnL>
                      <a:noFill/>
                    </a:lnL>
                    <a:lnR>
                      <a:noFill/>
                    </a:lnR>
                    <a:lnT>
                      <a:noFill/>
                    </a:lnT>
                    <a:lnB>
                      <a:noFill/>
                    </a:lnB>
                    <a:solidFill>
                      <a:schemeClr val="bg1"/>
                    </a:solidFill>
                  </a:tcPr>
                </a:tc>
                <a:tc>
                  <a:txBody>
                    <a:bodyPr/>
                    <a:lstStyle/>
                    <a:p>
                      <a:pPr algn="r" fontAlgn="b"/>
                      <a:r>
                        <a:rPr lang="it-IT" sz="1400" b="0" i="0" u="none" strike="noStrike">
                          <a:solidFill>
                            <a:srgbClr val="000000"/>
                          </a:solidFill>
                          <a:latin typeface="Calibri"/>
                        </a:rPr>
                        <a:t>-0.1273</a:t>
                      </a:r>
                    </a:p>
                  </a:txBody>
                  <a:tcPr marL="0" marR="0" marT="0" marB="0" anchor="b">
                    <a:lnL>
                      <a:noFill/>
                    </a:lnL>
                    <a:lnR>
                      <a:noFill/>
                    </a:lnR>
                    <a:lnT>
                      <a:noFill/>
                    </a:lnT>
                    <a:lnB>
                      <a:noFill/>
                    </a:lnB>
                    <a:solidFill>
                      <a:schemeClr val="bg1"/>
                    </a:solidFill>
                  </a:tcPr>
                </a:tc>
                <a:tc>
                  <a:txBody>
                    <a:bodyPr/>
                    <a:lstStyle/>
                    <a:p>
                      <a:pPr algn="r" fontAlgn="b"/>
                      <a:r>
                        <a:rPr lang="it-IT" sz="1400" b="0" i="0" u="none" strike="noStrike">
                          <a:solidFill>
                            <a:srgbClr val="000000"/>
                          </a:solidFill>
                          <a:latin typeface="Calibri"/>
                        </a:rPr>
                        <a:t>-0.2455</a:t>
                      </a:r>
                    </a:p>
                  </a:txBody>
                  <a:tcPr marL="0" marR="0" marT="0" marB="0" anchor="b">
                    <a:lnL>
                      <a:noFill/>
                    </a:lnL>
                    <a:lnR>
                      <a:noFill/>
                    </a:lnR>
                    <a:lnT>
                      <a:noFill/>
                    </a:lnT>
                    <a:lnB>
                      <a:noFill/>
                    </a:lnB>
                    <a:solidFill>
                      <a:schemeClr val="bg1"/>
                    </a:solidFill>
                  </a:tcPr>
                </a:tc>
                <a:tc>
                  <a:txBody>
                    <a:bodyPr/>
                    <a:lstStyle/>
                    <a:p>
                      <a:pPr algn="r" fontAlgn="b"/>
                      <a:r>
                        <a:rPr lang="it-IT" sz="1400" b="0" i="0" u="none" strike="noStrike" dirty="0">
                          <a:solidFill>
                            <a:srgbClr val="000000"/>
                          </a:solidFill>
                          <a:latin typeface="Calibri"/>
                        </a:rPr>
                        <a:t>-0.17665</a:t>
                      </a:r>
                    </a:p>
                  </a:txBody>
                  <a:tcPr marL="0" marR="0" marT="0" marB="0" anchor="b">
                    <a:lnL>
                      <a:noFill/>
                    </a:lnL>
                    <a:lnR>
                      <a:noFill/>
                    </a:lnR>
                    <a:lnT>
                      <a:noFill/>
                    </a:lnT>
                    <a:lnB>
                      <a:noFill/>
                    </a:lnB>
                    <a:solidFill>
                      <a:schemeClr val="bg1"/>
                    </a:solidFill>
                  </a:tcPr>
                </a:tc>
                <a:tc>
                  <a:txBody>
                    <a:bodyPr/>
                    <a:lstStyle/>
                    <a:p>
                      <a:pPr algn="r" fontAlgn="b"/>
                      <a:r>
                        <a:rPr lang="it-IT" sz="1400" b="0" i="0" u="none" strike="noStrike" dirty="0">
                          <a:solidFill>
                            <a:srgbClr val="000000"/>
                          </a:solidFill>
                          <a:latin typeface="Calibri"/>
                        </a:rPr>
                        <a:t>-0.33194</a:t>
                      </a:r>
                    </a:p>
                  </a:txBody>
                  <a:tcPr marL="0" marR="0" marT="0" marB="0" anchor="b">
                    <a:lnL>
                      <a:noFill/>
                    </a:lnL>
                    <a:lnR>
                      <a:noFill/>
                    </a:lnR>
                    <a:lnT>
                      <a:noFill/>
                    </a:lnT>
                    <a:lnB>
                      <a:noFill/>
                    </a:lnB>
                    <a:solidFill>
                      <a:schemeClr val="bg1"/>
                    </a:solidFill>
                  </a:tcPr>
                </a:tc>
              </a:tr>
              <a:tr h="190500">
                <a:tc>
                  <a:txBody>
                    <a:bodyPr/>
                    <a:lstStyle/>
                    <a:p>
                      <a:pPr algn="r" fontAlgn="b"/>
                      <a:r>
                        <a:rPr lang="it-IT" sz="1400" b="0" i="0" u="none" strike="noStrike">
                          <a:solidFill>
                            <a:srgbClr val="000000"/>
                          </a:solidFill>
                          <a:latin typeface="Calibri"/>
                        </a:rPr>
                        <a:t>-0.0213</a:t>
                      </a:r>
                    </a:p>
                  </a:txBody>
                  <a:tcPr marL="0" marR="0" marT="0" marB="0" anchor="b">
                    <a:lnL>
                      <a:noFill/>
                    </a:lnL>
                    <a:lnR>
                      <a:noFill/>
                    </a:lnR>
                    <a:lnT>
                      <a:noFill/>
                    </a:lnT>
                    <a:lnB>
                      <a:noFill/>
                    </a:lnB>
                    <a:solidFill>
                      <a:schemeClr val="bg1"/>
                    </a:solidFill>
                  </a:tcPr>
                </a:tc>
                <a:tc>
                  <a:txBody>
                    <a:bodyPr/>
                    <a:lstStyle/>
                    <a:p>
                      <a:pPr algn="r" fontAlgn="b"/>
                      <a:r>
                        <a:rPr lang="it-IT" sz="1400" b="0" i="0" u="none" strike="noStrike">
                          <a:solidFill>
                            <a:srgbClr val="000000"/>
                          </a:solidFill>
                          <a:latin typeface="Calibri"/>
                        </a:rPr>
                        <a:t>-0.1273</a:t>
                      </a:r>
                    </a:p>
                  </a:txBody>
                  <a:tcPr marL="0" marR="0" marT="0" marB="0" anchor="b">
                    <a:lnL>
                      <a:noFill/>
                    </a:lnL>
                    <a:lnR>
                      <a:noFill/>
                    </a:lnR>
                    <a:lnT>
                      <a:noFill/>
                    </a:lnT>
                    <a:lnB>
                      <a:noFill/>
                    </a:lnB>
                    <a:solidFill>
                      <a:schemeClr val="bg1"/>
                    </a:solidFill>
                  </a:tcPr>
                </a:tc>
                <a:tc>
                  <a:txBody>
                    <a:bodyPr/>
                    <a:lstStyle/>
                    <a:p>
                      <a:pPr algn="r" fontAlgn="b"/>
                      <a:r>
                        <a:rPr lang="it-IT" sz="1400" b="0" i="0" u="none" strike="noStrike">
                          <a:solidFill>
                            <a:srgbClr val="000000"/>
                          </a:solidFill>
                          <a:latin typeface="Calibri"/>
                        </a:rPr>
                        <a:t>-0.2455</a:t>
                      </a:r>
                    </a:p>
                  </a:txBody>
                  <a:tcPr marL="0" marR="0" marT="0" marB="0" anchor="b">
                    <a:lnL>
                      <a:noFill/>
                    </a:lnL>
                    <a:lnR>
                      <a:noFill/>
                    </a:lnR>
                    <a:lnT>
                      <a:noFill/>
                    </a:lnT>
                    <a:lnB>
                      <a:noFill/>
                    </a:lnB>
                    <a:solidFill>
                      <a:schemeClr val="bg1"/>
                    </a:solidFill>
                  </a:tcPr>
                </a:tc>
                <a:tc>
                  <a:txBody>
                    <a:bodyPr/>
                    <a:lstStyle/>
                    <a:p>
                      <a:pPr algn="r" fontAlgn="b"/>
                      <a:r>
                        <a:rPr lang="it-IT" sz="1400" b="0" i="0" u="none" strike="noStrike">
                          <a:solidFill>
                            <a:srgbClr val="000000"/>
                          </a:solidFill>
                          <a:latin typeface="Calibri"/>
                        </a:rPr>
                        <a:t>-0.17665</a:t>
                      </a:r>
                    </a:p>
                  </a:txBody>
                  <a:tcPr marL="0" marR="0" marT="0" marB="0" anchor="b">
                    <a:lnL>
                      <a:noFill/>
                    </a:lnL>
                    <a:lnR>
                      <a:noFill/>
                    </a:lnR>
                    <a:lnT>
                      <a:noFill/>
                    </a:lnT>
                    <a:lnB>
                      <a:noFill/>
                    </a:lnB>
                    <a:solidFill>
                      <a:schemeClr val="bg1"/>
                    </a:solidFill>
                  </a:tcPr>
                </a:tc>
                <a:tc>
                  <a:txBody>
                    <a:bodyPr/>
                    <a:lstStyle/>
                    <a:p>
                      <a:pPr algn="r" fontAlgn="b"/>
                      <a:r>
                        <a:rPr lang="it-IT" sz="1400" b="0" i="0" u="none" strike="noStrike" dirty="0">
                          <a:solidFill>
                            <a:srgbClr val="000000"/>
                          </a:solidFill>
                          <a:latin typeface="Calibri"/>
                        </a:rPr>
                        <a:t>-0.33194</a:t>
                      </a:r>
                    </a:p>
                  </a:txBody>
                  <a:tcPr marL="0" marR="0" marT="0" marB="0" anchor="b">
                    <a:lnL>
                      <a:noFill/>
                    </a:lnL>
                    <a:lnR>
                      <a:noFill/>
                    </a:lnR>
                    <a:lnT>
                      <a:noFill/>
                    </a:lnT>
                    <a:lnB>
                      <a:noFill/>
                    </a:lnB>
                    <a:solidFill>
                      <a:schemeClr val="bg1"/>
                    </a:solidFill>
                  </a:tcPr>
                </a:tc>
              </a:tr>
            </a:tbl>
          </a:graphicData>
        </a:graphic>
      </p:graphicFrame>
      <p:graphicFrame>
        <p:nvGraphicFramePr>
          <p:cNvPr id="14" name="Tabella 13"/>
          <p:cNvGraphicFramePr>
            <a:graphicFrameLocks noGrp="1"/>
          </p:cNvGraphicFramePr>
          <p:nvPr/>
        </p:nvGraphicFramePr>
        <p:xfrm>
          <a:off x="467544" y="1372736"/>
          <a:ext cx="4104456" cy="2560320"/>
        </p:xfrm>
        <a:graphic>
          <a:graphicData uri="http://schemas.openxmlformats.org/drawingml/2006/table">
            <a:tbl>
              <a:tblPr/>
              <a:tblGrid>
                <a:gridCol w="504056"/>
                <a:gridCol w="720080"/>
                <a:gridCol w="720080"/>
                <a:gridCol w="648072"/>
                <a:gridCol w="864096"/>
                <a:gridCol w="648072"/>
              </a:tblGrid>
              <a:tr h="190500">
                <a:tc>
                  <a:txBody>
                    <a:bodyPr/>
                    <a:lstStyle/>
                    <a:p>
                      <a:pPr algn="r" fontAlgn="b"/>
                      <a:endParaRPr lang="it-IT" sz="1400" b="0" i="0" u="none" strike="noStrike" dirty="0">
                        <a:solidFill>
                          <a:srgbClr val="000000"/>
                        </a:solidFill>
                        <a:latin typeface="Calibri"/>
                      </a:endParaRPr>
                    </a:p>
                  </a:txBody>
                  <a:tcPr marL="0" marR="0" marT="0" marB="0" anchor="b">
                    <a:lnL>
                      <a:noFill/>
                    </a:lnL>
                    <a:lnR>
                      <a:noFill/>
                    </a:lnR>
                    <a:lnT>
                      <a:noFill/>
                    </a:lnT>
                    <a:lnB>
                      <a:noFill/>
                    </a:lnB>
                    <a:solidFill>
                      <a:schemeClr val="bg1"/>
                    </a:solidFill>
                  </a:tcPr>
                </a:tc>
                <a:tc>
                  <a:txBody>
                    <a:bodyPr/>
                    <a:lstStyle/>
                    <a:p>
                      <a:pPr algn="r" fontAlgn="b"/>
                      <a:endParaRPr lang="it-IT" sz="1400" b="0" i="0" u="none" strike="noStrike" dirty="0">
                        <a:solidFill>
                          <a:srgbClr val="000000"/>
                        </a:solidFill>
                        <a:latin typeface="Calibri"/>
                      </a:endParaRPr>
                    </a:p>
                  </a:txBody>
                  <a:tcPr marL="0" marR="0" marT="0" marB="0" anchor="b">
                    <a:lnL>
                      <a:noFill/>
                    </a:lnL>
                    <a:lnR>
                      <a:noFill/>
                    </a:lnR>
                    <a:lnT>
                      <a:noFill/>
                    </a:lnT>
                    <a:lnB>
                      <a:noFill/>
                    </a:lnB>
                    <a:solidFill>
                      <a:schemeClr val="bg1"/>
                    </a:solidFill>
                  </a:tcPr>
                </a:tc>
                <a:tc>
                  <a:txBody>
                    <a:bodyPr/>
                    <a:lstStyle/>
                    <a:p>
                      <a:pPr algn="r" fontAlgn="b"/>
                      <a:endParaRPr lang="it-IT" sz="1400" b="0" i="0" u="none" strike="noStrike" dirty="0">
                        <a:solidFill>
                          <a:srgbClr val="000000"/>
                        </a:solidFill>
                        <a:latin typeface="Calibri"/>
                      </a:endParaRPr>
                    </a:p>
                  </a:txBody>
                  <a:tcPr marL="0" marR="0" marT="0" marB="0" anchor="b">
                    <a:lnL>
                      <a:noFill/>
                    </a:lnL>
                    <a:lnR>
                      <a:noFill/>
                    </a:lnR>
                    <a:lnT>
                      <a:noFill/>
                    </a:lnT>
                    <a:lnB>
                      <a:noFill/>
                    </a:lnB>
                    <a:solidFill>
                      <a:schemeClr val="bg1"/>
                    </a:solidFill>
                  </a:tcPr>
                </a:tc>
                <a:tc>
                  <a:txBody>
                    <a:bodyPr/>
                    <a:lstStyle/>
                    <a:p>
                      <a:pPr algn="r" fontAlgn="b"/>
                      <a:r>
                        <a:rPr lang="it-IT" sz="1400" b="0" i="0" u="none" strike="noStrike">
                          <a:solidFill>
                            <a:srgbClr val="000000"/>
                          </a:solidFill>
                          <a:latin typeface="Calibri"/>
                        </a:rPr>
                        <a:t>ITALY</a:t>
                      </a:r>
                    </a:p>
                  </a:txBody>
                  <a:tcPr marL="0" marR="0" marT="0" marB="0" anchor="b">
                    <a:lnL>
                      <a:noFill/>
                    </a:lnL>
                    <a:lnR>
                      <a:noFill/>
                    </a:lnR>
                    <a:lnT>
                      <a:noFill/>
                    </a:lnT>
                    <a:lnB>
                      <a:noFill/>
                    </a:lnB>
                    <a:solidFill>
                      <a:schemeClr val="bg1"/>
                    </a:solidFill>
                  </a:tcPr>
                </a:tc>
                <a:tc>
                  <a:txBody>
                    <a:bodyPr/>
                    <a:lstStyle/>
                    <a:p>
                      <a:pPr algn="r" fontAlgn="b"/>
                      <a:endParaRPr lang="it-IT" sz="1400" b="0" i="0" u="none" strike="noStrike">
                        <a:solidFill>
                          <a:srgbClr val="000000"/>
                        </a:solidFill>
                        <a:latin typeface="Calibri"/>
                      </a:endParaRPr>
                    </a:p>
                  </a:txBody>
                  <a:tcPr marL="0" marR="0" marT="0" marB="0" anchor="b">
                    <a:lnL>
                      <a:noFill/>
                    </a:lnL>
                    <a:lnR>
                      <a:noFill/>
                    </a:lnR>
                    <a:lnT>
                      <a:noFill/>
                    </a:lnT>
                    <a:lnB>
                      <a:noFill/>
                    </a:lnB>
                    <a:solidFill>
                      <a:schemeClr val="bg1"/>
                    </a:solidFill>
                  </a:tcPr>
                </a:tc>
                <a:tc>
                  <a:txBody>
                    <a:bodyPr/>
                    <a:lstStyle/>
                    <a:p>
                      <a:pPr algn="r" fontAlgn="b"/>
                      <a:endParaRPr lang="it-IT" sz="1400" b="0" i="0" u="none" strike="noStrike">
                        <a:solidFill>
                          <a:srgbClr val="000000"/>
                        </a:solidFill>
                        <a:latin typeface="Calibri"/>
                      </a:endParaRPr>
                    </a:p>
                  </a:txBody>
                  <a:tcPr marL="0" marR="0" marT="0" marB="0" anchor="b">
                    <a:lnL>
                      <a:noFill/>
                    </a:lnL>
                    <a:lnR>
                      <a:noFill/>
                    </a:lnR>
                    <a:lnT>
                      <a:noFill/>
                    </a:lnT>
                    <a:lnB>
                      <a:noFill/>
                    </a:lnB>
                    <a:solidFill>
                      <a:schemeClr val="bg1"/>
                    </a:solidFill>
                  </a:tcPr>
                </a:tc>
              </a:tr>
              <a:tr h="190500">
                <a:tc>
                  <a:txBody>
                    <a:bodyPr/>
                    <a:lstStyle/>
                    <a:p>
                      <a:pPr algn="r" fontAlgn="b"/>
                      <a:endParaRPr lang="it-IT" sz="1400" b="0" i="0" u="none" strike="noStrike" dirty="0">
                        <a:solidFill>
                          <a:srgbClr val="000000"/>
                        </a:solidFill>
                        <a:latin typeface="Calibri"/>
                      </a:endParaRPr>
                    </a:p>
                  </a:txBody>
                  <a:tcPr marL="0" marR="0" marT="0" marB="0" anchor="b">
                    <a:lnL>
                      <a:noFill/>
                    </a:lnL>
                    <a:lnR>
                      <a:noFill/>
                    </a:lnR>
                    <a:lnT>
                      <a:noFill/>
                    </a:lnT>
                    <a:lnB>
                      <a:noFill/>
                    </a:lnB>
                    <a:solidFill>
                      <a:schemeClr val="bg1"/>
                    </a:solidFill>
                  </a:tcPr>
                </a:tc>
                <a:tc>
                  <a:txBody>
                    <a:bodyPr/>
                    <a:lstStyle/>
                    <a:p>
                      <a:pPr algn="r" fontAlgn="b"/>
                      <a:r>
                        <a:rPr lang="it-IT" sz="1400" b="0" i="0" u="none" strike="noStrike" dirty="0">
                          <a:solidFill>
                            <a:srgbClr val="000000"/>
                          </a:solidFill>
                          <a:latin typeface="Calibri"/>
                        </a:rPr>
                        <a:t>Office</a:t>
                      </a:r>
                    </a:p>
                  </a:txBody>
                  <a:tcPr marL="0" marR="0" marT="0" marB="0" anchor="b">
                    <a:lnL>
                      <a:noFill/>
                    </a:lnL>
                    <a:lnR>
                      <a:noFill/>
                    </a:lnR>
                    <a:lnT>
                      <a:noFill/>
                    </a:lnT>
                    <a:lnB>
                      <a:noFill/>
                    </a:lnB>
                    <a:solidFill>
                      <a:schemeClr val="bg1"/>
                    </a:solidFill>
                  </a:tcPr>
                </a:tc>
                <a:tc>
                  <a:txBody>
                    <a:bodyPr/>
                    <a:lstStyle/>
                    <a:p>
                      <a:pPr algn="r" fontAlgn="b"/>
                      <a:r>
                        <a:rPr lang="it-IT" sz="1400" b="0" i="0" u="none" strike="noStrike">
                          <a:solidFill>
                            <a:srgbClr val="000000"/>
                          </a:solidFill>
                          <a:latin typeface="Calibri"/>
                        </a:rPr>
                        <a:t>Retail</a:t>
                      </a:r>
                    </a:p>
                  </a:txBody>
                  <a:tcPr marL="0" marR="0" marT="0" marB="0" anchor="b">
                    <a:lnL>
                      <a:noFill/>
                    </a:lnL>
                    <a:lnR>
                      <a:noFill/>
                    </a:lnR>
                    <a:lnT>
                      <a:noFill/>
                    </a:lnT>
                    <a:lnB>
                      <a:noFill/>
                    </a:lnB>
                    <a:solidFill>
                      <a:schemeClr val="bg1"/>
                    </a:solidFill>
                  </a:tcPr>
                </a:tc>
                <a:tc>
                  <a:txBody>
                    <a:bodyPr/>
                    <a:lstStyle/>
                    <a:p>
                      <a:pPr algn="r" fontAlgn="b"/>
                      <a:r>
                        <a:rPr lang="it-IT" sz="1400" b="0" i="0" u="none" strike="noStrike" dirty="0" err="1" smtClean="0">
                          <a:solidFill>
                            <a:srgbClr val="000000"/>
                          </a:solidFill>
                          <a:latin typeface="Calibri"/>
                        </a:rPr>
                        <a:t>Industry</a:t>
                      </a:r>
                      <a:endParaRPr lang="it-IT" sz="1400" b="0" i="0" u="none" strike="noStrike" dirty="0">
                        <a:solidFill>
                          <a:srgbClr val="000000"/>
                        </a:solidFill>
                        <a:latin typeface="Calibri"/>
                      </a:endParaRPr>
                    </a:p>
                  </a:txBody>
                  <a:tcPr marL="0" marR="0" marT="0" marB="0" anchor="b">
                    <a:lnL>
                      <a:noFill/>
                    </a:lnL>
                    <a:lnR>
                      <a:noFill/>
                    </a:lnR>
                    <a:lnT>
                      <a:noFill/>
                    </a:lnT>
                    <a:lnB>
                      <a:noFill/>
                    </a:lnB>
                    <a:solidFill>
                      <a:schemeClr val="bg1"/>
                    </a:solidFill>
                  </a:tcPr>
                </a:tc>
                <a:tc>
                  <a:txBody>
                    <a:bodyPr/>
                    <a:lstStyle/>
                    <a:p>
                      <a:pPr algn="r" fontAlgn="b"/>
                      <a:r>
                        <a:rPr lang="it-IT" sz="1400" b="0" i="0" u="none" strike="noStrike">
                          <a:solidFill>
                            <a:srgbClr val="000000"/>
                          </a:solidFill>
                          <a:latin typeface="Calibri"/>
                        </a:rPr>
                        <a:t>Residential</a:t>
                      </a:r>
                    </a:p>
                  </a:txBody>
                  <a:tcPr marL="0" marR="0" marT="0" marB="0" anchor="b">
                    <a:lnL>
                      <a:noFill/>
                    </a:lnL>
                    <a:lnR>
                      <a:noFill/>
                    </a:lnR>
                    <a:lnT>
                      <a:noFill/>
                    </a:lnT>
                    <a:lnB>
                      <a:noFill/>
                    </a:lnB>
                    <a:solidFill>
                      <a:schemeClr val="bg1"/>
                    </a:solidFill>
                  </a:tcPr>
                </a:tc>
                <a:tc>
                  <a:txBody>
                    <a:bodyPr/>
                    <a:lstStyle/>
                    <a:p>
                      <a:pPr algn="r" fontAlgn="b"/>
                      <a:r>
                        <a:rPr lang="it-IT" sz="1400" b="0" i="0" u="none" strike="noStrike" dirty="0" err="1">
                          <a:solidFill>
                            <a:srgbClr val="000000"/>
                          </a:solidFill>
                          <a:latin typeface="Calibri"/>
                        </a:rPr>
                        <a:t>Other</a:t>
                      </a:r>
                      <a:endParaRPr lang="it-IT" sz="1400" b="0" i="0" u="none" strike="noStrike" dirty="0">
                        <a:solidFill>
                          <a:srgbClr val="000000"/>
                        </a:solidFill>
                        <a:latin typeface="Calibri"/>
                      </a:endParaRPr>
                    </a:p>
                  </a:txBody>
                  <a:tcPr marL="0" marR="0" marT="0" marB="0" anchor="b">
                    <a:lnL>
                      <a:noFill/>
                    </a:lnL>
                    <a:lnR>
                      <a:noFill/>
                    </a:lnR>
                    <a:lnT>
                      <a:noFill/>
                    </a:lnT>
                    <a:lnB>
                      <a:noFill/>
                    </a:lnB>
                    <a:solidFill>
                      <a:schemeClr val="bg1"/>
                    </a:solidFill>
                  </a:tcPr>
                </a:tc>
              </a:tr>
              <a:tr h="190500">
                <a:tc>
                  <a:txBody>
                    <a:bodyPr/>
                    <a:lstStyle/>
                    <a:p>
                      <a:pPr marL="0" algn="r" defTabSz="914400" rtl="0" eaLnBrk="1" fontAlgn="b" latinLnBrk="0" hangingPunct="1"/>
                      <a:r>
                        <a:rPr lang="it-IT" sz="1400" b="0" i="0" u="none" strike="noStrike" kern="1200" dirty="0" smtClean="0">
                          <a:solidFill>
                            <a:srgbClr val="000000"/>
                          </a:solidFill>
                          <a:latin typeface="Calibri"/>
                          <a:ea typeface="+mn-ea"/>
                          <a:cs typeface="+mn-cs"/>
                        </a:rPr>
                        <a:t>0%</a:t>
                      </a:r>
                      <a:endParaRPr lang="it-IT" sz="1400" b="0" i="0" u="none" strike="noStrike" kern="1200" dirty="0">
                        <a:solidFill>
                          <a:srgbClr val="000000"/>
                        </a:solidFill>
                        <a:latin typeface="Calibri"/>
                        <a:ea typeface="+mn-ea"/>
                        <a:cs typeface="+mn-cs"/>
                      </a:endParaRPr>
                    </a:p>
                  </a:txBody>
                  <a:tcPr marL="0" marR="0" marT="0" marB="0" anchor="b">
                    <a:lnL>
                      <a:noFill/>
                    </a:lnL>
                    <a:lnR>
                      <a:noFill/>
                    </a:lnR>
                    <a:lnT>
                      <a:noFill/>
                    </a:lnT>
                    <a:lnB>
                      <a:noFill/>
                    </a:lnB>
                    <a:solidFill>
                      <a:schemeClr val="bg1"/>
                    </a:solidFill>
                  </a:tcPr>
                </a:tc>
                <a:tc>
                  <a:txBody>
                    <a:bodyPr/>
                    <a:lstStyle/>
                    <a:p>
                      <a:pPr algn="r" fontAlgn="b"/>
                      <a:r>
                        <a:rPr lang="it-IT" sz="1400" b="0" i="0" u="none" strike="noStrike" dirty="0">
                          <a:solidFill>
                            <a:srgbClr val="000000"/>
                          </a:solidFill>
                          <a:latin typeface="Calibri"/>
                        </a:rPr>
                        <a:t>0.119159</a:t>
                      </a:r>
                    </a:p>
                  </a:txBody>
                  <a:tcPr marL="0" marR="0" marT="0" marB="0" anchor="b">
                    <a:lnL>
                      <a:noFill/>
                    </a:lnL>
                    <a:lnR>
                      <a:noFill/>
                    </a:lnR>
                    <a:lnT>
                      <a:noFill/>
                    </a:lnT>
                    <a:lnB>
                      <a:noFill/>
                    </a:lnB>
                    <a:solidFill>
                      <a:schemeClr val="bg1"/>
                    </a:solidFill>
                  </a:tcPr>
                </a:tc>
                <a:tc>
                  <a:txBody>
                    <a:bodyPr/>
                    <a:lstStyle/>
                    <a:p>
                      <a:pPr algn="r" fontAlgn="b"/>
                      <a:r>
                        <a:rPr lang="it-IT" sz="1400" b="0" i="0" u="none" strike="noStrike" dirty="0">
                          <a:solidFill>
                            <a:srgbClr val="000000"/>
                          </a:solidFill>
                          <a:latin typeface="Calibri"/>
                        </a:rPr>
                        <a:t>0.339611</a:t>
                      </a:r>
                    </a:p>
                  </a:txBody>
                  <a:tcPr marL="0" marR="0" marT="0" marB="0" anchor="b">
                    <a:lnL>
                      <a:noFill/>
                    </a:lnL>
                    <a:lnR>
                      <a:noFill/>
                    </a:lnR>
                    <a:lnT>
                      <a:noFill/>
                    </a:lnT>
                    <a:lnB>
                      <a:noFill/>
                    </a:lnB>
                    <a:solidFill>
                      <a:schemeClr val="bg1"/>
                    </a:solidFill>
                  </a:tcPr>
                </a:tc>
                <a:tc>
                  <a:txBody>
                    <a:bodyPr/>
                    <a:lstStyle/>
                    <a:p>
                      <a:pPr algn="r" fontAlgn="b"/>
                      <a:r>
                        <a:rPr lang="it-IT" sz="1400" b="0" i="0" u="none" strike="noStrike" dirty="0" smtClean="0">
                          <a:solidFill>
                            <a:srgbClr val="000000"/>
                          </a:solidFill>
                          <a:latin typeface="Calibri"/>
                        </a:rPr>
                        <a:t>-</a:t>
                      </a:r>
                      <a:endParaRPr lang="it-IT" sz="1400" b="0" i="0" u="none" strike="noStrike" dirty="0">
                        <a:solidFill>
                          <a:srgbClr val="000000"/>
                        </a:solidFill>
                        <a:latin typeface="Calibri"/>
                      </a:endParaRPr>
                    </a:p>
                  </a:txBody>
                  <a:tcPr marL="0" marR="0" marT="0" marB="0" anchor="b">
                    <a:lnL>
                      <a:noFill/>
                    </a:lnL>
                    <a:lnR>
                      <a:noFill/>
                    </a:lnR>
                    <a:lnT>
                      <a:noFill/>
                    </a:lnT>
                    <a:lnB>
                      <a:noFill/>
                    </a:lnB>
                    <a:solidFill>
                      <a:schemeClr val="bg1"/>
                    </a:solidFill>
                  </a:tcPr>
                </a:tc>
                <a:tc>
                  <a:txBody>
                    <a:bodyPr/>
                    <a:lstStyle/>
                    <a:p>
                      <a:pPr algn="r" fontAlgn="b"/>
                      <a:r>
                        <a:rPr lang="it-IT" sz="1400" b="0" i="0" u="none" strike="noStrike">
                          <a:solidFill>
                            <a:srgbClr val="000000"/>
                          </a:solidFill>
                          <a:latin typeface="Calibri"/>
                        </a:rPr>
                        <a:t>0.663085</a:t>
                      </a:r>
                    </a:p>
                  </a:txBody>
                  <a:tcPr marL="0" marR="0" marT="0" marB="0" anchor="b">
                    <a:lnL>
                      <a:noFill/>
                    </a:lnL>
                    <a:lnR>
                      <a:noFill/>
                    </a:lnR>
                    <a:lnT>
                      <a:noFill/>
                    </a:lnT>
                    <a:lnB>
                      <a:noFill/>
                    </a:lnB>
                    <a:solidFill>
                      <a:schemeClr val="bg1"/>
                    </a:solidFill>
                  </a:tcPr>
                </a:tc>
                <a:tc>
                  <a:txBody>
                    <a:bodyPr/>
                    <a:lstStyle/>
                    <a:p>
                      <a:pPr algn="r" fontAlgn="b"/>
                      <a:r>
                        <a:rPr lang="it-IT" sz="1400" b="0" i="0" u="none" strike="noStrike">
                          <a:solidFill>
                            <a:srgbClr val="000000"/>
                          </a:solidFill>
                          <a:latin typeface="Calibri"/>
                        </a:rPr>
                        <a:t>-0.03554</a:t>
                      </a:r>
                    </a:p>
                  </a:txBody>
                  <a:tcPr marL="0" marR="0" marT="0" marB="0" anchor="b">
                    <a:lnL>
                      <a:noFill/>
                    </a:lnL>
                    <a:lnR>
                      <a:noFill/>
                    </a:lnR>
                    <a:lnT>
                      <a:noFill/>
                    </a:lnT>
                    <a:lnB>
                      <a:noFill/>
                    </a:lnB>
                    <a:solidFill>
                      <a:schemeClr val="bg1"/>
                    </a:solidFill>
                  </a:tcPr>
                </a:tc>
              </a:tr>
              <a:tr h="190500">
                <a:tc>
                  <a:txBody>
                    <a:bodyPr/>
                    <a:lstStyle/>
                    <a:p>
                      <a:pPr algn="r" fontAlgn="b"/>
                      <a:r>
                        <a:rPr lang="it-IT" sz="1400" b="0" i="0" u="none" strike="noStrike" dirty="0" smtClean="0">
                          <a:solidFill>
                            <a:srgbClr val="000000"/>
                          </a:solidFill>
                          <a:latin typeface="Calibri"/>
                        </a:rPr>
                        <a:t>10%</a:t>
                      </a:r>
                      <a:endParaRPr lang="it-IT" sz="1400" b="0" i="0" u="none" strike="noStrike" dirty="0">
                        <a:solidFill>
                          <a:srgbClr val="000000"/>
                        </a:solidFill>
                        <a:latin typeface="Calibri"/>
                      </a:endParaRPr>
                    </a:p>
                  </a:txBody>
                  <a:tcPr marL="0" marR="0" marT="0" marB="0" anchor="b">
                    <a:lnL>
                      <a:noFill/>
                    </a:lnL>
                    <a:lnR>
                      <a:noFill/>
                    </a:lnR>
                    <a:lnT>
                      <a:noFill/>
                    </a:lnT>
                    <a:lnB>
                      <a:noFill/>
                    </a:lnB>
                    <a:solidFill>
                      <a:schemeClr val="bg1"/>
                    </a:solidFill>
                  </a:tcPr>
                </a:tc>
                <a:tc>
                  <a:txBody>
                    <a:bodyPr/>
                    <a:lstStyle/>
                    <a:p>
                      <a:pPr algn="r" fontAlgn="b"/>
                      <a:r>
                        <a:rPr lang="it-IT" sz="1400" b="0" i="0" u="none" strike="noStrike" dirty="0">
                          <a:solidFill>
                            <a:srgbClr val="000000"/>
                          </a:solidFill>
                          <a:latin typeface="Calibri"/>
                        </a:rPr>
                        <a:t>0.119159</a:t>
                      </a:r>
                    </a:p>
                  </a:txBody>
                  <a:tcPr marL="0" marR="0" marT="0" marB="0" anchor="b">
                    <a:lnL>
                      <a:noFill/>
                    </a:lnL>
                    <a:lnR>
                      <a:noFill/>
                    </a:lnR>
                    <a:lnT>
                      <a:noFill/>
                    </a:lnT>
                    <a:lnB>
                      <a:noFill/>
                    </a:lnB>
                    <a:solidFill>
                      <a:schemeClr val="bg1"/>
                    </a:solidFill>
                  </a:tcPr>
                </a:tc>
                <a:tc>
                  <a:txBody>
                    <a:bodyPr/>
                    <a:lstStyle/>
                    <a:p>
                      <a:pPr algn="r" fontAlgn="b"/>
                      <a:r>
                        <a:rPr lang="it-IT" sz="1400" b="0" i="0" u="none" strike="noStrike" dirty="0">
                          <a:solidFill>
                            <a:srgbClr val="000000"/>
                          </a:solidFill>
                          <a:latin typeface="Calibri"/>
                        </a:rPr>
                        <a:t>0.339611</a:t>
                      </a:r>
                    </a:p>
                  </a:txBody>
                  <a:tcPr marL="0" marR="0" marT="0" marB="0" anchor="b">
                    <a:lnL>
                      <a:noFill/>
                    </a:lnL>
                    <a:lnR>
                      <a:noFill/>
                    </a:lnR>
                    <a:lnT>
                      <a:noFill/>
                    </a:lnT>
                    <a:lnB>
                      <a:noFill/>
                    </a:lnB>
                    <a:solidFill>
                      <a:schemeClr val="bg1"/>
                    </a:solidFill>
                  </a:tcPr>
                </a:tc>
                <a:tc>
                  <a:txBody>
                    <a:bodyPr/>
                    <a:lstStyle/>
                    <a:p>
                      <a:pPr algn="r" fontAlgn="b"/>
                      <a:r>
                        <a:rPr lang="it-IT" sz="1400" b="0" i="0" u="none" strike="noStrike" dirty="0" smtClean="0">
                          <a:solidFill>
                            <a:srgbClr val="000000"/>
                          </a:solidFill>
                          <a:latin typeface="Calibri"/>
                        </a:rPr>
                        <a:t>-</a:t>
                      </a:r>
                      <a:endParaRPr lang="it-IT" sz="1400" b="0" i="0" u="none" strike="noStrike" dirty="0">
                        <a:solidFill>
                          <a:srgbClr val="000000"/>
                        </a:solidFill>
                        <a:latin typeface="Calibri"/>
                      </a:endParaRPr>
                    </a:p>
                  </a:txBody>
                  <a:tcPr marL="0" marR="0" marT="0" marB="0" anchor="b">
                    <a:lnL>
                      <a:noFill/>
                    </a:lnL>
                    <a:lnR>
                      <a:noFill/>
                    </a:lnR>
                    <a:lnT>
                      <a:noFill/>
                    </a:lnT>
                    <a:lnB>
                      <a:noFill/>
                    </a:lnB>
                    <a:solidFill>
                      <a:schemeClr val="bg1"/>
                    </a:solidFill>
                  </a:tcPr>
                </a:tc>
                <a:tc>
                  <a:txBody>
                    <a:bodyPr/>
                    <a:lstStyle/>
                    <a:p>
                      <a:pPr algn="r" fontAlgn="b"/>
                      <a:r>
                        <a:rPr lang="it-IT" sz="1400" b="0" i="0" u="none" strike="noStrike">
                          <a:solidFill>
                            <a:srgbClr val="000000"/>
                          </a:solidFill>
                          <a:latin typeface="Calibri"/>
                        </a:rPr>
                        <a:t>0.663085</a:t>
                      </a:r>
                    </a:p>
                  </a:txBody>
                  <a:tcPr marL="0" marR="0" marT="0" marB="0" anchor="b">
                    <a:lnL>
                      <a:noFill/>
                    </a:lnL>
                    <a:lnR>
                      <a:noFill/>
                    </a:lnR>
                    <a:lnT>
                      <a:noFill/>
                    </a:lnT>
                    <a:lnB>
                      <a:noFill/>
                    </a:lnB>
                    <a:solidFill>
                      <a:schemeClr val="bg1"/>
                    </a:solidFill>
                  </a:tcPr>
                </a:tc>
                <a:tc>
                  <a:txBody>
                    <a:bodyPr/>
                    <a:lstStyle/>
                    <a:p>
                      <a:pPr algn="r" fontAlgn="b"/>
                      <a:r>
                        <a:rPr lang="it-IT" sz="1400" b="0" i="0" u="none" strike="noStrike">
                          <a:solidFill>
                            <a:srgbClr val="000000"/>
                          </a:solidFill>
                          <a:latin typeface="Calibri"/>
                        </a:rPr>
                        <a:t>-0.03554</a:t>
                      </a:r>
                    </a:p>
                  </a:txBody>
                  <a:tcPr marL="0" marR="0" marT="0" marB="0" anchor="b">
                    <a:lnL>
                      <a:noFill/>
                    </a:lnL>
                    <a:lnR>
                      <a:noFill/>
                    </a:lnR>
                    <a:lnT>
                      <a:noFill/>
                    </a:lnT>
                    <a:lnB>
                      <a:noFill/>
                    </a:lnB>
                    <a:solidFill>
                      <a:schemeClr val="bg1"/>
                    </a:solidFill>
                  </a:tcPr>
                </a:tc>
              </a:tr>
              <a:tr h="101332">
                <a:tc>
                  <a:txBody>
                    <a:bodyPr/>
                    <a:lstStyle/>
                    <a:p>
                      <a:pPr algn="r" fontAlgn="b"/>
                      <a:r>
                        <a:rPr lang="it-IT" sz="1400" b="0" i="0" u="none" strike="noStrike" dirty="0" smtClean="0">
                          <a:solidFill>
                            <a:srgbClr val="000000"/>
                          </a:solidFill>
                          <a:latin typeface="Calibri"/>
                        </a:rPr>
                        <a:t>20%</a:t>
                      </a:r>
                      <a:endParaRPr lang="it-IT" sz="1400" b="0" i="0" u="none" strike="noStrike" dirty="0">
                        <a:solidFill>
                          <a:srgbClr val="000000"/>
                        </a:solidFill>
                        <a:latin typeface="Calibri"/>
                      </a:endParaRPr>
                    </a:p>
                  </a:txBody>
                  <a:tcPr marL="0" marR="0" marT="0" marB="0" anchor="b">
                    <a:lnL>
                      <a:noFill/>
                    </a:lnL>
                    <a:lnR>
                      <a:noFill/>
                    </a:lnR>
                    <a:lnT>
                      <a:noFill/>
                    </a:lnT>
                    <a:lnB>
                      <a:noFill/>
                    </a:lnB>
                    <a:solidFill>
                      <a:schemeClr val="bg1"/>
                    </a:solidFill>
                  </a:tcPr>
                </a:tc>
                <a:tc>
                  <a:txBody>
                    <a:bodyPr/>
                    <a:lstStyle/>
                    <a:p>
                      <a:pPr algn="r" fontAlgn="b"/>
                      <a:r>
                        <a:rPr lang="it-IT" sz="1400" b="0" i="0" u="none" strike="noStrike" dirty="0">
                          <a:solidFill>
                            <a:srgbClr val="000000"/>
                          </a:solidFill>
                          <a:latin typeface="Calibri"/>
                        </a:rPr>
                        <a:t>0.119159</a:t>
                      </a:r>
                    </a:p>
                  </a:txBody>
                  <a:tcPr marL="0" marR="0" marT="0" marB="0" anchor="b">
                    <a:lnL>
                      <a:noFill/>
                    </a:lnL>
                    <a:lnR>
                      <a:noFill/>
                    </a:lnR>
                    <a:lnT>
                      <a:noFill/>
                    </a:lnT>
                    <a:lnB>
                      <a:noFill/>
                    </a:lnB>
                    <a:solidFill>
                      <a:schemeClr val="bg1"/>
                    </a:solidFill>
                  </a:tcPr>
                </a:tc>
                <a:tc>
                  <a:txBody>
                    <a:bodyPr/>
                    <a:lstStyle/>
                    <a:p>
                      <a:pPr algn="r" fontAlgn="b"/>
                      <a:r>
                        <a:rPr lang="it-IT" sz="1400" b="0" i="0" u="none" strike="noStrike" dirty="0">
                          <a:solidFill>
                            <a:srgbClr val="000000"/>
                          </a:solidFill>
                          <a:latin typeface="Calibri"/>
                        </a:rPr>
                        <a:t>0.339611</a:t>
                      </a:r>
                    </a:p>
                  </a:txBody>
                  <a:tcPr marL="0" marR="0" marT="0" marB="0" anchor="b">
                    <a:lnL>
                      <a:noFill/>
                    </a:lnL>
                    <a:lnR>
                      <a:noFill/>
                    </a:lnR>
                    <a:lnT>
                      <a:noFill/>
                    </a:lnT>
                    <a:lnB>
                      <a:noFill/>
                    </a:lnB>
                    <a:solidFill>
                      <a:schemeClr val="bg1"/>
                    </a:solidFill>
                  </a:tcPr>
                </a:tc>
                <a:tc>
                  <a:txBody>
                    <a:bodyPr/>
                    <a:lstStyle/>
                    <a:p>
                      <a:pPr algn="r" fontAlgn="b"/>
                      <a:r>
                        <a:rPr lang="it-IT" sz="1400" b="0" i="0" u="none" strike="noStrike" dirty="0" smtClean="0">
                          <a:solidFill>
                            <a:srgbClr val="000000"/>
                          </a:solidFill>
                          <a:latin typeface="Calibri"/>
                        </a:rPr>
                        <a:t>-</a:t>
                      </a:r>
                      <a:endParaRPr lang="it-IT" sz="1400" b="0" i="0" u="none" strike="noStrike" dirty="0">
                        <a:solidFill>
                          <a:srgbClr val="000000"/>
                        </a:solidFill>
                        <a:latin typeface="Calibri"/>
                      </a:endParaRPr>
                    </a:p>
                  </a:txBody>
                  <a:tcPr marL="0" marR="0" marT="0" marB="0" anchor="b">
                    <a:lnL>
                      <a:noFill/>
                    </a:lnL>
                    <a:lnR>
                      <a:noFill/>
                    </a:lnR>
                    <a:lnT>
                      <a:noFill/>
                    </a:lnT>
                    <a:lnB>
                      <a:noFill/>
                    </a:lnB>
                    <a:solidFill>
                      <a:schemeClr val="bg1"/>
                    </a:solidFill>
                  </a:tcPr>
                </a:tc>
                <a:tc>
                  <a:txBody>
                    <a:bodyPr/>
                    <a:lstStyle/>
                    <a:p>
                      <a:pPr algn="r" fontAlgn="b"/>
                      <a:r>
                        <a:rPr lang="it-IT" sz="1400" b="0" i="0" u="none" strike="noStrike">
                          <a:solidFill>
                            <a:srgbClr val="000000"/>
                          </a:solidFill>
                          <a:latin typeface="Calibri"/>
                        </a:rPr>
                        <a:t>0.663085</a:t>
                      </a:r>
                    </a:p>
                  </a:txBody>
                  <a:tcPr marL="0" marR="0" marT="0" marB="0" anchor="b">
                    <a:lnL>
                      <a:noFill/>
                    </a:lnL>
                    <a:lnR>
                      <a:noFill/>
                    </a:lnR>
                    <a:lnT>
                      <a:noFill/>
                    </a:lnT>
                    <a:lnB>
                      <a:noFill/>
                    </a:lnB>
                    <a:solidFill>
                      <a:schemeClr val="bg1"/>
                    </a:solidFill>
                  </a:tcPr>
                </a:tc>
                <a:tc>
                  <a:txBody>
                    <a:bodyPr/>
                    <a:lstStyle/>
                    <a:p>
                      <a:pPr algn="r" fontAlgn="b"/>
                      <a:r>
                        <a:rPr lang="it-IT" sz="1400" b="0" i="0" u="none" strike="noStrike">
                          <a:solidFill>
                            <a:srgbClr val="000000"/>
                          </a:solidFill>
                          <a:latin typeface="Calibri"/>
                        </a:rPr>
                        <a:t>-0.03554</a:t>
                      </a:r>
                    </a:p>
                  </a:txBody>
                  <a:tcPr marL="0" marR="0" marT="0" marB="0" anchor="b">
                    <a:lnL>
                      <a:noFill/>
                    </a:lnL>
                    <a:lnR>
                      <a:noFill/>
                    </a:lnR>
                    <a:lnT>
                      <a:noFill/>
                    </a:lnT>
                    <a:lnB>
                      <a:noFill/>
                    </a:lnB>
                    <a:solidFill>
                      <a:schemeClr val="bg1"/>
                    </a:solidFill>
                  </a:tcPr>
                </a:tc>
              </a:tr>
              <a:tr h="190500">
                <a:tc>
                  <a:txBody>
                    <a:bodyPr/>
                    <a:lstStyle/>
                    <a:p>
                      <a:pPr algn="r" fontAlgn="b"/>
                      <a:r>
                        <a:rPr lang="it-IT" sz="1400" b="0" i="0" u="none" strike="noStrike" dirty="0" smtClean="0">
                          <a:solidFill>
                            <a:srgbClr val="000000"/>
                          </a:solidFill>
                          <a:latin typeface="Calibri"/>
                        </a:rPr>
                        <a:t>30%</a:t>
                      </a:r>
                      <a:endParaRPr lang="it-IT" sz="1400" b="0" i="0" u="none" strike="noStrike" dirty="0">
                        <a:solidFill>
                          <a:srgbClr val="000000"/>
                        </a:solidFill>
                        <a:latin typeface="Calibri"/>
                      </a:endParaRPr>
                    </a:p>
                  </a:txBody>
                  <a:tcPr marL="0" marR="0" marT="0" marB="0" anchor="b">
                    <a:lnL>
                      <a:noFill/>
                    </a:lnL>
                    <a:lnR>
                      <a:noFill/>
                    </a:lnR>
                    <a:lnT>
                      <a:noFill/>
                    </a:lnT>
                    <a:lnB>
                      <a:noFill/>
                    </a:lnB>
                    <a:solidFill>
                      <a:schemeClr val="bg1"/>
                    </a:solidFill>
                  </a:tcPr>
                </a:tc>
                <a:tc>
                  <a:txBody>
                    <a:bodyPr/>
                    <a:lstStyle/>
                    <a:p>
                      <a:pPr algn="r" fontAlgn="b"/>
                      <a:r>
                        <a:rPr lang="it-IT" sz="1400" b="0" i="0" u="none" strike="noStrike" dirty="0">
                          <a:solidFill>
                            <a:srgbClr val="000000"/>
                          </a:solidFill>
                          <a:latin typeface="Calibri"/>
                        </a:rPr>
                        <a:t>0.119353</a:t>
                      </a:r>
                    </a:p>
                  </a:txBody>
                  <a:tcPr marL="0" marR="0" marT="0" marB="0" anchor="b">
                    <a:lnL>
                      <a:noFill/>
                    </a:lnL>
                    <a:lnR>
                      <a:noFill/>
                    </a:lnR>
                    <a:lnT>
                      <a:noFill/>
                    </a:lnT>
                    <a:lnB>
                      <a:noFill/>
                    </a:lnB>
                    <a:solidFill>
                      <a:schemeClr val="bg1"/>
                    </a:solidFill>
                  </a:tcPr>
                </a:tc>
                <a:tc>
                  <a:txBody>
                    <a:bodyPr/>
                    <a:lstStyle/>
                    <a:p>
                      <a:pPr algn="r" fontAlgn="b"/>
                      <a:r>
                        <a:rPr lang="it-IT" sz="1400" b="0" i="0" u="none" strike="noStrike">
                          <a:solidFill>
                            <a:srgbClr val="000000"/>
                          </a:solidFill>
                          <a:latin typeface="Calibri"/>
                        </a:rPr>
                        <a:t>0.375101</a:t>
                      </a:r>
                    </a:p>
                  </a:txBody>
                  <a:tcPr marL="0" marR="0" marT="0" marB="0" anchor="b">
                    <a:lnL>
                      <a:noFill/>
                    </a:lnL>
                    <a:lnR>
                      <a:noFill/>
                    </a:lnR>
                    <a:lnT>
                      <a:noFill/>
                    </a:lnT>
                    <a:lnB>
                      <a:noFill/>
                    </a:lnB>
                    <a:solidFill>
                      <a:schemeClr val="bg1"/>
                    </a:solidFill>
                  </a:tcPr>
                </a:tc>
                <a:tc>
                  <a:txBody>
                    <a:bodyPr/>
                    <a:lstStyle/>
                    <a:p>
                      <a:pPr algn="r" fontAlgn="b"/>
                      <a:r>
                        <a:rPr lang="it-IT" sz="1400" b="0" i="0" u="none" strike="noStrike" dirty="0" smtClean="0">
                          <a:solidFill>
                            <a:srgbClr val="000000"/>
                          </a:solidFill>
                          <a:latin typeface="Calibri"/>
                        </a:rPr>
                        <a:t>-</a:t>
                      </a:r>
                      <a:endParaRPr lang="it-IT" sz="1400" b="0" i="0" u="none" strike="noStrike" dirty="0">
                        <a:solidFill>
                          <a:srgbClr val="000000"/>
                        </a:solidFill>
                        <a:latin typeface="Calibri"/>
                      </a:endParaRPr>
                    </a:p>
                  </a:txBody>
                  <a:tcPr marL="0" marR="0" marT="0" marB="0" anchor="b">
                    <a:lnL>
                      <a:noFill/>
                    </a:lnL>
                    <a:lnR>
                      <a:noFill/>
                    </a:lnR>
                    <a:lnT>
                      <a:noFill/>
                    </a:lnT>
                    <a:lnB>
                      <a:noFill/>
                    </a:lnB>
                    <a:solidFill>
                      <a:schemeClr val="bg1"/>
                    </a:solidFill>
                  </a:tcPr>
                </a:tc>
                <a:tc>
                  <a:txBody>
                    <a:bodyPr/>
                    <a:lstStyle/>
                    <a:p>
                      <a:pPr algn="r" fontAlgn="b"/>
                      <a:r>
                        <a:rPr lang="it-IT" sz="1400" b="0" i="0" u="none" strike="noStrike">
                          <a:solidFill>
                            <a:srgbClr val="000000"/>
                          </a:solidFill>
                          <a:latin typeface="Calibri"/>
                        </a:rPr>
                        <a:t>0.663085</a:t>
                      </a:r>
                    </a:p>
                  </a:txBody>
                  <a:tcPr marL="0" marR="0" marT="0" marB="0" anchor="b">
                    <a:lnL>
                      <a:noFill/>
                    </a:lnL>
                    <a:lnR>
                      <a:noFill/>
                    </a:lnR>
                    <a:lnT>
                      <a:noFill/>
                    </a:lnT>
                    <a:lnB>
                      <a:noFill/>
                    </a:lnB>
                    <a:solidFill>
                      <a:schemeClr val="bg1"/>
                    </a:solidFill>
                  </a:tcPr>
                </a:tc>
                <a:tc>
                  <a:txBody>
                    <a:bodyPr/>
                    <a:lstStyle/>
                    <a:p>
                      <a:pPr algn="r" fontAlgn="b"/>
                      <a:r>
                        <a:rPr lang="it-IT" sz="1400" b="0" i="0" u="none" strike="noStrike" dirty="0">
                          <a:solidFill>
                            <a:srgbClr val="000000"/>
                          </a:solidFill>
                          <a:latin typeface="Calibri"/>
                        </a:rPr>
                        <a:t>-0.03554</a:t>
                      </a:r>
                    </a:p>
                  </a:txBody>
                  <a:tcPr marL="0" marR="0" marT="0" marB="0" anchor="b">
                    <a:lnL>
                      <a:noFill/>
                    </a:lnL>
                    <a:lnR>
                      <a:noFill/>
                    </a:lnR>
                    <a:lnT>
                      <a:noFill/>
                    </a:lnT>
                    <a:lnB>
                      <a:noFill/>
                    </a:lnB>
                    <a:solidFill>
                      <a:schemeClr val="bg1"/>
                    </a:solidFill>
                  </a:tcPr>
                </a:tc>
              </a:tr>
              <a:tr h="190500">
                <a:tc>
                  <a:txBody>
                    <a:bodyPr/>
                    <a:lstStyle/>
                    <a:p>
                      <a:pPr algn="r" fontAlgn="b"/>
                      <a:r>
                        <a:rPr lang="it-IT" sz="1400" b="0" i="0" u="none" strike="noStrike" dirty="0" smtClean="0">
                          <a:solidFill>
                            <a:srgbClr val="000000"/>
                          </a:solidFill>
                          <a:latin typeface="Calibri"/>
                        </a:rPr>
                        <a:t>40%</a:t>
                      </a:r>
                      <a:endParaRPr lang="it-IT" sz="1400" b="0" i="0" u="none" strike="noStrike" dirty="0">
                        <a:solidFill>
                          <a:srgbClr val="000000"/>
                        </a:solidFill>
                        <a:latin typeface="Calibri"/>
                      </a:endParaRPr>
                    </a:p>
                  </a:txBody>
                  <a:tcPr marL="0" marR="0" marT="0" marB="0" anchor="b">
                    <a:lnL>
                      <a:noFill/>
                    </a:lnL>
                    <a:lnR>
                      <a:noFill/>
                    </a:lnR>
                    <a:lnT>
                      <a:noFill/>
                    </a:lnT>
                    <a:lnB>
                      <a:noFill/>
                    </a:lnB>
                    <a:solidFill>
                      <a:schemeClr val="bg1"/>
                    </a:solidFill>
                  </a:tcPr>
                </a:tc>
                <a:tc>
                  <a:txBody>
                    <a:bodyPr/>
                    <a:lstStyle/>
                    <a:p>
                      <a:pPr algn="r" fontAlgn="b"/>
                      <a:r>
                        <a:rPr lang="it-IT" sz="1400" b="0" i="0" u="none" strike="noStrike" dirty="0">
                          <a:solidFill>
                            <a:srgbClr val="000000"/>
                          </a:solidFill>
                          <a:latin typeface="Calibri"/>
                        </a:rPr>
                        <a:t>0.267819</a:t>
                      </a:r>
                    </a:p>
                  </a:txBody>
                  <a:tcPr marL="0" marR="0" marT="0" marB="0" anchor="b">
                    <a:lnL>
                      <a:noFill/>
                    </a:lnL>
                    <a:lnR>
                      <a:noFill/>
                    </a:lnR>
                    <a:lnT>
                      <a:noFill/>
                    </a:lnT>
                    <a:lnB>
                      <a:noFill/>
                    </a:lnB>
                    <a:solidFill>
                      <a:schemeClr val="bg1"/>
                    </a:solidFill>
                  </a:tcPr>
                </a:tc>
                <a:tc>
                  <a:txBody>
                    <a:bodyPr/>
                    <a:lstStyle/>
                    <a:p>
                      <a:pPr algn="r" fontAlgn="b"/>
                      <a:r>
                        <a:rPr lang="it-IT" sz="1400" b="0" i="0" u="none" strike="noStrike">
                          <a:solidFill>
                            <a:srgbClr val="000000"/>
                          </a:solidFill>
                          <a:latin typeface="Calibri"/>
                        </a:rPr>
                        <a:t>0.221558</a:t>
                      </a:r>
                    </a:p>
                  </a:txBody>
                  <a:tcPr marL="0" marR="0" marT="0" marB="0" anchor="b">
                    <a:lnL>
                      <a:noFill/>
                    </a:lnL>
                    <a:lnR>
                      <a:noFill/>
                    </a:lnR>
                    <a:lnT>
                      <a:noFill/>
                    </a:lnT>
                    <a:lnB>
                      <a:noFill/>
                    </a:lnB>
                    <a:solidFill>
                      <a:schemeClr val="bg1"/>
                    </a:solidFill>
                  </a:tcPr>
                </a:tc>
                <a:tc>
                  <a:txBody>
                    <a:bodyPr/>
                    <a:lstStyle/>
                    <a:p>
                      <a:pPr algn="r" fontAlgn="b"/>
                      <a:r>
                        <a:rPr lang="it-IT" sz="1400" b="0" i="0" u="none" strike="noStrike" dirty="0">
                          <a:solidFill>
                            <a:srgbClr val="000000"/>
                          </a:solidFill>
                          <a:latin typeface="Calibri"/>
                        </a:rPr>
                        <a:t>-0.91205</a:t>
                      </a:r>
                    </a:p>
                  </a:txBody>
                  <a:tcPr marL="0" marR="0" marT="0" marB="0" anchor="b">
                    <a:lnL>
                      <a:noFill/>
                    </a:lnL>
                    <a:lnR>
                      <a:noFill/>
                    </a:lnR>
                    <a:lnT>
                      <a:noFill/>
                    </a:lnT>
                    <a:lnB>
                      <a:noFill/>
                    </a:lnB>
                    <a:solidFill>
                      <a:schemeClr val="bg1"/>
                    </a:solidFill>
                  </a:tcPr>
                </a:tc>
                <a:tc>
                  <a:txBody>
                    <a:bodyPr/>
                    <a:lstStyle/>
                    <a:p>
                      <a:pPr algn="r" fontAlgn="b"/>
                      <a:r>
                        <a:rPr lang="it-IT" sz="1400" b="0" i="0" u="none" strike="noStrike">
                          <a:solidFill>
                            <a:srgbClr val="000000"/>
                          </a:solidFill>
                          <a:latin typeface="Calibri"/>
                        </a:rPr>
                        <a:t>0.663085</a:t>
                      </a:r>
                    </a:p>
                  </a:txBody>
                  <a:tcPr marL="0" marR="0" marT="0" marB="0" anchor="b">
                    <a:lnL>
                      <a:noFill/>
                    </a:lnL>
                    <a:lnR>
                      <a:noFill/>
                    </a:lnR>
                    <a:lnT>
                      <a:noFill/>
                    </a:lnT>
                    <a:lnB>
                      <a:noFill/>
                    </a:lnB>
                    <a:solidFill>
                      <a:schemeClr val="bg1"/>
                    </a:solidFill>
                  </a:tcPr>
                </a:tc>
                <a:tc>
                  <a:txBody>
                    <a:bodyPr/>
                    <a:lstStyle/>
                    <a:p>
                      <a:pPr algn="r" fontAlgn="b"/>
                      <a:r>
                        <a:rPr lang="it-IT" sz="1400" b="0" i="0" u="none" strike="noStrike">
                          <a:solidFill>
                            <a:srgbClr val="000000"/>
                          </a:solidFill>
                          <a:latin typeface="Calibri"/>
                        </a:rPr>
                        <a:t>-0.25529</a:t>
                      </a:r>
                    </a:p>
                  </a:txBody>
                  <a:tcPr marL="0" marR="0" marT="0" marB="0" anchor="b">
                    <a:lnL>
                      <a:noFill/>
                    </a:lnL>
                    <a:lnR>
                      <a:noFill/>
                    </a:lnR>
                    <a:lnT>
                      <a:noFill/>
                    </a:lnT>
                    <a:lnB>
                      <a:noFill/>
                    </a:lnB>
                    <a:solidFill>
                      <a:schemeClr val="bg1"/>
                    </a:solidFill>
                  </a:tcPr>
                </a:tc>
              </a:tr>
              <a:tr h="190500">
                <a:tc>
                  <a:txBody>
                    <a:bodyPr/>
                    <a:lstStyle/>
                    <a:p>
                      <a:pPr algn="r" fontAlgn="b"/>
                      <a:r>
                        <a:rPr lang="it-IT" sz="1400" b="0" i="0" u="none" strike="noStrike" dirty="0" smtClean="0">
                          <a:solidFill>
                            <a:srgbClr val="000000"/>
                          </a:solidFill>
                          <a:latin typeface="Calibri"/>
                        </a:rPr>
                        <a:t>50%</a:t>
                      </a:r>
                      <a:endParaRPr lang="it-IT" sz="1400" b="0" i="0" u="none" strike="noStrike" dirty="0">
                        <a:solidFill>
                          <a:srgbClr val="000000"/>
                        </a:solidFill>
                        <a:latin typeface="Calibri"/>
                      </a:endParaRPr>
                    </a:p>
                  </a:txBody>
                  <a:tcPr marL="0" marR="0" marT="0" marB="0" anchor="b">
                    <a:lnL>
                      <a:noFill/>
                    </a:lnL>
                    <a:lnR>
                      <a:noFill/>
                    </a:lnR>
                    <a:lnT>
                      <a:noFill/>
                    </a:lnT>
                    <a:lnB>
                      <a:noFill/>
                    </a:lnB>
                    <a:solidFill>
                      <a:schemeClr val="bg1"/>
                    </a:solidFill>
                  </a:tcPr>
                </a:tc>
                <a:tc>
                  <a:txBody>
                    <a:bodyPr/>
                    <a:lstStyle/>
                    <a:p>
                      <a:pPr algn="r" fontAlgn="b"/>
                      <a:r>
                        <a:rPr lang="it-IT" sz="1400" b="0" i="0" u="none" strike="noStrike" dirty="0">
                          <a:solidFill>
                            <a:srgbClr val="000000"/>
                          </a:solidFill>
                          <a:latin typeface="Calibri"/>
                        </a:rPr>
                        <a:t>0.401628</a:t>
                      </a:r>
                    </a:p>
                  </a:txBody>
                  <a:tcPr marL="0" marR="0" marT="0" marB="0" anchor="b">
                    <a:lnL>
                      <a:noFill/>
                    </a:lnL>
                    <a:lnR>
                      <a:noFill/>
                    </a:lnR>
                    <a:lnT>
                      <a:noFill/>
                    </a:lnT>
                    <a:lnB>
                      <a:noFill/>
                    </a:lnB>
                    <a:solidFill>
                      <a:schemeClr val="bg1"/>
                    </a:solidFill>
                  </a:tcPr>
                </a:tc>
                <a:tc>
                  <a:txBody>
                    <a:bodyPr/>
                    <a:lstStyle/>
                    <a:p>
                      <a:pPr algn="r" fontAlgn="b"/>
                      <a:r>
                        <a:rPr lang="it-IT" sz="1400" b="0" i="0" u="none" strike="noStrike">
                          <a:solidFill>
                            <a:srgbClr val="000000"/>
                          </a:solidFill>
                          <a:latin typeface="Calibri"/>
                        </a:rPr>
                        <a:t>0.270231</a:t>
                      </a:r>
                    </a:p>
                  </a:txBody>
                  <a:tcPr marL="0" marR="0" marT="0" marB="0" anchor="b">
                    <a:lnL>
                      <a:noFill/>
                    </a:lnL>
                    <a:lnR>
                      <a:noFill/>
                    </a:lnR>
                    <a:lnT>
                      <a:noFill/>
                    </a:lnT>
                    <a:lnB>
                      <a:noFill/>
                    </a:lnB>
                    <a:solidFill>
                      <a:schemeClr val="bg1"/>
                    </a:solidFill>
                  </a:tcPr>
                </a:tc>
                <a:tc>
                  <a:txBody>
                    <a:bodyPr/>
                    <a:lstStyle/>
                    <a:p>
                      <a:pPr algn="r" fontAlgn="b"/>
                      <a:r>
                        <a:rPr lang="it-IT" sz="1400" b="0" i="0" u="none" strike="noStrike">
                          <a:solidFill>
                            <a:srgbClr val="000000"/>
                          </a:solidFill>
                          <a:latin typeface="Calibri"/>
                        </a:rPr>
                        <a:t>-0.91205</a:t>
                      </a:r>
                    </a:p>
                  </a:txBody>
                  <a:tcPr marL="0" marR="0" marT="0" marB="0" anchor="b">
                    <a:lnL>
                      <a:noFill/>
                    </a:lnL>
                    <a:lnR>
                      <a:noFill/>
                    </a:lnR>
                    <a:lnT>
                      <a:noFill/>
                    </a:lnT>
                    <a:lnB>
                      <a:noFill/>
                    </a:lnB>
                    <a:solidFill>
                      <a:schemeClr val="bg1"/>
                    </a:solidFill>
                  </a:tcPr>
                </a:tc>
                <a:tc>
                  <a:txBody>
                    <a:bodyPr/>
                    <a:lstStyle/>
                    <a:p>
                      <a:pPr algn="r" fontAlgn="b"/>
                      <a:r>
                        <a:rPr lang="it-IT" sz="1400" b="0" i="0" u="none" strike="noStrike" dirty="0">
                          <a:solidFill>
                            <a:srgbClr val="000000"/>
                          </a:solidFill>
                          <a:latin typeface="Calibri"/>
                        </a:rPr>
                        <a:t>0.663085</a:t>
                      </a:r>
                    </a:p>
                  </a:txBody>
                  <a:tcPr marL="0" marR="0" marT="0" marB="0" anchor="b">
                    <a:lnL>
                      <a:noFill/>
                    </a:lnL>
                    <a:lnR>
                      <a:noFill/>
                    </a:lnR>
                    <a:lnT>
                      <a:noFill/>
                    </a:lnT>
                    <a:lnB>
                      <a:noFill/>
                    </a:lnB>
                    <a:solidFill>
                      <a:schemeClr val="bg1"/>
                    </a:solidFill>
                  </a:tcPr>
                </a:tc>
                <a:tc>
                  <a:txBody>
                    <a:bodyPr/>
                    <a:lstStyle/>
                    <a:p>
                      <a:pPr algn="r" fontAlgn="b"/>
                      <a:r>
                        <a:rPr lang="it-IT" sz="1400" b="0" i="0" u="none" strike="noStrike">
                          <a:solidFill>
                            <a:srgbClr val="000000"/>
                          </a:solidFill>
                          <a:latin typeface="Calibri"/>
                        </a:rPr>
                        <a:t>-0.25529</a:t>
                      </a:r>
                    </a:p>
                  </a:txBody>
                  <a:tcPr marL="0" marR="0" marT="0" marB="0" anchor="b">
                    <a:lnL>
                      <a:noFill/>
                    </a:lnL>
                    <a:lnR>
                      <a:noFill/>
                    </a:lnR>
                    <a:lnT>
                      <a:noFill/>
                    </a:lnT>
                    <a:lnB>
                      <a:noFill/>
                    </a:lnB>
                    <a:solidFill>
                      <a:schemeClr val="bg1"/>
                    </a:solidFill>
                  </a:tcPr>
                </a:tc>
              </a:tr>
              <a:tr h="190500">
                <a:tc>
                  <a:txBody>
                    <a:bodyPr/>
                    <a:lstStyle/>
                    <a:p>
                      <a:pPr algn="r" fontAlgn="b"/>
                      <a:r>
                        <a:rPr lang="it-IT" sz="1400" b="0" i="0" u="none" strike="noStrike" dirty="0" smtClean="0">
                          <a:solidFill>
                            <a:srgbClr val="000000"/>
                          </a:solidFill>
                          <a:latin typeface="Calibri"/>
                        </a:rPr>
                        <a:t>60%</a:t>
                      </a:r>
                      <a:endParaRPr lang="it-IT" sz="1400" b="0" i="0" u="none" strike="noStrike" dirty="0">
                        <a:solidFill>
                          <a:srgbClr val="000000"/>
                        </a:solidFill>
                        <a:latin typeface="Calibri"/>
                      </a:endParaRPr>
                    </a:p>
                  </a:txBody>
                  <a:tcPr marL="0" marR="0" marT="0" marB="0" anchor="b">
                    <a:lnL>
                      <a:noFill/>
                    </a:lnL>
                    <a:lnR>
                      <a:noFill/>
                    </a:lnR>
                    <a:lnT>
                      <a:noFill/>
                    </a:lnT>
                    <a:lnB>
                      <a:noFill/>
                    </a:lnB>
                    <a:solidFill>
                      <a:schemeClr val="bg1"/>
                    </a:solidFill>
                  </a:tcPr>
                </a:tc>
                <a:tc>
                  <a:txBody>
                    <a:bodyPr/>
                    <a:lstStyle/>
                    <a:p>
                      <a:pPr algn="r" fontAlgn="b"/>
                      <a:r>
                        <a:rPr lang="it-IT" sz="1400" b="0" i="0" u="none" strike="noStrike">
                          <a:solidFill>
                            <a:srgbClr val="000000"/>
                          </a:solidFill>
                          <a:latin typeface="Calibri"/>
                        </a:rPr>
                        <a:t>0.292517</a:t>
                      </a:r>
                    </a:p>
                  </a:txBody>
                  <a:tcPr marL="0" marR="0" marT="0" marB="0" anchor="b">
                    <a:lnL>
                      <a:noFill/>
                    </a:lnL>
                    <a:lnR>
                      <a:noFill/>
                    </a:lnR>
                    <a:lnT>
                      <a:noFill/>
                    </a:lnT>
                    <a:lnB>
                      <a:noFill/>
                    </a:lnB>
                    <a:solidFill>
                      <a:schemeClr val="bg1"/>
                    </a:solidFill>
                  </a:tcPr>
                </a:tc>
                <a:tc>
                  <a:txBody>
                    <a:bodyPr/>
                    <a:lstStyle/>
                    <a:p>
                      <a:pPr algn="r" fontAlgn="b"/>
                      <a:r>
                        <a:rPr lang="it-IT" sz="1400" b="0" i="0" u="none" strike="noStrike">
                          <a:solidFill>
                            <a:srgbClr val="000000"/>
                          </a:solidFill>
                          <a:latin typeface="Calibri"/>
                        </a:rPr>
                        <a:t>0.303047</a:t>
                      </a:r>
                    </a:p>
                  </a:txBody>
                  <a:tcPr marL="0" marR="0" marT="0" marB="0" anchor="b">
                    <a:lnL>
                      <a:noFill/>
                    </a:lnL>
                    <a:lnR>
                      <a:noFill/>
                    </a:lnR>
                    <a:lnT>
                      <a:noFill/>
                    </a:lnT>
                    <a:lnB>
                      <a:noFill/>
                    </a:lnB>
                    <a:solidFill>
                      <a:schemeClr val="bg1"/>
                    </a:solidFill>
                  </a:tcPr>
                </a:tc>
                <a:tc>
                  <a:txBody>
                    <a:bodyPr/>
                    <a:lstStyle/>
                    <a:p>
                      <a:pPr algn="r" fontAlgn="b"/>
                      <a:r>
                        <a:rPr lang="it-IT" sz="1400" b="0" i="0" u="none" strike="noStrike">
                          <a:solidFill>
                            <a:srgbClr val="000000"/>
                          </a:solidFill>
                          <a:latin typeface="Calibri"/>
                        </a:rPr>
                        <a:t>-0.91205</a:t>
                      </a:r>
                    </a:p>
                  </a:txBody>
                  <a:tcPr marL="0" marR="0" marT="0" marB="0" anchor="b">
                    <a:lnL>
                      <a:noFill/>
                    </a:lnL>
                    <a:lnR>
                      <a:noFill/>
                    </a:lnR>
                    <a:lnT>
                      <a:noFill/>
                    </a:lnT>
                    <a:lnB>
                      <a:noFill/>
                    </a:lnB>
                    <a:solidFill>
                      <a:schemeClr val="bg1"/>
                    </a:solidFill>
                  </a:tcPr>
                </a:tc>
                <a:tc>
                  <a:txBody>
                    <a:bodyPr/>
                    <a:lstStyle/>
                    <a:p>
                      <a:pPr algn="r" fontAlgn="b"/>
                      <a:r>
                        <a:rPr lang="it-IT" sz="1400" b="0" i="0" u="none" strike="noStrike" dirty="0">
                          <a:solidFill>
                            <a:srgbClr val="000000"/>
                          </a:solidFill>
                          <a:latin typeface="Calibri"/>
                        </a:rPr>
                        <a:t>0.663085</a:t>
                      </a:r>
                    </a:p>
                  </a:txBody>
                  <a:tcPr marL="0" marR="0" marT="0" marB="0" anchor="b">
                    <a:lnL>
                      <a:noFill/>
                    </a:lnL>
                    <a:lnR>
                      <a:noFill/>
                    </a:lnR>
                    <a:lnT>
                      <a:noFill/>
                    </a:lnT>
                    <a:lnB>
                      <a:noFill/>
                    </a:lnB>
                    <a:solidFill>
                      <a:schemeClr val="bg1"/>
                    </a:solidFill>
                  </a:tcPr>
                </a:tc>
                <a:tc>
                  <a:txBody>
                    <a:bodyPr/>
                    <a:lstStyle/>
                    <a:p>
                      <a:pPr algn="r" fontAlgn="b"/>
                      <a:r>
                        <a:rPr lang="it-IT" sz="1400" b="0" i="0" u="none" strike="noStrike">
                          <a:solidFill>
                            <a:srgbClr val="000000"/>
                          </a:solidFill>
                          <a:latin typeface="Calibri"/>
                        </a:rPr>
                        <a:t>-0.25529</a:t>
                      </a:r>
                    </a:p>
                  </a:txBody>
                  <a:tcPr marL="0" marR="0" marT="0" marB="0" anchor="b">
                    <a:lnL>
                      <a:noFill/>
                    </a:lnL>
                    <a:lnR>
                      <a:noFill/>
                    </a:lnR>
                    <a:lnT>
                      <a:noFill/>
                    </a:lnT>
                    <a:lnB>
                      <a:noFill/>
                    </a:lnB>
                    <a:solidFill>
                      <a:schemeClr val="bg1"/>
                    </a:solidFill>
                  </a:tcPr>
                </a:tc>
              </a:tr>
              <a:tr h="190500">
                <a:tc>
                  <a:txBody>
                    <a:bodyPr/>
                    <a:lstStyle/>
                    <a:p>
                      <a:pPr algn="r" fontAlgn="b"/>
                      <a:r>
                        <a:rPr lang="it-IT" sz="1400" b="0" i="0" u="none" strike="noStrike" dirty="0" smtClean="0">
                          <a:solidFill>
                            <a:srgbClr val="000000"/>
                          </a:solidFill>
                          <a:latin typeface="Calibri"/>
                        </a:rPr>
                        <a:t>80%</a:t>
                      </a:r>
                      <a:endParaRPr lang="it-IT" sz="1400" b="0" i="0" u="none" strike="noStrike" dirty="0">
                        <a:solidFill>
                          <a:srgbClr val="000000"/>
                        </a:solidFill>
                        <a:latin typeface="Calibri"/>
                      </a:endParaRPr>
                    </a:p>
                  </a:txBody>
                  <a:tcPr marL="0" marR="0" marT="0" marB="0" anchor="b">
                    <a:lnL>
                      <a:noFill/>
                    </a:lnL>
                    <a:lnR>
                      <a:noFill/>
                    </a:lnR>
                    <a:lnT>
                      <a:noFill/>
                    </a:lnT>
                    <a:lnB>
                      <a:noFill/>
                    </a:lnB>
                    <a:solidFill>
                      <a:schemeClr val="bg1"/>
                    </a:solidFill>
                  </a:tcPr>
                </a:tc>
                <a:tc>
                  <a:txBody>
                    <a:bodyPr/>
                    <a:lstStyle/>
                    <a:p>
                      <a:pPr algn="r" fontAlgn="b"/>
                      <a:r>
                        <a:rPr lang="it-IT" sz="1400" b="0" i="0" u="none" strike="noStrike">
                          <a:solidFill>
                            <a:srgbClr val="000000"/>
                          </a:solidFill>
                          <a:latin typeface="Calibri"/>
                        </a:rPr>
                        <a:t>0.298259</a:t>
                      </a:r>
                    </a:p>
                  </a:txBody>
                  <a:tcPr marL="0" marR="0" marT="0" marB="0" anchor="b">
                    <a:lnL>
                      <a:noFill/>
                    </a:lnL>
                    <a:lnR>
                      <a:noFill/>
                    </a:lnR>
                    <a:lnT>
                      <a:noFill/>
                    </a:lnT>
                    <a:lnB>
                      <a:noFill/>
                    </a:lnB>
                    <a:solidFill>
                      <a:schemeClr val="bg1"/>
                    </a:solidFill>
                  </a:tcPr>
                </a:tc>
                <a:tc>
                  <a:txBody>
                    <a:bodyPr/>
                    <a:lstStyle/>
                    <a:p>
                      <a:pPr algn="r" fontAlgn="b"/>
                      <a:r>
                        <a:rPr lang="it-IT" sz="1400" b="0" i="0" u="none" strike="noStrike">
                          <a:solidFill>
                            <a:srgbClr val="000000"/>
                          </a:solidFill>
                          <a:latin typeface="Calibri"/>
                        </a:rPr>
                        <a:t>0.316041</a:t>
                      </a:r>
                    </a:p>
                  </a:txBody>
                  <a:tcPr marL="0" marR="0" marT="0" marB="0" anchor="b">
                    <a:lnL>
                      <a:noFill/>
                    </a:lnL>
                    <a:lnR>
                      <a:noFill/>
                    </a:lnR>
                    <a:lnT>
                      <a:noFill/>
                    </a:lnT>
                    <a:lnB>
                      <a:noFill/>
                    </a:lnB>
                    <a:solidFill>
                      <a:schemeClr val="bg1"/>
                    </a:solidFill>
                  </a:tcPr>
                </a:tc>
                <a:tc>
                  <a:txBody>
                    <a:bodyPr/>
                    <a:lstStyle/>
                    <a:p>
                      <a:pPr algn="r" fontAlgn="b"/>
                      <a:r>
                        <a:rPr lang="it-IT" sz="1400" b="0" i="0" u="none" strike="noStrike">
                          <a:solidFill>
                            <a:srgbClr val="000000"/>
                          </a:solidFill>
                          <a:latin typeface="Calibri"/>
                        </a:rPr>
                        <a:t>-0.91205</a:t>
                      </a:r>
                    </a:p>
                  </a:txBody>
                  <a:tcPr marL="0" marR="0" marT="0" marB="0" anchor="b">
                    <a:lnL>
                      <a:noFill/>
                    </a:lnL>
                    <a:lnR>
                      <a:noFill/>
                    </a:lnR>
                    <a:lnT>
                      <a:noFill/>
                    </a:lnT>
                    <a:lnB>
                      <a:noFill/>
                    </a:lnB>
                    <a:solidFill>
                      <a:schemeClr val="bg1"/>
                    </a:solidFill>
                  </a:tcPr>
                </a:tc>
                <a:tc>
                  <a:txBody>
                    <a:bodyPr/>
                    <a:lstStyle/>
                    <a:p>
                      <a:pPr algn="r" fontAlgn="b"/>
                      <a:r>
                        <a:rPr lang="it-IT" sz="1400" b="0" i="0" u="none" strike="noStrike" dirty="0">
                          <a:solidFill>
                            <a:srgbClr val="000000"/>
                          </a:solidFill>
                          <a:latin typeface="Calibri"/>
                        </a:rPr>
                        <a:t>0.225323</a:t>
                      </a:r>
                    </a:p>
                  </a:txBody>
                  <a:tcPr marL="0" marR="0" marT="0" marB="0" anchor="b">
                    <a:lnL>
                      <a:noFill/>
                    </a:lnL>
                    <a:lnR>
                      <a:noFill/>
                    </a:lnR>
                    <a:lnT>
                      <a:noFill/>
                    </a:lnT>
                    <a:lnB>
                      <a:noFill/>
                    </a:lnB>
                    <a:solidFill>
                      <a:schemeClr val="bg1"/>
                    </a:solidFill>
                  </a:tcPr>
                </a:tc>
                <a:tc>
                  <a:txBody>
                    <a:bodyPr/>
                    <a:lstStyle/>
                    <a:p>
                      <a:pPr algn="r" fontAlgn="b"/>
                      <a:r>
                        <a:rPr lang="it-IT" sz="1400" b="0" i="0" u="none" strike="noStrike">
                          <a:solidFill>
                            <a:srgbClr val="000000"/>
                          </a:solidFill>
                          <a:latin typeface="Calibri"/>
                        </a:rPr>
                        <a:t>-0.25529</a:t>
                      </a:r>
                    </a:p>
                  </a:txBody>
                  <a:tcPr marL="0" marR="0" marT="0" marB="0" anchor="b">
                    <a:lnL>
                      <a:noFill/>
                    </a:lnL>
                    <a:lnR>
                      <a:noFill/>
                    </a:lnR>
                    <a:lnT>
                      <a:noFill/>
                    </a:lnT>
                    <a:lnB>
                      <a:noFill/>
                    </a:lnB>
                    <a:solidFill>
                      <a:schemeClr val="bg1"/>
                    </a:solidFill>
                  </a:tcPr>
                </a:tc>
              </a:tr>
              <a:tr h="190500">
                <a:tc>
                  <a:txBody>
                    <a:bodyPr/>
                    <a:lstStyle/>
                    <a:p>
                      <a:pPr algn="r" fontAlgn="b"/>
                      <a:r>
                        <a:rPr lang="it-IT" sz="1400" b="0" i="0" u="none" strike="noStrike" dirty="0" smtClean="0">
                          <a:solidFill>
                            <a:srgbClr val="000000"/>
                          </a:solidFill>
                          <a:latin typeface="Calibri"/>
                        </a:rPr>
                        <a:t>90%</a:t>
                      </a:r>
                      <a:endParaRPr lang="it-IT" sz="1400" b="0" i="0" u="none" strike="noStrike" dirty="0">
                        <a:solidFill>
                          <a:srgbClr val="000000"/>
                        </a:solidFill>
                        <a:latin typeface="Calibri"/>
                      </a:endParaRPr>
                    </a:p>
                  </a:txBody>
                  <a:tcPr marL="0" marR="0" marT="0" marB="0" anchor="b">
                    <a:lnL>
                      <a:noFill/>
                    </a:lnL>
                    <a:lnR>
                      <a:noFill/>
                    </a:lnR>
                    <a:lnT>
                      <a:noFill/>
                    </a:lnT>
                    <a:lnB>
                      <a:noFill/>
                    </a:lnB>
                    <a:solidFill>
                      <a:schemeClr val="bg1"/>
                    </a:solidFill>
                  </a:tcPr>
                </a:tc>
                <a:tc>
                  <a:txBody>
                    <a:bodyPr/>
                    <a:lstStyle/>
                    <a:p>
                      <a:pPr algn="r" fontAlgn="b"/>
                      <a:r>
                        <a:rPr lang="it-IT" sz="1400" b="0" i="0" u="none" strike="noStrike">
                          <a:solidFill>
                            <a:srgbClr val="000000"/>
                          </a:solidFill>
                          <a:latin typeface="Calibri"/>
                        </a:rPr>
                        <a:t>0.155961</a:t>
                      </a:r>
                    </a:p>
                  </a:txBody>
                  <a:tcPr marL="0" marR="0" marT="0" marB="0" anchor="b">
                    <a:lnL>
                      <a:noFill/>
                    </a:lnL>
                    <a:lnR>
                      <a:noFill/>
                    </a:lnR>
                    <a:lnT>
                      <a:noFill/>
                    </a:lnT>
                    <a:lnB>
                      <a:noFill/>
                    </a:lnB>
                    <a:solidFill>
                      <a:schemeClr val="bg1"/>
                    </a:solidFill>
                  </a:tcPr>
                </a:tc>
                <a:tc>
                  <a:txBody>
                    <a:bodyPr/>
                    <a:lstStyle/>
                    <a:p>
                      <a:pPr algn="r" fontAlgn="b"/>
                      <a:r>
                        <a:rPr lang="it-IT" sz="1400" b="0" i="0" u="none" strike="noStrike">
                          <a:solidFill>
                            <a:srgbClr val="000000"/>
                          </a:solidFill>
                          <a:latin typeface="Calibri"/>
                        </a:rPr>
                        <a:t>0.298296</a:t>
                      </a:r>
                    </a:p>
                  </a:txBody>
                  <a:tcPr marL="0" marR="0" marT="0" marB="0" anchor="b">
                    <a:lnL>
                      <a:noFill/>
                    </a:lnL>
                    <a:lnR>
                      <a:noFill/>
                    </a:lnR>
                    <a:lnT>
                      <a:noFill/>
                    </a:lnT>
                    <a:lnB>
                      <a:noFill/>
                    </a:lnB>
                    <a:solidFill>
                      <a:schemeClr val="bg1"/>
                    </a:solidFill>
                  </a:tcPr>
                </a:tc>
                <a:tc>
                  <a:txBody>
                    <a:bodyPr/>
                    <a:lstStyle/>
                    <a:p>
                      <a:pPr algn="r" fontAlgn="b"/>
                      <a:r>
                        <a:rPr lang="it-IT" sz="1400" b="0" i="0" u="none" strike="noStrike">
                          <a:solidFill>
                            <a:srgbClr val="000000"/>
                          </a:solidFill>
                          <a:latin typeface="Calibri"/>
                        </a:rPr>
                        <a:t>-0.91205</a:t>
                      </a:r>
                    </a:p>
                  </a:txBody>
                  <a:tcPr marL="0" marR="0" marT="0" marB="0" anchor="b">
                    <a:lnL>
                      <a:noFill/>
                    </a:lnL>
                    <a:lnR>
                      <a:noFill/>
                    </a:lnR>
                    <a:lnT>
                      <a:noFill/>
                    </a:lnT>
                    <a:lnB>
                      <a:noFill/>
                    </a:lnB>
                    <a:solidFill>
                      <a:schemeClr val="bg1"/>
                    </a:solidFill>
                  </a:tcPr>
                </a:tc>
                <a:tc>
                  <a:txBody>
                    <a:bodyPr/>
                    <a:lstStyle/>
                    <a:p>
                      <a:pPr algn="r" fontAlgn="b"/>
                      <a:r>
                        <a:rPr lang="it-IT" sz="1400" b="0" i="0" u="none" strike="noStrike" dirty="0">
                          <a:solidFill>
                            <a:srgbClr val="000000"/>
                          </a:solidFill>
                          <a:latin typeface="Calibri"/>
                        </a:rPr>
                        <a:t>0.36991</a:t>
                      </a:r>
                    </a:p>
                  </a:txBody>
                  <a:tcPr marL="0" marR="0" marT="0" marB="0" anchor="b">
                    <a:lnL>
                      <a:noFill/>
                    </a:lnL>
                    <a:lnR>
                      <a:noFill/>
                    </a:lnR>
                    <a:lnT>
                      <a:noFill/>
                    </a:lnT>
                    <a:lnB>
                      <a:noFill/>
                    </a:lnB>
                    <a:solidFill>
                      <a:schemeClr val="bg1"/>
                    </a:solidFill>
                  </a:tcPr>
                </a:tc>
                <a:tc>
                  <a:txBody>
                    <a:bodyPr/>
                    <a:lstStyle/>
                    <a:p>
                      <a:pPr algn="r" fontAlgn="b"/>
                      <a:r>
                        <a:rPr lang="it-IT" sz="1400" b="0" i="0" u="none" strike="noStrike" dirty="0">
                          <a:solidFill>
                            <a:srgbClr val="000000"/>
                          </a:solidFill>
                          <a:latin typeface="Calibri"/>
                        </a:rPr>
                        <a:t>-0.25529</a:t>
                      </a:r>
                    </a:p>
                  </a:txBody>
                  <a:tcPr marL="0" marR="0" marT="0" marB="0" anchor="b">
                    <a:lnL>
                      <a:noFill/>
                    </a:lnL>
                    <a:lnR>
                      <a:noFill/>
                    </a:lnR>
                    <a:lnT>
                      <a:noFill/>
                    </a:lnT>
                    <a:lnB>
                      <a:noFill/>
                    </a:lnB>
                    <a:solidFill>
                      <a:schemeClr val="bg1"/>
                    </a:solidFill>
                  </a:tcPr>
                </a:tc>
              </a:tr>
              <a:tr h="190500">
                <a:tc>
                  <a:txBody>
                    <a:bodyPr/>
                    <a:lstStyle/>
                    <a:p>
                      <a:pPr algn="r" fontAlgn="b"/>
                      <a:r>
                        <a:rPr lang="it-IT" sz="1400" b="0" i="0" u="none" strike="noStrike" dirty="0" smtClean="0">
                          <a:solidFill>
                            <a:srgbClr val="000000"/>
                          </a:solidFill>
                          <a:latin typeface="Calibri"/>
                        </a:rPr>
                        <a:t>100%</a:t>
                      </a:r>
                      <a:endParaRPr lang="it-IT" sz="1400" b="0" i="0" u="none" strike="noStrike" dirty="0">
                        <a:solidFill>
                          <a:srgbClr val="000000"/>
                        </a:solidFill>
                        <a:latin typeface="Calibri"/>
                      </a:endParaRPr>
                    </a:p>
                  </a:txBody>
                  <a:tcPr marL="0" marR="0" marT="0" marB="0" anchor="b">
                    <a:lnL>
                      <a:noFill/>
                    </a:lnL>
                    <a:lnR>
                      <a:noFill/>
                    </a:lnR>
                    <a:lnT>
                      <a:noFill/>
                    </a:lnT>
                    <a:lnB>
                      <a:noFill/>
                    </a:lnB>
                    <a:solidFill>
                      <a:schemeClr val="bg1"/>
                    </a:solidFill>
                  </a:tcPr>
                </a:tc>
                <a:tc>
                  <a:txBody>
                    <a:bodyPr/>
                    <a:lstStyle/>
                    <a:p>
                      <a:pPr algn="r" fontAlgn="b"/>
                      <a:r>
                        <a:rPr lang="it-IT" sz="1400" b="0" i="0" u="none" strike="noStrike">
                          <a:solidFill>
                            <a:srgbClr val="000000"/>
                          </a:solidFill>
                          <a:latin typeface="Calibri"/>
                        </a:rPr>
                        <a:t>0.20733</a:t>
                      </a:r>
                    </a:p>
                  </a:txBody>
                  <a:tcPr marL="0" marR="0" marT="0" marB="0" anchor="b">
                    <a:lnL>
                      <a:noFill/>
                    </a:lnL>
                    <a:lnR>
                      <a:noFill/>
                    </a:lnR>
                    <a:lnT>
                      <a:noFill/>
                    </a:lnT>
                    <a:lnB>
                      <a:noFill/>
                    </a:lnB>
                    <a:solidFill>
                      <a:schemeClr val="bg1"/>
                    </a:solidFill>
                  </a:tcPr>
                </a:tc>
                <a:tc>
                  <a:txBody>
                    <a:bodyPr/>
                    <a:lstStyle/>
                    <a:p>
                      <a:pPr algn="r" fontAlgn="b"/>
                      <a:r>
                        <a:rPr lang="it-IT" sz="1400" b="0" i="0" u="none" strike="noStrike">
                          <a:solidFill>
                            <a:srgbClr val="000000"/>
                          </a:solidFill>
                          <a:latin typeface="Calibri"/>
                        </a:rPr>
                        <a:t>0.348759</a:t>
                      </a:r>
                    </a:p>
                  </a:txBody>
                  <a:tcPr marL="0" marR="0" marT="0" marB="0" anchor="b">
                    <a:lnL>
                      <a:noFill/>
                    </a:lnL>
                    <a:lnR>
                      <a:noFill/>
                    </a:lnR>
                    <a:lnT>
                      <a:noFill/>
                    </a:lnT>
                    <a:lnB>
                      <a:noFill/>
                    </a:lnB>
                    <a:solidFill>
                      <a:schemeClr val="bg1"/>
                    </a:solidFill>
                  </a:tcPr>
                </a:tc>
                <a:tc>
                  <a:txBody>
                    <a:bodyPr/>
                    <a:lstStyle/>
                    <a:p>
                      <a:pPr algn="r" fontAlgn="b"/>
                      <a:r>
                        <a:rPr lang="it-IT" sz="1400" b="0" i="0" u="none" strike="noStrike">
                          <a:solidFill>
                            <a:srgbClr val="000000"/>
                          </a:solidFill>
                          <a:latin typeface="Calibri"/>
                        </a:rPr>
                        <a:t>-0.91205</a:t>
                      </a:r>
                    </a:p>
                  </a:txBody>
                  <a:tcPr marL="0" marR="0" marT="0" marB="0" anchor="b">
                    <a:lnL>
                      <a:noFill/>
                    </a:lnL>
                    <a:lnR>
                      <a:noFill/>
                    </a:lnR>
                    <a:lnT>
                      <a:noFill/>
                    </a:lnT>
                    <a:lnB>
                      <a:noFill/>
                    </a:lnB>
                    <a:solidFill>
                      <a:schemeClr val="bg1"/>
                    </a:solidFill>
                  </a:tcPr>
                </a:tc>
                <a:tc>
                  <a:txBody>
                    <a:bodyPr/>
                    <a:lstStyle/>
                    <a:p>
                      <a:pPr algn="r" fontAlgn="b"/>
                      <a:r>
                        <a:rPr lang="it-IT" sz="1400" b="0" i="0" u="none" strike="noStrike" dirty="0">
                          <a:solidFill>
                            <a:srgbClr val="000000"/>
                          </a:solidFill>
                          <a:latin typeface="Calibri"/>
                        </a:rPr>
                        <a:t>0.383546</a:t>
                      </a:r>
                    </a:p>
                  </a:txBody>
                  <a:tcPr marL="0" marR="0" marT="0" marB="0" anchor="b">
                    <a:lnL>
                      <a:noFill/>
                    </a:lnL>
                    <a:lnR>
                      <a:noFill/>
                    </a:lnR>
                    <a:lnT>
                      <a:noFill/>
                    </a:lnT>
                    <a:lnB>
                      <a:noFill/>
                    </a:lnB>
                    <a:solidFill>
                      <a:schemeClr val="bg1"/>
                    </a:solidFill>
                  </a:tcPr>
                </a:tc>
                <a:tc>
                  <a:txBody>
                    <a:bodyPr/>
                    <a:lstStyle/>
                    <a:p>
                      <a:pPr algn="r" fontAlgn="b"/>
                      <a:r>
                        <a:rPr lang="it-IT" sz="1400" b="0" i="0" u="none" strike="noStrike" dirty="0">
                          <a:solidFill>
                            <a:srgbClr val="000000"/>
                          </a:solidFill>
                          <a:latin typeface="Calibri"/>
                        </a:rPr>
                        <a:t>-0.25529</a:t>
                      </a:r>
                    </a:p>
                  </a:txBody>
                  <a:tcPr marL="0" marR="0" marT="0" marB="0" anchor="b">
                    <a:lnL>
                      <a:noFill/>
                    </a:lnL>
                    <a:lnR>
                      <a:noFill/>
                    </a:lnR>
                    <a:lnT>
                      <a:noFill/>
                    </a:lnT>
                    <a:lnB>
                      <a:noFill/>
                    </a:lnB>
                    <a:solidFill>
                      <a:schemeClr val="bg1"/>
                    </a:solidFill>
                  </a:tcPr>
                </a:tc>
              </a:tr>
            </a:tbl>
          </a:graphicData>
        </a:graphic>
      </p:graphicFrame>
      <p:sp>
        <p:nvSpPr>
          <p:cNvPr id="15" name="Titolo 1"/>
          <p:cNvSpPr txBox="1">
            <a:spLocks/>
          </p:cNvSpPr>
          <p:nvPr/>
        </p:nvSpPr>
        <p:spPr>
          <a:xfrm>
            <a:off x="251520" y="692696"/>
            <a:ext cx="8568952" cy="594320"/>
          </a:xfrm>
          <a:prstGeom prst="rect">
            <a:avLst/>
          </a:prstGeom>
        </p:spPr>
        <p:style>
          <a:lnRef idx="2">
            <a:schemeClr val="dk1"/>
          </a:lnRef>
          <a:fillRef idx="1">
            <a:schemeClr val="lt1"/>
          </a:fillRef>
          <a:effectRef idx="0">
            <a:schemeClr val="dk1"/>
          </a:effectRef>
          <a:fontRef idx="minor">
            <a:schemeClr val="dk1"/>
          </a:fontRef>
        </p:style>
        <p:txBody>
          <a:bodyPr rtlCol="0">
            <a:normAutofit/>
          </a:bodyPr>
          <a:lstStyle/>
          <a:p>
            <a:pPr lvl="0" algn="ctr" fontAlgn="auto">
              <a:spcAft>
                <a:spcPts val="0"/>
              </a:spcAft>
              <a:defRPr/>
            </a:pPr>
            <a:r>
              <a:rPr lang="it-IT" sz="2800" dirty="0" err="1" smtClean="0">
                <a:solidFill>
                  <a:schemeClr val="tx1"/>
                </a:solidFill>
                <a:latin typeface="+mj-lt"/>
                <a:ea typeface="+mj-ea"/>
                <a:cs typeface="+mj-cs"/>
              </a:rPr>
              <a:t>Correlation</a:t>
            </a:r>
            <a:r>
              <a:rPr lang="it-IT" sz="2800" dirty="0" smtClean="0">
                <a:solidFill>
                  <a:schemeClr val="tx1"/>
                </a:solidFill>
                <a:latin typeface="+mj-lt"/>
                <a:ea typeface="+mj-ea"/>
                <a:cs typeface="+mj-cs"/>
              </a:rPr>
              <a:t> </a:t>
            </a:r>
            <a:r>
              <a:rPr lang="it-IT" sz="2800" dirty="0" err="1" smtClean="0">
                <a:solidFill>
                  <a:schemeClr val="tx1"/>
                </a:solidFill>
                <a:latin typeface="+mj-lt"/>
                <a:ea typeface="+mj-ea"/>
                <a:cs typeface="+mj-cs"/>
              </a:rPr>
              <a:t>Between</a:t>
            </a:r>
            <a:r>
              <a:rPr lang="it-IT" sz="2800" dirty="0" smtClean="0">
                <a:solidFill>
                  <a:schemeClr val="tx1"/>
                </a:solidFill>
                <a:latin typeface="+mj-lt"/>
                <a:ea typeface="+mj-ea"/>
                <a:cs typeface="+mj-cs"/>
              </a:rPr>
              <a:t> </a:t>
            </a:r>
            <a:r>
              <a:rPr lang="it-IT" sz="2800" dirty="0" err="1" smtClean="0">
                <a:solidFill>
                  <a:schemeClr val="tx1"/>
                </a:solidFill>
                <a:latin typeface="+mj-lt"/>
                <a:ea typeface="+mj-ea"/>
                <a:cs typeface="+mj-cs"/>
              </a:rPr>
              <a:t>percentiles</a:t>
            </a:r>
            <a:r>
              <a:rPr lang="it-IT" sz="2800" dirty="0" smtClean="0">
                <a:solidFill>
                  <a:schemeClr val="tx1"/>
                </a:solidFill>
                <a:latin typeface="+mj-lt"/>
                <a:ea typeface="+mj-ea"/>
                <a:cs typeface="+mj-cs"/>
              </a:rPr>
              <a:t> </a:t>
            </a:r>
            <a:r>
              <a:rPr lang="it-IT" sz="2800" dirty="0" err="1" smtClean="0">
                <a:solidFill>
                  <a:schemeClr val="tx1"/>
                </a:solidFill>
                <a:latin typeface="+mj-lt"/>
                <a:ea typeface="+mj-ea"/>
                <a:cs typeface="+mj-cs"/>
              </a:rPr>
              <a:t>from</a:t>
            </a:r>
            <a:r>
              <a:rPr lang="it-IT" sz="2800" dirty="0" smtClean="0">
                <a:solidFill>
                  <a:schemeClr val="tx1"/>
                </a:solidFill>
                <a:latin typeface="+mj-lt"/>
                <a:ea typeface="+mj-ea"/>
                <a:cs typeface="+mj-cs"/>
              </a:rPr>
              <a:t> 1 </a:t>
            </a:r>
            <a:r>
              <a:rPr lang="it-IT" sz="2800" dirty="0" err="1" smtClean="0">
                <a:solidFill>
                  <a:schemeClr val="tx1"/>
                </a:solidFill>
                <a:latin typeface="+mj-lt"/>
                <a:ea typeface="+mj-ea"/>
                <a:cs typeface="+mj-cs"/>
              </a:rPr>
              <a:t>to</a:t>
            </a:r>
            <a:r>
              <a:rPr lang="it-IT" sz="2800" dirty="0" smtClean="0">
                <a:solidFill>
                  <a:schemeClr val="tx1"/>
                </a:solidFill>
                <a:latin typeface="+mj-lt"/>
                <a:ea typeface="+mj-ea"/>
                <a:cs typeface="+mj-cs"/>
              </a:rPr>
              <a:t> 10</a:t>
            </a:r>
            <a:endParaRPr kumimoji="0" lang="it-IT" sz="2800" b="0" i="0" u="none" strike="noStrike" kern="1200" cap="none" spc="0" normalizeH="0" baseline="0" noProof="0" dirty="0" smtClean="0">
              <a:ln>
                <a:noFill/>
              </a:ln>
              <a:solidFill>
                <a:schemeClr val="tx1"/>
              </a:solidFill>
              <a:effectLst/>
              <a:uLnTx/>
              <a:uFillTx/>
              <a:latin typeface="+mj-lt"/>
              <a:ea typeface="+mj-ea"/>
              <a:cs typeface="+mj-cs"/>
            </a:endParaRPr>
          </a:p>
        </p:txBody>
      </p:sp>
      <p:sp>
        <p:nvSpPr>
          <p:cNvPr id="16" name="Titolo 1"/>
          <p:cNvSpPr txBox="1">
            <a:spLocks/>
          </p:cNvSpPr>
          <p:nvPr/>
        </p:nvSpPr>
        <p:spPr>
          <a:xfrm>
            <a:off x="251520" y="4293096"/>
            <a:ext cx="8712968" cy="1656184"/>
          </a:xfrm>
          <a:prstGeom prst="rect">
            <a:avLst/>
          </a:prstGeom>
        </p:spPr>
        <p:style>
          <a:lnRef idx="2">
            <a:schemeClr val="dk1"/>
          </a:lnRef>
          <a:fillRef idx="1">
            <a:schemeClr val="lt1"/>
          </a:fillRef>
          <a:effectRef idx="0">
            <a:schemeClr val="dk1"/>
          </a:effectRef>
          <a:fontRef idx="minor">
            <a:schemeClr val="dk1"/>
          </a:fontRef>
        </p:style>
        <p:txBody>
          <a:bodyPr rtlCol="0">
            <a:noAutofit/>
          </a:bodyPr>
          <a:lstStyle/>
          <a:p>
            <a:pPr lvl="0" algn="just" fontAlgn="auto">
              <a:spcAft>
                <a:spcPts val="0"/>
              </a:spcAft>
              <a:defRPr/>
            </a:pPr>
            <a:r>
              <a:rPr kumimoji="0" lang="en-GB" sz="2000" b="0" i="0" u="none" strike="noStrike" kern="1200" cap="none" spc="0" normalizeH="0" baseline="0" noProof="0" dirty="0" smtClean="0">
                <a:ln>
                  <a:noFill/>
                </a:ln>
                <a:solidFill>
                  <a:schemeClr val="tx1"/>
                </a:solidFill>
                <a:effectLst/>
                <a:uLnTx/>
                <a:uFillTx/>
                <a:latin typeface="+mj-lt"/>
                <a:ea typeface="+mj-ea"/>
                <a:cs typeface="+mj-cs"/>
              </a:rPr>
              <a:t>For France and Italy, the funds</a:t>
            </a:r>
            <a:r>
              <a:rPr kumimoji="0" lang="en-GB" sz="2000" b="0" i="0" u="none" strike="noStrike" kern="1200" cap="none" spc="0" normalizeH="0" noProof="0" dirty="0" smtClean="0">
                <a:ln>
                  <a:noFill/>
                </a:ln>
                <a:solidFill>
                  <a:schemeClr val="tx1"/>
                </a:solidFill>
                <a:effectLst/>
                <a:uLnTx/>
                <a:uFillTx/>
                <a:latin typeface="+mj-lt"/>
                <a:ea typeface="+mj-ea"/>
                <a:cs typeface="+mj-cs"/>
              </a:rPr>
              <a:t> asset allocation near the efficient frontiers is less sensible than those with wider distance.</a:t>
            </a:r>
            <a:endParaRPr kumimoji="0" lang="en-GB" sz="2000" b="0" i="0" u="none" strike="noStrike" kern="1200" cap="none" spc="0" normalizeH="0" baseline="0" noProof="0" dirty="0" smtClean="0">
              <a:ln>
                <a:noFill/>
              </a:ln>
              <a:solidFill>
                <a:schemeClr val="tx1"/>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l-GR"/>
          </a:p>
        </p:txBody>
      </p:sp>
      <p:sp>
        <p:nvSpPr>
          <p:cNvPr id="17411" name="Rectangle 3"/>
          <p:cNvSpPr>
            <a:spLocks noChangeArrowheads="1"/>
          </p:cNvSpPr>
          <p:nvPr/>
        </p:nvSpPr>
        <p:spPr bwMode="auto">
          <a:xfrm>
            <a:off x="0" y="6762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40962"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l-GR"/>
          </a:p>
        </p:txBody>
      </p:sp>
      <p:sp>
        <p:nvSpPr>
          <p:cNvPr id="40963" name="Rectangle 3"/>
          <p:cNvSpPr>
            <a:spLocks noChangeArrowheads="1"/>
          </p:cNvSpPr>
          <p:nvPr/>
        </p:nvSpPr>
        <p:spPr bwMode="auto">
          <a:xfrm>
            <a:off x="0" y="9525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l-GR" sz="1800" b="0" i="0" u="none" strike="noStrike" cap="none" normalizeH="0" baseline="0" smtClean="0">
              <a:ln>
                <a:noFill/>
              </a:ln>
              <a:solidFill>
                <a:schemeClr val="tx1"/>
              </a:solidFill>
              <a:effectLst/>
              <a:latin typeface="Arial" pitchFamily="34" charset="0"/>
              <a:cs typeface="Arial" pitchFamily="34" charset="0"/>
            </a:endParaRPr>
          </a:p>
        </p:txBody>
      </p:sp>
      <p:sp>
        <p:nvSpPr>
          <p:cNvPr id="41986"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l-GR"/>
          </a:p>
        </p:txBody>
      </p:sp>
      <p:sp>
        <p:nvSpPr>
          <p:cNvPr id="41987" name="Rectangle 3"/>
          <p:cNvSpPr>
            <a:spLocks noChangeArrowheads="1"/>
          </p:cNvSpPr>
          <p:nvPr/>
        </p:nvSpPr>
        <p:spPr bwMode="auto">
          <a:xfrm>
            <a:off x="0" y="6381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l-GR" sz="1800" b="0" i="0" u="none" strike="noStrike" cap="none" normalizeH="0" baseline="0" smtClean="0">
              <a:ln>
                <a:noFill/>
              </a:ln>
              <a:solidFill>
                <a:schemeClr val="tx1"/>
              </a:solidFill>
              <a:effectLst/>
              <a:latin typeface="Arial" pitchFamily="34" charset="0"/>
              <a:cs typeface="Arial" pitchFamily="34" charset="0"/>
            </a:endParaRPr>
          </a:p>
        </p:txBody>
      </p:sp>
      <p:sp>
        <p:nvSpPr>
          <p:cNvPr id="9" name="Titolo 1"/>
          <p:cNvSpPr txBox="1">
            <a:spLocks/>
          </p:cNvSpPr>
          <p:nvPr/>
        </p:nvSpPr>
        <p:spPr>
          <a:xfrm>
            <a:off x="457200" y="274638"/>
            <a:ext cx="8229600" cy="1143000"/>
          </a:xfrm>
          <a:prstGeom prst="rect">
            <a:avLst/>
          </a:prstGeom>
          <a:solidFill>
            <a:schemeClr val="bg1">
              <a:lumMod val="95000"/>
            </a:schemeClr>
          </a:solidFill>
        </p:spPr>
        <p:txBody>
          <a:bodyPr rtlCol="0">
            <a:normAutofit fontScale="975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GB" sz="4400" b="0" i="0" u="none" strike="noStrike" kern="1200" cap="none" spc="0" normalizeH="0" baseline="0" noProof="0" dirty="0" smtClean="0">
                <a:ln>
                  <a:noFill/>
                </a:ln>
                <a:solidFill>
                  <a:srgbClr val="C00000"/>
                </a:solidFill>
                <a:effectLst/>
                <a:uLnTx/>
                <a:uFillTx/>
                <a:latin typeface="Bernard MT Condensed" pitchFamily="18" charset="0"/>
                <a:ea typeface="+mj-ea"/>
                <a:cs typeface="+mj-cs"/>
              </a:rPr>
              <a:t>Conclusions and </a:t>
            </a:r>
            <a:r>
              <a:rPr kumimoji="0" lang="el-GR" sz="4400" b="0" i="0" u="none" strike="noStrike" kern="1200" cap="none" spc="0" normalizeH="0" baseline="0" noProof="0" dirty="0" smtClean="0">
                <a:ln>
                  <a:noFill/>
                </a:ln>
                <a:solidFill>
                  <a:srgbClr val="C00000"/>
                </a:solidFill>
                <a:effectLst/>
                <a:uLnTx/>
                <a:uFillTx/>
                <a:latin typeface="Bernard MT Condensed" pitchFamily="18" charset="0"/>
                <a:ea typeface="+mj-ea"/>
                <a:cs typeface="+mj-cs"/>
              </a:rPr>
              <a:t>Implications</a:t>
            </a:r>
            <a:endParaRPr kumimoji="0" lang="en-GB" sz="4400" b="0" i="0" u="none" strike="noStrike" kern="1200" cap="none" spc="0" normalizeH="0" baseline="0" noProof="0" dirty="0" smtClean="0">
              <a:ln>
                <a:noFill/>
              </a:ln>
              <a:solidFill>
                <a:srgbClr val="C00000"/>
              </a:solidFill>
              <a:effectLst/>
              <a:uLnTx/>
              <a:uFillTx/>
              <a:latin typeface="Bernard MT Condensed" pitchFamily="18" charset="0"/>
              <a:ea typeface="+mj-ea"/>
              <a:cs typeface="+mj-cs"/>
            </a:endParaRPr>
          </a:p>
        </p:txBody>
      </p:sp>
      <p:sp>
        <p:nvSpPr>
          <p:cNvPr id="10" name="Segnaposto contenuto 2"/>
          <p:cNvSpPr txBox="1">
            <a:spLocks/>
          </p:cNvSpPr>
          <p:nvPr/>
        </p:nvSpPr>
        <p:spPr>
          <a:xfrm>
            <a:off x="457200" y="1600200"/>
            <a:ext cx="8229600" cy="4614863"/>
          </a:xfrm>
          <a:prstGeom prst="rect">
            <a:avLst/>
          </a:prstGeom>
          <a:solidFill>
            <a:schemeClr val="bg1">
              <a:lumMod val="95000"/>
            </a:schemeClr>
          </a:solidFill>
        </p:spPr>
        <p:txBody>
          <a:bodyPr rtlCol="0">
            <a:noAutofit/>
          </a:bodyPr>
          <a:lstStyle/>
          <a:p>
            <a:pPr marL="342900" marR="0" lvl="0" indent="-342900" algn="just"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GB" sz="2400" b="0" i="0" u="none" strike="noStrike" kern="1200" cap="none" spc="0" normalizeH="0" baseline="0" noProof="0" dirty="0" smtClean="0">
                <a:ln>
                  <a:noFill/>
                </a:ln>
                <a:solidFill>
                  <a:schemeClr val="tx1"/>
                </a:solidFill>
                <a:effectLst/>
                <a:uLnTx/>
                <a:uFillTx/>
                <a:latin typeface="+mn-lt"/>
                <a:ea typeface="+mn-ea"/>
                <a:cs typeface="+mn-cs"/>
              </a:rPr>
              <a:t>The fund</a:t>
            </a:r>
            <a:r>
              <a:rPr kumimoji="0" lang="en-GB" sz="2400" b="0" i="0" u="none" strike="noStrike" kern="1200" cap="none" spc="0" normalizeH="0" noProof="0" dirty="0" smtClean="0">
                <a:ln>
                  <a:noFill/>
                </a:ln>
                <a:solidFill>
                  <a:schemeClr val="tx1"/>
                </a:solidFill>
                <a:effectLst/>
                <a:uLnTx/>
                <a:uFillTx/>
                <a:latin typeface="+mn-lt"/>
                <a:ea typeface="+mn-ea"/>
                <a:cs typeface="+mn-cs"/>
              </a:rPr>
              <a:t> asset management in generally is not sensible to the market trends.</a:t>
            </a:r>
            <a:endParaRPr kumimoji="0" lang="en-GB" sz="24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just"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GB" sz="2400" b="0" i="0" u="none" strike="noStrike" kern="1200" cap="none" spc="0" normalizeH="0" baseline="0" noProof="0" dirty="0" smtClean="0">
                <a:ln>
                  <a:noFill/>
                </a:ln>
                <a:solidFill>
                  <a:schemeClr val="tx1"/>
                </a:solidFill>
                <a:effectLst/>
                <a:uLnTx/>
                <a:uFillTx/>
                <a:latin typeface="+mn-lt"/>
                <a:ea typeface="+mn-ea"/>
                <a:cs typeface="+mn-cs"/>
              </a:rPr>
              <a:t>The efficient frontiers based on performance indices are not</a:t>
            </a:r>
            <a:r>
              <a:rPr kumimoji="0" lang="en-GB" sz="2400" b="0" i="0" u="none" strike="noStrike" kern="1200" cap="none" spc="0" normalizeH="0" noProof="0" dirty="0" smtClean="0">
                <a:ln>
                  <a:noFill/>
                </a:ln>
                <a:solidFill>
                  <a:schemeClr val="tx1"/>
                </a:solidFill>
                <a:effectLst/>
                <a:uLnTx/>
                <a:uFillTx/>
                <a:latin typeface="+mn-lt"/>
                <a:ea typeface="+mn-ea"/>
                <a:cs typeface="+mn-cs"/>
              </a:rPr>
              <a:t> </a:t>
            </a:r>
            <a:r>
              <a:rPr kumimoji="0" lang="en-GB" sz="2400" b="0" i="0" u="none" strike="noStrike" kern="1200" cap="none" spc="0" normalizeH="0" noProof="0" dirty="0" err="1" smtClean="0">
                <a:ln>
                  <a:noFill/>
                </a:ln>
                <a:solidFill>
                  <a:schemeClr val="tx1"/>
                </a:solidFill>
                <a:effectLst/>
                <a:uLnTx/>
                <a:uFillTx/>
                <a:latin typeface="+mn-lt"/>
                <a:ea typeface="+mn-ea"/>
                <a:cs typeface="+mn-cs"/>
              </a:rPr>
              <a:t>alligned</a:t>
            </a:r>
            <a:r>
              <a:rPr kumimoji="0" lang="en-GB" sz="2400" b="0" i="0" u="none" strike="noStrike" kern="1200" cap="none" spc="0" normalizeH="0" noProof="0" dirty="0" smtClean="0">
                <a:ln>
                  <a:noFill/>
                </a:ln>
                <a:solidFill>
                  <a:schemeClr val="tx1"/>
                </a:solidFill>
                <a:effectLst/>
                <a:uLnTx/>
                <a:uFillTx/>
                <a:latin typeface="+mn-lt"/>
                <a:ea typeface="+mn-ea"/>
                <a:cs typeface="+mn-cs"/>
              </a:rPr>
              <a:t> to the effective fund asset allocation</a:t>
            </a:r>
            <a:r>
              <a:rPr lang="en-GB" sz="2400" dirty="0" smtClean="0">
                <a:latin typeface="+mn-lt"/>
              </a:rPr>
              <a:t>.</a:t>
            </a:r>
          </a:p>
          <a:p>
            <a:pPr marL="342900" marR="0" lvl="0" indent="-342900" algn="just"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GB" sz="2400" b="0" i="0" u="none" strike="noStrike" kern="1200" cap="none" spc="0" normalizeH="0" baseline="0" noProof="0" dirty="0" smtClean="0">
                <a:ln>
                  <a:noFill/>
                </a:ln>
                <a:solidFill>
                  <a:schemeClr val="tx1"/>
                </a:solidFill>
                <a:effectLst/>
                <a:uLnTx/>
                <a:uFillTx/>
                <a:latin typeface="+mn-lt"/>
                <a:ea typeface="+mn-ea"/>
                <a:cs typeface="+mn-cs"/>
              </a:rPr>
              <a:t>The results are quite similar for all</a:t>
            </a:r>
            <a:r>
              <a:rPr kumimoji="0" lang="en-GB" sz="2400" b="0" i="0" u="none" strike="noStrike" kern="1200" cap="none" spc="0" normalizeH="0" noProof="0" dirty="0" smtClean="0">
                <a:ln>
                  <a:noFill/>
                </a:ln>
                <a:solidFill>
                  <a:schemeClr val="tx1"/>
                </a:solidFill>
                <a:effectLst/>
                <a:uLnTx/>
                <a:uFillTx/>
                <a:latin typeface="+mn-lt"/>
                <a:ea typeface="+mn-ea"/>
                <a:cs typeface="+mn-cs"/>
              </a:rPr>
              <a:t> the four countries of our sample.</a:t>
            </a:r>
            <a:endParaRPr kumimoji="0" lang="en-GB" sz="24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just"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GB" sz="2400" b="0" i="0" u="none" strike="noStrike" kern="1200" cap="none" spc="0" normalizeH="0" baseline="0" noProof="0" dirty="0" smtClean="0">
                <a:ln>
                  <a:noFill/>
                </a:ln>
                <a:solidFill>
                  <a:schemeClr val="tx1"/>
                </a:solidFill>
                <a:effectLst/>
                <a:uLnTx/>
                <a:uFillTx/>
                <a:latin typeface="+mn-lt"/>
                <a:ea typeface="+mn-ea"/>
                <a:cs typeface="+mn-cs"/>
              </a:rPr>
              <a:t>The next steps attains the possibility to extend the observation</a:t>
            </a:r>
            <a:r>
              <a:rPr kumimoji="0" lang="en-GB" sz="2400" b="0" i="0" u="none" strike="noStrike" kern="1200" cap="none" spc="0" normalizeH="0" noProof="0" dirty="0" smtClean="0">
                <a:ln>
                  <a:noFill/>
                </a:ln>
                <a:solidFill>
                  <a:schemeClr val="tx1"/>
                </a:solidFill>
                <a:effectLst/>
                <a:uLnTx/>
                <a:uFillTx/>
                <a:latin typeface="+mn-lt"/>
                <a:ea typeface="+mn-ea"/>
                <a:cs typeface="+mn-cs"/>
              </a:rPr>
              <a:t> time period and to collect some data that are currently missing (especially UK funds).</a:t>
            </a:r>
          </a:p>
          <a:p>
            <a:pPr marL="342900" marR="0" lvl="0" indent="-342900" algn="just" defTabSz="914400" rtl="0" eaLnBrk="1" fontAlgn="auto" latinLnBrk="0" hangingPunct="1">
              <a:lnSpc>
                <a:spcPct val="100000"/>
              </a:lnSpc>
              <a:spcBef>
                <a:spcPct val="20000"/>
              </a:spcBef>
              <a:spcAft>
                <a:spcPts val="0"/>
              </a:spcAft>
              <a:buClrTx/>
              <a:buSzTx/>
              <a:buFont typeface="Arial" pitchFamily="34" charset="0"/>
              <a:buChar char="•"/>
              <a:tabLst/>
              <a:defRPr/>
            </a:pPr>
            <a:r>
              <a:rPr lang="en-GB" sz="2400" baseline="0" dirty="0" smtClean="0">
                <a:latin typeface="+mn-lt"/>
              </a:rPr>
              <a:t>The</a:t>
            </a:r>
            <a:r>
              <a:rPr lang="en-GB" sz="2400" dirty="0" smtClean="0">
                <a:latin typeface="+mn-lt"/>
              </a:rPr>
              <a:t> inclusion of the funds’ performance as a parameter for the effectiveness  in asset allocation.</a:t>
            </a:r>
            <a:endParaRPr kumimoji="0" lang="en-GB" sz="2400" b="0" i="0" u="none" strike="noStrike" kern="120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olo 1"/>
          <p:cNvSpPr txBox="1">
            <a:spLocks/>
          </p:cNvSpPr>
          <p:nvPr/>
        </p:nvSpPr>
        <p:spPr>
          <a:xfrm>
            <a:off x="457200" y="274638"/>
            <a:ext cx="8229600" cy="1143000"/>
          </a:xfrm>
          <a:prstGeom prst="rect">
            <a:avLst/>
          </a:prstGeom>
          <a:solidFill>
            <a:schemeClr val="bg1">
              <a:lumMod val="95000"/>
            </a:schemeClr>
          </a:solidFill>
        </p:spPr>
        <p:txBody>
          <a:bodyPr rtlCol="0">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it-IT" sz="4000" b="0" i="0" u="none" strike="noStrike" kern="1200" cap="none" spc="0" normalizeH="0" baseline="0" noProof="0" smtClean="0">
                <a:ln>
                  <a:noFill/>
                </a:ln>
                <a:solidFill>
                  <a:srgbClr val="C00000"/>
                </a:solidFill>
                <a:effectLst/>
                <a:uLnTx/>
                <a:uFillTx/>
                <a:latin typeface="+mj-lt"/>
                <a:ea typeface="+mj-ea"/>
                <a:cs typeface="+mj-cs"/>
              </a:rPr>
              <a:t>Contacts</a:t>
            </a:r>
            <a:endParaRPr kumimoji="0" lang="it-IT" sz="4000" b="0" i="0" u="none" strike="noStrike" kern="1200" cap="none" spc="0" normalizeH="0" baseline="0" noProof="0" dirty="0" smtClean="0">
              <a:ln>
                <a:noFill/>
              </a:ln>
              <a:solidFill>
                <a:srgbClr val="C00000"/>
              </a:solidFill>
              <a:effectLst/>
              <a:uLnTx/>
              <a:uFillTx/>
              <a:latin typeface="+mj-lt"/>
              <a:ea typeface="+mj-ea"/>
              <a:cs typeface="+mj-cs"/>
            </a:endParaRPr>
          </a:p>
        </p:txBody>
      </p:sp>
      <p:sp>
        <p:nvSpPr>
          <p:cNvPr id="10" name="Segnaposto contenuto 2"/>
          <p:cNvSpPr txBox="1">
            <a:spLocks/>
          </p:cNvSpPr>
          <p:nvPr/>
        </p:nvSpPr>
        <p:spPr>
          <a:xfrm>
            <a:off x="457200" y="1600200"/>
            <a:ext cx="8229600" cy="4525963"/>
          </a:xfrm>
          <a:prstGeom prst="rect">
            <a:avLst/>
          </a:prstGeom>
          <a:solidFill>
            <a:schemeClr val="bg1">
              <a:lumMod val="95000"/>
            </a:schemeClr>
          </a:solidFill>
        </p:spPr>
        <p:txBody>
          <a:bodyPr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3200" b="0" i="0" u="none" strike="noStrike" kern="1200" cap="none" spc="0" normalizeH="0" baseline="0" noProof="0" dirty="0" smtClean="0">
                <a:ln>
                  <a:noFill/>
                </a:ln>
                <a:solidFill>
                  <a:schemeClr val="tx1"/>
                </a:solidFill>
                <a:effectLst/>
                <a:uLnTx/>
                <a:uFillTx/>
                <a:latin typeface="+mn-lt"/>
                <a:ea typeface="+mn-ea"/>
                <a:cs typeface="+mn-cs"/>
              </a:rPr>
              <a:t>Gianluca Mattarocci</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3200" b="0" i="0" u="none" strike="noStrike" kern="1200" cap="none" spc="0" normalizeH="0" baseline="0" noProof="0" dirty="0" smtClean="0">
                <a:ln>
                  <a:noFill/>
                </a:ln>
                <a:solidFill>
                  <a:schemeClr val="tx1"/>
                </a:solidFill>
                <a:effectLst/>
                <a:uLnTx/>
                <a:uFillTx/>
                <a:latin typeface="+mn-lt"/>
                <a:ea typeface="+mn-ea"/>
                <a:cs typeface="+mn-cs"/>
              </a:rPr>
              <a:t>tel. +39-0672595911</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3200" b="0" i="0" u="none" strike="noStrike" kern="1200" cap="none" spc="0" normalizeH="0" baseline="0" noProof="0" dirty="0" smtClean="0">
                <a:ln>
                  <a:noFill/>
                </a:ln>
                <a:solidFill>
                  <a:schemeClr val="tx1"/>
                </a:solidFill>
                <a:effectLst/>
                <a:uLnTx/>
                <a:uFillTx/>
                <a:latin typeface="+mn-lt"/>
                <a:ea typeface="+mn-ea"/>
                <a:cs typeface="+mn-cs"/>
              </a:rPr>
              <a:t>e-mail: </a:t>
            </a:r>
            <a:r>
              <a:rPr kumimoji="0" lang="en-GB" sz="3200" b="0" i="0" u="none" strike="noStrike" kern="1200" cap="none" spc="0" normalizeH="0" baseline="0" noProof="0" dirty="0" smtClean="0">
                <a:ln>
                  <a:noFill/>
                </a:ln>
                <a:solidFill>
                  <a:schemeClr val="tx1"/>
                </a:solidFill>
                <a:effectLst/>
                <a:uLnTx/>
                <a:uFillTx/>
                <a:latin typeface="+mn-lt"/>
                <a:ea typeface="+mn-ea"/>
                <a:cs typeface="+mn-cs"/>
                <a:hlinkClick r:id="rId2"/>
              </a:rPr>
              <a:t>gianluca.mattarocci@uniroma2.it</a:t>
            </a:r>
            <a:endParaRPr kumimoji="0" lang="en-GB" sz="32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32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3200" b="0" i="0" u="none" strike="noStrike" kern="1200" cap="none" spc="0" normalizeH="0" baseline="0" noProof="0" dirty="0" smtClean="0">
                <a:ln>
                  <a:noFill/>
                </a:ln>
                <a:solidFill>
                  <a:schemeClr val="tx1"/>
                </a:solidFill>
                <a:effectLst/>
                <a:uLnTx/>
                <a:uFillTx/>
                <a:latin typeface="+mn-lt"/>
                <a:ea typeface="+mn-ea"/>
                <a:cs typeface="+mn-cs"/>
              </a:rPr>
              <a:t>Georgios Siligardos</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3200" b="0" i="0" u="none" strike="noStrike" kern="1200" cap="none" spc="0" normalizeH="0" baseline="0" noProof="0" dirty="0" smtClean="0">
                <a:ln>
                  <a:noFill/>
                </a:ln>
                <a:solidFill>
                  <a:schemeClr val="tx1"/>
                </a:solidFill>
                <a:effectLst/>
                <a:uLnTx/>
                <a:uFillTx/>
                <a:latin typeface="+mn-lt"/>
                <a:ea typeface="+mn-ea"/>
                <a:cs typeface="+mn-cs"/>
              </a:rPr>
              <a:t>tel. +39-0672595653</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3200" b="0" i="0" u="none" strike="noStrike" kern="1200" cap="none" spc="0" normalizeH="0" baseline="0" noProof="0" dirty="0" smtClean="0">
                <a:ln>
                  <a:noFill/>
                </a:ln>
                <a:solidFill>
                  <a:schemeClr val="tx1"/>
                </a:solidFill>
                <a:effectLst/>
                <a:uLnTx/>
                <a:uFillTx/>
                <a:latin typeface="+mn-lt"/>
                <a:ea typeface="+mn-ea"/>
                <a:cs typeface="+mn-cs"/>
              </a:rPr>
              <a:t>e-mail: </a:t>
            </a:r>
            <a:r>
              <a:rPr kumimoji="0" lang="en-GB" sz="3200" b="0" i="0" u="none" strike="noStrike" kern="1200" cap="none" spc="0" normalizeH="0" baseline="0" noProof="0" dirty="0" smtClean="0">
                <a:ln>
                  <a:noFill/>
                </a:ln>
                <a:solidFill>
                  <a:schemeClr val="tx1"/>
                </a:solidFill>
                <a:effectLst/>
                <a:uLnTx/>
                <a:uFillTx/>
                <a:latin typeface="+mn-lt"/>
                <a:ea typeface="+mn-ea"/>
                <a:cs typeface="+mn-cs"/>
                <a:hlinkClick r:id="rId2"/>
              </a:rPr>
              <a:t>georgios.siligardos@uniroma2.it</a:t>
            </a:r>
            <a:endParaRPr kumimoji="0" lang="en-GB" sz="32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3200" b="0" i="0" u="none" strike="noStrike" kern="120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39552" y="332656"/>
            <a:ext cx="2631806" cy="584775"/>
          </a:xfrm>
          <a:prstGeom prst="rect">
            <a:avLst/>
          </a:prstGeom>
          <a:noFill/>
        </p:spPr>
        <p:txBody>
          <a:bodyPr wrap="square" rtlCol="0">
            <a:spAutoFit/>
          </a:bodyPr>
          <a:lstStyle/>
          <a:p>
            <a:r>
              <a:rPr lang="it-IT" sz="3200" b="1" dirty="0" smtClean="0">
                <a:latin typeface="Arial" pitchFamily="34" charset="0"/>
                <a:cs typeface="Arial" pitchFamily="34" charset="0"/>
              </a:rPr>
              <a:t>CONTENTS</a:t>
            </a:r>
          </a:p>
        </p:txBody>
      </p:sp>
      <p:sp>
        <p:nvSpPr>
          <p:cNvPr id="8" name="TextBox 7"/>
          <p:cNvSpPr txBox="1"/>
          <p:nvPr/>
        </p:nvSpPr>
        <p:spPr>
          <a:xfrm>
            <a:off x="539552" y="1052736"/>
            <a:ext cx="4961142" cy="4401205"/>
          </a:xfrm>
          <a:prstGeom prst="rect">
            <a:avLst/>
          </a:prstGeom>
          <a:gradFill>
            <a:gsLst>
              <a:gs pos="0">
                <a:schemeClr val="accent1">
                  <a:tint val="66000"/>
                  <a:satMod val="160000"/>
                  <a:alpha val="81000"/>
                </a:schemeClr>
              </a:gs>
              <a:gs pos="50000">
                <a:schemeClr val="accent1">
                  <a:tint val="44500"/>
                  <a:satMod val="160000"/>
                </a:schemeClr>
              </a:gs>
              <a:gs pos="100000">
                <a:schemeClr val="accent1">
                  <a:tint val="23500"/>
                  <a:satMod val="160000"/>
                </a:schemeClr>
              </a:gs>
            </a:gsLst>
            <a:lin ang="5400000" scaled="0"/>
          </a:gradFill>
        </p:spPr>
        <p:txBody>
          <a:bodyPr wrap="square" rtlCol="0">
            <a:spAutoFit/>
          </a:bodyPr>
          <a:lstStyle/>
          <a:p>
            <a:pPr>
              <a:lnSpc>
                <a:spcPct val="200000"/>
              </a:lnSpc>
              <a:buFont typeface="Arial" pitchFamily="34" charset="0"/>
              <a:buChar char="•"/>
            </a:pPr>
            <a:r>
              <a:rPr lang="it-IT" sz="2000" b="1" dirty="0" smtClean="0"/>
              <a:t> </a:t>
            </a:r>
            <a:r>
              <a:rPr lang="en-US" sz="2000" b="1" dirty="0" smtClean="0"/>
              <a:t>Introduction</a:t>
            </a:r>
          </a:p>
          <a:p>
            <a:pPr>
              <a:lnSpc>
                <a:spcPct val="200000"/>
              </a:lnSpc>
              <a:buFont typeface="Arial" pitchFamily="34" charset="0"/>
              <a:buChar char="•"/>
            </a:pPr>
            <a:r>
              <a:rPr lang="en-US" sz="2000" b="1" dirty="0" smtClean="0"/>
              <a:t> Literature Review</a:t>
            </a:r>
          </a:p>
          <a:p>
            <a:pPr>
              <a:lnSpc>
                <a:spcPct val="200000"/>
              </a:lnSpc>
              <a:buFont typeface="Arial" pitchFamily="34" charset="0"/>
              <a:buChar char="•"/>
            </a:pPr>
            <a:r>
              <a:rPr lang="en-US" sz="2000" b="1" dirty="0" smtClean="0"/>
              <a:t> Empirical Analysis</a:t>
            </a:r>
          </a:p>
          <a:p>
            <a:pPr lvl="1">
              <a:lnSpc>
                <a:spcPct val="200000"/>
              </a:lnSpc>
              <a:buFont typeface="Arial" pitchFamily="34" charset="0"/>
              <a:buChar char="•"/>
            </a:pPr>
            <a:r>
              <a:rPr lang="en-US" sz="2000" b="1" dirty="0" smtClean="0"/>
              <a:t>Sample</a:t>
            </a:r>
          </a:p>
          <a:p>
            <a:pPr lvl="1">
              <a:lnSpc>
                <a:spcPct val="200000"/>
              </a:lnSpc>
              <a:buFont typeface="Arial" pitchFamily="34" charset="0"/>
              <a:buChar char="•"/>
            </a:pPr>
            <a:r>
              <a:rPr lang="en-US" sz="2000" b="1" dirty="0" smtClean="0"/>
              <a:t>Methodology</a:t>
            </a:r>
          </a:p>
          <a:p>
            <a:pPr lvl="1">
              <a:lnSpc>
                <a:spcPct val="200000"/>
              </a:lnSpc>
              <a:buFont typeface="Arial" pitchFamily="34" charset="0"/>
              <a:buChar char="•"/>
            </a:pPr>
            <a:r>
              <a:rPr lang="en-US" sz="2000" b="1" dirty="0" smtClean="0"/>
              <a:t>Results</a:t>
            </a:r>
          </a:p>
          <a:p>
            <a:pPr>
              <a:lnSpc>
                <a:spcPct val="200000"/>
              </a:lnSpc>
              <a:buFont typeface="Arial" pitchFamily="34" charset="0"/>
              <a:buChar char="•"/>
            </a:pPr>
            <a:r>
              <a:rPr lang="en-US" sz="2000" b="1" dirty="0" smtClean="0"/>
              <a:t>Conclusions and Implications</a:t>
            </a:r>
          </a:p>
        </p:txBody>
      </p:sp>
      <p:graphicFrame>
        <p:nvGraphicFramePr>
          <p:cNvPr id="5" name="Diagram 4"/>
          <p:cNvGraphicFramePr/>
          <p:nvPr/>
        </p:nvGraphicFramePr>
        <p:xfrm>
          <a:off x="4857752" y="2071678"/>
          <a:ext cx="2690810" cy="274638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6" name="Picture 3" descr="C:\Users\Geo\Desktop\Eres.jpg"/>
          <p:cNvPicPr>
            <a:picLocks noChangeAspect="1" noChangeArrowheads="1"/>
          </p:cNvPicPr>
          <p:nvPr/>
        </p:nvPicPr>
        <p:blipFill>
          <a:blip r:embed="rId7" cstate="print"/>
          <a:srcRect/>
          <a:stretch>
            <a:fillRect/>
          </a:stretch>
        </p:blipFill>
        <p:spPr bwMode="auto">
          <a:xfrm>
            <a:off x="2500298" y="6215082"/>
            <a:ext cx="3816424" cy="860985"/>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cstate="print"/>
          <a:srcRect/>
          <a:stretch>
            <a:fillRect/>
          </a:stretch>
        </p:blipFill>
        <p:spPr bwMode="auto">
          <a:xfrm>
            <a:off x="2786050" y="2428868"/>
            <a:ext cx="5982933" cy="785818"/>
          </a:xfrm>
          <a:prstGeom prst="rect">
            <a:avLst/>
          </a:prstGeom>
          <a:ln>
            <a:noFill/>
          </a:ln>
          <a:effectLst>
            <a:softEdge rad="112500"/>
          </a:effectLst>
        </p:spPr>
      </p:pic>
      <p:pic>
        <p:nvPicPr>
          <p:cNvPr id="10" name="Picture 9"/>
          <p:cNvPicPr/>
          <p:nvPr/>
        </p:nvPicPr>
        <p:blipFill>
          <a:blip r:embed="rId4" cstate="print"/>
          <a:srcRect/>
          <a:stretch>
            <a:fillRect/>
          </a:stretch>
        </p:blipFill>
        <p:spPr bwMode="auto">
          <a:xfrm>
            <a:off x="0" y="0"/>
            <a:ext cx="3000364" cy="3357562"/>
          </a:xfrm>
          <a:prstGeom prst="rect">
            <a:avLst/>
          </a:prstGeom>
          <a:ln>
            <a:noFill/>
          </a:ln>
          <a:effectLst>
            <a:softEdge rad="112500"/>
          </a:effectLst>
        </p:spPr>
      </p:pic>
      <p:pic>
        <p:nvPicPr>
          <p:cNvPr id="1029" name="Picture 5"/>
          <p:cNvPicPr>
            <a:picLocks noChangeAspect="1" noChangeArrowheads="1"/>
          </p:cNvPicPr>
          <p:nvPr/>
        </p:nvPicPr>
        <p:blipFill>
          <a:blip r:embed="rId5" cstate="print"/>
          <a:srcRect/>
          <a:stretch>
            <a:fillRect/>
          </a:stretch>
        </p:blipFill>
        <p:spPr bwMode="auto">
          <a:xfrm>
            <a:off x="0" y="3284984"/>
            <a:ext cx="2857488" cy="1428761"/>
          </a:xfrm>
          <a:prstGeom prst="rect">
            <a:avLst/>
          </a:prstGeom>
          <a:ln>
            <a:noFill/>
          </a:ln>
          <a:effectLst>
            <a:softEdge rad="112500"/>
          </a:effectLst>
        </p:spPr>
      </p:pic>
      <p:sp>
        <p:nvSpPr>
          <p:cNvPr id="5" name="Titolo 1"/>
          <p:cNvSpPr txBox="1">
            <a:spLocks/>
          </p:cNvSpPr>
          <p:nvPr/>
        </p:nvSpPr>
        <p:spPr>
          <a:xfrm>
            <a:off x="457200" y="313779"/>
            <a:ext cx="8229600" cy="1143000"/>
          </a:xfrm>
          <a:prstGeom prst="rect">
            <a:avLst/>
          </a:prstGeom>
          <a:solidFill>
            <a:schemeClr val="bg1">
              <a:lumMod val="95000"/>
            </a:schemeClr>
          </a:solidFill>
        </p:spPr>
        <p:txBody>
          <a:bodyPr rtlCol="0">
            <a:normAutofit/>
          </a:bodyPr>
          <a:lstStyle/>
          <a:p>
            <a:pPr algn="ctr"/>
            <a:r>
              <a:rPr lang="en-US" sz="4000" dirty="0" smtClean="0">
                <a:latin typeface="Bernard MT Condensed" pitchFamily="18" charset="0"/>
              </a:rPr>
              <a:t>Introduction</a:t>
            </a:r>
            <a:r>
              <a:rPr lang="el-GR" sz="4000" dirty="0" smtClean="0">
                <a:latin typeface="Bernard MT Condensed" pitchFamily="18" charset="0"/>
              </a:rPr>
              <a:t> (1/2)</a:t>
            </a:r>
            <a:endParaRPr lang="en-US" sz="4000" dirty="0">
              <a:latin typeface="Bernard MT Condensed" pitchFamily="18" charset="0"/>
            </a:endParaRPr>
          </a:p>
        </p:txBody>
      </p:sp>
      <p:sp>
        <p:nvSpPr>
          <p:cNvPr id="6" name="Segnaposto contenuto 2"/>
          <p:cNvSpPr txBox="1">
            <a:spLocks/>
          </p:cNvSpPr>
          <p:nvPr/>
        </p:nvSpPr>
        <p:spPr>
          <a:xfrm>
            <a:off x="457200" y="1639341"/>
            <a:ext cx="8229600" cy="4525963"/>
          </a:xfrm>
          <a:prstGeom prst="rect">
            <a:avLst/>
          </a:prstGeom>
          <a:solidFill>
            <a:schemeClr val="bg1">
              <a:lumMod val="95000"/>
            </a:schemeClr>
          </a:solidFill>
        </p:spPr>
        <p:txBody>
          <a:bodyPr rtlCol="0">
            <a:noAutofit/>
          </a:bodyPr>
          <a:lstStyle/>
          <a:p>
            <a:pPr algn="just">
              <a:buFont typeface="Arial" pitchFamily="34" charset="0"/>
              <a:buChar char="•"/>
            </a:pPr>
            <a:r>
              <a:rPr lang="el-GR" sz="2700" dirty="0" smtClean="0"/>
              <a:t> </a:t>
            </a:r>
            <a:r>
              <a:rPr lang="en-US" sz="2400" dirty="0" smtClean="0"/>
              <a:t>An increasing number of real estate portfolio managers, manage several property classes because they recognize the</a:t>
            </a:r>
            <a:r>
              <a:rPr lang="el-GR" sz="2400" dirty="0" smtClean="0"/>
              <a:t> </a:t>
            </a:r>
            <a:r>
              <a:rPr lang="en-US" sz="2400" dirty="0" smtClean="0"/>
              <a:t>benefits of an intra-asset diversification. </a:t>
            </a:r>
            <a:r>
              <a:rPr lang="el-GR" sz="2400" dirty="0" smtClean="0"/>
              <a:t>From surveys  emerge that almost 89% of institutional investors diversify by property type (Louargand, 1992).</a:t>
            </a:r>
          </a:p>
          <a:p>
            <a:pPr algn="just"/>
            <a:endParaRPr lang="el-GR" sz="2400" dirty="0" smtClean="0"/>
          </a:p>
          <a:p>
            <a:pPr algn="just">
              <a:buFont typeface="Arial" pitchFamily="34" charset="0"/>
              <a:buChar char="•"/>
            </a:pPr>
            <a:r>
              <a:rPr lang="el-GR" sz="2400" dirty="0" smtClean="0"/>
              <a:t> </a:t>
            </a:r>
            <a:r>
              <a:rPr lang="en-US" sz="2400" dirty="0" smtClean="0"/>
              <a:t>The trends identified in the real estate market are influenced by business cycles (local, regional, national and international);</a:t>
            </a:r>
            <a:r>
              <a:rPr lang="el-GR" sz="2400" dirty="0" smtClean="0"/>
              <a:t> </a:t>
            </a:r>
            <a:r>
              <a:rPr lang="en-US" sz="2400" dirty="0" smtClean="0"/>
              <a:t>socio-economic</a:t>
            </a:r>
            <a:r>
              <a:rPr lang="it-IT" sz="2400" dirty="0" smtClean="0"/>
              <a:t> </a:t>
            </a:r>
            <a:r>
              <a:rPr lang="it-IT" sz="2400" dirty="0" err="1" smtClean="0"/>
              <a:t>factors</a:t>
            </a:r>
            <a:r>
              <a:rPr lang="it-IT" sz="2400" dirty="0" smtClean="0"/>
              <a:t> </a:t>
            </a:r>
            <a:r>
              <a:rPr lang="en-US" sz="2400" dirty="0" smtClean="0"/>
              <a:t>and levels of inflation and interest rates (McGreal, 2005).</a:t>
            </a:r>
            <a:endParaRPr kumimoji="0" lang="en-GB" sz="2400" b="0" i="0" u="none" strike="noStrike" kern="120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olo 1"/>
          <p:cNvSpPr txBox="1">
            <a:spLocks/>
          </p:cNvSpPr>
          <p:nvPr/>
        </p:nvSpPr>
        <p:spPr>
          <a:xfrm>
            <a:off x="457200" y="274638"/>
            <a:ext cx="8229600" cy="1143000"/>
          </a:xfrm>
          <a:prstGeom prst="rect">
            <a:avLst/>
          </a:prstGeom>
          <a:solidFill>
            <a:schemeClr val="bg1">
              <a:lumMod val="95000"/>
            </a:schemeClr>
          </a:solidFill>
        </p:spPr>
        <p:txBody>
          <a:bodyPr rtlCol="0">
            <a:normAutofit/>
          </a:bodyPr>
          <a:lstStyle/>
          <a:p>
            <a:pPr lvl="0" algn="ctr" fontAlgn="auto">
              <a:spcAft>
                <a:spcPts val="0"/>
              </a:spcAft>
              <a:defRPr/>
            </a:pPr>
            <a:r>
              <a:rPr lang="en-US" sz="4000" dirty="0" smtClean="0">
                <a:latin typeface="Bernard MT Condensed" pitchFamily="18" charset="0"/>
              </a:rPr>
              <a:t>Introduction</a:t>
            </a:r>
            <a:r>
              <a:rPr lang="el-GR" sz="4000" dirty="0" smtClean="0">
                <a:latin typeface="Bernard MT Condensed" pitchFamily="18" charset="0"/>
              </a:rPr>
              <a:t> (2/2)</a:t>
            </a:r>
            <a:endParaRPr kumimoji="0" lang="it-IT" sz="4000" b="0" i="0" u="none" strike="noStrike" kern="1200" cap="none" spc="0" normalizeH="0" baseline="0" noProof="0" dirty="0" smtClean="0">
              <a:ln>
                <a:noFill/>
              </a:ln>
              <a:solidFill>
                <a:srgbClr val="C00000"/>
              </a:solidFill>
              <a:effectLst/>
              <a:uLnTx/>
              <a:uFillTx/>
              <a:latin typeface="+mj-lt"/>
              <a:ea typeface="+mj-ea"/>
              <a:cs typeface="+mj-cs"/>
            </a:endParaRPr>
          </a:p>
        </p:txBody>
      </p:sp>
      <p:sp>
        <p:nvSpPr>
          <p:cNvPr id="8" name="Segnaposto contenuto 2"/>
          <p:cNvSpPr txBox="1">
            <a:spLocks/>
          </p:cNvSpPr>
          <p:nvPr/>
        </p:nvSpPr>
        <p:spPr>
          <a:xfrm>
            <a:off x="457200" y="1600200"/>
            <a:ext cx="8229600" cy="4525963"/>
          </a:xfrm>
          <a:prstGeom prst="rect">
            <a:avLst/>
          </a:prstGeom>
          <a:solidFill>
            <a:schemeClr val="bg1">
              <a:lumMod val="95000"/>
            </a:schemeClr>
          </a:solidFill>
        </p:spPr>
        <p:txBody>
          <a:bodyPr rtlCol="0">
            <a:normAutofit lnSpcReduction="10000"/>
          </a:bodyPr>
          <a:lstStyle/>
          <a:p>
            <a:pPr marL="342900" indent="-342900" algn="just" fontAlgn="auto">
              <a:spcBef>
                <a:spcPct val="20000"/>
              </a:spcBef>
              <a:spcAft>
                <a:spcPts val="0"/>
              </a:spcAft>
              <a:buFont typeface="Arial" pitchFamily="34" charset="0"/>
              <a:buChar char="•"/>
              <a:defRPr/>
            </a:pPr>
            <a:r>
              <a:rPr lang="en-US" sz="2700" dirty="0" smtClean="0"/>
              <a:t>Investors and portfolio managers have recognized the critical importance of real estate cycles, their pervasive and dynamic impacts on investment returns and risks, and their strategic implications for project and portfolio decisions (Pyhrr, 1999).</a:t>
            </a:r>
            <a:endParaRPr lang="el-GR" sz="2700" dirty="0" smtClean="0"/>
          </a:p>
          <a:p>
            <a:pPr marL="342900" indent="-342900" algn="just" fontAlgn="auto">
              <a:spcBef>
                <a:spcPct val="20000"/>
              </a:spcBef>
              <a:spcAft>
                <a:spcPts val="0"/>
              </a:spcAft>
              <a:defRPr/>
            </a:pPr>
            <a:endParaRPr lang="el-GR" sz="2700" dirty="0" smtClean="0"/>
          </a:p>
          <a:p>
            <a:pPr marL="342900" indent="-342900" algn="just" fontAlgn="auto">
              <a:spcBef>
                <a:spcPct val="20000"/>
              </a:spcBef>
              <a:spcAft>
                <a:spcPts val="0"/>
              </a:spcAft>
              <a:buFont typeface="Arial" pitchFamily="34" charset="0"/>
              <a:buChar char="•"/>
              <a:defRPr/>
            </a:pPr>
            <a:r>
              <a:rPr lang="en-US" sz="2700" dirty="0" smtClean="0"/>
              <a:t>The aim of the paper is to compare the optimal portfolio asset allocation with the real strategy adopted by fund managers in order to evaluate the advantages/losses related to a detailed analysis of the real estate asset market trends. </a:t>
            </a:r>
            <a:endParaRPr lang="el-GR" sz="2700" dirty="0" smtClean="0"/>
          </a:p>
          <a:p>
            <a:pPr marL="342900" marR="0" lvl="0" indent="-342900" algn="l" defTabSz="914400" rtl="0" eaLnBrk="1" fontAlgn="auto" latinLnBrk="0" hangingPunct="1">
              <a:lnSpc>
                <a:spcPct val="100000"/>
              </a:lnSpc>
              <a:spcBef>
                <a:spcPct val="20000"/>
              </a:spcBef>
              <a:spcAft>
                <a:spcPts val="0"/>
              </a:spcAft>
              <a:buClrTx/>
              <a:buSzTx/>
              <a:tabLst/>
              <a:defRPr/>
            </a:pPr>
            <a:endParaRPr kumimoji="0" lang="en-GB" sz="3200" b="0" i="0" u="none" strike="noStrike" kern="120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olo 1"/>
          <p:cNvSpPr txBox="1">
            <a:spLocks/>
          </p:cNvSpPr>
          <p:nvPr/>
        </p:nvSpPr>
        <p:spPr>
          <a:xfrm>
            <a:off x="457200" y="274638"/>
            <a:ext cx="8229600" cy="1143000"/>
          </a:xfrm>
          <a:prstGeom prst="rect">
            <a:avLst/>
          </a:prstGeom>
          <a:solidFill>
            <a:schemeClr val="bg1">
              <a:lumMod val="95000"/>
            </a:schemeClr>
          </a:solidFill>
        </p:spPr>
        <p:txBody>
          <a:bodyPr rtlCol="0">
            <a:normAutofit/>
          </a:bodyPr>
          <a:lstStyle/>
          <a:p>
            <a:pPr lvl="0" algn="ctr" fontAlgn="auto">
              <a:spcAft>
                <a:spcPts val="0"/>
              </a:spcAft>
              <a:defRPr/>
            </a:pPr>
            <a:r>
              <a:rPr lang="en-US" sz="4000" dirty="0" smtClean="0">
                <a:latin typeface="Bernard MT Condensed" pitchFamily="18" charset="0"/>
              </a:rPr>
              <a:t>Literature Review</a:t>
            </a:r>
            <a:r>
              <a:rPr lang="el-GR" sz="4000" dirty="0" smtClean="0">
                <a:latin typeface="Bernard MT Condensed" pitchFamily="18" charset="0"/>
              </a:rPr>
              <a:t> (1/3)</a:t>
            </a:r>
            <a:endParaRPr kumimoji="0" lang="it-IT" sz="4000" b="0" i="0" u="none" strike="noStrike" kern="1200" cap="none" spc="0" normalizeH="0" baseline="0" noProof="0" dirty="0" smtClean="0">
              <a:ln>
                <a:noFill/>
              </a:ln>
              <a:solidFill>
                <a:srgbClr val="C00000"/>
              </a:solidFill>
              <a:effectLst/>
              <a:uLnTx/>
              <a:uFillTx/>
              <a:latin typeface="+mj-lt"/>
              <a:ea typeface="+mj-ea"/>
              <a:cs typeface="+mj-cs"/>
            </a:endParaRPr>
          </a:p>
        </p:txBody>
      </p:sp>
      <p:sp>
        <p:nvSpPr>
          <p:cNvPr id="9" name="Segnaposto contenuto 2"/>
          <p:cNvSpPr txBox="1">
            <a:spLocks/>
          </p:cNvSpPr>
          <p:nvPr/>
        </p:nvSpPr>
        <p:spPr>
          <a:xfrm>
            <a:off x="457200" y="1600200"/>
            <a:ext cx="8229600" cy="4525963"/>
          </a:xfrm>
          <a:prstGeom prst="rect">
            <a:avLst/>
          </a:prstGeom>
          <a:solidFill>
            <a:schemeClr val="bg1">
              <a:lumMod val="95000"/>
            </a:schemeClr>
          </a:solidFill>
        </p:spPr>
        <p:txBody>
          <a:bodyPr rtlCol="0">
            <a:normAutofit/>
          </a:bodyPr>
          <a:lstStyle/>
          <a:p>
            <a:pPr marL="342900" indent="-342900" algn="just" fontAlgn="auto">
              <a:spcBef>
                <a:spcPct val="20000"/>
              </a:spcBef>
              <a:spcAft>
                <a:spcPts val="0"/>
              </a:spcAft>
              <a:defRPr/>
            </a:pPr>
            <a:r>
              <a:rPr lang="en-US" sz="2600" dirty="0" smtClean="0"/>
              <a:t>The literature is divided primary in two subcategories;</a:t>
            </a:r>
          </a:p>
          <a:p>
            <a:pPr marL="342900" indent="-342900" algn="just" fontAlgn="auto">
              <a:spcBef>
                <a:spcPct val="20000"/>
              </a:spcBef>
              <a:spcAft>
                <a:spcPts val="0"/>
              </a:spcAft>
              <a:buFont typeface="Arial" pitchFamily="34" charset="0"/>
              <a:buChar char="•"/>
              <a:defRPr/>
            </a:pPr>
            <a:r>
              <a:rPr lang="en-US" sz="2600" dirty="0" smtClean="0"/>
              <a:t>The first part investigates the construction and evaluation of long series regarding the performance of the sector and how it can be achieved an optimized asset allocation by taking them under consideration. </a:t>
            </a:r>
          </a:p>
          <a:p>
            <a:pPr marL="342900" indent="-342900" algn="just" fontAlgn="auto">
              <a:spcBef>
                <a:spcPct val="20000"/>
              </a:spcBef>
              <a:spcAft>
                <a:spcPts val="0"/>
              </a:spcAft>
              <a:buFont typeface="Arial" pitchFamily="34" charset="0"/>
              <a:buChar char="•"/>
              <a:defRPr/>
            </a:pPr>
            <a:r>
              <a:rPr lang="en-US" sz="2600" dirty="0" smtClean="0"/>
              <a:t>The second part is oriented to management strategies and portfolio diversification issues within real estate sector.</a:t>
            </a:r>
            <a:endParaRPr lang="el-GR" sz="2600" dirty="0" smtClean="0"/>
          </a:p>
          <a:p>
            <a:pPr marL="342900" marR="0" lvl="0" indent="-342900" algn="just" defTabSz="914400" rtl="0" eaLnBrk="1" fontAlgn="auto" latinLnBrk="0" hangingPunct="1">
              <a:lnSpc>
                <a:spcPct val="100000"/>
              </a:lnSpc>
              <a:spcBef>
                <a:spcPct val="20000"/>
              </a:spcBef>
              <a:spcAft>
                <a:spcPts val="0"/>
              </a:spcAft>
              <a:buClrTx/>
              <a:buSzTx/>
              <a:tabLst/>
              <a:defRPr/>
            </a:pPr>
            <a:endParaRPr kumimoji="0" lang="en-GB" sz="2600" b="0" i="0" u="none" strike="noStrike" kern="120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egnaposto contenuto 2"/>
          <p:cNvSpPr txBox="1">
            <a:spLocks/>
          </p:cNvSpPr>
          <p:nvPr/>
        </p:nvSpPr>
        <p:spPr>
          <a:xfrm>
            <a:off x="428596" y="1500174"/>
            <a:ext cx="8229600" cy="4525963"/>
          </a:xfrm>
          <a:prstGeom prst="rect">
            <a:avLst/>
          </a:prstGeom>
          <a:solidFill>
            <a:schemeClr val="bg1">
              <a:lumMod val="95000"/>
            </a:schemeClr>
          </a:solidFill>
        </p:spPr>
        <p:txBody>
          <a:bodyPr rtlCol="0">
            <a:normAutofit lnSpcReduction="10000"/>
          </a:bodyPr>
          <a:lstStyle/>
          <a:p>
            <a:pPr marL="342900" indent="-342900" algn="just" fontAlgn="auto">
              <a:spcBef>
                <a:spcPct val="20000"/>
              </a:spcBef>
              <a:spcAft>
                <a:spcPts val="0"/>
              </a:spcAft>
              <a:buFont typeface="Arial" pitchFamily="34" charset="0"/>
              <a:buChar char="•"/>
              <a:defRPr/>
            </a:pPr>
            <a:r>
              <a:rPr lang="en-US" sz="2400" dirty="0" smtClean="0"/>
              <a:t>Mueller and Laposa (1994) investigated the cyclical movements of fifty-two office markets </a:t>
            </a:r>
            <a:r>
              <a:rPr lang="el-GR" sz="2400" dirty="0" smtClean="0"/>
              <a:t>in </a:t>
            </a:r>
            <a:r>
              <a:rPr lang="en-US" sz="2400" dirty="0" smtClean="0"/>
              <a:t>the U.S. By examining average vacancy and deviations from this average as an indication of market risk or volatility, they classified and captured the nature of cyclical risk inherent in these markets. They found that there were cycle differences between markets and that by examining the duration, amplitude and timing of the market cycle. </a:t>
            </a:r>
            <a:endParaRPr lang="el-GR" sz="2400" dirty="0" smtClean="0"/>
          </a:p>
          <a:p>
            <a:pPr marL="342900" indent="-342900" algn="just" fontAlgn="auto">
              <a:spcBef>
                <a:spcPct val="20000"/>
              </a:spcBef>
              <a:spcAft>
                <a:spcPts val="0"/>
              </a:spcAft>
              <a:buFont typeface="Arial" pitchFamily="34" charset="0"/>
              <a:buChar char="•"/>
              <a:defRPr/>
            </a:pPr>
            <a:r>
              <a:rPr lang="en-US" sz="2400" dirty="0" smtClean="0"/>
              <a:t>Gallo et al. (2000) examined the asset allocation decisions of REMFs and find that  the  allocation  of  fund  assets  across  the  property-types  explains  most  of  the abnormal performance.</a:t>
            </a:r>
            <a:endParaRPr lang="el-GR" sz="2400" dirty="0" smtClean="0"/>
          </a:p>
          <a:p>
            <a:pPr marL="342900" indent="-342900" algn="just" fontAlgn="auto">
              <a:spcBef>
                <a:spcPct val="20000"/>
              </a:spcBef>
              <a:spcAft>
                <a:spcPts val="0"/>
              </a:spcAft>
              <a:defRPr/>
            </a:pPr>
            <a:endParaRPr lang="el-GR" dirty="0" smtClean="0"/>
          </a:p>
          <a:p>
            <a:pPr marL="342900" marR="0" lvl="0" indent="-342900" algn="just" defTabSz="914400" rtl="0" eaLnBrk="1" fontAlgn="auto" latinLnBrk="0" hangingPunct="1">
              <a:lnSpc>
                <a:spcPct val="100000"/>
              </a:lnSpc>
              <a:spcBef>
                <a:spcPct val="20000"/>
              </a:spcBef>
              <a:spcAft>
                <a:spcPts val="0"/>
              </a:spcAft>
              <a:buClrTx/>
              <a:buSzTx/>
              <a:tabLst/>
              <a:defRPr/>
            </a:pPr>
            <a:endParaRPr kumimoji="0" lang="en-GB" sz="26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11" name="Titolo 1"/>
          <p:cNvSpPr txBox="1">
            <a:spLocks/>
          </p:cNvSpPr>
          <p:nvPr/>
        </p:nvSpPr>
        <p:spPr>
          <a:xfrm>
            <a:off x="457200" y="274638"/>
            <a:ext cx="8229600" cy="1143000"/>
          </a:xfrm>
          <a:prstGeom prst="rect">
            <a:avLst/>
          </a:prstGeom>
          <a:solidFill>
            <a:schemeClr val="bg1">
              <a:lumMod val="95000"/>
            </a:schemeClr>
          </a:solidFill>
        </p:spPr>
        <p:txBody>
          <a:bodyPr rtlCol="0">
            <a:normAutofit/>
          </a:bodyPr>
          <a:lstStyle/>
          <a:p>
            <a:pPr lvl="0" algn="ctr" fontAlgn="auto">
              <a:spcAft>
                <a:spcPts val="0"/>
              </a:spcAft>
              <a:defRPr/>
            </a:pPr>
            <a:r>
              <a:rPr lang="en-US" sz="4000" dirty="0" smtClean="0">
                <a:latin typeface="Bernard MT Condensed" pitchFamily="18" charset="0"/>
              </a:rPr>
              <a:t>Literature Review</a:t>
            </a:r>
            <a:r>
              <a:rPr lang="el-GR" sz="4000" dirty="0" smtClean="0">
                <a:latin typeface="Bernard MT Condensed" pitchFamily="18" charset="0"/>
              </a:rPr>
              <a:t> (2/3)</a:t>
            </a:r>
            <a:endParaRPr kumimoji="0" lang="it-IT" sz="4000" b="0" i="0" u="none" strike="noStrike" kern="1200" cap="none" spc="0" normalizeH="0" baseline="0" noProof="0" dirty="0" smtClean="0">
              <a:ln>
                <a:noFill/>
              </a:ln>
              <a:solidFill>
                <a:srgbClr val="C00000"/>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egnaposto contenuto 2"/>
          <p:cNvSpPr txBox="1">
            <a:spLocks/>
          </p:cNvSpPr>
          <p:nvPr/>
        </p:nvSpPr>
        <p:spPr>
          <a:xfrm>
            <a:off x="428596" y="1500174"/>
            <a:ext cx="8229600" cy="4525963"/>
          </a:xfrm>
          <a:prstGeom prst="rect">
            <a:avLst/>
          </a:prstGeom>
          <a:solidFill>
            <a:schemeClr val="bg1">
              <a:lumMod val="95000"/>
            </a:schemeClr>
          </a:solidFill>
        </p:spPr>
        <p:txBody>
          <a:bodyPr rtlCol="0">
            <a:normAutofit lnSpcReduction="10000"/>
          </a:bodyPr>
          <a:lstStyle/>
          <a:p>
            <a:pPr marL="342900" indent="-342900" algn="just" fontAlgn="auto">
              <a:spcBef>
                <a:spcPct val="20000"/>
              </a:spcBef>
              <a:spcAft>
                <a:spcPts val="0"/>
              </a:spcAft>
              <a:buFont typeface="Arial" pitchFamily="34" charset="0"/>
              <a:buChar char="•"/>
              <a:defRPr/>
            </a:pPr>
            <a:r>
              <a:rPr lang="en-US" sz="2400" dirty="0" smtClean="0"/>
              <a:t>Lee  and  Byrne  (1998)  discussed  the  importance  of  property  type  in  constructing property only portfolios. They compared a range of efficient frontiers based on sectors, super regions, administrative regions, and functional groups</a:t>
            </a:r>
            <a:endParaRPr lang="el-GR" sz="2400" dirty="0" smtClean="0"/>
          </a:p>
          <a:p>
            <a:pPr marL="342900" indent="-342900" algn="just" fontAlgn="auto">
              <a:spcBef>
                <a:spcPct val="20000"/>
              </a:spcBef>
              <a:spcAft>
                <a:spcPts val="0"/>
              </a:spcAft>
              <a:buFont typeface="Arial" pitchFamily="34" charset="0"/>
              <a:buChar char="•"/>
              <a:defRPr/>
            </a:pPr>
            <a:r>
              <a:rPr lang="en-US" sz="2400" dirty="0" smtClean="0"/>
              <a:t>Morrell in 1994 underlined the critical role of a performance index in the definition of objectives</a:t>
            </a:r>
            <a:r>
              <a:rPr lang="el-GR" sz="2400" dirty="0" smtClean="0"/>
              <a:t> </a:t>
            </a:r>
            <a:r>
              <a:rPr lang="en-US" sz="2400" dirty="0" smtClean="0"/>
              <a:t>and suggested to pay particular care when defining the investment objectives of a property portfolio given the long-term nature of the asset class and the relative inability of a fund manager to make significant changes to portfolio composition in the short term.</a:t>
            </a:r>
            <a:endParaRPr lang="el-GR" sz="2400" dirty="0" smtClean="0"/>
          </a:p>
          <a:p>
            <a:pPr marL="342900" indent="-342900" algn="just" fontAlgn="auto">
              <a:spcBef>
                <a:spcPct val="20000"/>
              </a:spcBef>
              <a:spcAft>
                <a:spcPts val="0"/>
              </a:spcAft>
              <a:defRPr/>
            </a:pPr>
            <a:endParaRPr kumimoji="0" lang="en-GB" sz="26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11" name="Titolo 1"/>
          <p:cNvSpPr txBox="1">
            <a:spLocks/>
          </p:cNvSpPr>
          <p:nvPr/>
        </p:nvSpPr>
        <p:spPr>
          <a:xfrm>
            <a:off x="457200" y="274638"/>
            <a:ext cx="8229600" cy="1143000"/>
          </a:xfrm>
          <a:prstGeom prst="rect">
            <a:avLst/>
          </a:prstGeom>
          <a:solidFill>
            <a:schemeClr val="bg1">
              <a:lumMod val="95000"/>
            </a:schemeClr>
          </a:solidFill>
        </p:spPr>
        <p:txBody>
          <a:bodyPr rtlCol="0">
            <a:normAutofit/>
          </a:bodyPr>
          <a:lstStyle/>
          <a:p>
            <a:pPr lvl="0" algn="ctr" fontAlgn="auto">
              <a:spcAft>
                <a:spcPts val="0"/>
              </a:spcAft>
              <a:defRPr/>
            </a:pPr>
            <a:r>
              <a:rPr lang="en-US" sz="4000" dirty="0" smtClean="0">
                <a:latin typeface="Bernard MT Condensed" pitchFamily="18" charset="0"/>
              </a:rPr>
              <a:t>Literature Review</a:t>
            </a:r>
            <a:r>
              <a:rPr lang="el-GR" sz="4000" dirty="0" smtClean="0">
                <a:latin typeface="Bernard MT Condensed" pitchFamily="18" charset="0"/>
              </a:rPr>
              <a:t> (3/3)</a:t>
            </a:r>
            <a:endParaRPr kumimoji="0" lang="it-IT" sz="4000" b="0" i="0" u="none" strike="noStrike" kern="1200" cap="none" spc="0" normalizeH="0" baseline="0" noProof="0" dirty="0" smtClean="0">
              <a:ln>
                <a:noFill/>
              </a:ln>
              <a:solidFill>
                <a:srgbClr val="C00000"/>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lowchart: Off-page Connector 2"/>
          <p:cNvSpPr/>
          <p:nvPr/>
        </p:nvSpPr>
        <p:spPr>
          <a:xfrm>
            <a:off x="2699792" y="120622"/>
            <a:ext cx="4000528" cy="500066"/>
          </a:xfrm>
          <a:prstGeom prst="flowChartOffpageConnector">
            <a:avLst/>
          </a:prstGeom>
          <a:solidFill>
            <a:schemeClr val="tx1">
              <a:lumMod val="75000"/>
              <a:lumOff val="25000"/>
            </a:schemeClr>
          </a:solidFill>
          <a:ln>
            <a:solidFill>
              <a:schemeClr val="bg2">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latin typeface="Bernard MT Condensed" pitchFamily="18" charset="0"/>
              </a:rPr>
              <a:t>Sample Description</a:t>
            </a:r>
            <a:endParaRPr lang="en-US" sz="2800" dirty="0">
              <a:latin typeface="Bernard MT Condensed" pitchFamily="18" charset="0"/>
            </a:endParaRPr>
          </a:p>
        </p:txBody>
      </p:sp>
      <p:sp>
        <p:nvSpPr>
          <p:cNvPr id="10" name="Rounded Rectangle 9"/>
          <p:cNvSpPr/>
          <p:nvPr/>
        </p:nvSpPr>
        <p:spPr>
          <a:xfrm>
            <a:off x="285720" y="928670"/>
            <a:ext cx="8358246" cy="107157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t>The sample comprises data regarding the yearly portfolio composition for an extended number of funds for each country and the trends in each sector of the real estate market.</a:t>
            </a:r>
            <a:endParaRPr lang="el-GR" b="1" dirty="0"/>
          </a:p>
        </p:txBody>
      </p:sp>
      <p:sp>
        <p:nvSpPr>
          <p:cNvPr id="8" name="Segnaposto contenuto 2"/>
          <p:cNvSpPr txBox="1">
            <a:spLocks/>
          </p:cNvSpPr>
          <p:nvPr/>
        </p:nvSpPr>
        <p:spPr>
          <a:xfrm>
            <a:off x="357158" y="2071678"/>
            <a:ext cx="8229600" cy="454021"/>
          </a:xfrm>
          <a:prstGeom prst="rect">
            <a:avLst/>
          </a:prstGeom>
          <a:solidFill>
            <a:schemeClr val="bg1">
              <a:lumMod val="95000"/>
            </a:schemeClr>
          </a:solidFill>
        </p:spPr>
        <p:txBody>
          <a:bodyPr rtlCol="0">
            <a:normAutofit lnSpcReduction="10000"/>
          </a:bodyPr>
          <a:lstStyle/>
          <a:p>
            <a:pPr marL="457200" indent="-457200" algn="ctr"/>
            <a:r>
              <a:rPr kumimoji="0" lang="el-GR" sz="2600" b="0" i="0" u="none" strike="noStrike" kern="1200" cap="none" spc="0" normalizeH="0" baseline="0" noProof="0" dirty="0" smtClean="0">
                <a:ln>
                  <a:noFill/>
                </a:ln>
                <a:solidFill>
                  <a:schemeClr val="tx1"/>
                </a:solidFill>
                <a:effectLst/>
                <a:uLnTx/>
                <a:uFillTx/>
                <a:latin typeface="+mn-lt"/>
                <a:ea typeface="+mn-ea"/>
                <a:cs typeface="+mn-cs"/>
              </a:rPr>
              <a:t>Funds Sample</a:t>
            </a:r>
            <a:endParaRPr kumimoji="0" lang="en-GB" sz="2600" b="0" i="0" u="none" strike="noStrike" kern="1200" cap="none" spc="0" normalizeH="0" baseline="0" noProof="0" dirty="0" smtClean="0">
              <a:ln>
                <a:noFill/>
              </a:ln>
              <a:solidFill>
                <a:schemeClr val="tx1"/>
              </a:solidFill>
              <a:effectLst/>
              <a:uLnTx/>
              <a:uFillTx/>
              <a:latin typeface="+mn-lt"/>
              <a:ea typeface="+mn-ea"/>
              <a:cs typeface="+mn-cs"/>
            </a:endParaRPr>
          </a:p>
        </p:txBody>
      </p:sp>
      <p:graphicFrame>
        <p:nvGraphicFramePr>
          <p:cNvPr id="5" name="Chart 4"/>
          <p:cNvGraphicFramePr/>
          <p:nvPr/>
        </p:nvGraphicFramePr>
        <p:xfrm>
          <a:off x="428596" y="2714620"/>
          <a:ext cx="8072494" cy="3714776"/>
        </p:xfrm>
        <a:graphic>
          <a:graphicData uri="http://schemas.openxmlformats.org/drawingml/2006/chart">
            <c:chart xmlns:c="http://schemas.openxmlformats.org/drawingml/2006/chart" xmlns:r="http://schemas.openxmlformats.org/officeDocument/2006/relationships" r:id="rId2"/>
          </a:graphicData>
        </a:graphic>
      </p:graphicFrame>
      <p:sp>
        <p:nvSpPr>
          <p:cNvPr id="6" name="Segnaposto contenuto 2"/>
          <p:cNvSpPr txBox="1">
            <a:spLocks/>
          </p:cNvSpPr>
          <p:nvPr/>
        </p:nvSpPr>
        <p:spPr>
          <a:xfrm>
            <a:off x="395536" y="6453336"/>
            <a:ext cx="8229600" cy="655663"/>
          </a:xfrm>
          <a:prstGeom prst="rect">
            <a:avLst/>
          </a:prstGeom>
          <a:solidFill>
            <a:schemeClr val="bg1">
              <a:lumMod val="95000"/>
            </a:schemeClr>
          </a:solidFill>
        </p:spPr>
        <p:txBody>
          <a:bodyPr rtlCol="0">
            <a:noAutofit/>
          </a:bodyPr>
          <a:lstStyle/>
          <a:p>
            <a:pPr marL="457200" indent="-457200" algn="ctr"/>
            <a:r>
              <a:rPr kumimoji="0" lang="el-GR" sz="2000" b="0" i="0" u="none" strike="noStrike" kern="1200" cap="none" spc="0" normalizeH="0" baseline="0" noProof="0" dirty="0" smtClean="0">
                <a:ln>
                  <a:noFill/>
                </a:ln>
                <a:solidFill>
                  <a:schemeClr val="tx1"/>
                </a:solidFill>
                <a:effectLst/>
                <a:uLnTx/>
                <a:uFillTx/>
                <a:latin typeface="+mn-lt"/>
              </a:rPr>
              <a:t>Main Sources : </a:t>
            </a:r>
            <a:r>
              <a:rPr lang="en-US" sz="2000" dirty="0" smtClean="0">
                <a:latin typeface="+mn-lt"/>
              </a:rPr>
              <a:t>“Assogestioni”</a:t>
            </a:r>
            <a:r>
              <a:rPr lang="el-GR" sz="2000" dirty="0" smtClean="0">
                <a:latin typeface="+mn-lt"/>
              </a:rPr>
              <a:t>,</a:t>
            </a:r>
            <a:r>
              <a:rPr lang="en-US" sz="2000" dirty="0" smtClean="0">
                <a:latin typeface="+mn-lt"/>
              </a:rPr>
              <a:t>“Scenari Immobiliari”</a:t>
            </a:r>
            <a:r>
              <a:rPr lang="el-GR" sz="2000" dirty="0" smtClean="0">
                <a:latin typeface="+mn-lt"/>
              </a:rPr>
              <a:t>,</a:t>
            </a:r>
            <a:r>
              <a:rPr lang="en-US" sz="2000" dirty="0" smtClean="0">
                <a:latin typeface="+mn-lt"/>
              </a:rPr>
              <a:t> “Institut de l'Epargne Immobilière et Foncière”</a:t>
            </a:r>
            <a:r>
              <a:rPr lang="el-GR" sz="2000" dirty="0" smtClean="0">
                <a:latin typeface="+mn-lt"/>
              </a:rPr>
              <a:t>(IEIF), Info promoted by funds</a:t>
            </a:r>
            <a:endParaRPr kumimoji="0" lang="en-GB" sz="2000" b="0" i="0" u="none" strike="noStrike" kern="1200" cap="none" spc="0" normalizeH="0" baseline="0" noProof="0" dirty="0" smtClean="0">
              <a:ln>
                <a:noFill/>
              </a:ln>
              <a:solidFill>
                <a:schemeClr val="tx1"/>
              </a:solidFill>
              <a:effectLst/>
              <a:uLnTx/>
              <a:uFillTx/>
              <a:latin typeface="+mn-lt"/>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lowchart: Off-page Connector 2"/>
          <p:cNvSpPr/>
          <p:nvPr/>
        </p:nvSpPr>
        <p:spPr>
          <a:xfrm>
            <a:off x="2699792" y="120622"/>
            <a:ext cx="4000528" cy="500066"/>
          </a:xfrm>
          <a:prstGeom prst="flowChartOffpageConnector">
            <a:avLst/>
          </a:prstGeom>
          <a:solidFill>
            <a:schemeClr val="tx1">
              <a:lumMod val="75000"/>
              <a:lumOff val="25000"/>
            </a:schemeClr>
          </a:solidFill>
          <a:ln>
            <a:solidFill>
              <a:schemeClr val="bg2">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latin typeface="Bernard MT Condensed" pitchFamily="18" charset="0"/>
              </a:rPr>
              <a:t>Sample Description</a:t>
            </a:r>
            <a:endParaRPr lang="en-US" sz="2800" dirty="0">
              <a:latin typeface="Bernard MT Condensed" pitchFamily="18" charset="0"/>
            </a:endParaRPr>
          </a:p>
        </p:txBody>
      </p:sp>
      <p:sp>
        <p:nvSpPr>
          <p:cNvPr id="8" name="Segnaposto contenuto 2"/>
          <p:cNvSpPr txBox="1">
            <a:spLocks/>
          </p:cNvSpPr>
          <p:nvPr/>
        </p:nvSpPr>
        <p:spPr>
          <a:xfrm>
            <a:off x="395536" y="692696"/>
            <a:ext cx="8229600" cy="6336704"/>
          </a:xfrm>
          <a:prstGeom prst="rect">
            <a:avLst/>
          </a:prstGeom>
          <a:solidFill>
            <a:schemeClr val="bg1">
              <a:lumMod val="95000"/>
            </a:schemeClr>
          </a:solidFill>
        </p:spPr>
        <p:txBody>
          <a:bodyPr rtlCol="0">
            <a:normAutofit/>
          </a:bodyPr>
          <a:lstStyle/>
          <a:p>
            <a:pPr marL="457200" indent="-457200" algn="just"/>
            <a:r>
              <a:rPr lang="en-US" sz="2200" dirty="0" smtClean="0"/>
              <a:t>Italian market</a:t>
            </a:r>
            <a:r>
              <a:rPr lang="el-GR" sz="2200" dirty="0" smtClean="0"/>
              <a:t>:</a:t>
            </a:r>
            <a:r>
              <a:rPr lang="en-US" sz="2200" dirty="0" smtClean="0"/>
              <a:t> the sample for year 2008 is composed by 45 funds against the almost 180 activated in the same year, a number that is decreasing evidently by going towards to years 2000. The total assets owned by the funds under consideration amount at nearly 15bln € for the latest year of our interval.</a:t>
            </a:r>
            <a:endParaRPr lang="el-GR" sz="2200" dirty="0" smtClean="0"/>
          </a:p>
          <a:p>
            <a:pPr marL="457200" indent="-457200" fontAlgn="auto">
              <a:spcBef>
                <a:spcPct val="20000"/>
              </a:spcBef>
              <a:spcAft>
                <a:spcPts val="0"/>
              </a:spcAft>
              <a:defRPr/>
            </a:pPr>
            <a:r>
              <a:rPr lang="en-US" sz="2200" dirty="0" smtClean="0"/>
              <a:t>French market</a:t>
            </a:r>
            <a:r>
              <a:rPr lang="el-GR" sz="2200" dirty="0" smtClean="0"/>
              <a:t>:</a:t>
            </a:r>
            <a:r>
              <a:rPr lang="en-US" sz="2200" dirty="0" smtClean="0"/>
              <a:t> a number of almost 90 funds have been</a:t>
            </a:r>
            <a:r>
              <a:rPr lang="el-GR" sz="2200" dirty="0" smtClean="0"/>
              <a:t> </a:t>
            </a:r>
            <a:r>
              <a:rPr lang="en-US" sz="2200" dirty="0" smtClean="0"/>
              <a:t>enquired out of 140 operating in 2008. The sample gathers assets of approximately 16bln euro, almost the 90% of the total property fund market in France.</a:t>
            </a:r>
            <a:endParaRPr lang="el-GR" sz="2200" dirty="0" smtClean="0"/>
          </a:p>
          <a:p>
            <a:pPr marL="457200" indent="-457200" algn="just"/>
            <a:r>
              <a:rPr lang="el-GR" sz="2200" dirty="0" smtClean="0"/>
              <a:t>Uk</a:t>
            </a:r>
            <a:r>
              <a:rPr lang="en-US" sz="2200" dirty="0" smtClean="0"/>
              <a:t> market</a:t>
            </a:r>
            <a:r>
              <a:rPr lang="el-GR" sz="2200" dirty="0" smtClean="0"/>
              <a:t>:</a:t>
            </a:r>
            <a:r>
              <a:rPr lang="en-US" sz="2200" dirty="0" smtClean="0"/>
              <a:t> a mean number of 30 property funds per year have been investigated, collecting the data mostly in singular way by the information promoted for each fund; the pooled property funds operating in year 2008 were nearly 65 collecting assets of 32bln</a:t>
            </a:r>
            <a:r>
              <a:rPr lang="el-GR" sz="2200" dirty="0" smtClean="0"/>
              <a:t> euro.</a:t>
            </a:r>
          </a:p>
          <a:p>
            <a:pPr marL="457200" indent="-457200" fontAlgn="auto">
              <a:spcBef>
                <a:spcPct val="20000"/>
              </a:spcBef>
              <a:spcAft>
                <a:spcPts val="0"/>
              </a:spcAft>
              <a:defRPr/>
            </a:pPr>
            <a:r>
              <a:rPr lang="el-GR" sz="2200" dirty="0" smtClean="0"/>
              <a:t>Germany </a:t>
            </a:r>
            <a:r>
              <a:rPr lang="en-US" sz="2200" dirty="0" smtClean="0"/>
              <a:t>market</a:t>
            </a:r>
            <a:r>
              <a:rPr lang="el-GR" sz="2200" dirty="0" smtClean="0"/>
              <a:t>:</a:t>
            </a:r>
            <a:r>
              <a:rPr lang="en-US" sz="2200" dirty="0" smtClean="0"/>
              <a:t> almost 40 open ended property funds completed the sample. In Germany are operating almost 45 open ended funds managing assets of circa 83bln euro.</a:t>
            </a:r>
            <a:endParaRPr lang="en-GB" sz="2200" dirty="0" smtClean="0"/>
          </a:p>
          <a:p>
            <a:pPr marL="457200" indent="-457200" fontAlgn="auto">
              <a:spcBef>
                <a:spcPct val="20000"/>
              </a:spcBef>
              <a:spcAft>
                <a:spcPts val="0"/>
              </a:spcAft>
              <a:defRPr/>
            </a:pPr>
            <a:endParaRPr kumimoji="0" lang="en-GB" sz="2600" b="0" i="0" u="none" strike="noStrike" kern="120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3151</TotalTime>
  <Words>2056</Words>
  <Application>Microsoft Office PowerPoint</Application>
  <PresentationFormat>On-screen Show (4:3)</PresentationFormat>
  <Paragraphs>599</Paragraphs>
  <Slides>19</Slides>
  <Notes>4</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19</vt:i4>
      </vt:variant>
    </vt:vector>
  </HeadingPairs>
  <TitlesOfParts>
    <vt:vector size="21" baseType="lpstr">
      <vt:lpstr>Office Theme</vt:lpstr>
      <vt:lpstr>Equation</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Geo</dc:creator>
  <cp:lastModifiedBy>Geo</cp:lastModifiedBy>
  <cp:revision>258</cp:revision>
  <dcterms:created xsi:type="dcterms:W3CDTF">2009-03-17T20:22:18Z</dcterms:created>
  <dcterms:modified xsi:type="dcterms:W3CDTF">2010-07-06T12:09:19Z</dcterms:modified>
</cp:coreProperties>
</file>