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74" r:id="rId3"/>
    <p:sldId id="299" r:id="rId4"/>
    <p:sldId id="300" r:id="rId5"/>
    <p:sldId id="301" r:id="rId6"/>
    <p:sldId id="302" r:id="rId7"/>
    <p:sldId id="311" r:id="rId8"/>
    <p:sldId id="312" r:id="rId9"/>
    <p:sldId id="291" r:id="rId10"/>
    <p:sldId id="305" r:id="rId11"/>
    <p:sldId id="290" r:id="rId12"/>
    <p:sldId id="313" r:id="rId13"/>
    <p:sldId id="308" r:id="rId14"/>
    <p:sldId id="307" r:id="rId15"/>
    <p:sldId id="314" r:id="rId16"/>
    <p:sldId id="309" r:id="rId17"/>
    <p:sldId id="315" r:id="rId18"/>
    <p:sldId id="310" r:id="rId19"/>
    <p:sldId id="29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o" initials="G"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75" d="100"/>
          <a:sy n="75" d="100"/>
        </p:scale>
        <p:origin x="-1338"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lineChart>
        <c:grouping val="standard"/>
        <c:ser>
          <c:idx val="1"/>
          <c:order val="0"/>
          <c:tx>
            <c:strRef>
              <c:f>Sheet1!$B$1</c:f>
              <c:strCache>
                <c:ptCount val="1"/>
                <c:pt idx="0">
                  <c:v>N.  Italian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Sheet1!$F$2:$F$10</c:f>
              <c:numCache>
                <c:formatCode>0.00</c:formatCode>
                <c:ptCount val="9"/>
                <c:pt idx="0">
                  <c:v>10</c:v>
                </c:pt>
                <c:pt idx="1">
                  <c:v>14</c:v>
                </c:pt>
                <c:pt idx="2">
                  <c:v>14</c:v>
                </c:pt>
                <c:pt idx="3">
                  <c:v>22</c:v>
                </c:pt>
                <c:pt idx="4">
                  <c:v>21</c:v>
                </c:pt>
                <c:pt idx="5">
                  <c:v>30</c:v>
                </c:pt>
                <c:pt idx="6">
                  <c:v>35</c:v>
                </c:pt>
                <c:pt idx="7">
                  <c:v>35</c:v>
                </c:pt>
                <c:pt idx="8">
                  <c:v>45</c:v>
                </c:pt>
              </c:numCache>
            </c:numRef>
          </c:val>
        </c:ser>
        <c:ser>
          <c:idx val="2"/>
          <c:order val="1"/>
          <c:tx>
            <c:strRef>
              <c:f>Sheet1!$C$1</c:f>
              <c:strCache>
                <c:ptCount val="1"/>
                <c:pt idx="0">
                  <c:v>N. France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Sheet1!$G$2:$G$10</c:f>
              <c:numCache>
                <c:formatCode>0.00</c:formatCode>
                <c:ptCount val="9"/>
                <c:pt idx="0">
                  <c:v>131</c:v>
                </c:pt>
                <c:pt idx="1">
                  <c:v>111</c:v>
                </c:pt>
                <c:pt idx="2">
                  <c:v>100</c:v>
                </c:pt>
                <c:pt idx="3">
                  <c:v>95</c:v>
                </c:pt>
                <c:pt idx="4">
                  <c:v>91</c:v>
                </c:pt>
                <c:pt idx="5">
                  <c:v>91</c:v>
                </c:pt>
                <c:pt idx="6">
                  <c:v>93</c:v>
                </c:pt>
                <c:pt idx="7">
                  <c:v>89</c:v>
                </c:pt>
                <c:pt idx="8">
                  <c:v>83</c:v>
                </c:pt>
              </c:numCache>
            </c:numRef>
          </c:val>
        </c:ser>
        <c:ser>
          <c:idx val="3"/>
          <c:order val="2"/>
          <c:tx>
            <c:strRef>
              <c:f>Sheet1!$D$1</c:f>
              <c:strCache>
                <c:ptCount val="1"/>
                <c:pt idx="0">
                  <c:v>N. German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Sheet1!$D$2:$D$10</c:f>
              <c:numCache>
                <c:formatCode>General</c:formatCode>
                <c:ptCount val="9"/>
                <c:pt idx="0">
                  <c:v>34</c:v>
                </c:pt>
                <c:pt idx="1">
                  <c:v>35</c:v>
                </c:pt>
                <c:pt idx="2">
                  <c:v>36</c:v>
                </c:pt>
                <c:pt idx="3">
                  <c:v>37</c:v>
                </c:pt>
                <c:pt idx="4">
                  <c:v>39</c:v>
                </c:pt>
                <c:pt idx="5">
                  <c:v>39</c:v>
                </c:pt>
                <c:pt idx="6">
                  <c:v>39</c:v>
                </c:pt>
                <c:pt idx="7">
                  <c:v>39</c:v>
                </c:pt>
                <c:pt idx="8">
                  <c:v>39</c:v>
                </c:pt>
              </c:numCache>
            </c:numRef>
          </c:val>
        </c:ser>
        <c:ser>
          <c:idx val="4"/>
          <c:order val="3"/>
          <c:tx>
            <c:strRef>
              <c:f>Sheet1!$E$1</c:f>
              <c:strCache>
                <c:ptCount val="1"/>
                <c:pt idx="0">
                  <c:v>N.  UK Funds</c:v>
                </c:pt>
              </c:strCache>
            </c:strRef>
          </c:tx>
          <c:cat>
            <c:numRef>
              <c:f>Sheet1!$A$12:$I$12</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Sheet1!$E$2:$E$10</c:f>
              <c:numCache>
                <c:formatCode>General</c:formatCode>
                <c:ptCount val="9"/>
                <c:pt idx="0">
                  <c:v>23</c:v>
                </c:pt>
                <c:pt idx="1">
                  <c:v>25</c:v>
                </c:pt>
                <c:pt idx="2">
                  <c:v>25</c:v>
                </c:pt>
                <c:pt idx="3">
                  <c:v>25</c:v>
                </c:pt>
                <c:pt idx="4">
                  <c:v>26</c:v>
                </c:pt>
                <c:pt idx="5">
                  <c:v>27</c:v>
                </c:pt>
                <c:pt idx="6">
                  <c:v>27</c:v>
                </c:pt>
                <c:pt idx="7">
                  <c:v>27</c:v>
                </c:pt>
                <c:pt idx="8">
                  <c:v>27</c:v>
                </c:pt>
              </c:numCache>
            </c:numRef>
          </c:val>
        </c:ser>
        <c:marker val="1"/>
        <c:axId val="85080704"/>
        <c:axId val="85102976"/>
      </c:lineChart>
      <c:catAx>
        <c:axId val="85080704"/>
        <c:scaling>
          <c:orientation val="minMax"/>
        </c:scaling>
        <c:axPos val="b"/>
        <c:numFmt formatCode="General" sourceLinked="1"/>
        <c:tickLblPos val="nextTo"/>
        <c:crossAx val="85102976"/>
        <c:crosses val="autoZero"/>
        <c:auto val="1"/>
        <c:lblAlgn val="ctr"/>
        <c:lblOffset val="100"/>
      </c:catAx>
      <c:valAx>
        <c:axId val="85102976"/>
        <c:scaling>
          <c:orientation val="minMax"/>
        </c:scaling>
        <c:axPos val="l"/>
        <c:majorGridlines/>
        <c:numFmt formatCode="0.00" sourceLinked="1"/>
        <c:tickLblPos val="nextTo"/>
        <c:crossAx val="85080704"/>
        <c:crosses val="autoZero"/>
        <c:crossBetween val="between"/>
      </c:valAx>
    </c:plotArea>
    <c:legend>
      <c:legendPos val="r"/>
      <c:layout/>
    </c:legend>
    <c:plotVisOnly val="1"/>
  </c:chart>
  <c:spPr>
    <a:solidFill>
      <a:schemeClr val="bg1"/>
    </a:solidFill>
  </c:sp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20261-9499-481E-B955-9A1805E157CC}" type="doc">
      <dgm:prSet loTypeId="urn:microsoft.com/office/officeart/2005/8/layout/pyramid2" loCatId="list" qsTypeId="urn:microsoft.com/office/officeart/2005/8/quickstyle/simple1" qsCatId="simple" csTypeId="urn:microsoft.com/office/officeart/2005/8/colors/accent1_2" csCatId="accent1" phldr="1"/>
      <dgm:spPr/>
    </dgm:pt>
    <dgm:pt modelId="{C1CA9206-A3CB-45C5-9145-27448E0A0271}">
      <dgm:prSet phldrT="[Text]"/>
      <dgm:spPr/>
      <dgm:t>
        <a:bodyPr/>
        <a:lstStyle/>
        <a:p>
          <a:r>
            <a:rPr lang="it-IT" dirty="0" smtClean="0"/>
            <a:t>Real Estate Trends</a:t>
          </a:r>
          <a:endParaRPr lang="it-IT" dirty="0"/>
        </a:p>
      </dgm:t>
    </dgm:pt>
    <dgm:pt modelId="{BBA1DB30-A49D-4634-9D18-8D0270D5BDDE}" type="parTrans" cxnId="{8C244470-1CAB-4C7A-ADE5-1D1CBDB04E22}">
      <dgm:prSet/>
      <dgm:spPr/>
      <dgm:t>
        <a:bodyPr/>
        <a:lstStyle/>
        <a:p>
          <a:endParaRPr lang="it-IT"/>
        </a:p>
      </dgm:t>
    </dgm:pt>
    <dgm:pt modelId="{9AB2CB2A-1359-4886-9AE2-93B24D176FD8}" type="sibTrans" cxnId="{8C244470-1CAB-4C7A-ADE5-1D1CBDB04E22}">
      <dgm:prSet/>
      <dgm:spPr/>
      <dgm:t>
        <a:bodyPr/>
        <a:lstStyle/>
        <a:p>
          <a:endParaRPr lang="it-IT"/>
        </a:p>
      </dgm:t>
    </dgm:pt>
    <dgm:pt modelId="{1BD5B5D3-321B-494B-8DE4-0C521FA8FCEA}">
      <dgm:prSet phldrT="[Text]"/>
      <dgm:spPr/>
      <dgm:t>
        <a:bodyPr/>
        <a:lstStyle/>
        <a:p>
          <a:r>
            <a:rPr lang="it-IT" dirty="0" smtClean="0"/>
            <a:t>Property Funds</a:t>
          </a:r>
          <a:endParaRPr lang="it-IT" dirty="0"/>
        </a:p>
      </dgm:t>
    </dgm:pt>
    <dgm:pt modelId="{BB50E7E9-7431-4528-89FB-6EEE4E5192BA}" type="parTrans" cxnId="{09FAEABE-0C8C-4270-8F72-47536072D288}">
      <dgm:prSet/>
      <dgm:spPr/>
      <dgm:t>
        <a:bodyPr/>
        <a:lstStyle/>
        <a:p>
          <a:endParaRPr lang="it-IT"/>
        </a:p>
      </dgm:t>
    </dgm:pt>
    <dgm:pt modelId="{155A8597-4D32-42FE-898F-EC59A70A80F4}" type="sibTrans" cxnId="{09FAEABE-0C8C-4270-8F72-47536072D288}">
      <dgm:prSet/>
      <dgm:spPr/>
      <dgm:t>
        <a:bodyPr/>
        <a:lstStyle/>
        <a:p>
          <a:endParaRPr lang="it-IT"/>
        </a:p>
      </dgm:t>
    </dgm:pt>
    <dgm:pt modelId="{455EFAE4-FCB6-4038-880F-2584224E13AD}">
      <dgm:prSet phldrT="[Text]"/>
      <dgm:spPr/>
      <dgm:t>
        <a:bodyPr/>
        <a:lstStyle/>
        <a:p>
          <a:r>
            <a:rPr lang="it-IT" dirty="0" smtClean="0"/>
            <a:t>Optimal Asset Allocation</a:t>
          </a:r>
          <a:endParaRPr lang="it-IT" dirty="0"/>
        </a:p>
      </dgm:t>
    </dgm:pt>
    <dgm:pt modelId="{CE4454B8-EECF-44C1-93FC-9051DA12CCD9}" type="parTrans" cxnId="{03267DD9-9BE8-4C9D-90C0-25731C010B44}">
      <dgm:prSet/>
      <dgm:spPr/>
      <dgm:t>
        <a:bodyPr/>
        <a:lstStyle/>
        <a:p>
          <a:endParaRPr lang="it-IT"/>
        </a:p>
      </dgm:t>
    </dgm:pt>
    <dgm:pt modelId="{2BC2A3EF-7A7A-4787-8E1A-17EE3EF24CA9}" type="sibTrans" cxnId="{03267DD9-9BE8-4C9D-90C0-25731C010B44}">
      <dgm:prSet/>
      <dgm:spPr/>
      <dgm:t>
        <a:bodyPr/>
        <a:lstStyle/>
        <a:p>
          <a:endParaRPr lang="it-IT"/>
        </a:p>
      </dgm:t>
    </dgm:pt>
    <dgm:pt modelId="{7988C0BE-06ED-40F7-920E-EE9635F8EB22}" type="pres">
      <dgm:prSet presAssocID="{0D820261-9499-481E-B955-9A1805E157CC}" presName="compositeShape" presStyleCnt="0">
        <dgm:presLayoutVars>
          <dgm:dir/>
          <dgm:resizeHandles/>
        </dgm:presLayoutVars>
      </dgm:prSet>
      <dgm:spPr/>
    </dgm:pt>
    <dgm:pt modelId="{9F8E61C9-5617-4DE4-9BC2-34BDCA2E8493}" type="pres">
      <dgm:prSet presAssocID="{0D820261-9499-481E-B955-9A1805E157CC}" presName="pyramid" presStyleLbl="node1" presStyleIdx="0" presStyleCnt="1" custLinFactNeighborY="7804"/>
      <dgm:spPr>
        <a:blipFill rotWithShape="0">
          <a:blip xmlns:r="http://schemas.openxmlformats.org/officeDocument/2006/relationships" r:embed="rId1"/>
          <a:stretch>
            <a:fillRect/>
          </a:stretch>
        </a:blipFill>
      </dgm:spPr>
    </dgm:pt>
    <dgm:pt modelId="{969CEA1D-FE4A-4B30-A082-DF41EE9C3917}" type="pres">
      <dgm:prSet presAssocID="{0D820261-9499-481E-B955-9A1805E157CC}" presName="theList" presStyleCnt="0"/>
      <dgm:spPr/>
    </dgm:pt>
    <dgm:pt modelId="{9C2535DF-B0FD-4E0C-A7CC-08F9DAFDE731}" type="pres">
      <dgm:prSet presAssocID="{C1CA9206-A3CB-45C5-9145-27448E0A0271}" presName="aNode" presStyleLbl="fgAcc1" presStyleIdx="0" presStyleCnt="3">
        <dgm:presLayoutVars>
          <dgm:bulletEnabled val="1"/>
        </dgm:presLayoutVars>
      </dgm:prSet>
      <dgm:spPr/>
      <dgm:t>
        <a:bodyPr/>
        <a:lstStyle/>
        <a:p>
          <a:endParaRPr lang="it-IT"/>
        </a:p>
      </dgm:t>
    </dgm:pt>
    <dgm:pt modelId="{A3876694-119A-46A9-9113-A8507AFCBF74}" type="pres">
      <dgm:prSet presAssocID="{C1CA9206-A3CB-45C5-9145-27448E0A0271}" presName="aSpace" presStyleCnt="0"/>
      <dgm:spPr/>
    </dgm:pt>
    <dgm:pt modelId="{FB7BF78E-D6EB-48EF-96DE-39A18ABE9FD8}" type="pres">
      <dgm:prSet presAssocID="{1BD5B5D3-321B-494B-8DE4-0C521FA8FCEA}" presName="aNode" presStyleLbl="fgAcc1" presStyleIdx="1" presStyleCnt="3">
        <dgm:presLayoutVars>
          <dgm:bulletEnabled val="1"/>
        </dgm:presLayoutVars>
      </dgm:prSet>
      <dgm:spPr/>
      <dgm:t>
        <a:bodyPr/>
        <a:lstStyle/>
        <a:p>
          <a:endParaRPr lang="it-IT"/>
        </a:p>
      </dgm:t>
    </dgm:pt>
    <dgm:pt modelId="{0CF25FAD-392B-480E-AA8F-95E52B4FD70A}" type="pres">
      <dgm:prSet presAssocID="{1BD5B5D3-321B-494B-8DE4-0C521FA8FCEA}" presName="aSpace" presStyleCnt="0"/>
      <dgm:spPr/>
    </dgm:pt>
    <dgm:pt modelId="{08D27AD4-3123-4925-A3B7-F42EF024F75B}" type="pres">
      <dgm:prSet presAssocID="{455EFAE4-FCB6-4038-880F-2584224E13AD}" presName="aNode" presStyleLbl="fgAcc1" presStyleIdx="2" presStyleCnt="3">
        <dgm:presLayoutVars>
          <dgm:bulletEnabled val="1"/>
        </dgm:presLayoutVars>
      </dgm:prSet>
      <dgm:spPr/>
      <dgm:t>
        <a:bodyPr/>
        <a:lstStyle/>
        <a:p>
          <a:endParaRPr lang="el-GR"/>
        </a:p>
      </dgm:t>
    </dgm:pt>
    <dgm:pt modelId="{CD2DF773-07FE-4D78-9ABE-5A896B018B0B}" type="pres">
      <dgm:prSet presAssocID="{455EFAE4-FCB6-4038-880F-2584224E13AD}" presName="aSpace" presStyleCnt="0"/>
      <dgm:spPr/>
    </dgm:pt>
  </dgm:ptLst>
  <dgm:cxnLst>
    <dgm:cxn modelId="{7C98A313-8A00-4284-9D58-8DDA396A3DBF}" type="presOf" srcId="{1BD5B5D3-321B-494B-8DE4-0C521FA8FCEA}" destId="{FB7BF78E-D6EB-48EF-96DE-39A18ABE9FD8}" srcOrd="0" destOrd="0" presId="urn:microsoft.com/office/officeart/2005/8/layout/pyramid2"/>
    <dgm:cxn modelId="{03267DD9-9BE8-4C9D-90C0-25731C010B44}" srcId="{0D820261-9499-481E-B955-9A1805E157CC}" destId="{455EFAE4-FCB6-4038-880F-2584224E13AD}" srcOrd="2" destOrd="0" parTransId="{CE4454B8-EECF-44C1-93FC-9051DA12CCD9}" sibTransId="{2BC2A3EF-7A7A-4787-8E1A-17EE3EF24CA9}"/>
    <dgm:cxn modelId="{8C244470-1CAB-4C7A-ADE5-1D1CBDB04E22}" srcId="{0D820261-9499-481E-B955-9A1805E157CC}" destId="{C1CA9206-A3CB-45C5-9145-27448E0A0271}" srcOrd="0" destOrd="0" parTransId="{BBA1DB30-A49D-4634-9D18-8D0270D5BDDE}" sibTransId="{9AB2CB2A-1359-4886-9AE2-93B24D176FD8}"/>
    <dgm:cxn modelId="{09FAEABE-0C8C-4270-8F72-47536072D288}" srcId="{0D820261-9499-481E-B955-9A1805E157CC}" destId="{1BD5B5D3-321B-494B-8DE4-0C521FA8FCEA}" srcOrd="1" destOrd="0" parTransId="{BB50E7E9-7431-4528-89FB-6EEE4E5192BA}" sibTransId="{155A8597-4D32-42FE-898F-EC59A70A80F4}"/>
    <dgm:cxn modelId="{2A29D3C1-12F2-4E05-8D6C-3ED2A57C377E}" type="presOf" srcId="{0D820261-9499-481E-B955-9A1805E157CC}" destId="{7988C0BE-06ED-40F7-920E-EE9635F8EB22}" srcOrd="0" destOrd="0" presId="urn:microsoft.com/office/officeart/2005/8/layout/pyramid2"/>
    <dgm:cxn modelId="{DA33733D-9520-41E1-85B9-D537879C9D37}" type="presOf" srcId="{C1CA9206-A3CB-45C5-9145-27448E0A0271}" destId="{9C2535DF-B0FD-4E0C-A7CC-08F9DAFDE731}" srcOrd="0" destOrd="0" presId="urn:microsoft.com/office/officeart/2005/8/layout/pyramid2"/>
    <dgm:cxn modelId="{8C6F054A-047F-48E4-9D39-2578115C3734}" type="presOf" srcId="{455EFAE4-FCB6-4038-880F-2584224E13AD}" destId="{08D27AD4-3123-4925-A3B7-F42EF024F75B}" srcOrd="0" destOrd="0" presId="urn:microsoft.com/office/officeart/2005/8/layout/pyramid2"/>
    <dgm:cxn modelId="{9475882E-5AD7-4F4D-AFF3-A74849D42DC3}" type="presParOf" srcId="{7988C0BE-06ED-40F7-920E-EE9635F8EB22}" destId="{9F8E61C9-5617-4DE4-9BC2-34BDCA2E8493}" srcOrd="0" destOrd="0" presId="urn:microsoft.com/office/officeart/2005/8/layout/pyramid2"/>
    <dgm:cxn modelId="{B0ADFCE2-5D8B-4CDC-9AAD-2ABA49A3DFF7}" type="presParOf" srcId="{7988C0BE-06ED-40F7-920E-EE9635F8EB22}" destId="{969CEA1D-FE4A-4B30-A082-DF41EE9C3917}" srcOrd="1" destOrd="0" presId="urn:microsoft.com/office/officeart/2005/8/layout/pyramid2"/>
    <dgm:cxn modelId="{EC5CEE40-3AF3-4D76-AA5C-EB9A0CD3A635}" type="presParOf" srcId="{969CEA1D-FE4A-4B30-A082-DF41EE9C3917}" destId="{9C2535DF-B0FD-4E0C-A7CC-08F9DAFDE731}" srcOrd="0" destOrd="0" presId="urn:microsoft.com/office/officeart/2005/8/layout/pyramid2"/>
    <dgm:cxn modelId="{45C5E5EE-84AD-4592-837A-12E474BDF297}" type="presParOf" srcId="{969CEA1D-FE4A-4B30-A082-DF41EE9C3917}" destId="{A3876694-119A-46A9-9113-A8507AFCBF74}" srcOrd="1" destOrd="0" presId="urn:microsoft.com/office/officeart/2005/8/layout/pyramid2"/>
    <dgm:cxn modelId="{6C8CBC5C-DCAB-448A-8156-D1D717D600E8}" type="presParOf" srcId="{969CEA1D-FE4A-4B30-A082-DF41EE9C3917}" destId="{FB7BF78E-D6EB-48EF-96DE-39A18ABE9FD8}" srcOrd="2" destOrd="0" presId="urn:microsoft.com/office/officeart/2005/8/layout/pyramid2"/>
    <dgm:cxn modelId="{5F8CDAF7-D1A3-4912-B2A8-24606D30EDC4}" type="presParOf" srcId="{969CEA1D-FE4A-4B30-A082-DF41EE9C3917}" destId="{0CF25FAD-392B-480E-AA8F-95E52B4FD70A}" srcOrd="3" destOrd="0" presId="urn:microsoft.com/office/officeart/2005/8/layout/pyramid2"/>
    <dgm:cxn modelId="{B773CDB5-EEE5-40B0-92BE-61AD97809E1F}" type="presParOf" srcId="{969CEA1D-FE4A-4B30-A082-DF41EE9C3917}" destId="{08D27AD4-3123-4925-A3B7-F42EF024F75B}" srcOrd="4" destOrd="0" presId="urn:microsoft.com/office/officeart/2005/8/layout/pyramid2"/>
    <dgm:cxn modelId="{4F0E0F08-2404-4D0E-9897-D687093318EA}" type="presParOf" srcId="{969CEA1D-FE4A-4B30-A082-DF41EE9C3917}" destId="{CD2DF773-07FE-4D78-9ABE-5A896B018B0B}"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8E61C9-5617-4DE4-9BC2-34BDCA2E8493}">
      <dsp:nvSpPr>
        <dsp:cNvPr id="0" name=""/>
        <dsp:cNvSpPr/>
      </dsp:nvSpPr>
      <dsp:spPr>
        <a:xfrm>
          <a:off x="0" y="0"/>
          <a:ext cx="2339834" cy="2746379"/>
        </a:xfrm>
        <a:prstGeom prst="triangl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535DF-B0FD-4E0C-A7CC-08F9DAFDE731}">
      <dsp:nvSpPr>
        <dsp:cNvPr id="0" name=""/>
        <dsp:cNvSpPr/>
      </dsp:nvSpPr>
      <dsp:spPr>
        <a:xfrm>
          <a:off x="1169917" y="276113"/>
          <a:ext cx="1520892" cy="6501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Real Estate Trends</a:t>
          </a:r>
          <a:endParaRPr lang="it-IT" sz="1600" kern="1200" dirty="0"/>
        </a:p>
      </dsp:txBody>
      <dsp:txXfrm>
        <a:off x="1169917" y="276113"/>
        <a:ext cx="1520892" cy="650119"/>
      </dsp:txXfrm>
    </dsp:sp>
    <dsp:sp modelId="{FB7BF78E-D6EB-48EF-96DE-39A18ABE9FD8}">
      <dsp:nvSpPr>
        <dsp:cNvPr id="0" name=""/>
        <dsp:cNvSpPr/>
      </dsp:nvSpPr>
      <dsp:spPr>
        <a:xfrm>
          <a:off x="1169917" y="1007497"/>
          <a:ext cx="1520892" cy="6501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Property Funds</a:t>
          </a:r>
          <a:endParaRPr lang="it-IT" sz="1600" kern="1200" dirty="0"/>
        </a:p>
      </dsp:txBody>
      <dsp:txXfrm>
        <a:off x="1169917" y="1007497"/>
        <a:ext cx="1520892" cy="650119"/>
      </dsp:txXfrm>
    </dsp:sp>
    <dsp:sp modelId="{08D27AD4-3123-4925-A3B7-F42EF024F75B}">
      <dsp:nvSpPr>
        <dsp:cNvPr id="0" name=""/>
        <dsp:cNvSpPr/>
      </dsp:nvSpPr>
      <dsp:spPr>
        <a:xfrm>
          <a:off x="1169917" y="1738882"/>
          <a:ext cx="1520892" cy="6501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smtClean="0"/>
            <a:t>Optimal Asset Allocation</a:t>
          </a:r>
          <a:endParaRPr lang="it-IT" sz="1600" kern="1200" dirty="0"/>
        </a:p>
      </dsp:txBody>
      <dsp:txXfrm>
        <a:off x="1169917" y="1738882"/>
        <a:ext cx="1520892" cy="6501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6A7C64-78A8-4F78-BD70-840C0921E54D}" type="datetimeFigureOut">
              <a:rPr lang="en-US" smtClean="0"/>
              <a:pPr/>
              <a:t>6/24/2010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93FDB-378A-46C0-ABF6-6EEFA6CD5FA8}" type="slidenum">
              <a:rPr lang="en-US" smtClean="0"/>
              <a:pPr/>
              <a:t>‹N›</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5A251-2820-42AB-9C42-5DF35BD9AD32}" type="datetimeFigureOut">
              <a:rPr lang="en-US" smtClean="0"/>
              <a:pPr/>
              <a:t>6/24/2010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82100-1437-4996-B669-A2B59BDF1181}" type="slidenum">
              <a:rPr lang="en-US" smtClean="0"/>
              <a:pPr/>
              <a:t>‹N›</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D3882100-1437-4996-B669-A2B59BDF1181}"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C23186-E6E9-433D-8A05-705AE13EF2D9}" type="datetime1">
              <a:rPr lang="en-US" smtClean="0"/>
              <a:pPr>
                <a:defRPr/>
              </a:pPr>
              <a:t>6/24/2010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E7B2C9A-BCAB-4D3B-9507-4BCD4DBD2E14}" type="slidenum">
              <a:rPr lang="en-US"/>
              <a:pPr>
                <a:defRPr/>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A50CD5-3D8A-4348-8616-E69B5E430551}" type="datetime1">
              <a:rPr lang="en-US" smtClean="0"/>
              <a:pPr>
                <a:defRPr/>
              </a:pPr>
              <a:t>6/24/2010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0963710-DC69-4146-9BEC-93BAC0D13903}"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6D34C8-8D7E-4091-8C77-0FB3357651E7}" type="datetime1">
              <a:rPr lang="en-US" smtClean="0"/>
              <a:pPr>
                <a:defRPr/>
              </a:pPr>
              <a:t>6/24/2010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05C18F0-DC60-44C0-A650-B9F66ADC1F13}"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A4DD64-E118-4403-AD0E-FB0FD230F1DF}" type="datetime1">
              <a:rPr lang="en-US" smtClean="0"/>
              <a:pPr>
                <a:defRPr/>
              </a:pPr>
              <a:t>6/24/2010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09E076-723E-4E6D-A4B2-3138C2C3092B}" type="slidenum">
              <a:rPr lang="en-US"/>
              <a:pPr>
                <a:defRPr/>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E5FE88-78AA-40A3-BF7F-4848E521450E}" type="datetime1">
              <a:rPr lang="en-US" smtClean="0"/>
              <a:pPr>
                <a:defRPr/>
              </a:pPr>
              <a:t>6/24/2010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2A0C49-0FB8-4EC3-8906-5556DF8E9F7B}"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3346C83-9BC7-486A-A08E-2FF98EE15B5C}" type="datetime1">
              <a:rPr lang="en-US" smtClean="0"/>
              <a:pPr>
                <a:defRPr/>
              </a:pPr>
              <a:t>6/24/2010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0DD90A1-D7D4-4A7D-89E0-C1B5969A9A5A}"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C51B6A-B534-494D-BDAB-A522B0151494}" type="datetime1">
              <a:rPr lang="en-US" smtClean="0"/>
              <a:pPr>
                <a:defRPr/>
              </a:pPr>
              <a:t>6/24/2010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18AB3EC-2DEB-4E81-888B-042AFA3EC295}"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02C459-5E02-4C0C-A1FC-1749023104D6}" type="datetime1">
              <a:rPr lang="en-US" smtClean="0"/>
              <a:pPr>
                <a:defRPr/>
              </a:pPr>
              <a:t>6/24/2010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AC2788A-E6C6-4D9C-ACFA-43FE5DFA79ED}" type="slidenum">
              <a:rPr lang="en-US"/>
              <a:pPr>
                <a:defRPr/>
              </a:pPr>
              <a:t>‹N›</a:t>
            </a:fld>
            <a:endParaRPr lang="en-US" dirty="0"/>
          </a:p>
        </p:txBody>
      </p:sp>
      <p:pic>
        <p:nvPicPr>
          <p:cNvPr id="5" name="Picture 4" descr="C:\Users\Geo\Desktop\Duomo.jpg"/>
          <p:cNvPicPr>
            <a:picLocks noChangeAspect="1" noChangeArrowheads="1"/>
          </p:cNvPicPr>
          <p:nvPr userDrawn="1"/>
        </p:nvPicPr>
        <p:blipFill>
          <a:blip r:embed="rId2" cstate="print"/>
          <a:srcRect/>
          <a:stretch>
            <a:fillRect/>
          </a:stretch>
        </p:blipFill>
        <p:spPr bwMode="auto">
          <a:xfrm>
            <a:off x="0" y="1"/>
            <a:ext cx="9144000" cy="685799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Users\Geo\Desktop\Duomo.jpg"/>
          <p:cNvPicPr>
            <a:picLocks noChangeAspect="1" noChangeArrowheads="1"/>
          </p:cNvPicPr>
          <p:nvPr userDrawn="1"/>
        </p:nvPicPr>
        <p:blipFill>
          <a:blip r:embed="rId2" cstate="print"/>
          <a:srcRect/>
          <a:stretch>
            <a:fillRect/>
          </a:stretch>
        </p:blipFill>
        <p:spPr bwMode="auto">
          <a:xfrm>
            <a:off x="0" y="1"/>
            <a:ext cx="6804248" cy="6202809"/>
          </a:xfrm>
          <a:prstGeom prst="rect">
            <a:avLst/>
          </a:prstGeom>
          <a:noFill/>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E2C472-828F-4C30-9048-6153E65AFAC0}" type="datetime1">
              <a:rPr lang="en-US" smtClean="0"/>
              <a:pPr>
                <a:defRPr/>
              </a:pPr>
              <a:t>6/24/2010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553E862-C55A-488B-B1EE-4925E93B6589}" type="slidenum">
              <a:rPr lang="en-US"/>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8E2AB6-7594-4E9B-A1F8-11DF1B94EC27}" type="datetime1">
              <a:rPr lang="en-US" smtClean="0"/>
              <a:pPr>
                <a:defRPr/>
              </a:pPr>
              <a:t>6/24/2010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A9BBF3A-F9A8-409A-B964-AB137D84B894}"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FD46E25-AFBB-4DCD-8D0A-81DA4B5A292D}" type="datetime1">
              <a:rPr lang="en-US" smtClean="0"/>
              <a:pPr>
                <a:defRPr/>
              </a:pPr>
              <a:t>6/24/2010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DB490C4-65B2-4F77-A8A2-B3030CE2DE97}"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Gianluca.mattarocci@uniroma2.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Geo\Desktop\Duomo.jpg"/>
          <p:cNvPicPr>
            <a:picLocks noChangeAspect="1" noChangeArrowheads="1"/>
          </p:cNvPicPr>
          <p:nvPr/>
        </p:nvPicPr>
        <p:blipFill>
          <a:blip r:embed="rId3" cstate="print"/>
          <a:srcRect/>
          <a:stretch>
            <a:fillRect/>
          </a:stretch>
        </p:blipFill>
        <p:spPr bwMode="auto">
          <a:xfrm>
            <a:off x="0" y="0"/>
            <a:ext cx="9144000" cy="8335747"/>
          </a:xfrm>
          <a:prstGeom prst="rect">
            <a:avLst/>
          </a:prstGeom>
          <a:noFill/>
        </p:spPr>
      </p:pic>
      <p:sp>
        <p:nvSpPr>
          <p:cNvPr id="2051" name="Rectangle 9"/>
          <p:cNvSpPr>
            <a:spLocks noChangeArrowheads="1"/>
          </p:cNvSpPr>
          <p:nvPr/>
        </p:nvSpPr>
        <p:spPr bwMode="auto">
          <a:xfrm>
            <a:off x="0" y="2225675"/>
            <a:ext cx="9144000" cy="0"/>
          </a:xfrm>
          <a:prstGeom prst="rect">
            <a:avLst/>
          </a:prstGeom>
          <a:noFill/>
          <a:ln w="9525">
            <a:noFill/>
            <a:miter lim="800000"/>
            <a:headEnd/>
            <a:tailEnd/>
          </a:ln>
        </p:spPr>
        <p:txBody>
          <a:bodyPr wrap="none" anchor="ctr">
            <a:spAutoFit/>
          </a:bodyPr>
          <a:lstStyle/>
          <a:p>
            <a:endParaRPr lang="en-US" dirty="0">
              <a:latin typeface="Calibri" pitchFamily="34" charset="0"/>
            </a:endParaRPr>
          </a:p>
        </p:txBody>
      </p:sp>
      <p:sp>
        <p:nvSpPr>
          <p:cNvPr id="2052" name="Rectangle 10"/>
          <p:cNvSpPr>
            <a:spLocks noChangeArrowheads="1"/>
          </p:cNvSpPr>
          <p:nvPr/>
        </p:nvSpPr>
        <p:spPr bwMode="auto">
          <a:xfrm>
            <a:off x="285720" y="64944"/>
            <a:ext cx="8572560" cy="3724096"/>
          </a:xfrm>
          <a:prstGeom prst="rect">
            <a:avLst/>
          </a:prstGeom>
          <a:noFill/>
          <a:ln w="9525">
            <a:noFill/>
            <a:miter lim="800000"/>
            <a:headEnd/>
            <a:tailEnd/>
          </a:ln>
        </p:spPr>
        <p:txBody>
          <a:bodyPr wrap="square" anchor="ctr">
            <a:spAutoFit/>
          </a:bodyPr>
          <a:lstStyle/>
          <a:p>
            <a:pPr eaLnBrk="0" hangingPunct="0">
              <a:tabLst>
                <a:tab pos="3060700" algn="ctr"/>
                <a:tab pos="6119813" algn="r"/>
              </a:tabLst>
            </a:pPr>
            <a:endParaRPr lang="it-IT" dirty="0">
              <a:latin typeface="Book Antiqua" pitchFamily="18" charset="0"/>
              <a:cs typeface="Times New Roman" pitchFamily="18" charset="0"/>
            </a:endParaRPr>
          </a:p>
          <a:p>
            <a:pPr algn="ctr" eaLnBrk="0" hangingPunct="0">
              <a:tabLst>
                <a:tab pos="3060700" algn="ctr"/>
                <a:tab pos="6119813" algn="r"/>
              </a:tabLst>
            </a:pPr>
            <a:endParaRPr lang="it-IT" dirty="0" smtClean="0">
              <a:latin typeface="Book Antiqua" pitchFamily="18" charset="0"/>
              <a:cs typeface="Times New Roman" pitchFamily="18" charset="0"/>
            </a:endParaRPr>
          </a:p>
          <a:p>
            <a:pPr algn="ctr" eaLnBrk="0" hangingPunct="0">
              <a:tabLst>
                <a:tab pos="3060700" algn="ctr"/>
                <a:tab pos="6119813" algn="r"/>
              </a:tabLst>
            </a:pPr>
            <a:r>
              <a:rPr lang="en-US" sz="3200" b="1" dirty="0" smtClean="0"/>
              <a:t>THE RELEVANCE OF REAL ESTATE MARKET TRENDS FOR INVESTMENT PROPERTY FUNDS ASSET ALLOCATION: EVIDENCE FROM FRANCE,GERMANY ITALY AND UK</a:t>
            </a:r>
          </a:p>
          <a:p>
            <a:pPr algn="ctr" eaLnBrk="0" hangingPunct="0">
              <a:tabLst>
                <a:tab pos="3060700" algn="ctr"/>
                <a:tab pos="6119813" algn="r"/>
              </a:tabLst>
            </a:pPr>
            <a:endParaRPr lang="it-IT" sz="2000" dirty="0">
              <a:latin typeface="Calibri" pitchFamily="34" charset="0"/>
              <a:cs typeface="Times New Roman" pitchFamily="18" charset="0"/>
            </a:endParaRPr>
          </a:p>
          <a:p>
            <a:pPr algn="ctr" eaLnBrk="0" hangingPunct="0">
              <a:tabLst>
                <a:tab pos="3060700" algn="ctr"/>
                <a:tab pos="6119813" algn="r"/>
              </a:tabLst>
            </a:pPr>
            <a:endParaRPr lang="it-IT" sz="2000" dirty="0">
              <a:latin typeface="Calibri" pitchFamily="34" charset="0"/>
            </a:endParaRPr>
          </a:p>
        </p:txBody>
      </p:sp>
      <p:sp>
        <p:nvSpPr>
          <p:cNvPr id="5" name="Sottotitolo 2"/>
          <p:cNvSpPr txBox="1">
            <a:spLocks/>
          </p:cNvSpPr>
          <p:nvPr/>
        </p:nvSpPr>
        <p:spPr>
          <a:xfrm>
            <a:off x="1187624" y="3429000"/>
            <a:ext cx="6629400" cy="2114550"/>
          </a:xfrm>
          <a:prstGeom prst="rect">
            <a:avLst/>
          </a:prstGeom>
          <a:solidFill>
            <a:schemeClr val="bg1">
              <a:lumMod val="95000"/>
              <a:alpha val="90000"/>
            </a:schemeClr>
          </a:solidFill>
        </p:spPr>
        <p:txBody>
          <a:bodyPr rtlCol="0" anchor="ct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Gianluca Mattarocci</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University of Rome “Tor Vergata” – School of Economics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Lecturer of Economics and Management of Financial Intermediaries</a:t>
            </a:r>
          </a:p>
          <a:p>
            <a:pPr marL="342900" marR="0" lvl="0" indent="-342900" algn="ctr" defTabSz="914400" rtl="0" eaLnBrk="1" fontAlgn="auto" latinLnBrk="0" hangingPunct="1">
              <a:lnSpc>
                <a:spcPct val="100000"/>
              </a:lnSpc>
              <a:spcBef>
                <a:spcPct val="20000"/>
              </a:spcBef>
              <a:spcAft>
                <a:spcPts val="0"/>
              </a:spcAft>
              <a:buClrTx/>
              <a:buSzTx/>
              <a:buFont typeface="Arial"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Georgios Siligardos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University of Rome “Tor Vergata” – School of Economics</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PhD candidate in Banking and Finance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rgbClr val="C00000"/>
              </a:solidFill>
              <a:effectLst/>
              <a:uLnTx/>
              <a:uFillTx/>
              <a:latin typeface="+mn-lt"/>
              <a:ea typeface="+mn-ea"/>
              <a:cs typeface="+mn-cs"/>
            </a:endParaRPr>
          </a:p>
        </p:txBody>
      </p:sp>
      <p:pic>
        <p:nvPicPr>
          <p:cNvPr id="1027" name="Picture 3" descr="C:\Users\Geo\Desktop\Eres.jpg"/>
          <p:cNvPicPr>
            <a:picLocks noChangeAspect="1" noChangeArrowheads="1"/>
          </p:cNvPicPr>
          <p:nvPr/>
        </p:nvPicPr>
        <p:blipFill>
          <a:blip r:embed="rId4" cstate="print"/>
          <a:srcRect/>
          <a:stretch>
            <a:fillRect/>
          </a:stretch>
        </p:blipFill>
        <p:spPr bwMode="auto">
          <a:xfrm>
            <a:off x="2627784" y="5877272"/>
            <a:ext cx="3816424" cy="86098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Off-page Connector 3"/>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Bernard MT Condensed" pitchFamily="18" charset="0"/>
              </a:rPr>
              <a:t>Sample Description</a:t>
            </a:r>
            <a:endParaRPr lang="en-US" sz="2800" dirty="0">
              <a:latin typeface="Bernard MT Condensed" pitchFamily="18" charset="0"/>
            </a:endParaRPr>
          </a:p>
        </p:txBody>
      </p:sp>
      <p:sp>
        <p:nvSpPr>
          <p:cNvPr id="6" name="Rounded Rectangle 5"/>
          <p:cNvSpPr/>
          <p:nvPr/>
        </p:nvSpPr>
        <p:spPr>
          <a:xfrm>
            <a:off x="928662" y="857232"/>
            <a:ext cx="7215238" cy="4429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For the second part of our sample, regarding the real estate performance indices, we made use of different type of property indices provided by the International Property Databank (IPD).</a:t>
            </a:r>
            <a:endParaRPr lang="el-GR" sz="2000" b="1" dirty="0" smtClean="0"/>
          </a:p>
          <a:p>
            <a:pPr algn="ctr"/>
            <a:endParaRPr lang="el-GR" sz="2000" b="1" dirty="0" smtClean="0"/>
          </a:p>
          <a:p>
            <a:pPr algn="ctr"/>
            <a:r>
              <a:rPr lang="en-US" sz="2000" b="1" dirty="0" smtClean="0"/>
              <a:t>The indices utilized measure total returns for all directly held real estate assets (All Property) and for the four main market sectors - retail, office, industrial and residential</a:t>
            </a:r>
            <a:endParaRPr lang="el-GR" sz="2000" b="1" dirty="0" smtClean="0"/>
          </a:p>
          <a:p>
            <a:pPr algn="ctr"/>
            <a:endParaRPr lang="el-GR" sz="2000" b="1" dirty="0" smtClean="0"/>
          </a:p>
          <a:p>
            <a:pPr algn="ctr"/>
            <a:r>
              <a:rPr lang="el-GR" sz="2000" b="1" dirty="0" smtClean="0"/>
              <a:t>Time Interval 1998-2008</a:t>
            </a:r>
          </a:p>
          <a:p>
            <a:pPr algn="ctr"/>
            <a:endParaRPr lang="el-GR" sz="2000" b="1" dirty="0" smtClean="0"/>
          </a:p>
          <a:p>
            <a:pPr algn="ctr"/>
            <a:r>
              <a:rPr lang="el-GR" sz="2000" b="1" dirty="0" smtClean="0"/>
              <a:t>Observation Frequency : yearly</a:t>
            </a:r>
            <a:endParaRPr lang="el-GR"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7413"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00100" y="4643446"/>
            <a:ext cx="214314" cy="313228"/>
          </a:xfrm>
          <a:prstGeom prst="rect">
            <a:avLst/>
          </a:prstGeom>
          <a:noFill/>
        </p:spPr>
      </p:pic>
      <p:sp>
        <p:nvSpPr>
          <p:cNvPr id="7" name="Titolo 1"/>
          <p:cNvSpPr txBox="1">
            <a:spLocks/>
          </p:cNvSpPr>
          <p:nvPr/>
        </p:nvSpPr>
        <p:spPr>
          <a:xfrm>
            <a:off x="457200" y="274638"/>
            <a:ext cx="8229600" cy="1143000"/>
          </a:xfrm>
          <a:prstGeom prst="rect">
            <a:avLst/>
          </a:prstGeom>
          <a:solidFill>
            <a:schemeClr val="bg1">
              <a:lumMod val="95000"/>
              <a:alpha val="50000"/>
            </a:schemeClr>
          </a:solidFill>
        </p:spPr>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Empirical</a:t>
            </a:r>
            <a:r>
              <a:rPr kumimoji="0" lang="el-GR" sz="4000" b="0" i="0" u="none" strike="noStrike" kern="1200" cap="none" spc="0" normalizeH="0" noProof="0" dirty="0" smtClean="0">
                <a:ln>
                  <a:noFill/>
                </a:ln>
                <a:solidFill>
                  <a:srgbClr val="C00000"/>
                </a:solidFill>
                <a:effectLst/>
                <a:uLnTx/>
                <a:uFillTx/>
                <a:latin typeface="Bernard MT Condensed" pitchFamily="18" charset="0"/>
                <a:ea typeface="+mj-ea"/>
                <a:cs typeface="+mj-cs"/>
              </a:rPr>
              <a:t> Analysis</a:t>
            </a:r>
            <a:endParaRPr kumimoji="0" lang="en-GB"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endParaRPr>
          </a:p>
        </p:txBody>
      </p:sp>
      <p:sp>
        <p:nvSpPr>
          <p:cNvPr id="8" name="Segnaposto contenuto 2"/>
          <p:cNvSpPr txBox="1">
            <a:spLocks/>
          </p:cNvSpPr>
          <p:nvPr/>
        </p:nvSpPr>
        <p:spPr>
          <a:xfrm>
            <a:off x="457200" y="1600200"/>
            <a:ext cx="8229600" cy="4686300"/>
          </a:xfrm>
          <a:prstGeom prst="rect">
            <a:avLst/>
          </a:prstGeom>
          <a:solidFill>
            <a:schemeClr val="bg1">
              <a:lumMod val="95000"/>
              <a:alpha val="90000"/>
            </a:schemeClr>
          </a:solidFill>
        </p:spPr>
        <p:txBody>
          <a:bodyPr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Methodology</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The analysis considers first of all the asset allocation of the real estate funds and compare the weight assigned to each type of asset (office, retail, industrial, residential and other) with the real estate trend.</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The analysis is released using a standard </a:t>
            </a:r>
            <a:r>
              <a:rPr lang="en-US" sz="2200" u="sng" dirty="0" err="1" smtClean="0"/>
              <a:t>pairwise</a:t>
            </a:r>
            <a:r>
              <a:rPr lang="en-US" sz="2200" u="sng" dirty="0" smtClean="0"/>
              <a:t> correlation measure</a:t>
            </a:r>
            <a:r>
              <a:rPr lang="en-US" sz="2200" dirty="0" smtClean="0"/>
              <a:t> and a </a:t>
            </a:r>
            <a:r>
              <a:rPr lang="en-US" sz="2200" u="sng" dirty="0" smtClean="0"/>
              <a:t>F test </a:t>
            </a:r>
            <a:r>
              <a:rPr lang="en-US" sz="2200" dirty="0" smtClean="0"/>
              <a:t>for the significance of the relationship</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p>
        </p:txBody>
      </p:sp>
      <p:graphicFrame>
        <p:nvGraphicFramePr>
          <p:cNvPr id="9" name="Oggetto 8"/>
          <p:cNvGraphicFramePr>
            <a:graphicFrameLocks noChangeAspect="1"/>
          </p:cNvGraphicFramePr>
          <p:nvPr/>
        </p:nvGraphicFramePr>
        <p:xfrm>
          <a:off x="611560" y="4797152"/>
          <a:ext cx="2958682" cy="792088"/>
        </p:xfrm>
        <a:graphic>
          <a:graphicData uri="http://schemas.openxmlformats.org/presentationml/2006/ole">
            <p:oleObj spid="_x0000_s1026" name="Equation" r:id="rId4" imgW="1612800" imgH="431640" progId="Equation.3">
              <p:embed/>
            </p:oleObj>
          </a:graphicData>
        </a:graphic>
      </p:graphicFrame>
      <p:graphicFrame>
        <p:nvGraphicFramePr>
          <p:cNvPr id="1027" name="Object 3"/>
          <p:cNvGraphicFramePr>
            <a:graphicFrameLocks noChangeAspect="1"/>
          </p:cNvGraphicFramePr>
          <p:nvPr/>
        </p:nvGraphicFramePr>
        <p:xfrm>
          <a:off x="5148064" y="4437112"/>
          <a:ext cx="815975" cy="792162"/>
        </p:xfrm>
        <a:graphic>
          <a:graphicData uri="http://schemas.openxmlformats.org/presentationml/2006/ole">
            <p:oleObj spid="_x0000_s1027" name="Equation" r:id="rId5" imgW="444240" imgH="431640" progId="Equation.3">
              <p:embed/>
            </p:oleObj>
          </a:graphicData>
        </a:graphic>
      </p:graphicFrame>
      <p:graphicFrame>
        <p:nvGraphicFramePr>
          <p:cNvPr id="1028" name="Object 4"/>
          <p:cNvGraphicFramePr>
            <a:graphicFrameLocks noChangeAspect="1"/>
          </p:cNvGraphicFramePr>
          <p:nvPr/>
        </p:nvGraphicFramePr>
        <p:xfrm>
          <a:off x="5148064" y="5445224"/>
          <a:ext cx="1749425" cy="419100"/>
        </p:xfrm>
        <a:graphic>
          <a:graphicData uri="http://schemas.openxmlformats.org/presentationml/2006/ole">
            <p:oleObj spid="_x0000_s1028" name="Equation" r:id="rId6" imgW="952200" imgH="2286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7" name="Titolo 1"/>
          <p:cNvSpPr txBox="1">
            <a:spLocks/>
          </p:cNvSpPr>
          <p:nvPr/>
        </p:nvSpPr>
        <p:spPr>
          <a:xfrm>
            <a:off x="457200" y="274638"/>
            <a:ext cx="8229600" cy="1143000"/>
          </a:xfrm>
          <a:prstGeom prst="rect">
            <a:avLst/>
          </a:prstGeom>
          <a:solidFill>
            <a:schemeClr val="bg1">
              <a:lumMod val="95000"/>
              <a:alpha val="50000"/>
            </a:schemeClr>
          </a:solidFill>
        </p:spPr>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Empirical</a:t>
            </a:r>
            <a:r>
              <a:rPr kumimoji="0" lang="el-GR" sz="4000" b="0" i="0" u="none" strike="noStrike" kern="1200" cap="none" spc="0" normalizeH="0" noProof="0" dirty="0" smtClean="0">
                <a:ln>
                  <a:noFill/>
                </a:ln>
                <a:solidFill>
                  <a:srgbClr val="C00000"/>
                </a:solidFill>
                <a:effectLst/>
                <a:uLnTx/>
                <a:uFillTx/>
                <a:latin typeface="Bernard MT Condensed" pitchFamily="18" charset="0"/>
                <a:ea typeface="+mj-ea"/>
                <a:cs typeface="+mj-cs"/>
              </a:rPr>
              <a:t> Analysis</a:t>
            </a:r>
            <a:endParaRPr kumimoji="0" lang="en-GB" sz="4000" b="0" i="0" u="none" strike="noStrike" kern="1200" cap="none" spc="0" normalizeH="0" baseline="0" noProof="0" dirty="0" smtClean="0">
              <a:ln>
                <a:noFill/>
              </a:ln>
              <a:solidFill>
                <a:srgbClr val="C00000"/>
              </a:solidFill>
              <a:effectLst/>
              <a:uLnTx/>
              <a:uFillTx/>
              <a:latin typeface="Bernard MT Condensed" pitchFamily="18" charset="0"/>
              <a:ea typeface="+mj-ea"/>
              <a:cs typeface="+mj-cs"/>
            </a:endParaRPr>
          </a:p>
        </p:txBody>
      </p:sp>
      <p:sp>
        <p:nvSpPr>
          <p:cNvPr id="8" name="Segnaposto contenuto 2"/>
          <p:cNvSpPr txBox="1">
            <a:spLocks/>
          </p:cNvSpPr>
          <p:nvPr/>
        </p:nvSpPr>
        <p:spPr>
          <a:xfrm>
            <a:off x="446856" y="1600200"/>
            <a:ext cx="8229600" cy="4686300"/>
          </a:xfrm>
          <a:prstGeom prst="rect">
            <a:avLst/>
          </a:prstGeom>
          <a:solidFill>
            <a:schemeClr val="bg1">
              <a:lumMod val="95000"/>
              <a:alpha val="90000"/>
            </a:schemeClr>
          </a:solidFill>
        </p:spPr>
        <p:txBody>
          <a:bodyPr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Methodology</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After </a:t>
            </a:r>
            <a:r>
              <a:rPr lang="en-US" sz="2200" dirty="0" err="1" smtClean="0"/>
              <a:t>analysing</a:t>
            </a:r>
            <a:r>
              <a:rPr lang="en-US" sz="2200" dirty="0" smtClean="0"/>
              <a:t> the overall sample, we classify each fund on the basis of its asset allocation respect to a benchmark constructed on the basis of the standard mean variance Markowitz approach.</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200" dirty="0" smtClean="0"/>
              <a:t>Looking at the portfolio composition, a standard distance measure is computed comparing each fund with all efficient ones. </a:t>
            </a:r>
          </a:p>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en-US" sz="2200" dirty="0" smtClean="0"/>
          </a:p>
        </p:txBody>
      </p:sp>
      <p:graphicFrame>
        <p:nvGraphicFramePr>
          <p:cNvPr id="2053" name="Object 5"/>
          <p:cNvGraphicFramePr>
            <a:graphicFrameLocks noChangeAspect="1"/>
          </p:cNvGraphicFramePr>
          <p:nvPr/>
        </p:nvGraphicFramePr>
        <p:xfrm>
          <a:off x="517525" y="4799236"/>
          <a:ext cx="3146425" cy="862012"/>
        </p:xfrm>
        <a:graphic>
          <a:graphicData uri="http://schemas.openxmlformats.org/presentationml/2006/ole">
            <p:oleObj spid="_x0000_s2053" name="Equation" r:id="rId3" imgW="1714320" imgH="469800" progId="Equation.3">
              <p:embed/>
            </p:oleObj>
          </a:graphicData>
        </a:graphic>
      </p:graphicFrame>
      <p:sp>
        <p:nvSpPr>
          <p:cNvPr id="12" name="Gallone 11"/>
          <p:cNvSpPr/>
          <p:nvPr/>
        </p:nvSpPr>
        <p:spPr>
          <a:xfrm>
            <a:off x="3707904" y="4797152"/>
            <a:ext cx="648072" cy="86409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3" name="CasellaDiTesto 12"/>
          <p:cNvSpPr txBox="1"/>
          <p:nvPr/>
        </p:nvSpPr>
        <p:spPr>
          <a:xfrm>
            <a:off x="4644008" y="4797152"/>
            <a:ext cx="3851920" cy="1200329"/>
          </a:xfrm>
          <a:prstGeom prst="rect">
            <a:avLst/>
          </a:prstGeom>
          <a:noFill/>
        </p:spPr>
        <p:txBody>
          <a:bodyPr wrap="square" rtlCol="0">
            <a:spAutoFit/>
          </a:bodyPr>
          <a:lstStyle/>
          <a:p>
            <a:pPr algn="just"/>
            <a:r>
              <a:rPr lang="en-GB" smtClean="0"/>
              <a:t>All funds are classified for the percentile of the distance measure and for each percentile a correlation measure is computed </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6" name="Tabella 15"/>
          <p:cNvGraphicFramePr>
            <a:graphicFrameLocks noGrp="1"/>
          </p:cNvGraphicFramePr>
          <p:nvPr/>
        </p:nvGraphicFramePr>
        <p:xfrm>
          <a:off x="179512" y="1340768"/>
          <a:ext cx="8712975" cy="864096"/>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229813">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GERMANY</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404470">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Residential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29813">
                <a:tc>
                  <a:txBody>
                    <a:bodyPr/>
                    <a:lstStyle/>
                    <a:p>
                      <a:pPr algn="r" fontAlgn="b"/>
                      <a:r>
                        <a:rPr lang="it-IT" sz="1000" b="0" i="0" u="none" strike="noStrike">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0.637541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0.48401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0.620276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0.612496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0.663251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0.574537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0.623295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0.546415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0.612885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0.555909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0.576188</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0.578352</a:t>
                      </a:r>
                    </a:p>
                  </a:txBody>
                  <a:tcPr marL="0" marR="0" marT="0" marB="0" anchor="b">
                    <a:lnL>
                      <a:noFill/>
                    </a:lnL>
                    <a:lnR>
                      <a:noFill/>
                    </a:lnR>
                    <a:lnT>
                      <a:noFill/>
                    </a:lnT>
                    <a:lnB>
                      <a:noFill/>
                    </a:lnB>
                    <a:solidFill>
                      <a:schemeClr val="bg1"/>
                    </a:solidFill>
                  </a:tcPr>
                </a:tc>
              </a:tr>
            </a:tbl>
          </a:graphicData>
        </a:graphic>
      </p:graphicFrame>
      <p:graphicFrame>
        <p:nvGraphicFramePr>
          <p:cNvPr id="17" name="Tabella 16"/>
          <p:cNvGraphicFramePr>
            <a:graphicFrameLocks noGrp="1"/>
          </p:cNvGraphicFramePr>
          <p:nvPr/>
        </p:nvGraphicFramePr>
        <p:xfrm>
          <a:off x="179512" y="2276872"/>
          <a:ext cx="8712975" cy="720080"/>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180020">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kern="1200" dirty="0" err="1">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FRANCE</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360040">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kern="1200" dirty="0" err="1">
                          <a:solidFill>
                            <a:srgbClr val="000000"/>
                          </a:solidFill>
                          <a:latin typeface="Calibri"/>
                          <a:ea typeface="+mn-ea"/>
                          <a:cs typeface="+mn-cs"/>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Residential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Other</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180020">
                <a:tc>
                  <a:txBody>
                    <a:bodyPr/>
                    <a:lstStyle/>
                    <a:p>
                      <a:pPr algn="r" fontAlgn="b"/>
                      <a:r>
                        <a:rPr lang="it-IT" sz="10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kern="1200" dirty="0" err="1">
                          <a:solidFill>
                            <a:srgbClr val="000000"/>
                          </a:solidFill>
                          <a:latin typeface="Calibri"/>
                          <a:ea typeface="+mn-ea"/>
                          <a:cs typeface="+mn-cs"/>
                        </a:rPr>
                        <a:t>-0.2455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-0.13204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-0.22866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-0.12041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-0.33273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-0.1431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-0.23479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-0.10349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-0.33505</a:t>
                      </a:r>
                    </a:p>
                  </a:txBody>
                  <a:tcPr marL="0" marR="0" marT="0" marB="0" anchor="b">
                    <a:lnL>
                      <a:noFill/>
                    </a:lnL>
                    <a:lnR>
                      <a:noFill/>
                    </a:lnR>
                    <a:lnT>
                      <a:noFill/>
                    </a:lnT>
                    <a:lnB>
                      <a:noFill/>
                    </a:lnB>
                    <a:solidFill>
                      <a:schemeClr val="bg1"/>
                    </a:solidFill>
                  </a:tcPr>
                </a:tc>
              </a:tr>
            </a:tbl>
          </a:graphicData>
        </a:graphic>
      </p:graphicFrame>
      <p:graphicFrame>
        <p:nvGraphicFramePr>
          <p:cNvPr id="18" name="Tabella 17"/>
          <p:cNvGraphicFramePr>
            <a:graphicFrameLocks noGrp="1"/>
          </p:cNvGraphicFramePr>
          <p:nvPr/>
        </p:nvGraphicFramePr>
        <p:xfrm>
          <a:off x="179512" y="3068960"/>
          <a:ext cx="8712975" cy="886226"/>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210662">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UNITED</a:t>
                      </a:r>
                      <a:r>
                        <a:rPr lang="it-IT" sz="1000" b="1" i="0" u="none" strike="noStrike" baseline="0" dirty="0" smtClean="0">
                          <a:solidFill>
                            <a:srgbClr val="000000"/>
                          </a:solidFill>
                          <a:latin typeface="Calibri"/>
                        </a:rPr>
                        <a:t> KINGDOM</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370764">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10662">
                <a:tc>
                  <a:txBody>
                    <a:bodyPr/>
                    <a:lstStyle/>
                    <a:p>
                      <a:pPr algn="r" fontAlgn="b"/>
                      <a:r>
                        <a:rPr lang="it-IT" sz="1000" b="0" i="0" u="none" strike="noStrike">
                          <a:solidFill>
                            <a:srgbClr val="000000"/>
                          </a:solidFill>
                          <a:latin typeface="Calibri"/>
                        </a:rPr>
                        <a:t>0.567467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0.512353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0.544073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smtClean="0">
                          <a:solidFill>
                            <a:srgbClr val="000000"/>
                          </a:solidFill>
                          <a:latin typeface="Calibri"/>
                        </a:rPr>
                        <a:t>-</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0.6516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0.567467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0.696884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0.698237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smtClean="0">
                          <a:solidFill>
                            <a:srgbClr val="000000"/>
                          </a:solidFill>
                          <a:latin typeface="Calibri"/>
                        </a:rPr>
                        <a:t>-</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0.545387</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0.594462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0.745181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0.715725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smtClean="0">
                          <a:solidFill>
                            <a:srgbClr val="000000"/>
                          </a:solidFill>
                          <a:latin typeface="Calibri"/>
                        </a:rPr>
                        <a:t>-</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0.507099</a:t>
                      </a:r>
                    </a:p>
                  </a:txBody>
                  <a:tcPr marL="0" marR="0" marT="0" marB="0" anchor="b">
                    <a:lnL>
                      <a:noFill/>
                    </a:lnL>
                    <a:lnR>
                      <a:noFill/>
                    </a:lnR>
                    <a:lnT>
                      <a:noFill/>
                    </a:lnT>
                    <a:lnB>
                      <a:noFill/>
                    </a:lnB>
                    <a:solidFill>
                      <a:schemeClr val="bg1"/>
                    </a:solidFill>
                  </a:tcPr>
                </a:tc>
              </a:tr>
            </a:tbl>
          </a:graphicData>
        </a:graphic>
      </p:graphicFrame>
      <p:graphicFrame>
        <p:nvGraphicFramePr>
          <p:cNvPr id="19" name="Tabella 18"/>
          <p:cNvGraphicFramePr>
            <a:graphicFrameLocks noGrp="1"/>
          </p:cNvGraphicFramePr>
          <p:nvPr/>
        </p:nvGraphicFramePr>
        <p:xfrm>
          <a:off x="179513" y="4005064"/>
          <a:ext cx="8712975" cy="864096"/>
        </p:xfrm>
        <a:graphic>
          <a:graphicData uri="http://schemas.openxmlformats.org/drawingml/2006/table">
            <a:tbl>
              <a:tblPr/>
              <a:tblGrid>
                <a:gridCol w="580865"/>
                <a:gridCol w="580865"/>
                <a:gridCol w="580865"/>
                <a:gridCol w="580865"/>
                <a:gridCol w="580865"/>
                <a:gridCol w="580865"/>
                <a:gridCol w="580865"/>
                <a:gridCol w="580865"/>
                <a:gridCol w="580865"/>
                <a:gridCol w="580865"/>
                <a:gridCol w="580865"/>
                <a:gridCol w="580865"/>
                <a:gridCol w="580865"/>
                <a:gridCol w="580865"/>
                <a:gridCol w="580865"/>
              </a:tblGrid>
              <a:tr h="229813">
                <a:tc>
                  <a:txBody>
                    <a:bodyPr/>
                    <a:lstStyle/>
                    <a:p>
                      <a:pPr algn="r" fontAlgn="b"/>
                      <a:r>
                        <a:rPr lang="it-IT" sz="1000" b="0" i="0" u="none" strike="noStrike" dirty="0" err="1">
                          <a:solidFill>
                            <a:srgbClr val="000000"/>
                          </a:solidFill>
                          <a:latin typeface="Calibri"/>
                        </a:rPr>
                        <a:t>Corr</a:t>
                      </a:r>
                      <a:r>
                        <a:rPr lang="it-IT" sz="1000" b="0" i="0" u="none" strike="noStrike" dirty="0">
                          <a:solidFill>
                            <a:srgbClr val="000000"/>
                          </a:solidFill>
                          <a:latin typeface="Calibri"/>
                        </a:rPr>
                        <a:t> t</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t-1</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1" i="0" u="none" strike="noStrike" dirty="0" smtClean="0">
                          <a:solidFill>
                            <a:srgbClr val="000000"/>
                          </a:solidFill>
                          <a:latin typeface="Calibri"/>
                        </a:rPr>
                        <a:t>ITALY</a:t>
                      </a:r>
                      <a:endParaRPr lang="it-IT" sz="1000" b="1"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Corr t-2</a:t>
                      </a: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0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404470">
                <a:tc>
                  <a:txBody>
                    <a:bodyPr/>
                    <a:lstStyle/>
                    <a:p>
                      <a:pPr algn="r" fontAlgn="b"/>
                      <a:r>
                        <a:rPr lang="it-IT" sz="10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Retail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err="1">
                          <a:solidFill>
                            <a:srgbClr val="000000"/>
                          </a:solidFill>
                          <a:latin typeface="Calibri"/>
                        </a:rPr>
                        <a:t>Residential</a:t>
                      </a:r>
                      <a:endParaRPr lang="it-IT" sz="10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0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29813">
                <a:tc>
                  <a:txBody>
                    <a:bodyPr/>
                    <a:lstStyle/>
                    <a:p>
                      <a:pPr algn="r" fontAlgn="b"/>
                      <a:r>
                        <a:rPr lang="it-IT" sz="1000" b="0" i="0" u="none" strike="noStrike">
                          <a:solidFill>
                            <a:srgbClr val="000000"/>
                          </a:solidFill>
                          <a:latin typeface="Calibri"/>
                        </a:rPr>
                        <a:t>0.20733</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0.348759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0.383546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-0.25529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0.148394</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0.330159</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-0.93205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0.375566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-0.31702</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0.116865</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0.313558</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-0.91201</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0.564636</a:t>
                      </a:r>
                    </a:p>
                  </a:txBody>
                  <a:tcPr marL="0" marR="0" marT="0" marB="0" anchor="b">
                    <a:lnL>
                      <a:noFill/>
                    </a:lnL>
                    <a:lnR>
                      <a:noFill/>
                    </a:lnR>
                    <a:lnT>
                      <a:noFill/>
                    </a:lnT>
                    <a:lnB>
                      <a:noFill/>
                    </a:lnB>
                    <a:solidFill>
                      <a:schemeClr val="bg1"/>
                    </a:solidFill>
                  </a:tcPr>
                </a:tc>
                <a:tc>
                  <a:txBody>
                    <a:bodyPr/>
                    <a:lstStyle/>
                    <a:p>
                      <a:pPr algn="r" fontAlgn="b"/>
                      <a:r>
                        <a:rPr lang="it-IT" sz="1000" b="0" i="0" u="none" strike="noStrike" dirty="0">
                          <a:solidFill>
                            <a:srgbClr val="000000"/>
                          </a:solidFill>
                          <a:latin typeface="Calibri"/>
                        </a:rPr>
                        <a:t>-0.52973</a:t>
                      </a:r>
                    </a:p>
                  </a:txBody>
                  <a:tcPr marL="0" marR="0" marT="0" marB="0" anchor="b">
                    <a:lnL>
                      <a:noFill/>
                    </a:lnL>
                    <a:lnR>
                      <a:noFill/>
                    </a:lnR>
                    <a:lnT>
                      <a:noFill/>
                    </a:lnT>
                    <a:lnB>
                      <a:noFill/>
                    </a:lnB>
                    <a:solidFill>
                      <a:schemeClr val="bg1"/>
                    </a:solidFill>
                  </a:tcPr>
                </a:tc>
              </a:tr>
            </a:tbl>
          </a:graphicData>
        </a:graphic>
      </p:graphicFrame>
      <p:sp>
        <p:nvSpPr>
          <p:cNvPr id="20" name="Titolo 1"/>
          <p:cNvSpPr txBox="1">
            <a:spLocks/>
          </p:cNvSpPr>
          <p:nvPr/>
        </p:nvSpPr>
        <p:spPr>
          <a:xfrm>
            <a:off x="251520" y="692696"/>
            <a:ext cx="8568952" cy="594320"/>
          </a:xfrm>
          <a:prstGeom prst="rect">
            <a:avLst/>
          </a:prstGeom>
        </p:spPr>
        <p:style>
          <a:lnRef idx="2">
            <a:schemeClr val="dk1"/>
          </a:lnRef>
          <a:fillRef idx="1">
            <a:schemeClr val="lt1"/>
          </a:fillRef>
          <a:effectRef idx="0">
            <a:schemeClr val="dk1"/>
          </a:effectRef>
          <a:fontRef idx="minor">
            <a:schemeClr val="dk1"/>
          </a:fontRef>
        </p:style>
        <p:txBody>
          <a:bodyPr rtlCol="0">
            <a:normAutofit fontScale="47500" lnSpcReduction="20000"/>
          </a:bodyPr>
          <a:lstStyle/>
          <a:p>
            <a:pPr lvl="0" algn="ctr" fontAlgn="auto">
              <a:spcAft>
                <a:spcPts val="0"/>
              </a:spcAft>
              <a:defRPr/>
            </a:pPr>
            <a:r>
              <a:rPr lang="it-IT" sz="4000" noProof="0" dirty="0" err="1" smtClean="0">
                <a:solidFill>
                  <a:schemeClr val="tx1"/>
                </a:solidFill>
                <a:latin typeface="+mj-lt"/>
                <a:ea typeface="+mj-ea"/>
                <a:cs typeface="+mj-cs"/>
              </a:rPr>
              <a:t>Normal</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Correlation</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Results</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between</a:t>
            </a:r>
            <a:r>
              <a:rPr lang="it-IT" sz="4000" noProof="0" dirty="0" smtClean="0">
                <a:solidFill>
                  <a:schemeClr val="tx1"/>
                </a:solidFill>
                <a:latin typeface="+mj-lt"/>
                <a:ea typeface="+mj-ea"/>
                <a:cs typeface="+mj-cs"/>
              </a:rPr>
              <a:t> the single </a:t>
            </a:r>
            <a:r>
              <a:rPr lang="it-IT" sz="4000" noProof="0" dirty="0" err="1" smtClean="0">
                <a:solidFill>
                  <a:schemeClr val="tx1"/>
                </a:solidFill>
                <a:latin typeface="+mj-lt"/>
                <a:ea typeface="+mj-ea"/>
                <a:cs typeface="+mj-cs"/>
              </a:rPr>
              <a:t>weights</a:t>
            </a:r>
            <a:r>
              <a:rPr lang="it-IT" sz="4000" noProof="0" dirty="0" smtClean="0">
                <a:solidFill>
                  <a:schemeClr val="tx1"/>
                </a:solidFill>
                <a:latin typeface="+mj-lt"/>
                <a:ea typeface="+mj-ea"/>
                <a:cs typeface="+mj-cs"/>
              </a:rPr>
              <a:t>  and the </a:t>
            </a:r>
            <a:r>
              <a:rPr lang="it-IT" sz="4000" noProof="0" dirty="0" err="1" smtClean="0">
                <a:solidFill>
                  <a:schemeClr val="tx1"/>
                </a:solidFill>
                <a:latin typeface="+mj-lt"/>
                <a:ea typeface="+mj-ea"/>
                <a:cs typeface="+mj-cs"/>
              </a:rPr>
              <a:t>index</a:t>
            </a:r>
            <a:r>
              <a:rPr lang="it-IT" sz="4000" noProof="0" dirty="0" smtClean="0">
                <a:solidFill>
                  <a:schemeClr val="tx1"/>
                </a:solidFill>
                <a:latin typeface="+mj-lt"/>
                <a:ea typeface="+mj-ea"/>
                <a:cs typeface="+mj-cs"/>
              </a:rPr>
              <a:t> per </a:t>
            </a:r>
            <a:r>
              <a:rPr lang="it-IT" sz="4000" noProof="0" dirty="0" err="1" smtClean="0">
                <a:solidFill>
                  <a:schemeClr val="tx1"/>
                </a:solidFill>
                <a:latin typeface="+mj-lt"/>
                <a:ea typeface="+mj-ea"/>
                <a:cs typeface="+mj-cs"/>
              </a:rPr>
              <a:t>sector</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for</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each</a:t>
            </a:r>
            <a:r>
              <a:rPr lang="it-IT" sz="4000" noProof="0" dirty="0" smtClean="0">
                <a:solidFill>
                  <a:schemeClr val="tx1"/>
                </a:solidFill>
                <a:latin typeface="+mj-lt"/>
                <a:ea typeface="+mj-ea"/>
                <a:cs typeface="+mj-cs"/>
              </a:rPr>
              <a:t> </a:t>
            </a:r>
            <a:r>
              <a:rPr lang="it-IT" sz="4000" noProof="0" dirty="0" err="1" smtClean="0">
                <a:solidFill>
                  <a:schemeClr val="tx1"/>
                </a:solidFill>
                <a:latin typeface="+mj-lt"/>
                <a:ea typeface="+mj-ea"/>
                <a:cs typeface="+mj-cs"/>
              </a:rPr>
              <a:t>country</a:t>
            </a:r>
            <a:r>
              <a:rPr lang="it-IT" sz="4000" noProof="0" dirty="0" smtClean="0">
                <a:solidFill>
                  <a:schemeClr val="tx1"/>
                </a:solidFill>
                <a:latin typeface="+mj-lt"/>
                <a:ea typeface="+mj-ea"/>
                <a:cs typeface="+mj-cs"/>
              </a:rPr>
              <a:t> ( </a:t>
            </a:r>
            <a:r>
              <a:rPr lang="it-IT" sz="4000" noProof="0" dirty="0" err="1" smtClean="0">
                <a:solidFill>
                  <a:schemeClr val="tx1"/>
                </a:solidFill>
                <a:latin typeface="+mj-lt"/>
                <a:ea typeface="+mj-ea"/>
                <a:cs typeface="+mj-cs"/>
              </a:rPr>
              <a:t>lagged</a:t>
            </a:r>
            <a:r>
              <a:rPr lang="it-IT" sz="4000" noProof="0" dirty="0" smtClean="0">
                <a:solidFill>
                  <a:schemeClr val="tx1"/>
                </a:solidFill>
                <a:latin typeface="+mj-lt"/>
                <a:ea typeface="+mj-ea"/>
                <a:cs typeface="+mj-cs"/>
              </a:rPr>
              <a:t> of 0,1,2 </a:t>
            </a:r>
            <a:r>
              <a:rPr lang="it-IT" sz="4000" noProof="0" dirty="0" err="1" smtClean="0">
                <a:solidFill>
                  <a:schemeClr val="tx1"/>
                </a:solidFill>
                <a:latin typeface="+mj-lt"/>
                <a:ea typeface="+mj-ea"/>
                <a:cs typeface="+mj-cs"/>
              </a:rPr>
              <a:t>years</a:t>
            </a:r>
            <a:r>
              <a:rPr lang="it-IT" sz="4000" noProof="0" dirty="0" smtClean="0">
                <a:solidFill>
                  <a:schemeClr val="tx1"/>
                </a:solidFill>
                <a:latin typeface="+mj-lt"/>
                <a:ea typeface="+mj-ea"/>
                <a:cs typeface="+mj-cs"/>
              </a:rPr>
              <a:t>)</a:t>
            </a:r>
            <a:endParaRPr kumimoji="0" lang="it-IT"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Titolo 1"/>
          <p:cNvSpPr txBox="1">
            <a:spLocks/>
          </p:cNvSpPr>
          <p:nvPr/>
        </p:nvSpPr>
        <p:spPr>
          <a:xfrm>
            <a:off x="179512" y="4869160"/>
            <a:ext cx="8712968" cy="1988840"/>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1600" b="0" i="0" u="none" strike="noStrike" kern="1200" cap="none" spc="0" normalizeH="0" baseline="0" noProof="0" dirty="0" smtClean="0">
                <a:ln>
                  <a:noFill/>
                </a:ln>
                <a:solidFill>
                  <a:schemeClr val="tx1"/>
                </a:solidFill>
                <a:effectLst/>
                <a:uLnTx/>
                <a:uFillTx/>
                <a:latin typeface="+mj-lt"/>
                <a:ea typeface="+mj-ea"/>
                <a:cs typeface="+mj-cs"/>
              </a:rPr>
              <a:t>The France and Italy are the countries in which the funds </a:t>
            </a:r>
            <a:r>
              <a:rPr kumimoji="0" lang="en-GB" sz="1600" b="0" i="0" u="none" strike="noStrike" kern="1200" cap="none" spc="0" normalizeH="0" baseline="0" noProof="0" smtClean="0">
                <a:ln>
                  <a:noFill/>
                </a:ln>
                <a:solidFill>
                  <a:schemeClr val="tx1"/>
                </a:solidFill>
                <a:effectLst/>
                <a:uLnTx/>
                <a:uFillTx/>
                <a:latin typeface="+mj-lt"/>
                <a:ea typeface="+mj-ea"/>
                <a:cs typeface="+mj-cs"/>
              </a:rPr>
              <a:t>management is less </a:t>
            </a:r>
            <a:r>
              <a:rPr kumimoji="0" lang="en-GB" sz="1600" b="0" i="0" u="none" strike="noStrike" kern="1200" cap="none" spc="0" normalizeH="0" baseline="0" noProof="0" dirty="0" smtClean="0">
                <a:ln>
                  <a:noFill/>
                </a:ln>
                <a:solidFill>
                  <a:schemeClr val="tx1"/>
                </a:solidFill>
                <a:effectLst/>
                <a:uLnTx/>
                <a:uFillTx/>
                <a:latin typeface="+mj-lt"/>
                <a:ea typeface="+mj-ea"/>
                <a:cs typeface="+mj-cs"/>
              </a:rPr>
              <a:t>interested in the current and past performance</a:t>
            </a:r>
            <a:r>
              <a:rPr kumimoji="0" lang="en-GB" sz="1600" b="0" i="0" u="none" strike="noStrike" kern="1200" cap="none" spc="0" normalizeH="0" noProof="0" dirty="0" smtClean="0">
                <a:ln>
                  <a:noFill/>
                </a:ln>
                <a:solidFill>
                  <a:schemeClr val="tx1"/>
                </a:solidFill>
                <a:effectLst/>
                <a:uLnTx/>
                <a:uFillTx/>
                <a:latin typeface="+mj-lt"/>
                <a:ea typeface="+mj-ea"/>
                <a:cs typeface="+mj-cs"/>
              </a:rPr>
              <a:t> of the market</a:t>
            </a:r>
          </a:p>
          <a:p>
            <a:pPr lvl="0" algn="just" fontAlgn="auto">
              <a:spcAft>
                <a:spcPts val="0"/>
              </a:spcAft>
              <a:defRPr/>
            </a:pPr>
            <a:endParaRPr lang="en-GB" sz="1600" baseline="0" dirty="0" smtClean="0">
              <a:solidFill>
                <a:schemeClr val="tx1"/>
              </a:solidFill>
              <a:latin typeface="+mj-lt"/>
              <a:ea typeface="+mj-ea"/>
              <a:cs typeface="+mj-cs"/>
            </a:endParaRPr>
          </a:p>
          <a:p>
            <a:pPr lvl="0" algn="just" fontAlgn="auto">
              <a:spcAft>
                <a:spcPts val="0"/>
              </a:spcAft>
              <a:defRPr/>
            </a:pPr>
            <a:r>
              <a:rPr kumimoji="0" lang="en-GB" sz="1600" b="0" i="0" u="none" strike="noStrike" kern="1200" cap="none" spc="0" normalizeH="0" noProof="0" dirty="0" smtClean="0">
                <a:ln>
                  <a:noFill/>
                </a:ln>
                <a:solidFill>
                  <a:schemeClr val="tx1"/>
                </a:solidFill>
                <a:effectLst/>
                <a:uLnTx/>
                <a:uFillTx/>
                <a:latin typeface="+mj-lt"/>
                <a:ea typeface="+mj-ea"/>
                <a:cs typeface="+mj-cs"/>
              </a:rPr>
              <a:t>German funds are more sensible to </a:t>
            </a:r>
            <a:r>
              <a:rPr lang="en-GB" sz="1600" dirty="0" smtClean="0">
                <a:solidFill>
                  <a:schemeClr val="tx1"/>
                </a:solidFill>
                <a:latin typeface="+mj-lt"/>
                <a:ea typeface="+mj-ea"/>
                <a:cs typeface="+mj-cs"/>
              </a:rPr>
              <a:t>the signs of </a:t>
            </a:r>
            <a:r>
              <a:rPr kumimoji="0" lang="en-GB" sz="1600" b="0" i="0" u="none" strike="noStrike" kern="1200" cap="none" spc="0" normalizeH="0" noProof="0" dirty="0" smtClean="0">
                <a:ln>
                  <a:noFill/>
                </a:ln>
                <a:solidFill>
                  <a:schemeClr val="tx1"/>
                </a:solidFill>
                <a:effectLst/>
                <a:uLnTx/>
                <a:uFillTx/>
                <a:latin typeface="+mj-lt"/>
                <a:ea typeface="+mj-ea"/>
                <a:cs typeface="+mj-cs"/>
              </a:rPr>
              <a:t>market and in UK the attention is given prevalently to the retail sector dynamics</a:t>
            </a:r>
          </a:p>
          <a:p>
            <a:pPr lvl="0" algn="just" fontAlgn="auto">
              <a:spcAft>
                <a:spcPts val="0"/>
              </a:spcAft>
              <a:defRPr/>
            </a:pPr>
            <a:endParaRPr lang="en-GB" sz="1600" dirty="0" smtClean="0">
              <a:solidFill>
                <a:schemeClr val="tx1"/>
              </a:solidFill>
              <a:latin typeface="+mj-lt"/>
              <a:ea typeface="+mj-ea"/>
              <a:cs typeface="+mj-cs"/>
            </a:endParaRPr>
          </a:p>
          <a:p>
            <a:pPr lvl="0" algn="just" fontAlgn="auto">
              <a:spcAft>
                <a:spcPts val="0"/>
              </a:spcAft>
              <a:defRPr/>
            </a:pPr>
            <a:r>
              <a:rPr kumimoji="0" lang="en-GB" sz="1600" b="0" i="0" u="none" strike="noStrike" kern="1200" cap="none" spc="0" normalizeH="0" noProof="0" dirty="0" smtClean="0">
                <a:ln>
                  <a:noFill/>
                </a:ln>
                <a:solidFill>
                  <a:schemeClr val="tx1"/>
                </a:solidFill>
                <a:effectLst/>
                <a:uLnTx/>
                <a:uFillTx/>
                <a:latin typeface="+mj-lt"/>
                <a:ea typeface="+mj-ea"/>
                <a:cs typeface="+mj-cs"/>
              </a:rPr>
              <a:t>F- statistics show that for almost all the markets the relationship are not  statistically significant</a:t>
            </a:r>
          </a:p>
          <a:p>
            <a:pPr lvl="0" algn="just" fontAlgn="auto">
              <a:spcAft>
                <a:spcPts val="0"/>
              </a:spcAft>
              <a:defRPr/>
            </a:pPr>
            <a:endParaRPr kumimoji="0" lang="en-GB" b="0" i="0" u="none" strike="noStrike" kern="1200" cap="none" spc="0" normalizeH="0" noProof="0" dirty="0" smtClean="0">
              <a:ln>
                <a:noFill/>
              </a:ln>
              <a:solidFill>
                <a:schemeClr val="tx1"/>
              </a:solidFill>
              <a:effectLst/>
              <a:uLnTx/>
              <a:uFillTx/>
              <a:latin typeface="+mj-lt"/>
              <a:ea typeface="+mj-ea"/>
              <a:cs typeface="+mj-cs"/>
            </a:endParaRPr>
          </a:p>
          <a:p>
            <a:pPr lvl="0" algn="just" fontAlgn="auto">
              <a:spcAft>
                <a:spcPts val="0"/>
              </a:spcAft>
              <a:defRPr/>
            </a:pPr>
            <a:endParaRPr kumimoji="0" lang="en-GB"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587696" y="12062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096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0964"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00100" y="6649473"/>
            <a:ext cx="123825" cy="180975"/>
          </a:xfrm>
          <a:prstGeom prst="rect">
            <a:avLst/>
          </a:prstGeom>
          <a:noFill/>
        </p:spPr>
      </p:pic>
      <p:sp>
        <p:nvSpPr>
          <p:cNvPr id="10" name="TextBox 9"/>
          <p:cNvSpPr txBox="1"/>
          <p:nvPr/>
        </p:nvSpPr>
        <p:spPr>
          <a:xfrm>
            <a:off x="0" y="620688"/>
            <a:ext cx="3286116"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l-GR" dirty="0" smtClean="0"/>
              <a:t>Efficient Frontiers</a:t>
            </a:r>
            <a:endParaRPr lang="el-GR" dirty="0"/>
          </a:p>
        </p:txBody>
      </p:sp>
      <p:pic>
        <p:nvPicPr>
          <p:cNvPr id="15361" name="Picture 1"/>
          <p:cNvPicPr>
            <a:picLocks noChangeAspect="1" noChangeArrowheads="1"/>
          </p:cNvPicPr>
          <p:nvPr/>
        </p:nvPicPr>
        <p:blipFill>
          <a:blip r:embed="rId3" cstate="print"/>
          <a:srcRect/>
          <a:stretch>
            <a:fillRect/>
          </a:stretch>
        </p:blipFill>
        <p:spPr bwMode="auto">
          <a:xfrm>
            <a:off x="4427984" y="2031727"/>
            <a:ext cx="4587875" cy="2765425"/>
          </a:xfrm>
          <a:prstGeom prst="rect">
            <a:avLst/>
          </a:prstGeom>
          <a:noFill/>
          <a:ln w="9525">
            <a:noFill/>
            <a:miter lim="800000"/>
            <a:headEnd/>
            <a:tailEnd/>
          </a:ln>
          <a:effectLst/>
        </p:spPr>
      </p:pic>
      <p:pic>
        <p:nvPicPr>
          <p:cNvPr id="15362" name="Picture 2"/>
          <p:cNvPicPr>
            <a:picLocks noChangeAspect="1" noChangeArrowheads="1"/>
          </p:cNvPicPr>
          <p:nvPr/>
        </p:nvPicPr>
        <p:blipFill>
          <a:blip r:embed="rId4" cstate="print"/>
          <a:srcRect/>
          <a:stretch>
            <a:fillRect/>
          </a:stretch>
        </p:blipFill>
        <p:spPr bwMode="auto">
          <a:xfrm>
            <a:off x="62000" y="2060848"/>
            <a:ext cx="4221968" cy="2763143"/>
          </a:xfrm>
          <a:prstGeom prst="rect">
            <a:avLst/>
          </a:prstGeom>
          <a:noFill/>
          <a:ln w="9525">
            <a:noFill/>
            <a:miter lim="800000"/>
            <a:headEnd/>
            <a:tailEnd/>
          </a:ln>
          <a:effectLst/>
        </p:spPr>
      </p:pic>
      <p:sp>
        <p:nvSpPr>
          <p:cNvPr id="15" name="CasellaDiTesto 14"/>
          <p:cNvSpPr txBox="1"/>
          <p:nvPr/>
        </p:nvSpPr>
        <p:spPr>
          <a:xfrm>
            <a:off x="35496" y="1700808"/>
            <a:ext cx="6444208" cy="369332"/>
          </a:xfrm>
          <a:prstGeom prst="rect">
            <a:avLst/>
          </a:prstGeom>
          <a:solidFill>
            <a:schemeClr val="bg1"/>
          </a:solidFill>
        </p:spPr>
        <p:txBody>
          <a:bodyPr wrap="square" rtlCol="0">
            <a:spAutoFit/>
          </a:bodyPr>
          <a:lstStyle/>
          <a:p>
            <a:r>
              <a:rPr lang="it-IT" dirty="0" smtClean="0"/>
              <a:t>Sample of </a:t>
            </a:r>
            <a:r>
              <a:rPr lang="it-IT" dirty="0" err="1" smtClean="0"/>
              <a:t>analysis</a:t>
            </a:r>
            <a:r>
              <a:rPr lang="it-IT" dirty="0" smtClean="0"/>
              <a:t> </a:t>
            </a:r>
            <a:r>
              <a:rPr lang="it-IT" dirty="0" err="1" smtClean="0"/>
              <a:t>released</a:t>
            </a:r>
            <a:r>
              <a:rPr lang="it-IT" dirty="0" smtClean="0"/>
              <a:t> </a:t>
            </a:r>
            <a:r>
              <a:rPr lang="it-IT" dirty="0" err="1" smtClean="0"/>
              <a:t>for</a:t>
            </a:r>
            <a:r>
              <a:rPr lang="it-IT" dirty="0" smtClean="0"/>
              <a:t> </a:t>
            </a:r>
            <a:r>
              <a:rPr lang="it-IT" dirty="0" err="1" smtClean="0"/>
              <a:t>each</a:t>
            </a:r>
            <a:r>
              <a:rPr lang="it-IT" dirty="0" smtClean="0"/>
              <a:t> </a:t>
            </a:r>
            <a:r>
              <a:rPr lang="it-IT" dirty="0" err="1" smtClean="0"/>
              <a:t>year</a:t>
            </a:r>
            <a:endParaRPr lang="it-IT" dirty="0"/>
          </a:p>
        </p:txBody>
      </p:sp>
      <p:sp>
        <p:nvSpPr>
          <p:cNvPr id="16" name="CasellaDiTesto 15"/>
          <p:cNvSpPr txBox="1"/>
          <p:nvPr/>
        </p:nvSpPr>
        <p:spPr>
          <a:xfrm>
            <a:off x="107504" y="4854059"/>
            <a:ext cx="8712968" cy="2031325"/>
          </a:xfrm>
          <a:prstGeom prst="rect">
            <a:avLst/>
          </a:prstGeom>
          <a:solidFill>
            <a:schemeClr val="bg1"/>
          </a:solidFill>
        </p:spPr>
        <p:txBody>
          <a:bodyPr wrap="square" rtlCol="0">
            <a:spAutoFit/>
          </a:bodyPr>
          <a:lstStyle/>
          <a:p>
            <a:pPr marL="342900" indent="-342900"/>
            <a:r>
              <a:rPr lang="it-IT" dirty="0" smtClean="0"/>
              <a:t>Procedure</a:t>
            </a:r>
          </a:p>
          <a:p>
            <a:pPr marL="342900" indent="-342900">
              <a:buAutoNum type="arabicPeriod"/>
            </a:pPr>
            <a:endParaRPr lang="it-IT" dirty="0" smtClean="0"/>
          </a:p>
          <a:p>
            <a:pPr marL="342900" indent="-342900">
              <a:buAutoNum type="arabicPeriod"/>
            </a:pPr>
            <a:r>
              <a:rPr lang="it-IT" dirty="0" err="1" smtClean="0"/>
              <a:t>Construction</a:t>
            </a:r>
            <a:r>
              <a:rPr lang="it-IT" dirty="0" smtClean="0"/>
              <a:t> of the </a:t>
            </a:r>
            <a:r>
              <a:rPr lang="it-IT" dirty="0" err="1" smtClean="0"/>
              <a:t>efficient</a:t>
            </a:r>
            <a:r>
              <a:rPr lang="it-IT" dirty="0" smtClean="0"/>
              <a:t> </a:t>
            </a:r>
            <a:r>
              <a:rPr lang="it-IT" dirty="0" err="1" smtClean="0"/>
              <a:t>frontier</a:t>
            </a:r>
            <a:r>
              <a:rPr lang="it-IT" dirty="0" smtClean="0"/>
              <a:t> </a:t>
            </a:r>
            <a:r>
              <a:rPr lang="it-IT" dirty="0" err="1" smtClean="0"/>
              <a:t>for</a:t>
            </a:r>
            <a:r>
              <a:rPr lang="it-IT" dirty="0" smtClean="0"/>
              <a:t> </a:t>
            </a:r>
            <a:r>
              <a:rPr lang="it-IT" dirty="0" err="1" smtClean="0"/>
              <a:t>each</a:t>
            </a:r>
            <a:r>
              <a:rPr lang="it-IT" dirty="0" smtClean="0"/>
              <a:t> market and </a:t>
            </a:r>
            <a:r>
              <a:rPr lang="it-IT" dirty="0" err="1" smtClean="0"/>
              <a:t>for</a:t>
            </a:r>
            <a:r>
              <a:rPr lang="it-IT" dirty="0" smtClean="0"/>
              <a:t> </a:t>
            </a:r>
            <a:r>
              <a:rPr lang="it-IT" dirty="0" err="1" smtClean="0"/>
              <a:t>each</a:t>
            </a:r>
            <a:r>
              <a:rPr lang="it-IT" dirty="0" smtClean="0"/>
              <a:t> </a:t>
            </a:r>
            <a:r>
              <a:rPr lang="it-IT" dirty="0" err="1" smtClean="0"/>
              <a:t>year</a:t>
            </a:r>
            <a:endParaRPr lang="it-IT" dirty="0" smtClean="0"/>
          </a:p>
          <a:p>
            <a:pPr marL="342900" indent="-342900">
              <a:buAutoNum type="arabicPeriod"/>
            </a:pPr>
            <a:endParaRPr lang="it-IT" dirty="0" smtClean="0"/>
          </a:p>
          <a:p>
            <a:pPr marL="342900" indent="-342900">
              <a:buAutoNum type="arabicPeriod"/>
            </a:pPr>
            <a:r>
              <a:rPr lang="it-IT" dirty="0" err="1" smtClean="0"/>
              <a:t>Analysis</a:t>
            </a:r>
            <a:r>
              <a:rPr lang="it-IT" dirty="0" smtClean="0"/>
              <a:t> of the </a:t>
            </a:r>
            <a:r>
              <a:rPr lang="it-IT" dirty="0" err="1" smtClean="0"/>
              <a:t>portofolio</a:t>
            </a:r>
            <a:r>
              <a:rPr lang="it-IT" dirty="0" smtClean="0"/>
              <a:t> </a:t>
            </a:r>
            <a:r>
              <a:rPr lang="it-IT" dirty="0" err="1" smtClean="0"/>
              <a:t>composition</a:t>
            </a:r>
            <a:r>
              <a:rPr lang="it-IT" dirty="0" smtClean="0"/>
              <a:t> of 100 </a:t>
            </a:r>
            <a:r>
              <a:rPr lang="it-IT" dirty="0" err="1" smtClean="0"/>
              <a:t>portfolios</a:t>
            </a:r>
            <a:r>
              <a:rPr lang="it-IT" dirty="0" smtClean="0"/>
              <a:t> in </a:t>
            </a:r>
            <a:r>
              <a:rPr lang="it-IT" dirty="0" err="1" smtClean="0"/>
              <a:t>each</a:t>
            </a:r>
            <a:r>
              <a:rPr lang="it-IT" dirty="0" smtClean="0"/>
              <a:t> </a:t>
            </a:r>
            <a:r>
              <a:rPr lang="it-IT" dirty="0" err="1" smtClean="0"/>
              <a:t>frontier</a:t>
            </a:r>
            <a:endParaRPr lang="it-IT" dirty="0" smtClean="0"/>
          </a:p>
          <a:p>
            <a:pPr marL="342900" indent="-342900">
              <a:buAutoNum type="arabicPeriod"/>
            </a:pPr>
            <a:endParaRPr lang="it-IT" dirty="0" smtClean="0"/>
          </a:p>
          <a:p>
            <a:pPr marL="342900" indent="-342900">
              <a:buAutoNum type="arabicPeriod"/>
            </a:pPr>
            <a:r>
              <a:rPr lang="it-IT" dirty="0" err="1" smtClean="0"/>
              <a:t>Comparison</a:t>
            </a:r>
            <a:r>
              <a:rPr lang="it-IT" dirty="0" smtClean="0"/>
              <a:t> of the </a:t>
            </a:r>
            <a:r>
              <a:rPr lang="it-IT" dirty="0" err="1" smtClean="0"/>
              <a:t>real</a:t>
            </a:r>
            <a:r>
              <a:rPr lang="it-IT" dirty="0" smtClean="0"/>
              <a:t> </a:t>
            </a:r>
            <a:r>
              <a:rPr lang="it-IT" dirty="0" err="1" smtClean="0"/>
              <a:t>asset</a:t>
            </a:r>
            <a:r>
              <a:rPr lang="it-IT" dirty="0" smtClean="0"/>
              <a:t> </a:t>
            </a:r>
            <a:r>
              <a:rPr lang="it-IT" dirty="0" err="1" smtClean="0"/>
              <a:t>allocation</a:t>
            </a:r>
            <a:r>
              <a:rPr lang="it-IT" dirty="0" smtClean="0"/>
              <a:t> and </a:t>
            </a:r>
            <a:r>
              <a:rPr lang="it-IT" dirty="0" err="1" smtClean="0"/>
              <a:t>all</a:t>
            </a:r>
            <a:r>
              <a:rPr lang="it-IT" dirty="0" smtClean="0"/>
              <a:t> </a:t>
            </a:r>
            <a:r>
              <a:rPr lang="it-IT" dirty="0" err="1" smtClean="0"/>
              <a:t>theoretical</a:t>
            </a:r>
            <a:r>
              <a:rPr lang="it-IT" dirty="0" smtClean="0"/>
              <a:t> </a:t>
            </a:r>
            <a:r>
              <a:rPr lang="it-IT" dirty="0" err="1" smtClean="0"/>
              <a:t>ones</a:t>
            </a:r>
            <a:endParaRPr lang="it-IT" dirty="0" smtClean="0"/>
          </a:p>
        </p:txBody>
      </p:sp>
      <p:sp>
        <p:nvSpPr>
          <p:cNvPr id="17" name="CasellaDiTesto 16"/>
          <p:cNvSpPr txBox="1"/>
          <p:nvPr/>
        </p:nvSpPr>
        <p:spPr>
          <a:xfrm>
            <a:off x="35496" y="1052736"/>
            <a:ext cx="8784976" cy="646331"/>
          </a:xfrm>
          <a:prstGeom prst="rect">
            <a:avLst/>
          </a:prstGeom>
          <a:solidFill>
            <a:schemeClr val="bg1"/>
          </a:solidFill>
        </p:spPr>
        <p:txBody>
          <a:bodyPr wrap="square" rtlCol="0">
            <a:spAutoFit/>
          </a:bodyPr>
          <a:lstStyle/>
          <a:p>
            <a:r>
              <a:rPr lang="en-GB" dirty="0" smtClean="0"/>
              <a:t>1 efficient frontier for each country for each year  (9 years x 4 countries) on IPD indices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0" y="692696"/>
            <a:ext cx="6876256" cy="400110"/>
          </a:xfrm>
          <a:prstGeom prst="rect">
            <a:avLst/>
          </a:prstGeom>
          <a:solidFill>
            <a:schemeClr val="bg1"/>
          </a:solidFill>
        </p:spPr>
        <p:txBody>
          <a:bodyPr wrap="square" rtlCol="0">
            <a:spAutoFit/>
          </a:bodyPr>
          <a:lstStyle/>
          <a:p>
            <a:r>
              <a:rPr lang="en-GB" sz="2000" b="1" dirty="0" smtClean="0"/>
              <a:t>Distance Percentiles </a:t>
            </a:r>
          </a:p>
        </p:txBody>
      </p:sp>
      <p:graphicFrame>
        <p:nvGraphicFramePr>
          <p:cNvPr id="14" name="Tabella 13"/>
          <p:cNvGraphicFramePr>
            <a:graphicFrameLocks noGrp="1"/>
          </p:cNvGraphicFramePr>
          <p:nvPr/>
        </p:nvGraphicFramePr>
        <p:xfrm>
          <a:off x="179512" y="2474952"/>
          <a:ext cx="1656184" cy="2682240"/>
        </p:xfrm>
        <a:graphic>
          <a:graphicData uri="http://schemas.openxmlformats.org/drawingml/2006/table">
            <a:tbl>
              <a:tblPr/>
              <a:tblGrid>
                <a:gridCol w="828092"/>
                <a:gridCol w="828092"/>
              </a:tblGrid>
              <a:tr h="190500">
                <a:tc gridSpan="2">
                  <a:txBody>
                    <a:bodyPr/>
                    <a:lstStyle/>
                    <a:p>
                      <a:pPr algn="ctr" fontAlgn="b"/>
                      <a:r>
                        <a:rPr lang="it-IT" sz="1600" b="0" i="0" u="none" strike="noStrike" dirty="0" err="1">
                          <a:solidFill>
                            <a:srgbClr val="000000"/>
                          </a:solidFill>
                          <a:latin typeface="Calibri"/>
                        </a:rPr>
                        <a:t>Germany</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hMerge="1">
                  <a:txBody>
                    <a:bodyPr/>
                    <a:lstStyle/>
                    <a:p>
                      <a:pPr algn="l" fontAlgn="b"/>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0.006813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0.062929</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0.069468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0.079942</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0.084672</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0.094109</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0.297014</a:t>
                      </a:r>
                    </a:p>
                  </a:txBody>
                  <a:tcPr marL="0" marR="0" marT="0" marB="0" anchor="b">
                    <a:lnL>
                      <a:noFill/>
                    </a:lnL>
                    <a:lnR>
                      <a:noFill/>
                    </a:lnR>
                    <a:lnT>
                      <a:noFill/>
                    </a:lnT>
                    <a:lnB>
                      <a:noFill/>
                    </a:lnB>
                    <a:solidFill>
                      <a:schemeClr val="bg1"/>
                    </a:solidFill>
                  </a:tcPr>
                </a:tc>
              </a:tr>
            </a:tbl>
          </a:graphicData>
        </a:graphic>
      </p:graphicFrame>
      <p:graphicFrame>
        <p:nvGraphicFramePr>
          <p:cNvPr id="15" name="Tabella 14"/>
          <p:cNvGraphicFramePr>
            <a:graphicFrameLocks noGrp="1"/>
          </p:cNvGraphicFramePr>
          <p:nvPr/>
        </p:nvGraphicFramePr>
        <p:xfrm>
          <a:off x="2339752" y="2474952"/>
          <a:ext cx="1584176" cy="2682240"/>
        </p:xfrm>
        <a:graphic>
          <a:graphicData uri="http://schemas.openxmlformats.org/drawingml/2006/table">
            <a:tbl>
              <a:tblPr/>
              <a:tblGrid>
                <a:gridCol w="792088"/>
                <a:gridCol w="792088"/>
              </a:tblGrid>
              <a:tr h="198551">
                <a:tc gridSpan="2">
                  <a:txBody>
                    <a:bodyPr/>
                    <a:lstStyle/>
                    <a:p>
                      <a:pPr algn="ctr" fontAlgn="b"/>
                      <a:r>
                        <a:rPr lang="it-IT" sz="1600" b="0" i="0" u="none" strike="noStrike" dirty="0">
                          <a:solidFill>
                            <a:srgbClr val="000000"/>
                          </a:solidFill>
                          <a:latin typeface="Calibri"/>
                        </a:rPr>
                        <a:t>France</a:t>
                      </a:r>
                    </a:p>
                  </a:txBody>
                  <a:tcPr marL="0" marR="0" marT="0" marB="0" anchor="b">
                    <a:lnL>
                      <a:noFill/>
                    </a:lnL>
                    <a:lnR>
                      <a:noFill/>
                    </a:lnR>
                    <a:lnT>
                      <a:noFill/>
                    </a:lnT>
                    <a:lnB>
                      <a:noFill/>
                    </a:lnB>
                    <a:solidFill>
                      <a:schemeClr val="bg1"/>
                    </a:solidFill>
                  </a:tcPr>
                </a:tc>
                <a:tc hMerge="1">
                  <a:txBody>
                    <a:bodyPr/>
                    <a:lstStyle/>
                    <a:p>
                      <a:pPr algn="ctr" fontAlgn="b"/>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0.044156</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0.091997</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0.152823</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0.243308</a:t>
                      </a:r>
                    </a:p>
                  </a:txBody>
                  <a:tcPr marL="0" marR="0" marT="0" marB="0" anchor="b">
                    <a:lnL>
                      <a:noFill/>
                    </a:lnL>
                    <a:lnR>
                      <a:noFill/>
                    </a:lnR>
                    <a:lnT>
                      <a:noFill/>
                    </a:lnT>
                    <a:lnB>
                      <a:noFill/>
                    </a:lnB>
                    <a:solidFill>
                      <a:schemeClr val="bg1"/>
                    </a:solidFill>
                  </a:tcPr>
                </a:tc>
              </a:tr>
              <a:tr h="174725">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0.351374</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0.46259</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0.589026</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0.674432</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0.765252</a:t>
                      </a:r>
                    </a:p>
                  </a:txBody>
                  <a:tcPr marL="0" marR="0" marT="0" marB="0" anchor="b">
                    <a:lnL>
                      <a:noFill/>
                    </a:lnL>
                    <a:lnR>
                      <a:noFill/>
                    </a:lnR>
                    <a:lnT>
                      <a:noFill/>
                    </a:lnT>
                    <a:lnB>
                      <a:noFill/>
                    </a:lnB>
                    <a:solidFill>
                      <a:schemeClr val="bg1"/>
                    </a:solidFill>
                  </a:tcPr>
                </a:tc>
              </a:tr>
              <a:tr h="198551">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1</a:t>
                      </a:r>
                    </a:p>
                  </a:txBody>
                  <a:tcPr marL="0" marR="0" marT="0" marB="0" anchor="b">
                    <a:lnL>
                      <a:noFill/>
                    </a:lnL>
                    <a:lnR>
                      <a:noFill/>
                    </a:lnR>
                    <a:lnT>
                      <a:noFill/>
                    </a:lnT>
                    <a:lnB>
                      <a:noFill/>
                    </a:lnB>
                    <a:solidFill>
                      <a:schemeClr val="bg1"/>
                    </a:solidFill>
                  </a:tcPr>
                </a:tc>
              </a:tr>
            </a:tbl>
          </a:graphicData>
        </a:graphic>
      </p:graphicFrame>
      <p:graphicFrame>
        <p:nvGraphicFramePr>
          <p:cNvPr id="16" name="Tabella 15"/>
          <p:cNvGraphicFramePr>
            <a:graphicFrameLocks noGrp="1"/>
          </p:cNvGraphicFramePr>
          <p:nvPr/>
        </p:nvGraphicFramePr>
        <p:xfrm>
          <a:off x="4504928" y="2474952"/>
          <a:ext cx="1795264" cy="2682240"/>
        </p:xfrm>
        <a:graphic>
          <a:graphicData uri="http://schemas.openxmlformats.org/drawingml/2006/table">
            <a:tbl>
              <a:tblPr/>
              <a:tblGrid>
                <a:gridCol w="897632"/>
                <a:gridCol w="897632"/>
              </a:tblGrid>
              <a:tr h="190500">
                <a:tc>
                  <a:txBody>
                    <a:bodyPr/>
                    <a:lstStyle/>
                    <a:p>
                      <a:pPr algn="r" fontAlgn="b"/>
                      <a:r>
                        <a:rPr lang="it-IT" sz="1600" b="0" i="0" u="none" strike="noStrike" dirty="0" smtClean="0">
                          <a:solidFill>
                            <a:srgbClr val="000000"/>
                          </a:solidFill>
                          <a:latin typeface="Calibri"/>
                        </a:rPr>
                        <a:t>U</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600" b="0" i="0" u="none" strike="noStrike" dirty="0" smtClean="0">
                          <a:solidFill>
                            <a:srgbClr val="000000"/>
                          </a:solidFill>
                          <a:latin typeface="Calibri"/>
                        </a:rPr>
                        <a:t>K</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4.546815</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5.089062</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5.319275</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5.386653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5.48164</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5.763348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5.996893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6.356358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11.40903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12.25368</a:t>
                      </a:r>
                    </a:p>
                  </a:txBody>
                  <a:tcPr marL="0" marR="0" marT="0" marB="0" anchor="b">
                    <a:lnL>
                      <a:noFill/>
                    </a:lnL>
                    <a:lnR>
                      <a:noFill/>
                    </a:lnR>
                    <a:lnT>
                      <a:noFill/>
                    </a:lnT>
                    <a:lnB>
                      <a:noFill/>
                    </a:lnB>
                    <a:solidFill>
                      <a:schemeClr val="bg1"/>
                    </a:solidFill>
                  </a:tcPr>
                </a:tc>
              </a:tr>
            </a:tbl>
          </a:graphicData>
        </a:graphic>
      </p:graphicFrame>
      <p:graphicFrame>
        <p:nvGraphicFramePr>
          <p:cNvPr id="17" name="Tabella 16"/>
          <p:cNvGraphicFramePr>
            <a:graphicFrameLocks noGrp="1"/>
          </p:cNvGraphicFramePr>
          <p:nvPr/>
        </p:nvGraphicFramePr>
        <p:xfrm>
          <a:off x="6953200" y="2474952"/>
          <a:ext cx="1795264" cy="2682240"/>
        </p:xfrm>
        <a:graphic>
          <a:graphicData uri="http://schemas.openxmlformats.org/drawingml/2006/table">
            <a:tbl>
              <a:tblPr/>
              <a:tblGrid>
                <a:gridCol w="897632"/>
                <a:gridCol w="897632"/>
              </a:tblGrid>
              <a:tr h="190500">
                <a:tc gridSpan="2">
                  <a:txBody>
                    <a:bodyPr/>
                    <a:lstStyle/>
                    <a:p>
                      <a:pPr algn="ctr" fontAlgn="b"/>
                      <a:r>
                        <a:rPr lang="it-IT" sz="1600" b="0" i="0" u="none" strike="noStrike" dirty="0">
                          <a:solidFill>
                            <a:srgbClr val="000000"/>
                          </a:solidFill>
                          <a:latin typeface="Calibri"/>
                        </a:rPr>
                        <a:t>Italy</a:t>
                      </a:r>
                    </a:p>
                  </a:txBody>
                  <a:tcPr marL="0" marR="0" marT="0" marB="0" anchor="b">
                    <a:lnL>
                      <a:noFill/>
                    </a:lnL>
                    <a:lnR>
                      <a:noFill/>
                    </a:lnR>
                    <a:lnT>
                      <a:noFill/>
                    </a:lnT>
                    <a:lnB>
                      <a:noFill/>
                    </a:lnB>
                    <a:solidFill>
                      <a:schemeClr val="bg1"/>
                    </a:solidFill>
                  </a:tcPr>
                </a:tc>
                <a:tc hMerge="1">
                  <a:txBody>
                    <a:bodyPr/>
                    <a:lstStyle/>
                    <a:p>
                      <a:pPr algn="l" fontAlgn="b"/>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20%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30%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40%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0.04558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50%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0.087158</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60%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0.146093</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70%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0.241011</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80%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0.335629</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90%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0.501576</a:t>
                      </a:r>
                    </a:p>
                  </a:txBody>
                  <a:tcPr marL="0" marR="0" marT="0" marB="0" anchor="b">
                    <a:lnL>
                      <a:noFill/>
                    </a:lnL>
                    <a:lnR>
                      <a:noFill/>
                    </a:lnR>
                    <a:lnT>
                      <a:noFill/>
                    </a:lnT>
                    <a:lnB>
                      <a:noFill/>
                    </a:lnB>
                    <a:solidFill>
                      <a:schemeClr val="bg1"/>
                    </a:solidFill>
                  </a:tcPr>
                </a:tc>
              </a:tr>
              <a:tr h="190500">
                <a:tc>
                  <a:txBody>
                    <a:bodyPr/>
                    <a:lstStyle/>
                    <a:p>
                      <a:pPr algn="ctr" fontAlgn="b"/>
                      <a:r>
                        <a:rPr lang="it-IT" sz="1600" b="0" i="0" u="none" strike="noStrike" dirty="0" smtClean="0">
                          <a:solidFill>
                            <a:srgbClr val="000000"/>
                          </a:solidFill>
                          <a:latin typeface="Calibri"/>
                        </a:rPr>
                        <a:t>100%</a:t>
                      </a:r>
                      <a:endParaRPr lang="it-IT" sz="16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600" b="0" i="0" u="none" strike="noStrike" dirty="0">
                          <a:solidFill>
                            <a:srgbClr val="000000"/>
                          </a:solidFill>
                          <a:latin typeface="Calibri"/>
                        </a:rPr>
                        <a:t>0.615898</a:t>
                      </a:r>
                    </a:p>
                  </a:txBody>
                  <a:tcPr marL="0" marR="0" marT="0" marB="0" anchor="b">
                    <a:lnL>
                      <a:noFill/>
                    </a:lnL>
                    <a:lnR>
                      <a:noFill/>
                    </a:lnR>
                    <a:lnT>
                      <a:noFill/>
                    </a:lnT>
                    <a:lnB>
                      <a:noFill/>
                    </a:lnB>
                    <a:solidFill>
                      <a:schemeClr val="bg1"/>
                    </a:solidFill>
                  </a:tcPr>
                </a:tc>
              </a:tr>
            </a:tbl>
          </a:graphicData>
        </a:graphic>
      </p:graphicFrame>
      <p:sp>
        <p:nvSpPr>
          <p:cNvPr id="18" name="Titolo 1"/>
          <p:cNvSpPr txBox="1">
            <a:spLocks/>
          </p:cNvSpPr>
          <p:nvPr/>
        </p:nvSpPr>
        <p:spPr>
          <a:xfrm>
            <a:off x="179512" y="5157192"/>
            <a:ext cx="8712968" cy="1656184"/>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The UK market is the one in which</a:t>
            </a:r>
            <a:r>
              <a:rPr kumimoji="0" lang="en-GB" sz="2000" b="0" i="0" u="none" strike="noStrike" kern="1200" cap="none" spc="0" normalizeH="0" noProof="0" dirty="0" smtClean="0">
                <a:ln>
                  <a:noFill/>
                </a:ln>
                <a:solidFill>
                  <a:schemeClr val="tx1"/>
                </a:solidFill>
                <a:effectLst/>
                <a:uLnTx/>
                <a:uFillTx/>
                <a:latin typeface="+mj-lt"/>
                <a:ea typeface="+mj-ea"/>
                <a:cs typeface="+mj-cs"/>
              </a:rPr>
              <a:t> there are more </a:t>
            </a:r>
            <a:r>
              <a:rPr kumimoji="0" lang="en-GB" sz="2000" b="0" i="0" u="none" strike="noStrike" kern="1200" cap="none" spc="0" normalizeH="0" noProof="0" dirty="0" err="1" smtClean="0">
                <a:ln>
                  <a:noFill/>
                </a:ln>
                <a:solidFill>
                  <a:schemeClr val="tx1"/>
                </a:solidFill>
                <a:effectLst/>
                <a:uLnTx/>
                <a:uFillTx/>
                <a:latin typeface="+mj-lt"/>
                <a:ea typeface="+mj-ea"/>
                <a:cs typeface="+mj-cs"/>
              </a:rPr>
              <a:t>misallinegment</a:t>
            </a:r>
            <a:r>
              <a:rPr kumimoji="0" lang="en-GB" sz="2000" b="0" i="0" u="none" strike="noStrike" kern="1200" cap="none" spc="0" normalizeH="0" noProof="0" dirty="0" smtClean="0">
                <a:ln>
                  <a:noFill/>
                </a:ln>
                <a:solidFill>
                  <a:schemeClr val="tx1"/>
                </a:solidFill>
                <a:effectLst/>
                <a:uLnTx/>
                <a:uFillTx/>
                <a:latin typeface="+mj-lt"/>
                <a:ea typeface="+mj-ea"/>
                <a:cs typeface="+mj-cs"/>
              </a:rPr>
              <a:t> between the </a:t>
            </a:r>
            <a:r>
              <a:rPr kumimoji="0" lang="en-GB" sz="2000" b="0" i="0" u="none" strike="noStrike" kern="1200" cap="none" spc="0" normalizeH="0" noProof="0" dirty="0" err="1" smtClean="0">
                <a:ln>
                  <a:noFill/>
                </a:ln>
                <a:solidFill>
                  <a:schemeClr val="tx1"/>
                </a:solidFill>
                <a:effectLst/>
                <a:uLnTx/>
                <a:uFillTx/>
                <a:latin typeface="+mj-lt"/>
                <a:ea typeface="+mj-ea"/>
                <a:cs typeface="+mj-cs"/>
              </a:rPr>
              <a:t>theoretica</a:t>
            </a:r>
            <a:r>
              <a:rPr lang="en-GB" sz="2000" dirty="0" smtClean="0">
                <a:solidFill>
                  <a:schemeClr val="tx1"/>
                </a:solidFill>
                <a:latin typeface="+mj-lt"/>
                <a:ea typeface="+mj-ea"/>
                <a:cs typeface="+mj-cs"/>
              </a:rPr>
              <a:t>l asset allocation and the real one  (problem of data)</a:t>
            </a:r>
          </a:p>
          <a:p>
            <a:pPr lvl="0" algn="just" fontAlgn="auto">
              <a:spcAft>
                <a:spcPts val="0"/>
              </a:spcAft>
              <a:defRPr/>
            </a:pP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a:p>
            <a:pPr lvl="0" algn="just" fontAlgn="auto">
              <a:spcAft>
                <a:spcPts val="0"/>
              </a:spcAft>
              <a:defRPr/>
            </a:pPr>
            <a:r>
              <a:rPr lang="en-GB" sz="2000" dirty="0" smtClean="0">
                <a:solidFill>
                  <a:schemeClr val="tx1"/>
                </a:solidFill>
                <a:latin typeface="+mj-lt"/>
                <a:ea typeface="+mj-ea"/>
                <a:cs typeface="+mj-cs"/>
              </a:rPr>
              <a:t>The German asset manager seem to adopt a more Markowitz approach in order to construct their portfolios</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itolo 1"/>
          <p:cNvSpPr txBox="1">
            <a:spLocks/>
          </p:cNvSpPr>
          <p:nvPr/>
        </p:nvSpPr>
        <p:spPr>
          <a:xfrm>
            <a:off x="107504" y="1268760"/>
            <a:ext cx="8712968" cy="1080120"/>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For each fund in each market we compute the difference of the real asset</a:t>
            </a:r>
            <a:r>
              <a:rPr kumimoji="0" lang="en-GB" sz="2000" b="0" i="0" u="none" strike="noStrike" kern="1200" cap="none" spc="0" normalizeH="0" noProof="0" dirty="0" smtClean="0">
                <a:ln>
                  <a:noFill/>
                </a:ln>
                <a:solidFill>
                  <a:schemeClr val="tx1"/>
                </a:solidFill>
                <a:effectLst/>
                <a:uLnTx/>
                <a:uFillTx/>
                <a:latin typeface="+mj-lt"/>
                <a:ea typeface="+mj-ea"/>
                <a:cs typeface="+mj-cs"/>
              </a:rPr>
              <a:t> allocation respect to the theoretical ones (all portfolios in the frontier)  and we take the minimum distance </a:t>
            </a:r>
            <a:r>
              <a:rPr kumimoji="0" lang="en-GB" sz="2000" b="0" i="0" u="none" strike="noStrike" kern="1200" cap="none" spc="0" normalizeH="0" noProof="0" dirty="0" err="1" smtClean="0">
                <a:ln>
                  <a:noFill/>
                </a:ln>
                <a:solidFill>
                  <a:schemeClr val="tx1"/>
                </a:solidFill>
                <a:effectLst/>
                <a:uLnTx/>
                <a:uFillTx/>
                <a:latin typeface="+mj-lt"/>
                <a:ea typeface="+mj-ea"/>
                <a:cs typeface="+mj-cs"/>
              </a:rPr>
              <a:t>obtaine</a:t>
            </a:r>
            <a:r>
              <a:rPr lang="en-GB" sz="2000" dirty="0" smtClean="0">
                <a:solidFill>
                  <a:schemeClr val="tx1"/>
                </a:solidFill>
                <a:latin typeface="+mj-lt"/>
                <a:ea typeface="+mj-ea"/>
                <a:cs typeface="+mj-cs"/>
              </a:rPr>
              <a:t>d in order to classify funds in percentiles</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ella 8"/>
          <p:cNvGraphicFramePr>
            <a:graphicFrameLocks noGrp="1"/>
          </p:cNvGraphicFramePr>
          <p:nvPr/>
        </p:nvGraphicFramePr>
        <p:xfrm>
          <a:off x="251520" y="1357652"/>
          <a:ext cx="4248470" cy="2575404"/>
        </p:xfrm>
        <a:graphic>
          <a:graphicData uri="http://schemas.openxmlformats.org/drawingml/2006/table">
            <a:tbl>
              <a:tblPr/>
              <a:tblGrid>
                <a:gridCol w="432048"/>
                <a:gridCol w="792088"/>
                <a:gridCol w="720080"/>
                <a:gridCol w="792088"/>
                <a:gridCol w="804086"/>
                <a:gridCol w="708080"/>
              </a:tblGrid>
              <a:tr h="216024">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gridSpan="2">
                  <a:txBody>
                    <a:bodyPr/>
                    <a:lstStyle/>
                    <a:p>
                      <a:pPr algn="ctr" fontAlgn="b"/>
                      <a:r>
                        <a:rPr lang="it-IT" sz="1400" b="0" i="0" u="none" strike="noStrike" dirty="0">
                          <a:solidFill>
                            <a:srgbClr val="000000"/>
                          </a:solidFill>
                          <a:latin typeface="Calibri"/>
                        </a:rPr>
                        <a:t>GERMANY</a:t>
                      </a:r>
                    </a:p>
                  </a:txBody>
                  <a:tcPr marL="0" marR="0" marT="0" marB="0" anchor="b">
                    <a:lnL>
                      <a:noFill/>
                    </a:lnL>
                    <a:lnR>
                      <a:noFill/>
                    </a:lnR>
                    <a:lnT>
                      <a:noFill/>
                    </a:lnT>
                    <a:lnB>
                      <a:noFill/>
                    </a:lnB>
                    <a:solidFill>
                      <a:schemeClr val="bg1"/>
                    </a:solidFill>
                  </a:tcPr>
                </a:tc>
                <a:tc hMerge="1">
                  <a:txBody>
                    <a:bodyPr/>
                    <a:lstStyle/>
                    <a:p>
                      <a:endParaRPr lang="it-IT"/>
                    </a:p>
                  </a:txBody>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216024">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err="1">
                          <a:solidFill>
                            <a:srgbClr val="000000"/>
                          </a:solidFill>
                          <a:latin typeface="Calibri"/>
                        </a:rPr>
                        <a:t>Retail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err="1">
                          <a:solidFill>
                            <a:srgbClr val="000000"/>
                          </a:solidFill>
                          <a:latin typeface="Calibri"/>
                        </a:rPr>
                        <a:t>Residential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err="1">
                          <a:solidFill>
                            <a:srgbClr val="000000"/>
                          </a:solidFill>
                          <a:latin typeface="Calibri"/>
                        </a:rPr>
                        <a:t>Other</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0">
                <a:tc>
                  <a:txBody>
                    <a:bodyPr/>
                    <a:lstStyle/>
                    <a:p>
                      <a:pPr marL="0" algn="r" defTabSz="914400" rtl="0" eaLnBrk="1" fontAlgn="b" latinLnBrk="0" hangingPunct="1"/>
                      <a:r>
                        <a:rPr lang="it-IT" sz="1400" b="0" i="0" u="none" strike="noStrike" kern="1200" dirty="0" smtClean="0">
                          <a:solidFill>
                            <a:srgbClr val="000000"/>
                          </a:solidFill>
                          <a:latin typeface="Calibri"/>
                          <a:ea typeface="+mn-ea"/>
                          <a:cs typeface="+mn-cs"/>
                        </a:rPr>
                        <a:t>0%</a:t>
                      </a:r>
                      <a:endParaRPr lang="it-IT" sz="1400" b="0" i="0" u="none" strike="noStrike" kern="1200" dirty="0">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10%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20%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30%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0.793092</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40%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0.728361</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50%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0.691884</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60%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0.658473</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80%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0.631403</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90%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0.547723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0.618895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0.514053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0.621463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0.610746</a:t>
                      </a:r>
                    </a:p>
                  </a:txBody>
                  <a:tcPr marL="0" marR="0" marT="0" marB="0" anchor="b">
                    <a:lnL>
                      <a:noFill/>
                    </a:lnL>
                    <a:lnR>
                      <a:noFill/>
                    </a:lnR>
                    <a:lnT>
                      <a:noFill/>
                    </a:lnT>
                    <a:lnB>
                      <a:noFill/>
                    </a:lnB>
                    <a:solidFill>
                      <a:schemeClr val="bg1"/>
                    </a:solidFill>
                  </a:tcPr>
                </a:tc>
              </a:tr>
              <a:tr h="214444">
                <a:tc>
                  <a:txBody>
                    <a:bodyPr/>
                    <a:lstStyle/>
                    <a:p>
                      <a:pPr algn="r" fontAlgn="b"/>
                      <a:r>
                        <a:rPr lang="it-IT" sz="1400" b="0" i="0" u="none" strike="noStrike" dirty="0" smtClean="0">
                          <a:solidFill>
                            <a:srgbClr val="000000"/>
                          </a:solidFill>
                          <a:latin typeface="Calibri"/>
                        </a:rPr>
                        <a:t>100%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0.570602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0.637541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0.48401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0.620276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0.612496</a:t>
                      </a:r>
                    </a:p>
                  </a:txBody>
                  <a:tcPr marL="0" marR="0" marT="0" marB="0" anchor="b">
                    <a:lnL>
                      <a:noFill/>
                    </a:lnL>
                    <a:lnR>
                      <a:noFill/>
                    </a:lnR>
                    <a:lnT>
                      <a:noFill/>
                    </a:lnT>
                    <a:lnB>
                      <a:noFill/>
                    </a:lnB>
                    <a:solidFill>
                      <a:schemeClr val="bg1"/>
                    </a:solidFill>
                  </a:tcPr>
                </a:tc>
              </a:tr>
            </a:tbl>
          </a:graphicData>
        </a:graphic>
      </p:graphicFrame>
      <p:graphicFrame>
        <p:nvGraphicFramePr>
          <p:cNvPr id="11" name="Tabella 10"/>
          <p:cNvGraphicFramePr>
            <a:graphicFrameLocks noGrp="1"/>
          </p:cNvGraphicFramePr>
          <p:nvPr/>
        </p:nvGraphicFramePr>
        <p:xfrm>
          <a:off x="4644008" y="1340768"/>
          <a:ext cx="4320480" cy="2637661"/>
        </p:xfrm>
        <a:graphic>
          <a:graphicData uri="http://schemas.openxmlformats.org/drawingml/2006/table">
            <a:tbl>
              <a:tblPr/>
              <a:tblGrid>
                <a:gridCol w="576064"/>
                <a:gridCol w="720080"/>
                <a:gridCol w="720080"/>
                <a:gridCol w="720080"/>
                <a:gridCol w="864096"/>
                <a:gridCol w="720080"/>
              </a:tblGrid>
              <a:tr h="216029">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400" b="0" i="0" u="none" strike="noStrike">
                          <a:solidFill>
                            <a:srgbClr val="000000"/>
                          </a:solidFill>
                          <a:latin typeface="Calibri"/>
                        </a:rPr>
                        <a:t>UK</a:t>
                      </a: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288032">
                <a:tc>
                  <a:txBody>
                    <a:bodyPr/>
                    <a:lstStyle/>
                    <a:p>
                      <a:pPr algn="l"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l" fontAlgn="b"/>
                      <a:r>
                        <a:rPr lang="it-IT" sz="1400" b="0" i="0" u="none" strike="noStrike" dirty="0" err="1">
                          <a:solidFill>
                            <a:srgbClr val="000000"/>
                          </a:solidFill>
                          <a:latin typeface="Calibri"/>
                        </a:rPr>
                        <a:t>Retail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l" fontAlgn="b"/>
                      <a:r>
                        <a:rPr lang="it-IT" sz="14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l" fontAlgn="b"/>
                      <a:r>
                        <a:rPr lang="it-IT" sz="14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l" fontAlgn="b"/>
                      <a:r>
                        <a:rPr lang="it-IT" sz="14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206655">
                <a:tc>
                  <a:txBody>
                    <a:bodyPr/>
                    <a:lstStyle/>
                    <a:p>
                      <a:pPr marL="0" algn="r" defTabSz="914400" rtl="0" eaLnBrk="1" fontAlgn="b" latinLnBrk="0" hangingPunct="1"/>
                      <a:r>
                        <a:rPr lang="it-IT" sz="1400" b="0" i="0" u="none" strike="noStrike" kern="1200" dirty="0" smtClean="0">
                          <a:solidFill>
                            <a:srgbClr val="000000"/>
                          </a:solidFill>
                          <a:latin typeface="Calibri"/>
                          <a:ea typeface="+mn-ea"/>
                          <a:cs typeface="+mn-cs"/>
                        </a:rPr>
                        <a:t>0%</a:t>
                      </a:r>
                      <a:endParaRPr lang="it-IT" sz="1400" b="0" i="0" u="none" strike="noStrike" kern="1200" dirty="0">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0.502079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0.487209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0.515282</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0.68944</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10%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0.524901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0.470466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0.505455</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0.67846</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20%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0.548437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0.497835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0.534696</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0.643423</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30%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0.548307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0.489814</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0.527593</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0.645532</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40%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0.557267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0.508095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0.545485</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0.653243</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50%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0.565567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0.516938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0.554838</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0.634902</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60%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0.563584</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0.509915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0.548259</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0.646794</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80%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0.561998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0.504295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0.542996</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0.660138</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90%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0.570159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0.520348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0.550679</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0.649726</a:t>
                      </a:r>
                    </a:p>
                  </a:txBody>
                  <a:tcPr marL="0" marR="0" marT="0" marB="0" anchor="b">
                    <a:lnL>
                      <a:noFill/>
                    </a:lnL>
                    <a:lnR>
                      <a:noFill/>
                    </a:lnR>
                    <a:lnT>
                      <a:noFill/>
                    </a:lnT>
                    <a:lnB>
                      <a:noFill/>
                    </a:lnB>
                    <a:solidFill>
                      <a:schemeClr val="bg1"/>
                    </a:solidFill>
                  </a:tcPr>
                </a:tc>
              </a:tr>
              <a:tr h="206655">
                <a:tc>
                  <a:txBody>
                    <a:bodyPr/>
                    <a:lstStyle/>
                    <a:p>
                      <a:pPr algn="r" fontAlgn="b"/>
                      <a:r>
                        <a:rPr lang="it-IT" sz="1400" b="0" i="0" u="none" strike="noStrike" dirty="0" smtClean="0">
                          <a:solidFill>
                            <a:srgbClr val="000000"/>
                          </a:solidFill>
                          <a:latin typeface="Calibri"/>
                        </a:rPr>
                        <a:t>100%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0.568289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0.514796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0.546091</a:t>
                      </a:r>
                    </a:p>
                  </a:txBody>
                  <a:tcPr marL="0" marR="0" marT="0" marB="0" anchor="b">
                    <a:lnL>
                      <a:noFill/>
                    </a:lnL>
                    <a:lnR>
                      <a:noFill/>
                    </a:lnR>
                    <a:lnT>
                      <a:noFill/>
                    </a:lnT>
                    <a:lnB>
                      <a:noFill/>
                    </a:lnB>
                    <a:solidFill>
                      <a:schemeClr val="bg1"/>
                    </a:solidFill>
                  </a:tcPr>
                </a:tc>
                <a:tc>
                  <a:txBody>
                    <a:bodyPr/>
                    <a:lstStyle/>
                    <a:p>
                      <a:pPr algn="ct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0.652209</a:t>
                      </a:r>
                    </a:p>
                  </a:txBody>
                  <a:tcPr marL="0" marR="0" marT="0" marB="0" anchor="b">
                    <a:lnL>
                      <a:noFill/>
                    </a:lnL>
                    <a:lnR>
                      <a:noFill/>
                    </a:lnR>
                    <a:lnT>
                      <a:noFill/>
                    </a:lnT>
                    <a:lnB>
                      <a:noFill/>
                    </a:lnB>
                    <a:solidFill>
                      <a:schemeClr val="bg1"/>
                    </a:solidFill>
                  </a:tcPr>
                </a:tc>
              </a:tr>
            </a:tbl>
          </a:graphicData>
        </a:graphic>
      </p:graphicFrame>
      <p:sp>
        <p:nvSpPr>
          <p:cNvPr id="15" name="Titolo 1"/>
          <p:cNvSpPr txBox="1">
            <a:spLocks/>
          </p:cNvSpPr>
          <p:nvPr/>
        </p:nvSpPr>
        <p:spPr>
          <a:xfrm>
            <a:off x="251520" y="692696"/>
            <a:ext cx="8568952" cy="594320"/>
          </a:xfrm>
          <a:prstGeom prst="rect">
            <a:avLst/>
          </a:prstGeom>
        </p:spPr>
        <p:style>
          <a:lnRef idx="2">
            <a:schemeClr val="dk1"/>
          </a:lnRef>
          <a:fillRef idx="1">
            <a:schemeClr val="lt1"/>
          </a:fillRef>
          <a:effectRef idx="0">
            <a:schemeClr val="dk1"/>
          </a:effectRef>
          <a:fontRef idx="minor">
            <a:schemeClr val="dk1"/>
          </a:fontRef>
        </p:style>
        <p:txBody>
          <a:bodyPr rtlCol="0">
            <a:normAutofit/>
          </a:bodyPr>
          <a:lstStyle/>
          <a:p>
            <a:pPr lvl="0" algn="ctr" fontAlgn="auto">
              <a:spcAft>
                <a:spcPts val="0"/>
              </a:spcAft>
              <a:defRPr/>
            </a:pPr>
            <a:r>
              <a:rPr lang="it-IT" sz="2800" dirty="0" err="1" smtClean="0">
                <a:solidFill>
                  <a:schemeClr val="tx1"/>
                </a:solidFill>
                <a:latin typeface="+mj-lt"/>
                <a:ea typeface="+mj-ea"/>
                <a:cs typeface="+mj-cs"/>
              </a:rPr>
              <a:t>Correlation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Between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percentiles</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from</a:t>
            </a:r>
            <a:r>
              <a:rPr lang="it-IT" sz="2800" dirty="0" smtClean="0">
                <a:solidFill>
                  <a:schemeClr val="tx1"/>
                </a:solidFill>
                <a:latin typeface="+mj-lt"/>
                <a:ea typeface="+mj-ea"/>
                <a:cs typeface="+mj-cs"/>
              </a:rPr>
              <a:t> 1 </a:t>
            </a:r>
            <a:r>
              <a:rPr lang="it-IT" sz="2800" dirty="0" err="1" smtClean="0">
                <a:solidFill>
                  <a:schemeClr val="tx1"/>
                </a:solidFill>
                <a:latin typeface="+mj-lt"/>
                <a:ea typeface="+mj-ea"/>
                <a:cs typeface="+mj-cs"/>
              </a:rPr>
              <a:t>to</a:t>
            </a:r>
            <a:r>
              <a:rPr lang="it-IT" sz="2800" dirty="0" smtClean="0">
                <a:solidFill>
                  <a:schemeClr val="tx1"/>
                </a:solidFill>
                <a:latin typeface="+mj-lt"/>
                <a:ea typeface="+mj-ea"/>
                <a:cs typeface="+mj-cs"/>
              </a:rPr>
              <a:t> 10</a:t>
            </a:r>
            <a:endParaRPr kumimoji="0" lang="it-IT"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Titolo 1"/>
          <p:cNvSpPr txBox="1">
            <a:spLocks/>
          </p:cNvSpPr>
          <p:nvPr/>
        </p:nvSpPr>
        <p:spPr>
          <a:xfrm>
            <a:off x="251520" y="4293096"/>
            <a:ext cx="8712968" cy="1656184"/>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We released a </a:t>
            </a:r>
            <a:r>
              <a:rPr lang="en-GB" sz="2000" dirty="0" smtClean="0">
                <a:solidFill>
                  <a:schemeClr val="tx1"/>
                </a:solidFill>
                <a:latin typeface="+mj-lt"/>
                <a:ea typeface="+mj-ea"/>
                <a:cs typeface="+mj-cs"/>
              </a:rPr>
              <a:t>p</a:t>
            </a:r>
            <a:r>
              <a:rPr kumimoji="0" lang="en-GB" sz="2000" b="0" i="0" u="none" strike="noStrike" kern="1200" cap="none" spc="0" normalizeH="0" baseline="0" noProof="0" dirty="0" err="1" smtClean="0">
                <a:ln>
                  <a:noFill/>
                </a:ln>
                <a:solidFill>
                  <a:schemeClr val="tx1"/>
                </a:solidFill>
                <a:effectLst/>
                <a:uLnTx/>
                <a:uFillTx/>
                <a:latin typeface="+mj-lt"/>
                <a:ea typeface="+mj-ea"/>
                <a:cs typeface="+mj-cs"/>
              </a:rPr>
              <a:t>ercentile</a:t>
            </a:r>
            <a:r>
              <a:rPr kumimoji="0" lang="en-GB" sz="2000" b="0" i="0" u="none" strike="noStrike" kern="1200" cap="none" spc="0" normalizeH="0" noProof="0" dirty="0" smtClean="0">
                <a:ln>
                  <a:noFill/>
                </a:ln>
                <a:solidFill>
                  <a:schemeClr val="tx1"/>
                </a:solidFill>
                <a:effectLst/>
                <a:uLnTx/>
                <a:uFillTx/>
                <a:latin typeface="+mj-lt"/>
                <a:ea typeface="+mj-ea"/>
                <a:cs typeface="+mj-cs"/>
              </a:rPr>
              <a:t> correlation in order to point out if the portfolios near the frontiers are more sensible to the market trends-</a:t>
            </a:r>
          </a:p>
          <a:p>
            <a:pPr lvl="0" algn="just" fontAlgn="auto">
              <a:spcAft>
                <a:spcPts val="0"/>
              </a:spcAft>
              <a:defRPr/>
            </a:pPr>
            <a:r>
              <a:rPr lang="en-GB" sz="2000" baseline="0" dirty="0" smtClean="0">
                <a:solidFill>
                  <a:schemeClr val="tx1"/>
                </a:solidFill>
                <a:latin typeface="+mj-lt"/>
                <a:ea typeface="+mj-ea"/>
                <a:cs typeface="+mj-cs"/>
              </a:rPr>
              <a:t>For</a:t>
            </a:r>
            <a:r>
              <a:rPr lang="en-GB" sz="2000" dirty="0" smtClean="0">
                <a:solidFill>
                  <a:schemeClr val="tx1"/>
                </a:solidFill>
                <a:latin typeface="+mj-lt"/>
                <a:ea typeface="+mj-ea"/>
                <a:cs typeface="+mj-cs"/>
              </a:rPr>
              <a:t> Germany and UK there are not founded relevant differences between the first percentiles and the last ones.</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Off-page Connector 12"/>
          <p:cNvSpPr/>
          <p:nvPr/>
        </p:nvSpPr>
        <p:spPr>
          <a:xfrm>
            <a:off x="2659704" y="11663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ernard MT Condensed" pitchFamily="18" charset="0"/>
              </a:rPr>
              <a:t>Results</a:t>
            </a:r>
            <a:endParaRPr lang="en-US" sz="2800" dirty="0">
              <a:latin typeface="Bernard MT Condensed" pitchFamily="18"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Tabella 9"/>
          <p:cNvGraphicFramePr>
            <a:graphicFrameLocks noGrp="1"/>
          </p:cNvGraphicFramePr>
          <p:nvPr/>
        </p:nvGraphicFramePr>
        <p:xfrm>
          <a:off x="4644006" y="1355852"/>
          <a:ext cx="4032450" cy="2560320"/>
        </p:xfrm>
        <a:graphic>
          <a:graphicData uri="http://schemas.openxmlformats.org/drawingml/2006/table">
            <a:tbl>
              <a:tblPr/>
              <a:tblGrid>
                <a:gridCol w="806490"/>
                <a:gridCol w="806490"/>
                <a:gridCol w="806490"/>
                <a:gridCol w="806490"/>
                <a:gridCol w="806490"/>
              </a:tblGrid>
              <a:tr h="190500">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FRANCE</a:t>
                      </a: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err="1">
                          <a:solidFill>
                            <a:srgbClr val="000000"/>
                          </a:solidFill>
                          <a:latin typeface="Calibri"/>
                        </a:rPr>
                        <a:t>Retail</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Industrial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Other</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-0.13556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0.044932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-0.59398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-0.21631</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-0.54772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0.556772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-0.46306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-0.43188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-0.11317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-0.64184</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-0.42497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-0.39512</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a:solidFill>
                            <a:srgbClr val="000000"/>
                          </a:solidFill>
                          <a:latin typeface="Calibri"/>
                        </a:rPr>
                        <a:t>-0.32761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-0.0717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-0.45282</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-0.62526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-0.4312</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-0.23325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-0.12199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-0.33641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-0.62526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-0.35029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-0.10855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-0.13397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-0.21306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-0.22808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-0.3162</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-0.02049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-0.11391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-0.28979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-0.35737</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-0.2455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-0.2455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a:solidFill>
                            <a:srgbClr val="000000"/>
                          </a:solidFill>
                          <a:latin typeface="Calibri"/>
                        </a:rPr>
                        <a:t>-0.0213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-0.1273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-0.2455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-0.17665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-0.33194</a:t>
                      </a:r>
                    </a:p>
                  </a:txBody>
                  <a:tcPr marL="0" marR="0" marT="0" marB="0" anchor="b">
                    <a:lnL>
                      <a:noFill/>
                    </a:lnL>
                    <a:lnR>
                      <a:noFill/>
                    </a:lnR>
                    <a:lnT>
                      <a:noFill/>
                    </a:lnT>
                    <a:lnB>
                      <a:noFill/>
                    </a:lnB>
                    <a:solidFill>
                      <a:schemeClr val="bg1"/>
                    </a:solidFill>
                  </a:tcPr>
                </a:tc>
              </a:tr>
            </a:tbl>
          </a:graphicData>
        </a:graphic>
      </p:graphicFrame>
      <p:graphicFrame>
        <p:nvGraphicFramePr>
          <p:cNvPr id="14" name="Tabella 13"/>
          <p:cNvGraphicFramePr>
            <a:graphicFrameLocks noGrp="1"/>
          </p:cNvGraphicFramePr>
          <p:nvPr/>
        </p:nvGraphicFramePr>
        <p:xfrm>
          <a:off x="467544" y="1372736"/>
          <a:ext cx="4104456" cy="2560320"/>
        </p:xfrm>
        <a:graphic>
          <a:graphicData uri="http://schemas.openxmlformats.org/drawingml/2006/table">
            <a:tbl>
              <a:tblPr/>
              <a:tblGrid>
                <a:gridCol w="504056"/>
                <a:gridCol w="720080"/>
                <a:gridCol w="720080"/>
                <a:gridCol w="648072"/>
                <a:gridCol w="864096"/>
                <a:gridCol w="648072"/>
              </a:tblGrid>
              <a:tr h="190500">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ITALY</a:t>
                      </a: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endParaRPr lang="it-IT" sz="1400" b="0" i="0" u="none" strike="noStrike">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algn="r" fontAlgn="b"/>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Office</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Retail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err="1" smtClean="0">
                          <a:solidFill>
                            <a:srgbClr val="000000"/>
                          </a:solidFill>
                          <a:latin typeface="Calibri"/>
                        </a:rPr>
                        <a:t>Industry</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Residential</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err="1">
                          <a:solidFill>
                            <a:srgbClr val="000000"/>
                          </a:solidFill>
                          <a:latin typeface="Calibri"/>
                        </a:rPr>
                        <a:t>Other</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r>
              <a:tr h="190500">
                <a:tc>
                  <a:txBody>
                    <a:bodyPr/>
                    <a:lstStyle/>
                    <a:p>
                      <a:pPr marL="0" algn="r" defTabSz="914400" rtl="0" eaLnBrk="1" fontAlgn="b" latinLnBrk="0" hangingPunct="1"/>
                      <a:r>
                        <a:rPr lang="it-IT" sz="1400" b="0" i="0" u="none" strike="noStrike" kern="1200" dirty="0" smtClean="0">
                          <a:solidFill>
                            <a:srgbClr val="000000"/>
                          </a:solidFill>
                          <a:latin typeface="Calibri"/>
                          <a:ea typeface="+mn-ea"/>
                          <a:cs typeface="+mn-cs"/>
                        </a:rPr>
                        <a:t>0%</a:t>
                      </a:r>
                      <a:endParaRPr lang="it-IT" sz="1400" b="0" i="0" u="none" strike="noStrike" kern="1200" dirty="0">
                        <a:solidFill>
                          <a:srgbClr val="000000"/>
                        </a:solidFill>
                        <a:latin typeface="Calibri"/>
                        <a:ea typeface="+mn-ea"/>
                        <a:cs typeface="+mn-cs"/>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0.339611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-0.03554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10%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0.339611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-0.03554</a:t>
                      </a:r>
                    </a:p>
                  </a:txBody>
                  <a:tcPr marL="0" marR="0" marT="0" marB="0" anchor="b">
                    <a:lnL>
                      <a:noFill/>
                    </a:lnL>
                    <a:lnR>
                      <a:noFill/>
                    </a:lnR>
                    <a:lnT>
                      <a:noFill/>
                    </a:lnT>
                    <a:lnB>
                      <a:noFill/>
                    </a:lnB>
                    <a:solidFill>
                      <a:schemeClr val="bg1"/>
                    </a:solidFill>
                  </a:tcPr>
                </a:tc>
              </a:tr>
              <a:tr h="101332">
                <a:tc>
                  <a:txBody>
                    <a:bodyPr/>
                    <a:lstStyle/>
                    <a:p>
                      <a:pPr algn="r" fontAlgn="b"/>
                      <a:r>
                        <a:rPr lang="it-IT" sz="1400" b="0" i="0" u="none" strike="noStrike" dirty="0" smtClean="0">
                          <a:solidFill>
                            <a:srgbClr val="000000"/>
                          </a:solidFill>
                          <a:latin typeface="Calibri"/>
                        </a:rPr>
                        <a:t>20%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0.119159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0.339611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-0.03554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30%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0.119353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0.375101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smtClean="0">
                          <a:solidFill>
                            <a:srgbClr val="000000"/>
                          </a:solidFill>
                          <a:latin typeface="Calibri"/>
                        </a:rPr>
                        <a:t>-</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-0.03554</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40%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0.267819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0.221558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50%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0.401628</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0.270231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60%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0.292517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0.303047</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0.663085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80%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0.298259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0.316041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0.225323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90%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0.155961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0.298296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0.36991</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-0.25529</a:t>
                      </a:r>
                    </a:p>
                  </a:txBody>
                  <a:tcPr marL="0" marR="0" marT="0" marB="0" anchor="b">
                    <a:lnL>
                      <a:noFill/>
                    </a:lnL>
                    <a:lnR>
                      <a:noFill/>
                    </a:lnR>
                    <a:lnT>
                      <a:noFill/>
                    </a:lnT>
                    <a:lnB>
                      <a:noFill/>
                    </a:lnB>
                    <a:solidFill>
                      <a:schemeClr val="bg1"/>
                    </a:solidFill>
                  </a:tcPr>
                </a:tc>
              </a:tr>
              <a:tr h="190500">
                <a:tc>
                  <a:txBody>
                    <a:bodyPr/>
                    <a:lstStyle/>
                    <a:p>
                      <a:pPr algn="r" fontAlgn="b"/>
                      <a:r>
                        <a:rPr lang="it-IT" sz="1400" b="0" i="0" u="none" strike="noStrike" dirty="0" smtClean="0">
                          <a:solidFill>
                            <a:srgbClr val="000000"/>
                          </a:solidFill>
                          <a:latin typeface="Calibri"/>
                        </a:rPr>
                        <a:t>100%</a:t>
                      </a:r>
                      <a:endParaRPr lang="it-IT" sz="1400" b="0" i="0" u="none" strike="noStrike" dirty="0">
                        <a:solidFill>
                          <a:srgbClr val="000000"/>
                        </a:solidFill>
                        <a:latin typeface="Calibri"/>
                      </a:endParaRP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0.20733</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0.348759</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a:solidFill>
                            <a:srgbClr val="000000"/>
                          </a:solidFill>
                          <a:latin typeface="Calibri"/>
                        </a:rPr>
                        <a:t>-0.91205</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0.383546</a:t>
                      </a:r>
                    </a:p>
                  </a:txBody>
                  <a:tcPr marL="0" marR="0" marT="0" marB="0" anchor="b">
                    <a:lnL>
                      <a:noFill/>
                    </a:lnL>
                    <a:lnR>
                      <a:noFill/>
                    </a:lnR>
                    <a:lnT>
                      <a:noFill/>
                    </a:lnT>
                    <a:lnB>
                      <a:noFill/>
                    </a:lnB>
                    <a:solidFill>
                      <a:schemeClr val="bg1"/>
                    </a:solidFill>
                  </a:tcPr>
                </a:tc>
                <a:tc>
                  <a:txBody>
                    <a:bodyPr/>
                    <a:lstStyle/>
                    <a:p>
                      <a:pPr algn="r" fontAlgn="b"/>
                      <a:r>
                        <a:rPr lang="it-IT" sz="1400" b="0" i="0" u="none" strike="noStrike" dirty="0">
                          <a:solidFill>
                            <a:srgbClr val="000000"/>
                          </a:solidFill>
                          <a:latin typeface="Calibri"/>
                        </a:rPr>
                        <a:t>-0.25529</a:t>
                      </a:r>
                    </a:p>
                  </a:txBody>
                  <a:tcPr marL="0" marR="0" marT="0" marB="0" anchor="b">
                    <a:lnL>
                      <a:noFill/>
                    </a:lnL>
                    <a:lnR>
                      <a:noFill/>
                    </a:lnR>
                    <a:lnT>
                      <a:noFill/>
                    </a:lnT>
                    <a:lnB>
                      <a:noFill/>
                    </a:lnB>
                    <a:solidFill>
                      <a:schemeClr val="bg1"/>
                    </a:solidFill>
                  </a:tcPr>
                </a:tc>
              </a:tr>
            </a:tbl>
          </a:graphicData>
        </a:graphic>
      </p:graphicFrame>
      <p:sp>
        <p:nvSpPr>
          <p:cNvPr id="15" name="Titolo 1"/>
          <p:cNvSpPr txBox="1">
            <a:spLocks/>
          </p:cNvSpPr>
          <p:nvPr/>
        </p:nvSpPr>
        <p:spPr>
          <a:xfrm>
            <a:off x="251520" y="692696"/>
            <a:ext cx="8568952" cy="594320"/>
          </a:xfrm>
          <a:prstGeom prst="rect">
            <a:avLst/>
          </a:prstGeom>
        </p:spPr>
        <p:style>
          <a:lnRef idx="2">
            <a:schemeClr val="dk1"/>
          </a:lnRef>
          <a:fillRef idx="1">
            <a:schemeClr val="lt1"/>
          </a:fillRef>
          <a:effectRef idx="0">
            <a:schemeClr val="dk1"/>
          </a:effectRef>
          <a:fontRef idx="minor">
            <a:schemeClr val="dk1"/>
          </a:fontRef>
        </p:style>
        <p:txBody>
          <a:bodyPr rtlCol="0">
            <a:normAutofit/>
          </a:bodyPr>
          <a:lstStyle/>
          <a:p>
            <a:pPr lvl="0" algn="ctr" fontAlgn="auto">
              <a:spcAft>
                <a:spcPts val="0"/>
              </a:spcAft>
              <a:defRPr/>
            </a:pPr>
            <a:r>
              <a:rPr lang="it-IT" sz="2800" dirty="0" err="1" smtClean="0">
                <a:solidFill>
                  <a:schemeClr val="tx1"/>
                </a:solidFill>
                <a:latin typeface="+mj-lt"/>
                <a:ea typeface="+mj-ea"/>
                <a:cs typeface="+mj-cs"/>
              </a:rPr>
              <a:t>Correlation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Between</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percentiles</a:t>
            </a:r>
            <a:r>
              <a:rPr lang="it-IT" sz="2800" dirty="0" smtClean="0">
                <a:solidFill>
                  <a:schemeClr val="tx1"/>
                </a:solidFill>
                <a:latin typeface="+mj-lt"/>
                <a:ea typeface="+mj-ea"/>
                <a:cs typeface="+mj-cs"/>
              </a:rPr>
              <a:t> </a:t>
            </a:r>
            <a:r>
              <a:rPr lang="it-IT" sz="2800" dirty="0" err="1" smtClean="0">
                <a:solidFill>
                  <a:schemeClr val="tx1"/>
                </a:solidFill>
                <a:latin typeface="+mj-lt"/>
                <a:ea typeface="+mj-ea"/>
                <a:cs typeface="+mj-cs"/>
              </a:rPr>
              <a:t>from</a:t>
            </a:r>
            <a:r>
              <a:rPr lang="it-IT" sz="2800" dirty="0" smtClean="0">
                <a:solidFill>
                  <a:schemeClr val="tx1"/>
                </a:solidFill>
                <a:latin typeface="+mj-lt"/>
                <a:ea typeface="+mj-ea"/>
                <a:cs typeface="+mj-cs"/>
              </a:rPr>
              <a:t> 1 </a:t>
            </a:r>
            <a:r>
              <a:rPr lang="it-IT" sz="2800" dirty="0" err="1" smtClean="0">
                <a:solidFill>
                  <a:schemeClr val="tx1"/>
                </a:solidFill>
                <a:latin typeface="+mj-lt"/>
                <a:ea typeface="+mj-ea"/>
                <a:cs typeface="+mj-cs"/>
              </a:rPr>
              <a:t>to</a:t>
            </a:r>
            <a:r>
              <a:rPr lang="it-IT" sz="2800" dirty="0" smtClean="0">
                <a:solidFill>
                  <a:schemeClr val="tx1"/>
                </a:solidFill>
                <a:latin typeface="+mj-lt"/>
                <a:ea typeface="+mj-ea"/>
                <a:cs typeface="+mj-cs"/>
              </a:rPr>
              <a:t> 10</a:t>
            </a:r>
            <a:endParaRPr kumimoji="0" lang="it-IT"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Titolo 1"/>
          <p:cNvSpPr txBox="1">
            <a:spLocks/>
          </p:cNvSpPr>
          <p:nvPr/>
        </p:nvSpPr>
        <p:spPr>
          <a:xfrm>
            <a:off x="251520" y="4293096"/>
            <a:ext cx="8712968" cy="1656184"/>
          </a:xfrm>
          <a:prstGeom prst="rect">
            <a:avLst/>
          </a:prstGeom>
        </p:spPr>
        <p:style>
          <a:lnRef idx="2">
            <a:schemeClr val="dk1"/>
          </a:lnRef>
          <a:fillRef idx="1">
            <a:schemeClr val="lt1"/>
          </a:fillRef>
          <a:effectRef idx="0">
            <a:schemeClr val="dk1"/>
          </a:effectRef>
          <a:fontRef idx="minor">
            <a:schemeClr val="dk1"/>
          </a:fontRef>
        </p:style>
        <p:txBody>
          <a:bodyPr rtlCol="0">
            <a:noAutofit/>
          </a:bodyPr>
          <a:lstStyle/>
          <a:p>
            <a:pPr lvl="0" algn="just" fontAlgn="auto">
              <a:spcAft>
                <a:spcPts val="0"/>
              </a:spcAft>
              <a:defRPr/>
            </a:pPr>
            <a:r>
              <a:rPr kumimoji="0" lang="en-GB" sz="2000" b="0" i="0" u="none" strike="noStrike" kern="1200" cap="none" spc="0" normalizeH="0" baseline="0" noProof="0" dirty="0" smtClean="0">
                <a:ln>
                  <a:noFill/>
                </a:ln>
                <a:solidFill>
                  <a:schemeClr val="tx1"/>
                </a:solidFill>
                <a:effectLst/>
                <a:uLnTx/>
                <a:uFillTx/>
                <a:latin typeface="+mj-lt"/>
                <a:ea typeface="+mj-ea"/>
                <a:cs typeface="+mj-cs"/>
              </a:rPr>
              <a:t>For France and Italy, the funds</a:t>
            </a:r>
            <a:r>
              <a:rPr kumimoji="0" lang="en-GB" sz="2000" b="0" i="0" u="none" strike="noStrike" kern="1200" cap="none" spc="0" normalizeH="0" noProof="0" dirty="0" smtClean="0">
                <a:ln>
                  <a:noFill/>
                </a:ln>
                <a:solidFill>
                  <a:schemeClr val="tx1"/>
                </a:solidFill>
                <a:effectLst/>
                <a:uLnTx/>
                <a:uFillTx/>
                <a:latin typeface="+mj-lt"/>
                <a:ea typeface="+mj-ea"/>
                <a:cs typeface="+mj-cs"/>
              </a:rPr>
              <a:t> asset allocation near the efficient frontiers is less sensible than those with wider distance.</a:t>
            </a:r>
            <a:endParaRPr kumimoji="0" lang="en-GB" sz="2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0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987" name="Rectangle 3"/>
          <p:cNvSpPr>
            <a:spLocks noChangeArrowheads="1"/>
          </p:cNvSpPr>
          <p:nvPr/>
        </p:nvSpPr>
        <p:spPr bwMode="auto">
          <a:xfrm>
            <a:off x="0" y="638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itolo 1"/>
          <p:cNvSpPr txBox="1">
            <a:spLocks/>
          </p:cNvSpPr>
          <p:nvPr/>
        </p:nvSpPr>
        <p:spPr>
          <a:xfrm>
            <a:off x="457200" y="274638"/>
            <a:ext cx="8229600" cy="1143000"/>
          </a:xfrm>
          <a:prstGeom prst="rect">
            <a:avLst/>
          </a:prstGeom>
          <a:solidFill>
            <a:schemeClr val="bg1">
              <a:lumMod val="95000"/>
            </a:schemeClr>
          </a:solidFill>
        </p:spPr>
        <p:txBody>
          <a:bodyPr rtlCol="0">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Conclusions and </a:t>
            </a:r>
            <a:r>
              <a:rPr kumimoji="0" lang="el-GR" sz="4400" b="0" i="0" u="none" strike="noStrike" kern="1200" cap="none" spc="0" normalizeH="0" baseline="0" noProof="0" dirty="0" smtClean="0">
                <a:ln>
                  <a:noFill/>
                </a:ln>
                <a:solidFill>
                  <a:srgbClr val="C00000"/>
                </a:solidFill>
                <a:effectLst/>
                <a:uLnTx/>
                <a:uFillTx/>
                <a:latin typeface="Bernard MT Condensed" pitchFamily="18" charset="0"/>
                <a:ea typeface="+mj-ea"/>
                <a:cs typeface="+mj-cs"/>
              </a:rPr>
              <a:t>Implications</a:t>
            </a:r>
            <a:endParaRPr kumimoji="0" lang="en-GB" sz="4400" b="0" i="0" u="none" strike="noStrike" kern="1200" cap="none" spc="0" normalizeH="0" baseline="0" noProof="0" dirty="0" smtClean="0">
              <a:ln>
                <a:noFill/>
              </a:ln>
              <a:solidFill>
                <a:srgbClr val="C00000"/>
              </a:solidFill>
              <a:effectLst/>
              <a:uLnTx/>
              <a:uFillTx/>
              <a:latin typeface="Bernard MT Condensed" pitchFamily="18" charset="0"/>
              <a:ea typeface="+mj-ea"/>
              <a:cs typeface="+mj-cs"/>
            </a:endParaRPr>
          </a:p>
        </p:txBody>
      </p:sp>
      <p:sp>
        <p:nvSpPr>
          <p:cNvPr id="10" name="Segnaposto contenuto 2"/>
          <p:cNvSpPr txBox="1">
            <a:spLocks/>
          </p:cNvSpPr>
          <p:nvPr/>
        </p:nvSpPr>
        <p:spPr>
          <a:xfrm>
            <a:off x="457200" y="1600200"/>
            <a:ext cx="8229600" cy="4614863"/>
          </a:xfrm>
          <a:prstGeom prst="rect">
            <a:avLst/>
          </a:prstGeom>
          <a:solidFill>
            <a:schemeClr val="bg1">
              <a:lumMod val="95000"/>
            </a:schemeClr>
          </a:solidFill>
        </p:spPr>
        <p:txBody>
          <a:bodyPr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fund</a:t>
            </a:r>
            <a:r>
              <a:rPr kumimoji="0" lang="en-GB" sz="2400" b="0" i="0" u="none" strike="noStrike" kern="1200" cap="none" spc="0" normalizeH="0" noProof="0" dirty="0" smtClean="0">
                <a:ln>
                  <a:noFill/>
                </a:ln>
                <a:solidFill>
                  <a:schemeClr val="tx1"/>
                </a:solidFill>
                <a:effectLst/>
                <a:uLnTx/>
                <a:uFillTx/>
                <a:latin typeface="+mn-lt"/>
                <a:ea typeface="+mn-ea"/>
                <a:cs typeface="+mn-cs"/>
              </a:rPr>
              <a:t> asset management in generally is not sensible to the market trends.</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efficient frontiers based on performance indices are not</a:t>
            </a:r>
            <a:r>
              <a:rPr kumimoji="0" lang="en-GB" sz="2400" b="0" i="0" u="none" strike="noStrike" kern="1200" cap="none" spc="0" normalizeH="0" noProof="0" dirty="0" smtClean="0">
                <a:ln>
                  <a:noFill/>
                </a:ln>
                <a:solidFill>
                  <a:schemeClr val="tx1"/>
                </a:solidFill>
                <a:effectLst/>
                <a:uLnTx/>
                <a:uFillTx/>
                <a:latin typeface="+mn-lt"/>
                <a:ea typeface="+mn-ea"/>
                <a:cs typeface="+mn-cs"/>
              </a:rPr>
              <a:t> </a:t>
            </a:r>
            <a:r>
              <a:rPr kumimoji="0" lang="en-GB" sz="2400" b="0" i="0" u="none" strike="noStrike" kern="1200" cap="none" spc="0" normalizeH="0" noProof="0" dirty="0" err="1" smtClean="0">
                <a:ln>
                  <a:noFill/>
                </a:ln>
                <a:solidFill>
                  <a:schemeClr val="tx1"/>
                </a:solidFill>
                <a:effectLst/>
                <a:uLnTx/>
                <a:uFillTx/>
                <a:latin typeface="+mn-lt"/>
                <a:ea typeface="+mn-ea"/>
                <a:cs typeface="+mn-cs"/>
              </a:rPr>
              <a:t>alligned</a:t>
            </a:r>
            <a:r>
              <a:rPr kumimoji="0" lang="en-GB" sz="2400" b="0" i="0" u="none" strike="noStrike" kern="1200" cap="none" spc="0" normalizeH="0" noProof="0" dirty="0" smtClean="0">
                <a:ln>
                  <a:noFill/>
                </a:ln>
                <a:solidFill>
                  <a:schemeClr val="tx1"/>
                </a:solidFill>
                <a:effectLst/>
                <a:uLnTx/>
                <a:uFillTx/>
                <a:latin typeface="+mn-lt"/>
                <a:ea typeface="+mn-ea"/>
                <a:cs typeface="+mn-cs"/>
              </a:rPr>
              <a:t> to the effective fund asset allocation</a:t>
            </a:r>
            <a:r>
              <a:rPr lang="en-GB" sz="2400" dirty="0" smtClean="0">
                <a:latin typeface="+mn-lt"/>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results are quite similar for all</a:t>
            </a:r>
            <a:r>
              <a:rPr kumimoji="0" lang="en-GB" sz="2400" b="0" i="0" u="none" strike="noStrike" kern="1200" cap="none" spc="0" normalizeH="0" noProof="0" dirty="0" smtClean="0">
                <a:ln>
                  <a:noFill/>
                </a:ln>
                <a:solidFill>
                  <a:schemeClr val="tx1"/>
                </a:solidFill>
                <a:effectLst/>
                <a:uLnTx/>
                <a:uFillTx/>
                <a:latin typeface="+mn-lt"/>
                <a:ea typeface="+mn-ea"/>
                <a:cs typeface="+mn-cs"/>
              </a:rPr>
              <a:t> the four countries of our sample.</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 next steps attains the possibility to extend the observation</a:t>
            </a:r>
            <a:r>
              <a:rPr kumimoji="0" lang="en-GB" sz="2400" b="0" i="0" u="none" strike="noStrike" kern="1200" cap="none" spc="0" normalizeH="0" noProof="0" dirty="0" smtClean="0">
                <a:ln>
                  <a:noFill/>
                </a:ln>
                <a:solidFill>
                  <a:schemeClr val="tx1"/>
                </a:solidFill>
                <a:effectLst/>
                <a:uLnTx/>
                <a:uFillTx/>
                <a:latin typeface="+mn-lt"/>
                <a:ea typeface="+mn-ea"/>
                <a:cs typeface="+mn-cs"/>
              </a:rPr>
              <a:t> time period and to collect some data that are currently missing (especially UK funds).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GB" sz="2400" baseline="0" dirty="0" smtClean="0">
                <a:latin typeface="+mn-lt"/>
              </a:rPr>
              <a:t>The</a:t>
            </a:r>
            <a:r>
              <a:rPr lang="en-GB" sz="2400" dirty="0" smtClean="0">
                <a:latin typeface="+mn-lt"/>
              </a:rPr>
              <a:t> inclusion of the funds’ performance as a parameter for the effectiveness  in asset allocation.</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smtClean="0">
                <a:ln>
                  <a:noFill/>
                </a:ln>
                <a:solidFill>
                  <a:srgbClr val="C00000"/>
                </a:solidFill>
                <a:effectLst/>
                <a:uLnTx/>
                <a:uFillTx/>
                <a:latin typeface="+mj-lt"/>
                <a:ea typeface="+mj-ea"/>
                <a:cs typeface="+mj-cs"/>
              </a:rPr>
              <a:t>Contacts</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10" name="Segnaposto contenuto 2"/>
          <p:cNvSpPr txBox="1">
            <a:spLocks/>
          </p:cNvSpPr>
          <p:nvPr/>
        </p:nvSpPr>
        <p:spPr>
          <a:xfrm>
            <a:off x="457200" y="1600200"/>
            <a:ext cx="8229600" cy="4525963"/>
          </a:xfrm>
          <a:prstGeom prst="rect">
            <a:avLst/>
          </a:prstGeom>
          <a:solidFill>
            <a:schemeClr val="bg1">
              <a:lumMod val="95000"/>
            </a:schemeClr>
          </a:solidFill>
        </p:spPr>
        <p:txBody>
          <a:bodyPr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Gianluca Mattarocci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tel. +39-0672595911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e-mail: </a:t>
            </a:r>
            <a:r>
              <a:rPr kumimoji="0" lang="en-GB" sz="3200" b="0" i="0" u="none" strike="noStrike" kern="1200" cap="none" spc="0" normalizeH="0" baseline="0" noProof="0" dirty="0" smtClean="0">
                <a:ln>
                  <a:noFill/>
                </a:ln>
                <a:solidFill>
                  <a:schemeClr val="tx1"/>
                </a:solidFill>
                <a:effectLst/>
                <a:uLnTx/>
                <a:uFillTx/>
                <a:latin typeface="+mn-lt"/>
                <a:ea typeface="+mn-ea"/>
                <a:cs typeface="+mn-cs"/>
                <a:hlinkClick r:id="rId2"/>
              </a:rPr>
              <a:t>gianluca.mattarocci@uniroma2.it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Georgios Siligardos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tel. +39-0672595653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e-mail: </a:t>
            </a:r>
            <a:r>
              <a:rPr kumimoji="0" lang="en-GB" sz="3200" b="0" i="0" u="none" strike="noStrike" kern="1200" cap="none" spc="0" normalizeH="0" baseline="0" noProof="0" dirty="0" smtClean="0">
                <a:ln>
                  <a:noFill/>
                </a:ln>
                <a:solidFill>
                  <a:schemeClr val="tx1"/>
                </a:solidFill>
                <a:effectLst/>
                <a:uLnTx/>
                <a:uFillTx/>
                <a:latin typeface="+mn-lt"/>
                <a:ea typeface="+mn-ea"/>
                <a:cs typeface="+mn-cs"/>
                <a:hlinkClick r:id="rId2"/>
              </a:rPr>
              <a:t>georgios.siligardos@uniroma2.it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332656"/>
            <a:ext cx="2631806" cy="584775"/>
          </a:xfrm>
          <a:prstGeom prst="rect">
            <a:avLst/>
          </a:prstGeom>
          <a:noFill/>
        </p:spPr>
        <p:txBody>
          <a:bodyPr wrap="square" rtlCol="0">
            <a:spAutoFit/>
          </a:bodyPr>
          <a:lstStyle/>
          <a:p>
            <a:r>
              <a:rPr lang="it-IT" sz="3200" b="1" dirty="0" smtClean="0">
                <a:latin typeface="Arial" pitchFamily="34" charset="0"/>
                <a:cs typeface="Arial" pitchFamily="34" charset="0"/>
              </a:rPr>
              <a:t>CONTENTS</a:t>
            </a:r>
          </a:p>
        </p:txBody>
      </p:sp>
      <p:sp>
        <p:nvSpPr>
          <p:cNvPr id="8" name="TextBox 7"/>
          <p:cNvSpPr txBox="1"/>
          <p:nvPr/>
        </p:nvSpPr>
        <p:spPr>
          <a:xfrm>
            <a:off x="539552" y="1052736"/>
            <a:ext cx="4961142" cy="4401205"/>
          </a:xfrm>
          <a:prstGeom prst="rect">
            <a:avLst/>
          </a:prstGeom>
          <a:gradFill>
            <a:gsLst>
              <a:gs pos="0">
                <a:schemeClr val="accent1">
                  <a:tint val="66000"/>
                  <a:satMod val="160000"/>
                  <a:alpha val="81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nSpc>
                <a:spcPct val="200000"/>
              </a:lnSpc>
              <a:buFont typeface="Arial" pitchFamily="34" charset="0"/>
              <a:buChar char="•"/>
            </a:pPr>
            <a:r>
              <a:rPr lang="it-IT" sz="2000" b="1" dirty="0" smtClean="0"/>
              <a:t> </a:t>
            </a:r>
            <a:r>
              <a:rPr lang="en-US" sz="2000" b="1" dirty="0" smtClean="0"/>
              <a:t>Introduction</a:t>
            </a:r>
          </a:p>
          <a:p>
            <a:pPr>
              <a:lnSpc>
                <a:spcPct val="200000"/>
              </a:lnSpc>
              <a:buFont typeface="Arial" pitchFamily="34" charset="0"/>
              <a:buChar char="•"/>
            </a:pPr>
            <a:r>
              <a:rPr lang="en-US" sz="2000" b="1" dirty="0" smtClean="0"/>
              <a:t> Literature Review</a:t>
            </a:r>
          </a:p>
          <a:p>
            <a:pPr>
              <a:lnSpc>
                <a:spcPct val="200000"/>
              </a:lnSpc>
              <a:buFont typeface="Arial" pitchFamily="34" charset="0"/>
              <a:buChar char="•"/>
            </a:pPr>
            <a:r>
              <a:rPr lang="en-US" sz="2000" b="1" dirty="0" smtClean="0"/>
              <a:t> Empirical Analysis</a:t>
            </a:r>
          </a:p>
          <a:p>
            <a:pPr lvl="1">
              <a:lnSpc>
                <a:spcPct val="200000"/>
              </a:lnSpc>
              <a:buFont typeface="Arial" pitchFamily="34" charset="0"/>
              <a:buChar char="•"/>
            </a:pPr>
            <a:r>
              <a:rPr lang="en-US" sz="2000" b="1" dirty="0" smtClean="0"/>
              <a:t>Sample</a:t>
            </a:r>
          </a:p>
          <a:p>
            <a:pPr lvl="1">
              <a:lnSpc>
                <a:spcPct val="200000"/>
              </a:lnSpc>
              <a:buFont typeface="Arial" pitchFamily="34" charset="0"/>
              <a:buChar char="•"/>
            </a:pPr>
            <a:r>
              <a:rPr lang="en-US" sz="2000" b="1" dirty="0" smtClean="0"/>
              <a:t>Methodology</a:t>
            </a:r>
          </a:p>
          <a:p>
            <a:pPr lvl="1">
              <a:lnSpc>
                <a:spcPct val="200000"/>
              </a:lnSpc>
              <a:buFont typeface="Arial" pitchFamily="34" charset="0"/>
              <a:buChar char="•"/>
            </a:pPr>
            <a:r>
              <a:rPr lang="en-US" sz="2000" b="1" dirty="0" smtClean="0"/>
              <a:t>Results</a:t>
            </a:r>
          </a:p>
          <a:p>
            <a:pPr>
              <a:lnSpc>
                <a:spcPct val="200000"/>
              </a:lnSpc>
              <a:buFont typeface="Arial" pitchFamily="34" charset="0"/>
              <a:buChar char="•"/>
            </a:pPr>
            <a:r>
              <a:rPr lang="en-US" sz="2000" b="1" dirty="0" smtClean="0"/>
              <a:t>Conclusions and Implications</a:t>
            </a:r>
          </a:p>
        </p:txBody>
      </p:sp>
      <p:graphicFrame>
        <p:nvGraphicFramePr>
          <p:cNvPr id="5" name="Diagram 4"/>
          <p:cNvGraphicFramePr/>
          <p:nvPr/>
        </p:nvGraphicFramePr>
        <p:xfrm>
          <a:off x="4857752" y="2071678"/>
          <a:ext cx="2690810" cy="2746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descr="C:\Users\Geo\Desktop\Eres.jpg"/>
          <p:cNvPicPr>
            <a:picLocks noChangeAspect="1" noChangeArrowheads="1"/>
          </p:cNvPicPr>
          <p:nvPr/>
        </p:nvPicPr>
        <p:blipFill>
          <a:blip r:embed="rId8" cstate="print"/>
          <a:srcRect/>
          <a:stretch>
            <a:fillRect/>
          </a:stretch>
        </p:blipFill>
        <p:spPr bwMode="auto">
          <a:xfrm>
            <a:off x="2500298" y="6215082"/>
            <a:ext cx="3816424" cy="86098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786050" y="2428868"/>
            <a:ext cx="5982933" cy="785818"/>
          </a:xfrm>
          <a:prstGeom prst="rect">
            <a:avLst/>
          </a:prstGeom>
          <a:ln>
            <a:noFill/>
          </a:ln>
          <a:effectLst>
            <a:softEdge rad="112500"/>
          </a:effectLst>
        </p:spPr>
      </p:pic>
      <p:pic>
        <p:nvPicPr>
          <p:cNvPr id="10" name="Picture 9"/>
          <p:cNvPicPr/>
          <p:nvPr/>
        </p:nvPicPr>
        <p:blipFill>
          <a:blip r:embed="rId4" cstate="print"/>
          <a:srcRect/>
          <a:stretch>
            <a:fillRect/>
          </a:stretch>
        </p:blipFill>
        <p:spPr bwMode="auto">
          <a:xfrm>
            <a:off x="0" y="0"/>
            <a:ext cx="3000364" cy="3357562"/>
          </a:xfrm>
          <a:prstGeom prst="rect">
            <a:avLst/>
          </a:prstGeom>
          <a:ln>
            <a:noFill/>
          </a:ln>
          <a:effectLst>
            <a:softEdge rad="112500"/>
          </a:effectLst>
        </p:spPr>
      </p:pic>
      <p:pic>
        <p:nvPicPr>
          <p:cNvPr id="1029" name="Picture 5"/>
          <p:cNvPicPr>
            <a:picLocks noChangeAspect="1" noChangeArrowheads="1"/>
          </p:cNvPicPr>
          <p:nvPr/>
        </p:nvPicPr>
        <p:blipFill>
          <a:blip r:embed="rId5" cstate="print"/>
          <a:srcRect/>
          <a:stretch>
            <a:fillRect/>
          </a:stretch>
        </p:blipFill>
        <p:spPr bwMode="auto">
          <a:xfrm>
            <a:off x="0" y="3284984"/>
            <a:ext cx="2857488" cy="1428761"/>
          </a:xfrm>
          <a:prstGeom prst="rect">
            <a:avLst/>
          </a:prstGeom>
          <a:ln>
            <a:noFill/>
          </a:ln>
          <a:effectLst>
            <a:softEdge rad="112500"/>
          </a:effectLst>
        </p:spPr>
      </p:pic>
      <p:sp>
        <p:nvSpPr>
          <p:cNvPr id="5" name="Titolo 1"/>
          <p:cNvSpPr txBox="1">
            <a:spLocks/>
          </p:cNvSpPr>
          <p:nvPr/>
        </p:nvSpPr>
        <p:spPr>
          <a:xfrm>
            <a:off x="457200" y="313779"/>
            <a:ext cx="8229600" cy="1143000"/>
          </a:xfrm>
          <a:prstGeom prst="rect">
            <a:avLst/>
          </a:prstGeom>
          <a:solidFill>
            <a:schemeClr val="bg1">
              <a:lumMod val="95000"/>
            </a:schemeClr>
          </a:solidFill>
        </p:spPr>
        <p:txBody>
          <a:bodyPr rtlCol="0">
            <a:normAutofit/>
          </a:bodyPr>
          <a:lstStyle/>
          <a:p>
            <a:pPr algn="ctr"/>
            <a:r>
              <a:rPr lang="en-US" sz="4000" dirty="0" smtClean="0">
                <a:latin typeface="Bernard MT Condensed" pitchFamily="18" charset="0"/>
              </a:rPr>
              <a:t>Introduction</a:t>
            </a:r>
            <a:r>
              <a:rPr lang="el-GR" sz="4000" dirty="0" smtClean="0">
                <a:latin typeface="Bernard MT Condensed" pitchFamily="18" charset="0"/>
              </a:rPr>
              <a:t> (1/2)</a:t>
            </a:r>
            <a:endParaRPr lang="en-US" sz="4000" dirty="0">
              <a:latin typeface="Bernard MT Condensed" pitchFamily="18" charset="0"/>
            </a:endParaRPr>
          </a:p>
        </p:txBody>
      </p:sp>
      <p:sp>
        <p:nvSpPr>
          <p:cNvPr id="6" name="Segnaposto contenuto 2"/>
          <p:cNvSpPr txBox="1">
            <a:spLocks/>
          </p:cNvSpPr>
          <p:nvPr/>
        </p:nvSpPr>
        <p:spPr>
          <a:xfrm>
            <a:off x="457200" y="1639341"/>
            <a:ext cx="8229600" cy="4525963"/>
          </a:xfrm>
          <a:prstGeom prst="rect">
            <a:avLst/>
          </a:prstGeom>
          <a:solidFill>
            <a:schemeClr val="bg1">
              <a:lumMod val="95000"/>
            </a:schemeClr>
          </a:solidFill>
        </p:spPr>
        <p:txBody>
          <a:bodyPr rtlCol="0">
            <a:noAutofit/>
          </a:bodyPr>
          <a:lstStyle/>
          <a:p>
            <a:pPr algn="just">
              <a:buFont typeface="Arial" pitchFamily="34" charset="0"/>
              <a:buChar char="•"/>
            </a:pPr>
            <a:r>
              <a:rPr lang="el-GR" sz="2700" dirty="0" smtClean="0"/>
              <a:t> </a:t>
            </a:r>
            <a:r>
              <a:rPr lang="en-US" sz="2400" dirty="0" smtClean="0"/>
              <a:t>An increasing number of real estate portfolio managers, manage several property classes because they recognize the</a:t>
            </a:r>
            <a:r>
              <a:rPr lang="el-GR" sz="2400" dirty="0" smtClean="0"/>
              <a:t> </a:t>
            </a:r>
            <a:r>
              <a:rPr lang="en-US" sz="2400" dirty="0" smtClean="0"/>
              <a:t>benefits of an intra-asset diversification. </a:t>
            </a:r>
            <a:r>
              <a:rPr lang="el-GR" sz="2400" dirty="0" smtClean="0"/>
              <a:t>From surveys  emerge that almost 89% of institutional investors diversify by property type (Louargand, 1992).</a:t>
            </a:r>
          </a:p>
          <a:p>
            <a:pPr algn="just"/>
            <a:endParaRPr lang="el-GR" sz="2400" dirty="0" smtClean="0"/>
          </a:p>
          <a:p>
            <a:pPr algn="just">
              <a:buFont typeface="Arial" pitchFamily="34" charset="0"/>
              <a:buChar char="•"/>
            </a:pPr>
            <a:r>
              <a:rPr lang="el-GR" sz="2400" dirty="0" smtClean="0"/>
              <a:t> </a:t>
            </a:r>
            <a:r>
              <a:rPr lang="en-US" sz="2400" dirty="0" smtClean="0"/>
              <a:t>The trends identified in the real estate market are influenced by business cycles (local, regional, national and international);</a:t>
            </a:r>
            <a:r>
              <a:rPr lang="el-GR" sz="2400" dirty="0" smtClean="0"/>
              <a:t> </a:t>
            </a:r>
            <a:r>
              <a:rPr lang="en-US" sz="2400" dirty="0" smtClean="0"/>
              <a:t>socio-economic</a:t>
            </a:r>
            <a:r>
              <a:rPr lang="it-IT" sz="2400" dirty="0" smtClean="0"/>
              <a:t> </a:t>
            </a:r>
            <a:r>
              <a:rPr lang="it-IT" sz="2400" dirty="0" err="1" smtClean="0"/>
              <a:t>factors</a:t>
            </a:r>
            <a:r>
              <a:rPr lang="it-IT" sz="2400" dirty="0" smtClean="0"/>
              <a:t> </a:t>
            </a:r>
            <a:r>
              <a:rPr lang="en-US" sz="2400" dirty="0" smtClean="0"/>
              <a:t>and levels of inflation and interest rates (McGreal, 2005).</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Introduction</a:t>
            </a:r>
            <a:r>
              <a:rPr lang="el-GR" sz="4000" dirty="0" smtClean="0">
                <a:latin typeface="Bernard MT Condensed" pitchFamily="18" charset="0"/>
              </a:rPr>
              <a:t> (2/2)</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8" name="Segnaposto contenuto 2"/>
          <p:cNvSpPr txBox="1">
            <a:spLocks/>
          </p:cNvSpPr>
          <p:nvPr/>
        </p:nvSpPr>
        <p:spPr>
          <a:xfrm>
            <a:off x="457200" y="1600200"/>
            <a:ext cx="8229600" cy="4525963"/>
          </a:xfrm>
          <a:prstGeom prst="rect">
            <a:avLst/>
          </a:prstGeom>
          <a:solidFill>
            <a:schemeClr val="bg1">
              <a:lumMod val="95000"/>
            </a:schemeClr>
          </a:solidFill>
        </p:spPr>
        <p:txBody>
          <a:bodyPr rtlCol="0">
            <a:normAutofit lnSpcReduction="10000"/>
          </a:bodyPr>
          <a:lstStyle/>
          <a:p>
            <a:pPr marL="342900" indent="-342900" algn="just" fontAlgn="auto">
              <a:spcBef>
                <a:spcPct val="20000"/>
              </a:spcBef>
              <a:spcAft>
                <a:spcPts val="0"/>
              </a:spcAft>
              <a:buFont typeface="Arial" pitchFamily="34" charset="0"/>
              <a:buChar char="•"/>
              <a:defRPr/>
            </a:pPr>
            <a:r>
              <a:rPr lang="en-US" sz="2700" dirty="0" smtClean="0"/>
              <a:t>Investors and portfolio managers have recognized the critical importance of real estate cycles, their pervasive and dynamic impacts on investment returns and risks, and their strategic implications for project and portfolio decisions (Pyhrr, 1999).</a:t>
            </a:r>
            <a:endParaRPr lang="el-GR" sz="2700" dirty="0" smtClean="0"/>
          </a:p>
          <a:p>
            <a:pPr marL="342900" indent="-342900" algn="just" fontAlgn="auto">
              <a:spcBef>
                <a:spcPct val="20000"/>
              </a:spcBef>
              <a:spcAft>
                <a:spcPts val="0"/>
              </a:spcAft>
              <a:defRPr/>
            </a:pPr>
            <a:endParaRPr lang="el-GR" sz="2700" dirty="0" smtClean="0"/>
          </a:p>
          <a:p>
            <a:pPr marL="342900" indent="-342900" algn="just" fontAlgn="auto">
              <a:spcBef>
                <a:spcPct val="20000"/>
              </a:spcBef>
              <a:spcAft>
                <a:spcPts val="0"/>
              </a:spcAft>
              <a:buFont typeface="Arial" pitchFamily="34" charset="0"/>
              <a:buChar char="•"/>
              <a:defRPr/>
            </a:pPr>
            <a:r>
              <a:rPr lang="en-US" sz="2700" dirty="0" smtClean="0"/>
              <a:t>The aim of the paper is to compare the optimal portfolio asset allocation with the real strategy adopted by fund managers in order to evaluate the advantages/losses related to a detailed analysis of the real estate asset market trends. </a:t>
            </a:r>
            <a:endParaRPr lang="el-GR" sz="27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Literature Review</a:t>
            </a:r>
            <a:r>
              <a:rPr lang="el-GR" sz="4000" dirty="0" smtClean="0">
                <a:latin typeface="Bernard MT Condensed" pitchFamily="18" charset="0"/>
              </a:rPr>
              <a:t> (1/3)</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9" name="Segnaposto contenuto 2"/>
          <p:cNvSpPr txBox="1">
            <a:spLocks/>
          </p:cNvSpPr>
          <p:nvPr/>
        </p:nvSpPr>
        <p:spPr>
          <a:xfrm>
            <a:off x="457200" y="1600200"/>
            <a:ext cx="8229600" cy="4525963"/>
          </a:xfrm>
          <a:prstGeom prst="rect">
            <a:avLst/>
          </a:prstGeom>
          <a:solidFill>
            <a:schemeClr val="bg1">
              <a:lumMod val="95000"/>
            </a:schemeClr>
          </a:solidFill>
        </p:spPr>
        <p:txBody>
          <a:bodyPr rtlCol="0">
            <a:normAutofit/>
          </a:bodyPr>
          <a:lstStyle/>
          <a:p>
            <a:pPr marL="342900" indent="-342900" algn="just" fontAlgn="auto">
              <a:spcBef>
                <a:spcPct val="20000"/>
              </a:spcBef>
              <a:spcAft>
                <a:spcPts val="0"/>
              </a:spcAft>
              <a:defRPr/>
            </a:pPr>
            <a:r>
              <a:rPr lang="en-US" sz="2600" dirty="0" smtClean="0"/>
              <a:t>The literature is divided primary in two subcategories;</a:t>
            </a:r>
          </a:p>
          <a:p>
            <a:pPr marL="342900" indent="-342900" algn="just" fontAlgn="auto">
              <a:spcBef>
                <a:spcPct val="20000"/>
              </a:spcBef>
              <a:spcAft>
                <a:spcPts val="0"/>
              </a:spcAft>
              <a:buFont typeface="Arial" pitchFamily="34" charset="0"/>
              <a:buChar char="•"/>
              <a:defRPr/>
            </a:pPr>
            <a:r>
              <a:rPr lang="en-US" sz="2600" dirty="0" smtClean="0"/>
              <a:t>The first part investigates the construction and evaluation of long series regarding the performance of the sector and how it can be achieved an optimized asset allocation by taking them under consideration. </a:t>
            </a:r>
          </a:p>
          <a:p>
            <a:pPr marL="342900" indent="-342900" algn="just" fontAlgn="auto">
              <a:spcBef>
                <a:spcPct val="20000"/>
              </a:spcBef>
              <a:spcAft>
                <a:spcPts val="0"/>
              </a:spcAft>
              <a:buFont typeface="Arial" pitchFamily="34" charset="0"/>
              <a:buChar char="•"/>
              <a:defRPr/>
            </a:pPr>
            <a:r>
              <a:rPr lang="en-US" sz="2600" dirty="0" smtClean="0"/>
              <a:t>The second part is oriented to management strategies and portfolio diversification issues within real estate sector.</a:t>
            </a:r>
            <a:endParaRPr lang="el-GR" sz="2600"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428596" y="1500174"/>
            <a:ext cx="8229600" cy="4525963"/>
          </a:xfrm>
          <a:prstGeom prst="rect">
            <a:avLst/>
          </a:prstGeom>
          <a:solidFill>
            <a:schemeClr val="bg1">
              <a:lumMod val="95000"/>
            </a:schemeClr>
          </a:solidFill>
        </p:spPr>
        <p:txBody>
          <a:bodyPr rtlCol="0">
            <a:normAutofit lnSpcReduction="10000"/>
          </a:bodyPr>
          <a:lstStyle/>
          <a:p>
            <a:pPr marL="342900" indent="-342900" algn="just" fontAlgn="auto">
              <a:spcBef>
                <a:spcPct val="20000"/>
              </a:spcBef>
              <a:spcAft>
                <a:spcPts val="0"/>
              </a:spcAft>
              <a:buFont typeface="Arial" pitchFamily="34" charset="0"/>
              <a:buChar char="•"/>
              <a:defRPr/>
            </a:pPr>
            <a:r>
              <a:rPr lang="en-US" sz="2400" dirty="0" smtClean="0"/>
              <a:t>Mueller and Laposa (1994) investigated the cyclical movements of fifty-two office markets </a:t>
            </a:r>
            <a:r>
              <a:rPr lang="el-GR" sz="2400" dirty="0" smtClean="0"/>
              <a:t>in </a:t>
            </a:r>
            <a:r>
              <a:rPr lang="en-US" sz="2400" dirty="0" smtClean="0"/>
              <a:t>the U.S. By examining average vacancy and deviations from this average as an indication of market risk or volatility, they classified and captured the nature of cyclical risk inherent in these markets. They found that there were cycle differences between markets and that by examining the duration, amplitude and timing of the market cycle. </a:t>
            </a:r>
            <a:endParaRPr lang="el-GR" sz="2400" dirty="0" smtClean="0"/>
          </a:p>
          <a:p>
            <a:pPr marL="342900" indent="-342900" algn="just" fontAlgn="auto">
              <a:spcBef>
                <a:spcPct val="20000"/>
              </a:spcBef>
              <a:spcAft>
                <a:spcPts val="0"/>
              </a:spcAft>
              <a:buFont typeface="Arial" pitchFamily="34" charset="0"/>
              <a:buChar char="•"/>
              <a:defRPr/>
            </a:pPr>
            <a:r>
              <a:rPr lang="en-US" sz="2400" dirty="0" smtClean="0"/>
              <a:t>Gallo et al. (2000) examined the asset allocation decisions of REMFs and find that  the  allocation  of  fund  assets  across  the  property-types  explains  most  of  the abnormal performance.</a:t>
            </a:r>
            <a:endParaRPr lang="el-GR" sz="2400" dirty="0" smtClean="0"/>
          </a:p>
          <a:p>
            <a:pPr marL="342900" indent="-342900" algn="just" fontAlgn="auto">
              <a:spcBef>
                <a:spcPct val="20000"/>
              </a:spcBef>
              <a:spcAft>
                <a:spcPts val="0"/>
              </a:spcAft>
              <a:defRPr/>
            </a:pPr>
            <a:endParaRPr lang="el-GR"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Literature Review</a:t>
            </a:r>
            <a:r>
              <a:rPr lang="el-GR" sz="4000" dirty="0" smtClean="0">
                <a:latin typeface="Bernard MT Condensed" pitchFamily="18" charset="0"/>
              </a:rPr>
              <a:t> (2/3)</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428596" y="1500174"/>
            <a:ext cx="8229600" cy="4525963"/>
          </a:xfrm>
          <a:prstGeom prst="rect">
            <a:avLst/>
          </a:prstGeom>
          <a:solidFill>
            <a:schemeClr val="bg1">
              <a:lumMod val="95000"/>
            </a:schemeClr>
          </a:solidFill>
        </p:spPr>
        <p:txBody>
          <a:bodyPr rtlCol="0">
            <a:normAutofit lnSpcReduction="10000"/>
          </a:bodyPr>
          <a:lstStyle/>
          <a:p>
            <a:pPr marL="342900" indent="-342900" algn="just" fontAlgn="auto">
              <a:spcBef>
                <a:spcPct val="20000"/>
              </a:spcBef>
              <a:spcAft>
                <a:spcPts val="0"/>
              </a:spcAft>
              <a:buFont typeface="Arial" pitchFamily="34" charset="0"/>
              <a:buChar char="•"/>
              <a:defRPr/>
            </a:pPr>
            <a:r>
              <a:rPr lang="en-US" sz="2400" dirty="0" smtClean="0"/>
              <a:t>Lee  and  Byrne  (1998)  discussed  the  importance  of  property  type  in  constructing property only portfolios. They compared a range of efficient frontiers based on sectors, super regions, administrative regions, and functional groups</a:t>
            </a:r>
            <a:endParaRPr lang="el-GR" sz="2400" dirty="0" smtClean="0"/>
          </a:p>
          <a:p>
            <a:pPr marL="342900" indent="-342900" algn="just" fontAlgn="auto">
              <a:spcBef>
                <a:spcPct val="20000"/>
              </a:spcBef>
              <a:spcAft>
                <a:spcPts val="0"/>
              </a:spcAft>
              <a:buFont typeface="Arial" pitchFamily="34" charset="0"/>
              <a:buChar char="•"/>
              <a:defRPr/>
            </a:pPr>
            <a:r>
              <a:rPr lang="en-US" sz="2400" dirty="0" smtClean="0"/>
              <a:t>Morrell in 1994 underlined the critical role of a performance index in the definition of objectives</a:t>
            </a:r>
            <a:r>
              <a:rPr lang="el-GR" sz="2400" dirty="0" smtClean="0"/>
              <a:t> </a:t>
            </a:r>
            <a:r>
              <a:rPr lang="en-US" sz="2400" dirty="0" smtClean="0"/>
              <a:t>and suggested to pay particular care when defining the investment objectives of a property portfolio given the long-term nature of the asset class and the relative inability of a fund manager to make significant changes to portfolio composition in the short term.</a:t>
            </a:r>
            <a:endParaRPr lang="el-GR" sz="2400" dirty="0" smtClean="0"/>
          </a:p>
          <a:p>
            <a:pPr marL="342900" indent="-342900" algn="just" fontAlgn="auto">
              <a:spcBef>
                <a:spcPct val="20000"/>
              </a:spcBef>
              <a:spcAft>
                <a:spcPts val="0"/>
              </a:spcAf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itolo 1"/>
          <p:cNvSpPr txBox="1">
            <a:spLocks/>
          </p:cNvSpPr>
          <p:nvPr/>
        </p:nvSpPr>
        <p:spPr>
          <a:xfrm>
            <a:off x="457200" y="274638"/>
            <a:ext cx="8229600" cy="1143000"/>
          </a:xfrm>
          <a:prstGeom prst="rect">
            <a:avLst/>
          </a:prstGeom>
          <a:solidFill>
            <a:schemeClr val="bg1">
              <a:lumMod val="95000"/>
            </a:schemeClr>
          </a:solidFill>
        </p:spPr>
        <p:txBody>
          <a:bodyPr rtlCol="0">
            <a:normAutofit/>
          </a:bodyPr>
          <a:lstStyle/>
          <a:p>
            <a:pPr lvl="0" algn="ctr" fontAlgn="auto">
              <a:spcAft>
                <a:spcPts val="0"/>
              </a:spcAft>
              <a:defRPr/>
            </a:pPr>
            <a:r>
              <a:rPr lang="en-US" sz="4000" dirty="0" smtClean="0">
                <a:latin typeface="Bernard MT Condensed" pitchFamily="18" charset="0"/>
              </a:rPr>
              <a:t>Literature Review</a:t>
            </a:r>
            <a:r>
              <a:rPr lang="el-GR" sz="4000" dirty="0" smtClean="0">
                <a:latin typeface="Bernard MT Condensed" pitchFamily="18" charset="0"/>
              </a:rPr>
              <a:t> (3/3)</a:t>
            </a:r>
            <a:endParaRPr kumimoji="0" lang="it-IT" sz="4000" b="0" i="0" u="none" strike="noStrike" kern="120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Off-page Connector 2"/>
          <p:cNvSpPr/>
          <p:nvPr/>
        </p:nvSpPr>
        <p:spPr>
          <a:xfrm>
            <a:off x="2699792" y="12062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Bernard MT Condensed" pitchFamily="18" charset="0"/>
              </a:rPr>
              <a:t>Sample Description</a:t>
            </a:r>
            <a:endParaRPr lang="en-US" sz="2800" dirty="0">
              <a:latin typeface="Bernard MT Condensed" pitchFamily="18" charset="0"/>
            </a:endParaRPr>
          </a:p>
        </p:txBody>
      </p:sp>
      <p:sp>
        <p:nvSpPr>
          <p:cNvPr id="10" name="Rounded Rectangle 9"/>
          <p:cNvSpPr/>
          <p:nvPr/>
        </p:nvSpPr>
        <p:spPr>
          <a:xfrm>
            <a:off x="285720" y="928670"/>
            <a:ext cx="8358246"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sample comprises data regarding the yearly portfolio composition for an extended number of funds for each country and the trends in each sector of the real estate market.</a:t>
            </a:r>
            <a:endParaRPr lang="el-GR" b="1" dirty="0"/>
          </a:p>
        </p:txBody>
      </p:sp>
      <p:sp>
        <p:nvSpPr>
          <p:cNvPr id="8" name="Segnaposto contenuto 2"/>
          <p:cNvSpPr txBox="1">
            <a:spLocks/>
          </p:cNvSpPr>
          <p:nvPr/>
        </p:nvSpPr>
        <p:spPr>
          <a:xfrm>
            <a:off x="357158" y="2071678"/>
            <a:ext cx="8229600" cy="454021"/>
          </a:xfrm>
          <a:prstGeom prst="rect">
            <a:avLst/>
          </a:prstGeom>
          <a:solidFill>
            <a:schemeClr val="bg1">
              <a:lumMod val="95000"/>
            </a:schemeClr>
          </a:solidFill>
        </p:spPr>
        <p:txBody>
          <a:bodyPr rtlCol="0">
            <a:normAutofit lnSpcReduction="10000"/>
          </a:bodyPr>
          <a:lstStyle/>
          <a:p>
            <a:pPr marL="457200" indent="-457200" algn="ctr"/>
            <a:r>
              <a:rPr kumimoji="0" lang="el-GR" sz="2600" b="0" i="0" u="none" strike="noStrike" kern="1200" cap="none" spc="0" normalizeH="0" baseline="0" noProof="0" dirty="0" smtClean="0">
                <a:ln>
                  <a:noFill/>
                </a:ln>
                <a:solidFill>
                  <a:schemeClr val="tx1"/>
                </a:solidFill>
                <a:effectLst/>
                <a:uLnTx/>
                <a:uFillTx/>
                <a:latin typeface="+mn-lt"/>
                <a:ea typeface="+mn-ea"/>
                <a:cs typeface="+mn-cs"/>
              </a:rPr>
              <a:t>Funds Sample</a:t>
            </a: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Chart 4"/>
          <p:cNvGraphicFramePr/>
          <p:nvPr/>
        </p:nvGraphicFramePr>
        <p:xfrm>
          <a:off x="428596" y="2714620"/>
          <a:ext cx="8072494"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6" name="Segnaposto contenuto 2"/>
          <p:cNvSpPr txBox="1">
            <a:spLocks/>
          </p:cNvSpPr>
          <p:nvPr/>
        </p:nvSpPr>
        <p:spPr>
          <a:xfrm>
            <a:off x="395536" y="6453336"/>
            <a:ext cx="8229600" cy="655663"/>
          </a:xfrm>
          <a:prstGeom prst="rect">
            <a:avLst/>
          </a:prstGeom>
          <a:solidFill>
            <a:schemeClr val="bg1">
              <a:lumMod val="95000"/>
            </a:schemeClr>
          </a:solidFill>
        </p:spPr>
        <p:txBody>
          <a:bodyPr rtlCol="0">
            <a:noAutofit/>
          </a:bodyPr>
          <a:lstStyle/>
          <a:p>
            <a:pPr marL="457200" indent="-457200" algn="ctr"/>
            <a:r>
              <a:rPr kumimoji="0" lang="el-GR" sz="2000" b="0" i="0" u="none" strike="noStrike" kern="1200" cap="none" spc="0" normalizeH="0" baseline="0" noProof="0" dirty="0" smtClean="0">
                <a:ln>
                  <a:noFill/>
                </a:ln>
                <a:solidFill>
                  <a:schemeClr val="tx1"/>
                </a:solidFill>
                <a:effectLst/>
                <a:uLnTx/>
                <a:uFillTx/>
                <a:latin typeface="+mn-lt"/>
              </a:rPr>
              <a:t>Main Sources : </a:t>
            </a:r>
            <a:r>
              <a:rPr lang="en-US" sz="2000" dirty="0" smtClean="0">
                <a:latin typeface="+mn-lt"/>
              </a:rPr>
              <a:t>“Assogestioni”</a:t>
            </a:r>
            <a:r>
              <a:rPr lang="el-GR" sz="2000" dirty="0" smtClean="0">
                <a:latin typeface="+mn-lt"/>
              </a:rPr>
              <a:t>,</a:t>
            </a:r>
            <a:r>
              <a:rPr lang="en-US" sz="2000" dirty="0" smtClean="0">
                <a:latin typeface="+mn-lt"/>
              </a:rPr>
              <a:t>“Scenari Immobiliari”</a:t>
            </a:r>
            <a:r>
              <a:rPr lang="el-GR" sz="2000" dirty="0" smtClean="0">
                <a:latin typeface="+mn-lt"/>
              </a:rPr>
              <a:t>,</a:t>
            </a:r>
            <a:r>
              <a:rPr lang="en-US" sz="2000" dirty="0" smtClean="0">
                <a:latin typeface="+mn-lt"/>
              </a:rPr>
              <a:t> “Institut de l'Epargne Immobilière et Foncière”</a:t>
            </a:r>
            <a:r>
              <a:rPr lang="el-GR" sz="2000" dirty="0" smtClean="0">
                <a:latin typeface="+mn-lt"/>
              </a:rPr>
              <a:t>(IEIF), Info promoted by funds</a:t>
            </a:r>
            <a:endParaRPr kumimoji="0" lang="en-GB" sz="2000" b="0" i="0" u="none" strike="noStrike" kern="120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Off-page Connector 2"/>
          <p:cNvSpPr/>
          <p:nvPr/>
        </p:nvSpPr>
        <p:spPr>
          <a:xfrm>
            <a:off x="2699792" y="120622"/>
            <a:ext cx="4000528" cy="500066"/>
          </a:xfrm>
          <a:prstGeom prst="flowChartOffpageConnector">
            <a:avLst/>
          </a:prstGeom>
          <a:solidFill>
            <a:schemeClr val="tx1">
              <a:lumMod val="75000"/>
              <a:lumOff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Bernard MT Condensed" pitchFamily="18" charset="0"/>
              </a:rPr>
              <a:t>Sample Description</a:t>
            </a:r>
            <a:endParaRPr lang="en-US" sz="2800" dirty="0">
              <a:latin typeface="Bernard MT Condensed" pitchFamily="18" charset="0"/>
            </a:endParaRPr>
          </a:p>
        </p:txBody>
      </p:sp>
      <p:sp>
        <p:nvSpPr>
          <p:cNvPr id="8" name="Segnaposto contenuto 2"/>
          <p:cNvSpPr txBox="1">
            <a:spLocks/>
          </p:cNvSpPr>
          <p:nvPr/>
        </p:nvSpPr>
        <p:spPr>
          <a:xfrm>
            <a:off x="395536" y="692696"/>
            <a:ext cx="8229600" cy="6336704"/>
          </a:xfrm>
          <a:prstGeom prst="rect">
            <a:avLst/>
          </a:prstGeom>
          <a:solidFill>
            <a:schemeClr val="bg1">
              <a:lumMod val="95000"/>
            </a:schemeClr>
          </a:solidFill>
        </p:spPr>
        <p:txBody>
          <a:bodyPr rtlCol="0">
            <a:normAutofit/>
          </a:bodyPr>
          <a:lstStyle/>
          <a:p>
            <a:pPr marL="457200" indent="-457200" algn="just"/>
            <a:r>
              <a:rPr lang="en-US" sz="2200" dirty="0" smtClean="0"/>
              <a:t>Italian market</a:t>
            </a:r>
            <a:r>
              <a:rPr lang="el-GR" sz="2200" dirty="0" smtClean="0"/>
              <a:t>:</a:t>
            </a:r>
            <a:r>
              <a:rPr lang="en-US" sz="2200" dirty="0" smtClean="0"/>
              <a:t> the sample for year 2008 is composed by 45 funds against the almost 180 activated in the same year, a number that is decreasing evidently by going towards to years 2000. The total assets owned by the funds under consideration amount at nearly 15bln € for the latest year of our interval.</a:t>
            </a:r>
            <a:endParaRPr lang="el-GR" sz="2200" dirty="0" smtClean="0"/>
          </a:p>
          <a:p>
            <a:pPr marL="457200" indent="-457200" fontAlgn="auto">
              <a:spcBef>
                <a:spcPct val="20000"/>
              </a:spcBef>
              <a:spcAft>
                <a:spcPts val="0"/>
              </a:spcAft>
              <a:defRPr/>
            </a:pPr>
            <a:r>
              <a:rPr lang="en-US" sz="2200" dirty="0" smtClean="0"/>
              <a:t>French market</a:t>
            </a:r>
            <a:r>
              <a:rPr lang="el-GR" sz="2200" dirty="0" smtClean="0"/>
              <a:t>:</a:t>
            </a:r>
            <a:r>
              <a:rPr lang="en-US" sz="2200" dirty="0" smtClean="0"/>
              <a:t> a number of almost 90 funds have been</a:t>
            </a:r>
            <a:r>
              <a:rPr lang="el-GR" sz="2200" dirty="0" smtClean="0"/>
              <a:t> </a:t>
            </a:r>
            <a:r>
              <a:rPr lang="en-US" sz="2200" dirty="0" smtClean="0"/>
              <a:t>enquired out of 140 operating in 2008. The sample gathers assets of approximately 16bln euro, almost the 90% of the total property fund market in France.</a:t>
            </a:r>
            <a:endParaRPr lang="el-GR" sz="2200" dirty="0" smtClean="0"/>
          </a:p>
          <a:p>
            <a:pPr marL="457200" indent="-457200" algn="just"/>
            <a:r>
              <a:rPr lang="el-GR" sz="2200" dirty="0" smtClean="0"/>
              <a:t>Uk</a:t>
            </a:r>
            <a:r>
              <a:rPr lang="en-US" sz="2200" dirty="0" smtClean="0"/>
              <a:t> market</a:t>
            </a:r>
            <a:r>
              <a:rPr lang="el-GR" sz="2200" dirty="0" smtClean="0"/>
              <a:t>:</a:t>
            </a:r>
            <a:r>
              <a:rPr lang="en-US" sz="2200" dirty="0" smtClean="0"/>
              <a:t> a mean number of 30 property funds per year have been investigated, collecting the data mostly in singular way by the information promoted for each fund; the pooled property funds operating in year 2008 were nearly 65 collecting assets of 32bln</a:t>
            </a:r>
            <a:r>
              <a:rPr lang="el-GR" sz="2200" dirty="0" smtClean="0"/>
              <a:t> euro.</a:t>
            </a:r>
          </a:p>
          <a:p>
            <a:pPr marL="457200" indent="-457200" fontAlgn="auto">
              <a:spcBef>
                <a:spcPct val="20000"/>
              </a:spcBef>
              <a:spcAft>
                <a:spcPts val="0"/>
              </a:spcAft>
              <a:defRPr/>
            </a:pPr>
            <a:r>
              <a:rPr lang="el-GR" sz="2200" dirty="0" smtClean="0"/>
              <a:t>Germany </a:t>
            </a:r>
            <a:r>
              <a:rPr lang="en-US" sz="2200" dirty="0" smtClean="0"/>
              <a:t>market</a:t>
            </a:r>
            <a:r>
              <a:rPr lang="el-GR" sz="2200" dirty="0" smtClean="0"/>
              <a:t>:</a:t>
            </a:r>
            <a:r>
              <a:rPr lang="en-US" sz="2200" dirty="0" smtClean="0"/>
              <a:t> almost 40 open ended property funds completed the sample. In Germany are operating almost 45 open ended funds managing assets of circa 83bln euro.</a:t>
            </a:r>
            <a:endParaRPr lang="en-GB" sz="2200" dirty="0" smtClean="0"/>
          </a:p>
          <a:p>
            <a:pPr marL="457200" indent="-457200" fontAlgn="auto">
              <a:spcBef>
                <a:spcPct val="20000"/>
              </a:spcBef>
              <a:spcAft>
                <a:spcPts val="0"/>
              </a:spcAf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3150</TotalTime>
  <Words>2056</Words>
  <Application>Microsoft Office PowerPoint</Application>
  <PresentationFormat>Presentazione su schermo (4:3)</PresentationFormat>
  <Paragraphs>599</Paragraphs>
  <Slides>19</Slides>
  <Notes>4</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1" baseType="lpstr">
      <vt:lpstr>Office Theme</vt:lpstr>
      <vt:lpstr>Equation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dc:creator>
  <cp:lastModifiedBy>Gianluca</cp:lastModifiedBy>
  <cp:revision>257</cp:revision>
  <dcterms:created xsi:type="dcterms:W3CDTF">2009-03-17T20:22:18Z</dcterms:created>
  <dcterms:modified xsi:type="dcterms:W3CDTF">2010-06-24T13:41:41Z</dcterms:modified>
</cp:coreProperties>
</file>