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525" r:id="rId3"/>
    <p:sldId id="548" r:id="rId4"/>
    <p:sldId id="527" r:id="rId5"/>
    <p:sldId id="545" r:id="rId6"/>
    <p:sldId id="549" r:id="rId7"/>
    <p:sldId id="550" r:id="rId8"/>
    <p:sldId id="546" r:id="rId9"/>
    <p:sldId id="542" r:id="rId10"/>
    <p:sldId id="543" r:id="rId11"/>
    <p:sldId id="529" r:id="rId12"/>
    <p:sldId id="551" r:id="rId13"/>
    <p:sldId id="531" r:id="rId14"/>
    <p:sldId id="532" r:id="rId15"/>
    <p:sldId id="547" r:id="rId16"/>
    <p:sldId id="552" r:id="rId17"/>
    <p:sldId id="540" r:id="rId18"/>
    <p:sldId id="541" r:id="rId19"/>
  </p:sldIdLst>
  <p:sldSz cx="9144000" cy="6858000" type="screen4x3"/>
  <p:notesSz cx="7086600" cy="10210800"/>
  <p:embeddedFontLst>
    <p:embeddedFont>
      <p:font typeface="Rdg Vesta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Rdg Vesta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F0071"/>
    <a:srgbClr val="D799A1"/>
    <a:srgbClr val="7EAF35"/>
    <a:srgbClr val="F3F3F3"/>
    <a:srgbClr val="F0F0F0"/>
    <a:srgbClr val="EEEEEE"/>
    <a:srgbClr val="FDFDFD"/>
    <a:srgbClr val="F8F8F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5752" autoAdjust="0"/>
  </p:normalViewPr>
  <p:slideViewPr>
    <p:cSldViewPr>
      <p:cViewPr varScale="1">
        <p:scale>
          <a:sx n="88" d="100"/>
          <a:sy n="88" d="100"/>
        </p:scale>
        <p:origin x="-120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99625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9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9699625"/>
            <a:ext cx="30718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FE1EAE-5EC6-4190-91EA-5D0D45208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1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5175"/>
            <a:ext cx="5105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1400"/>
            <a:ext cx="56705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9698038"/>
            <a:ext cx="30718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47" tIns="47673" rIns="95347" bIns="476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3BB8DBF-C912-4453-8D2E-E3F7ACCC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dg Vest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BB8DBF-C912-4453-8D2E-E3F7ACCC441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6" descr="HBS-Building-Small-2"/>
          <p:cNvPicPr>
            <a:picLocks noChangeArrowheads="1"/>
          </p:cNvPicPr>
          <p:nvPr userDrawn="1"/>
        </p:nvPicPr>
        <p:blipFill>
          <a:blip r:embed="rId2" cstate="print"/>
          <a:srcRect b="33847"/>
          <a:stretch>
            <a:fillRect/>
          </a:stretch>
        </p:blipFill>
        <p:spPr bwMode="auto">
          <a:xfrm>
            <a:off x="0" y="20177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7" descr="Cutter-wave"/>
          <p:cNvPicPr>
            <a:picLocks noChangeAspect="1" noChangeArrowheads="1"/>
          </p:cNvPicPr>
          <p:nvPr userDrawn="1"/>
        </p:nvPicPr>
        <p:blipFill>
          <a:blip r:embed="rId3" cstate="print"/>
          <a:srcRect t="36998"/>
          <a:stretch>
            <a:fillRect/>
          </a:stretch>
        </p:blipFill>
        <p:spPr bwMode="auto">
          <a:xfrm>
            <a:off x="-142875" y="0"/>
            <a:ext cx="94297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8"/>
          <p:cNvSpPr>
            <a:spLocks noChangeArrowheads="1"/>
          </p:cNvSpPr>
          <p:nvPr userDrawn="1"/>
        </p:nvSpPr>
        <p:spPr bwMode="hidden">
          <a:xfrm>
            <a:off x="0" y="6453188"/>
            <a:ext cx="9144000" cy="404812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8600">
              <a:solidFill>
                <a:schemeClr val="bg1"/>
              </a:solidFill>
            </a:endParaRPr>
          </a:p>
        </p:txBody>
      </p:sp>
      <p:sp>
        <p:nvSpPr>
          <p:cNvPr id="7" name="Rectangle 112"/>
          <p:cNvSpPr>
            <a:spLocks noChangeArrowheads="1"/>
          </p:cNvSpPr>
          <p:nvPr userDrawn="1"/>
        </p:nvSpPr>
        <p:spPr bwMode="auto">
          <a:xfrm>
            <a:off x="2555875" y="6519863"/>
            <a:ext cx="3873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1400" dirty="0">
                <a:solidFill>
                  <a:srgbClr val="FFFFFF"/>
                </a:solidFill>
              </a:rPr>
              <a:t>© Henley Business School 2008</a:t>
            </a:r>
          </a:p>
        </p:txBody>
      </p:sp>
      <p:sp>
        <p:nvSpPr>
          <p:cNvPr id="8" name="Text Box 113"/>
          <p:cNvSpPr txBox="1">
            <a:spLocks noChangeArrowheads="1"/>
          </p:cNvSpPr>
          <p:nvPr userDrawn="1"/>
        </p:nvSpPr>
        <p:spPr bwMode="auto">
          <a:xfrm>
            <a:off x="5292725" y="6519863"/>
            <a:ext cx="3446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sz="1400" b="1">
                <a:solidFill>
                  <a:srgbClr val="FFFFFF"/>
                </a:solidFill>
              </a:rPr>
              <a:t>www.henley.reading.ac.uk</a:t>
            </a:r>
          </a:p>
        </p:txBody>
      </p:sp>
      <p:sp>
        <p:nvSpPr>
          <p:cNvPr id="9" name="Text Box 114"/>
          <p:cNvSpPr txBox="1">
            <a:spLocks noChangeArrowheads="1"/>
          </p:cNvSpPr>
          <p:nvPr userDrawn="1"/>
        </p:nvSpPr>
        <p:spPr bwMode="auto">
          <a:xfrm>
            <a:off x="855663" y="333375"/>
            <a:ext cx="367188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GB" sz="1300" b="1" dirty="0">
                <a:solidFill>
                  <a:srgbClr val="000000"/>
                </a:solidFill>
              </a:rPr>
              <a:t>School of Real Estate &amp; Planning</a:t>
            </a:r>
          </a:p>
        </p:txBody>
      </p:sp>
      <p:pic>
        <p:nvPicPr>
          <p:cNvPr id="10" name="Picture 115" descr="HBS-Device-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2" name="Rectangle 110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503488"/>
            <a:ext cx="7920038" cy="925512"/>
          </a:xfrm>
        </p:spPr>
        <p:txBody>
          <a:bodyPr/>
          <a:lstStyle>
            <a:lvl1pPr marL="0" indent="0">
              <a:buFontTx/>
              <a:buNone/>
              <a:defRPr sz="30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181" name="Rectangle 109"/>
          <p:cNvSpPr>
            <a:spLocks noGrp="1" noChangeArrowheads="1"/>
          </p:cNvSpPr>
          <p:nvPr>
            <p:ph type="ctrTitle"/>
          </p:nvPr>
        </p:nvSpPr>
        <p:spPr>
          <a:xfrm>
            <a:off x="755650" y="1052513"/>
            <a:ext cx="7920038" cy="15240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Rectangle 111"/>
          <p:cNvSpPr>
            <a:spLocks noGrp="1" noChangeArrowheads="1"/>
          </p:cNvSpPr>
          <p:nvPr userDrawn="1">
            <p:ph type="dt" sz="half" idx="10"/>
          </p:nvPr>
        </p:nvSpPr>
        <p:spPr bwMode="auto">
          <a:xfrm>
            <a:off x="755650" y="6519863"/>
            <a:ext cx="1773238" cy="3381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BFAC0E1-1B00-4FDF-84D3-D7BDD6C8574E}" type="datetime4">
              <a:rPr lang="en-GB"/>
              <a:pPr>
                <a:defRPr/>
              </a:pPr>
              <a:t>22 June 2010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2CC8-CC0D-4E27-BDCD-D994EBAAF8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083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596" y="274638"/>
            <a:ext cx="6123017" cy="6083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CC58-9FB0-4993-9D9F-9C915EBE1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2149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C2B9-DAA3-4C6F-9176-8B9B5DA25E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40690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2906713"/>
            <a:ext cx="792324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74FD-33BE-4FB6-A650-E4158ECF9C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000924" cy="7254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7" y="1142984"/>
            <a:ext cx="4071966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9" y="1142984"/>
            <a:ext cx="4043362" cy="52149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4E04-9E9E-44DF-B688-4C7896630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7254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46"/>
            <a:ext cx="4040188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298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46"/>
            <a:ext cx="4041775" cy="4575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660E-A613-40E3-9F24-3AB085B56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0307F-1E42-46E5-816F-AF355D58B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572-EA96-4864-A388-4924AFB22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415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3008313" cy="5357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448C5-3BBF-436F-B9B7-B594DB3772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BBEE-5018-499A-916E-497E3F4D7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67" descr="HBS-Device-Outli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143000"/>
            <a:ext cx="825817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2438" y="6519863"/>
            <a:ext cx="67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D1C0DB-1C19-4AF9-AA5B-61D522A6A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28625" y="6519863"/>
            <a:ext cx="666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r>
              <a:rPr lang="en-GB" sz="1400" dirty="0" smtClean="0"/>
              <a:t>Keith Elliott, </a:t>
            </a:r>
            <a:r>
              <a:rPr lang="en-GB" sz="1400" dirty="0"/>
              <a:t>School of Real Estate &amp; Planning</a:t>
            </a:r>
          </a:p>
        </p:txBody>
      </p:sp>
      <p:sp>
        <p:nvSpPr>
          <p:cNvPr id="1080" name="AutoShape 5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23850" y="-242888"/>
            <a:ext cx="720725" cy="719138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hidden">
          <a:xfrm>
            <a:off x="7164388" y="0"/>
            <a:ext cx="1979612" cy="11255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74760" name="Picture 71" descr="HBS-Device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74638"/>
            <a:ext cx="70008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Rdg Vesta" pitchFamily="2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Rdg Vest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Keith Elliott and </a:t>
            </a:r>
            <a:r>
              <a:rPr lang="en-GB" sz="2400" dirty="0" err="1" smtClean="0"/>
              <a:t>Gianluca</a:t>
            </a:r>
            <a:r>
              <a:rPr lang="en-GB" sz="2400" dirty="0" smtClean="0"/>
              <a:t> </a:t>
            </a:r>
            <a:r>
              <a:rPr lang="en-GB" sz="2400" dirty="0" err="1" smtClean="0"/>
              <a:t>Marcato</a:t>
            </a:r>
            <a:endParaRPr lang="en-GB" sz="2400" dirty="0"/>
          </a:p>
        </p:txBody>
      </p:sp>
      <p:sp>
        <p:nvSpPr>
          <p:cNvPr id="80898" name="Rectangle 111"/>
          <p:cNvSpPr>
            <a:spLocks noGrp="1" noChangeArrowheads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03813CF-222F-4051-884B-049C2F9958AE}" type="datetime4">
              <a:rPr lang="en-GB" smtClean="0"/>
              <a:pPr/>
              <a:t>22 June 2010</a:t>
            </a:fld>
            <a:endParaRPr lang="en-GB" dirty="0" smtClean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920038" cy="1524000"/>
          </a:xfrm>
        </p:spPr>
        <p:txBody>
          <a:bodyPr/>
          <a:lstStyle/>
          <a:p>
            <a:r>
              <a:rPr lang="en-GB" sz="3200" b="1" dirty="0" smtClean="0"/>
              <a:t>Alternative investments:</a:t>
            </a:r>
            <a:r>
              <a:rPr lang="en-GB" sz="3200" dirty="0" smtClean="0"/>
              <a:t> </a:t>
            </a:r>
            <a:r>
              <a:rPr lang="en-GB" sz="3200" b="1" dirty="0" smtClean="0"/>
              <a:t>the stability of the co-movements</a:t>
            </a:r>
            <a:r>
              <a:rPr lang="en-GB" sz="3200" dirty="0" smtClean="0"/>
              <a:t> </a:t>
            </a:r>
            <a:r>
              <a:rPr lang="en-GB" sz="3200" b="1" dirty="0" smtClean="0"/>
              <a:t>between asset classes</a:t>
            </a:r>
            <a:endParaRPr lang="en-GB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Rolling Correlations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3429000"/>
            <a:ext cx="4680520" cy="2784942"/>
          </a:xfrm>
        </p:spPr>
        <p:txBody>
          <a:bodyPr/>
          <a:lstStyle/>
          <a:p>
            <a:pPr marL="185738" indent="-185738"/>
            <a:r>
              <a:rPr lang="en-GB" sz="1800" dirty="0" smtClean="0"/>
              <a:t>The rolling correlations show a wide range of coefficients over time.</a:t>
            </a:r>
          </a:p>
          <a:p>
            <a:pPr marL="185738" indent="-185738">
              <a:buNone/>
            </a:pPr>
            <a:endParaRPr lang="en-GB" sz="1800" dirty="0" smtClean="0"/>
          </a:p>
          <a:p>
            <a:pPr marL="185738" indent="-185738"/>
            <a:r>
              <a:rPr lang="en-GB" sz="1800" dirty="0" smtClean="0"/>
              <a:t>May appear to have low mean correlations. Although SD  and range may be high.</a:t>
            </a:r>
          </a:p>
          <a:p>
            <a:pPr marL="185738" indent="-185738">
              <a:buNone/>
            </a:pPr>
            <a:endParaRPr lang="en-GB" sz="1800" dirty="0" smtClean="0"/>
          </a:p>
          <a:p>
            <a:pPr marL="185738" indent="-185738"/>
            <a:r>
              <a:rPr lang="en-GB" sz="1800" dirty="0" smtClean="0"/>
              <a:t>However; we have to cautious when interpreting rolling correlations.</a:t>
            </a:r>
          </a:p>
          <a:p>
            <a:pPr marL="185738" indent="-185738"/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2484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2490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2484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1- Statistical Tests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5536" y="1052736"/>
            <a:ext cx="7848872" cy="1541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2100" dirty="0" err="1" smtClean="0">
                <a:latin typeface="+mn-lt"/>
              </a:rPr>
              <a:t>Jennrich</a:t>
            </a:r>
            <a:r>
              <a:rPr lang="en-GB" sz="2100" dirty="0" smtClean="0">
                <a:latin typeface="+mn-lt"/>
              </a:rPr>
              <a:t> (1970)- correlation and covariance matrices.  Chi-squared distributed.  </a:t>
            </a:r>
          </a:p>
          <a:p>
            <a:pPr algn="l"/>
            <a:endParaRPr lang="en-GB" dirty="0" smtClean="0"/>
          </a:p>
          <a:p>
            <a:endParaRPr lang="en-GB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2348880"/>
            <a:ext cx="8064896" cy="77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2100" dirty="0" smtClean="0">
                <a:latin typeface="+mn-lt"/>
              </a:rPr>
              <a:t>Box M (1949)- mainly used for covariance matrices but can also be adapted for correlation  Can use Chi-squared or F statistic.</a:t>
            </a:r>
            <a:endParaRPr lang="en-GB" sz="2100" dirty="0">
              <a:latin typeface="+mn-lt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1" y="3140968"/>
            <a:ext cx="2366779" cy="795908"/>
          </a:xfrm>
          <a:prstGeom prst="rect">
            <a:avLst/>
          </a:prstGeom>
          <a:noFill/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05064"/>
            <a:ext cx="1656184" cy="796645"/>
          </a:xfrm>
          <a:prstGeom prst="rect">
            <a:avLst/>
          </a:prstGeom>
          <a:noFill/>
        </p:spPr>
      </p:pic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4869160"/>
            <a:ext cx="7992888" cy="113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2100" dirty="0" smtClean="0">
                <a:latin typeface="+mn-lt"/>
              </a:rPr>
              <a:t>In order to perform the tests I split the data chronologically into 4 equal groups of 4 years and 7 months (55 months), not using the last 2 months. </a:t>
            </a:r>
          </a:p>
        </p:txBody>
      </p:sp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1772816"/>
            <a:ext cx="2485663" cy="348233"/>
          </a:xfrm>
          <a:prstGeom prst="rect">
            <a:avLst/>
          </a:prstGeom>
          <a:noFill/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628800"/>
            <a:ext cx="1633093" cy="6244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2- Semicorrelation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14974"/>
          </a:xfrm>
        </p:spPr>
        <p:txBody>
          <a:bodyPr/>
          <a:lstStyle/>
          <a:p>
            <a:r>
              <a:rPr lang="en-GB" sz="2100" kern="1200" dirty="0" smtClean="0"/>
              <a:t>Semicorrelation is a method of calculating the correlation of returns in different market states.  </a:t>
            </a:r>
          </a:p>
          <a:p>
            <a:pPr>
              <a:buNone/>
            </a:pPr>
            <a:endParaRPr lang="en-GB" sz="2100" kern="1200" dirty="0" smtClean="0"/>
          </a:p>
          <a:p>
            <a:r>
              <a:rPr lang="en-GB" sz="2100" kern="1200" dirty="0" smtClean="0"/>
              <a:t>The ex-post returns are separated between above and below average (i.e. up and down), leading to measurement of correlation in 3 possible states: up-up, down-down and out of phase.</a:t>
            </a:r>
          </a:p>
          <a:p>
            <a:pPr>
              <a:buNone/>
            </a:pPr>
            <a:endParaRPr lang="en-GB" sz="2100" kern="1200" dirty="0" smtClean="0"/>
          </a:p>
          <a:p>
            <a:r>
              <a:rPr lang="en-GB" sz="2100" kern="1200" dirty="0" smtClean="0"/>
              <a:t>Statistically there is no reason why the returns above the means should have different correlations to those below the mean.</a:t>
            </a:r>
          </a:p>
          <a:p>
            <a:pPr>
              <a:buNone/>
            </a:pPr>
            <a:r>
              <a:rPr lang="en-GB" sz="2100" kern="1200" dirty="0" smtClean="0"/>
              <a:t> </a:t>
            </a:r>
          </a:p>
          <a:p>
            <a:r>
              <a:rPr lang="en-GB" sz="2100" dirty="0" smtClean="0"/>
              <a:t>Positive semicorrelation: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where:</a:t>
            </a:r>
          </a:p>
          <a:p>
            <a:endParaRPr lang="en-GB" sz="2100" kern="1200" dirty="0" smtClean="0"/>
          </a:p>
          <a:p>
            <a:endParaRPr lang="en-GB" sz="2100" kern="1200" dirty="0" smtClean="0"/>
          </a:p>
          <a:p>
            <a:endParaRPr lang="en-GB" sz="2100" dirty="0" smtClean="0"/>
          </a:p>
          <a:p>
            <a:pPr>
              <a:buFont typeface="Wingdings" pitchFamily="2" charset="2"/>
              <a:buChar char="§"/>
            </a:pP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581128"/>
            <a:ext cx="2895786" cy="850007"/>
          </a:xfrm>
          <a:prstGeom prst="rect">
            <a:avLst/>
          </a:prstGeom>
          <a:noFill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186" y="5517232"/>
            <a:ext cx="5841939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1- Statistical Testing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12" name="Content Placeholder 8"/>
          <p:cNvSpPr txBox="1">
            <a:spLocks/>
          </p:cNvSpPr>
          <p:nvPr/>
        </p:nvSpPr>
        <p:spPr bwMode="auto">
          <a:xfrm>
            <a:off x="428596" y="1142984"/>
            <a:ext cx="82582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GB" sz="2100" dirty="0" smtClean="0">
                <a:latin typeface="+mn-lt"/>
              </a:rPr>
              <a:t>Stability of Correlation and Covariance Matrices: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endParaRPr lang="en-GB" sz="210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lang="en-GB" sz="2100" dirty="0" smtClean="0">
                <a:latin typeface="+mn-lt"/>
              </a:rPr>
              <a:t>Periods Compared:</a:t>
            </a:r>
            <a:endParaRPr lang="en-GB" sz="2100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3607" y="1729384"/>
          <a:ext cx="6912769" cy="2376261"/>
        </p:xfrm>
        <a:graphic>
          <a:graphicData uri="http://schemas.openxmlformats.org/drawingml/2006/table">
            <a:tbl>
              <a:tblPr/>
              <a:tblGrid>
                <a:gridCol w="864096"/>
                <a:gridCol w="864096"/>
                <a:gridCol w="1296144"/>
                <a:gridCol w="1368153"/>
                <a:gridCol w="1224136"/>
                <a:gridCol w="1296144"/>
              </a:tblGrid>
              <a:tr h="264029">
                <a:tc gridSpan="2"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Correlation</a:t>
                      </a: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Covariance</a:t>
                      </a:r>
                    </a:p>
                  </a:txBody>
                  <a:tcPr marL="6246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40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Periods Compared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Jennrich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Jennrich</a:t>
                      </a:r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Box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First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Second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Chi-square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Chi-square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Chi-square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Chi-square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50.88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132.21**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157.04***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192.00***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94.37*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105.91***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109.23***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94.91***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174.09***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236.33***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374.89***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61.37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222.30***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209.02***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273.74***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300.56***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219.02***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334.53***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6246" marR="6246" marT="62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6246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180.45***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224.28***</a:t>
                      </a:r>
                    </a:p>
                  </a:txBody>
                  <a:tcPr marL="180000" marR="6246" marT="6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364.32***</a:t>
                      </a:r>
                    </a:p>
                  </a:txBody>
                  <a:tcPr marL="180000" marR="6246" marT="6246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3608" y="5085184"/>
          <a:ext cx="6912768" cy="618460"/>
        </p:xfrm>
        <a:graphic>
          <a:graphicData uri="http://schemas.openxmlformats.org/drawingml/2006/table">
            <a:tbl>
              <a:tblPr/>
              <a:tblGrid>
                <a:gridCol w="1728192"/>
                <a:gridCol w="1728192"/>
                <a:gridCol w="1728192"/>
                <a:gridCol w="1728192"/>
              </a:tblGrid>
              <a:tr h="1850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0" marR="4430" marT="4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494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Jan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July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0" marR="4430" marT="44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Aug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Feb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March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Sept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04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April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430" marR="4430" marT="44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2- Semicorrelation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653136"/>
            <a:ext cx="8568952" cy="1656184"/>
          </a:xfrm>
        </p:spPr>
        <p:txBody>
          <a:bodyPr/>
          <a:lstStyle/>
          <a:p>
            <a:pPr>
              <a:buNone/>
            </a:pPr>
            <a:r>
              <a:rPr lang="en-GB" sz="2000" dirty="0" smtClean="0"/>
              <a:t>Also run on a 36 month rolling basis; here results are not as strong: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Large positive differences for correlations involving the FTSE 100, The MSCI World, FTSE EPRA NAREIT and the R/J- CRB.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Negative differences with Gilts and Gold.   Some negative with Credit / IPD.</a:t>
            </a:r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  <a:p>
            <a:pPr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Table shows the differences between semi-correlation in down-down states minus up-up states </a:t>
            </a:r>
            <a:endParaRPr lang="en-GB" sz="1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4" y="1340771"/>
          <a:ext cx="8208912" cy="3168354"/>
        </p:xfrm>
        <a:graphic>
          <a:graphicData uri="http://schemas.openxmlformats.org/drawingml/2006/table">
            <a:tbl>
              <a:tblPr/>
              <a:tblGrid>
                <a:gridCol w="663242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</a:tblGrid>
              <a:tr h="2690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-0.31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-0.25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-0.48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0006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0.03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 smtClean="0">
                          <a:solidFill>
                            <a:srgbClr val="9C0006"/>
                          </a:solidFill>
                          <a:latin typeface="Calibri"/>
                          <a:ea typeface="+mn-ea"/>
                          <a:cs typeface="+mn-cs"/>
                        </a:rPr>
                        <a:t>-0.16</a:t>
                      </a:r>
                      <a:endParaRPr lang="en-GB" sz="1400" b="0" i="0" u="none" strike="noStrike" kern="1200" dirty="0">
                        <a:solidFill>
                          <a:srgbClr val="9C0006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GB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0.11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9C65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9087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UP-UP State </a:t>
            </a:r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908720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DOWN-DOWN State </a:t>
            </a:r>
            <a:endParaRPr lang="en-GB" sz="1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67545" y="1340764"/>
          <a:ext cx="8208912" cy="3168355"/>
        </p:xfrm>
        <a:graphic>
          <a:graphicData uri="http://schemas.openxmlformats.org/drawingml/2006/table">
            <a:tbl>
              <a:tblPr/>
              <a:tblGrid>
                <a:gridCol w="663242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</a:tblGrid>
              <a:tr h="2690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-0.20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67544" y="1340768"/>
          <a:ext cx="8208912" cy="3168355"/>
        </p:xfrm>
        <a:graphic>
          <a:graphicData uri="http://schemas.openxmlformats.org/drawingml/2006/table">
            <a:tbl>
              <a:tblPr/>
              <a:tblGrid>
                <a:gridCol w="663242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  <a:gridCol w="685970"/>
              </a:tblGrid>
              <a:tr h="26906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57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-0.24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12" grpId="0"/>
      <p:bldP spid="1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000924" cy="725470"/>
          </a:xfrm>
        </p:spPr>
        <p:txBody>
          <a:bodyPr/>
          <a:lstStyle/>
          <a:p>
            <a:r>
              <a:rPr lang="en-GB" dirty="0" smtClean="0"/>
              <a:t>Rolling Correlations With Gilts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1520" y="3501008"/>
            <a:ext cx="4392488" cy="305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1800" dirty="0" smtClean="0">
                <a:latin typeface="+mn-lt"/>
              </a:rPr>
              <a:t>Semicorrelation has shown us that Gilts may be the key diversifying asset.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endParaRPr lang="en-GB" sz="1800" dirty="0" smtClean="0">
              <a:latin typeface="+mn-lt"/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1800" dirty="0" smtClean="0">
                <a:latin typeface="+mn-lt"/>
              </a:rPr>
              <a:t>Correlations tend to be negative around times of economic stress.</a:t>
            </a: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endParaRPr lang="en-GB" sz="1800" dirty="0" smtClean="0">
              <a:latin typeface="+mn-lt"/>
            </a:endParaRPr>
          </a:p>
          <a:p>
            <a:pPr marL="342900" indent="-3429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Char char="•"/>
            </a:pPr>
            <a:r>
              <a:rPr lang="en-GB" sz="1800" dirty="0" smtClean="0">
                <a:latin typeface="+mn-lt"/>
              </a:rPr>
              <a:t>This may be due to sovereign debt’s role as a ‘non-risk’ asset and ‘flight to safety’ effects. 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803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43204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14974"/>
          </a:xfrm>
        </p:spPr>
        <p:txBody>
          <a:bodyPr/>
          <a:lstStyle/>
          <a:p>
            <a:r>
              <a:rPr lang="en-GB" sz="2100" dirty="0" smtClean="0"/>
              <a:t>This </a:t>
            </a:r>
            <a:r>
              <a:rPr lang="en-US" sz="2100" dirty="0" smtClean="0"/>
              <a:t>study has firstly proven that the correlations between a number of different asset class proxies are not stable over time.</a:t>
            </a:r>
          </a:p>
          <a:p>
            <a:endParaRPr lang="en-US" sz="2100" dirty="0" smtClean="0"/>
          </a:p>
          <a:p>
            <a:r>
              <a:rPr lang="en-GB" sz="2100" dirty="0" smtClean="0"/>
              <a:t>Statistical testing find that </a:t>
            </a:r>
            <a:r>
              <a:rPr lang="en-US" sz="2100" dirty="0" smtClean="0"/>
              <a:t>the correlation matrix was frequency unstable and the covariance matrix was always so.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dirty="0" smtClean="0"/>
              <a:t>Following on from this the study proves, using semicorrelation, that in most cases that correlations tend to increase in down markets.</a:t>
            </a:r>
          </a:p>
          <a:p>
            <a:endParaRPr lang="en-US" sz="2100" dirty="0" smtClean="0"/>
          </a:p>
          <a:p>
            <a:r>
              <a:rPr lang="en-GB" sz="2100" dirty="0" smtClean="0"/>
              <a:t>Highlights the important role of sovereign debt within a portfolio.  </a:t>
            </a:r>
          </a:p>
          <a:p>
            <a:endParaRPr lang="en-GB" sz="2100" dirty="0" smtClean="0"/>
          </a:p>
          <a:p>
            <a:r>
              <a:rPr lang="en-GB" sz="2100" dirty="0" smtClean="0"/>
              <a:t>‘Alternative' assets correlations increase in down markets thus they fail to provide protection when they are needed the most.</a:t>
            </a:r>
          </a:p>
          <a:p>
            <a:endParaRPr lang="en-US" sz="2100" dirty="0" smtClean="0"/>
          </a:p>
          <a:p>
            <a:endParaRPr lang="en-GB" sz="2100" dirty="0" smtClean="0"/>
          </a:p>
          <a:p>
            <a:pPr>
              <a:buFont typeface="Wingdings" pitchFamily="2" charset="2"/>
              <a:buChar char="§"/>
            </a:pPr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100" dirty="0" smtClean="0"/>
              <a:t>Add statistical testing of each of the individual correlation coefficients within the matrix as in Lee (2006). 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To look at the stability of correlations using a DCC- GARCH type framework.</a:t>
            </a:r>
          </a:p>
          <a:p>
            <a:endParaRPr lang="en-GB" sz="2100" dirty="0" smtClean="0"/>
          </a:p>
          <a:p>
            <a:r>
              <a:rPr lang="en-GB" sz="2100" dirty="0" smtClean="0"/>
              <a:t>Leading on to second area of what are the drivers of the correlations between asset classes? (do certain macro variables affect this change over time):</a:t>
            </a:r>
          </a:p>
          <a:p>
            <a:pPr lvl="1"/>
            <a:r>
              <a:rPr lang="en-GB" sz="2100" dirty="0" smtClean="0"/>
              <a:t>Regressions  using rolling correlations</a:t>
            </a:r>
          </a:p>
          <a:p>
            <a:pPr lvl="1"/>
            <a:r>
              <a:rPr lang="en-GB" sz="2100" dirty="0" smtClean="0"/>
              <a:t>Adapt Goldstein and </a:t>
            </a:r>
            <a:r>
              <a:rPr lang="en-GB" sz="2100" dirty="0" err="1" smtClean="0"/>
              <a:t>Nelling</a:t>
            </a:r>
            <a:r>
              <a:rPr lang="en-GB" sz="2100" dirty="0" smtClean="0"/>
              <a:t> (1999) for a macro variable</a:t>
            </a:r>
          </a:p>
          <a:p>
            <a:pPr lvl="1"/>
            <a:r>
              <a:rPr lang="en-GB" sz="2100" dirty="0" smtClean="0"/>
              <a:t>Factor DCC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Introduction/Motivation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214974"/>
          </a:xfrm>
        </p:spPr>
        <p:txBody>
          <a:bodyPr/>
          <a:lstStyle/>
          <a:p>
            <a:r>
              <a:rPr lang="en-GB" sz="2100" dirty="0" smtClean="0"/>
              <a:t>This paper assesses whether the correlations between asset classes are stable over time. 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In recent times certain investors had been expanding the number of asset classes that they allocate to including ‘alternative asset classes’.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One of the main reasons used to justify the inclusion of a wider variety of asset classes in a portfolio is that they increase diversifying power.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Few previous studies have addressed if correlation is stable over time at a cross-asset class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Introduction/Motivation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214974"/>
          </a:xfrm>
        </p:spPr>
        <p:txBody>
          <a:bodyPr/>
          <a:lstStyle/>
          <a:p>
            <a:r>
              <a:rPr lang="en-GB" sz="2100" dirty="0" smtClean="0"/>
              <a:t>This work is particularly relevant given the recent financial crises and its impact on the asset markets. 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During the financial crises there have been comments in the press, for example:</a:t>
            </a:r>
          </a:p>
          <a:p>
            <a:pPr>
              <a:buNone/>
            </a:pPr>
            <a:endParaRPr lang="en-GB" sz="2100" dirty="0" smtClean="0"/>
          </a:p>
          <a:p>
            <a:pPr algn="ctr">
              <a:buNone/>
            </a:pPr>
            <a:r>
              <a:rPr lang="en-GB" sz="2100" dirty="0" smtClean="0"/>
              <a:t>“correlations between US equities, property, corporate bonds and hedge funds are now above 0.8”.</a:t>
            </a:r>
          </a:p>
          <a:p>
            <a:pPr algn="ctr">
              <a:buNone/>
            </a:pPr>
            <a:r>
              <a:rPr lang="en-GB" sz="1400" dirty="0" smtClean="0"/>
              <a:t>(Financial Times in 2009- referring to a Morgan Stanley Private Wealth Management report)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I will use data from January 1991 to June 2009, thus including the period at the heart of the financial crises and a wide range of asset classes will be studied.   Two main methods will be used.</a:t>
            </a:r>
          </a:p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Review 1– Stat.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86982"/>
          </a:xfrm>
        </p:spPr>
        <p:txBody>
          <a:bodyPr/>
          <a:lstStyle/>
          <a:p>
            <a:r>
              <a:rPr lang="en-GB" sz="2100" b="1" dirty="0" smtClean="0"/>
              <a:t>Both the </a:t>
            </a:r>
            <a:r>
              <a:rPr lang="en-GB" sz="2100" b="1" dirty="0" err="1" smtClean="0"/>
              <a:t>Jennrich</a:t>
            </a:r>
            <a:r>
              <a:rPr lang="en-GB" sz="2100" b="1" dirty="0" smtClean="0"/>
              <a:t> (1970) and Box (1949) tests:</a:t>
            </a:r>
          </a:p>
          <a:p>
            <a:pPr lvl="1"/>
            <a:r>
              <a:rPr lang="en-GB" sz="1800" dirty="0" err="1" smtClean="0"/>
              <a:t>Kaplanis</a:t>
            </a:r>
            <a:r>
              <a:rPr lang="en-GB" sz="1800" dirty="0" smtClean="0"/>
              <a:t> (1988) - 10 countries stock market returns</a:t>
            </a:r>
          </a:p>
          <a:p>
            <a:pPr lvl="1">
              <a:buNone/>
            </a:pPr>
            <a:endParaRPr lang="en-GB" sz="2100" dirty="0" smtClean="0"/>
          </a:p>
          <a:p>
            <a:r>
              <a:rPr lang="en-GB" sz="2100" b="1" dirty="0" err="1" smtClean="0"/>
              <a:t>Jennrich</a:t>
            </a:r>
            <a:r>
              <a:rPr lang="en-GB" sz="2100" b="1" dirty="0" smtClean="0"/>
              <a:t> (1970) test:</a:t>
            </a:r>
          </a:p>
          <a:p>
            <a:pPr lvl="1"/>
            <a:r>
              <a:rPr lang="en-GB" sz="2000" dirty="0" err="1" smtClean="0"/>
              <a:t>Longin</a:t>
            </a:r>
            <a:r>
              <a:rPr lang="en-GB" sz="2000" dirty="0" smtClean="0"/>
              <a:t>  and </a:t>
            </a:r>
            <a:r>
              <a:rPr lang="en-GB" sz="2000" dirty="0" err="1" smtClean="0"/>
              <a:t>Solnik</a:t>
            </a:r>
            <a:r>
              <a:rPr lang="en-GB" sz="2000" dirty="0" smtClean="0"/>
              <a:t> (1995) - 7 countries’ equity returns</a:t>
            </a:r>
          </a:p>
          <a:p>
            <a:pPr lvl="1"/>
            <a:r>
              <a:rPr lang="en-GB" sz="2000" dirty="0" err="1" smtClean="0"/>
              <a:t>Bracker</a:t>
            </a:r>
            <a:r>
              <a:rPr lang="en-GB" sz="2000" dirty="0" smtClean="0"/>
              <a:t> and Koch (1999) - ten national stock indexes</a:t>
            </a:r>
          </a:p>
          <a:p>
            <a:pPr lvl="1"/>
            <a:r>
              <a:rPr lang="en-GB" sz="2000" dirty="0" err="1" smtClean="0"/>
              <a:t>Eichholtz</a:t>
            </a:r>
            <a:r>
              <a:rPr lang="en-GB" sz="2000" dirty="0" smtClean="0"/>
              <a:t> (1996) - 8 </a:t>
            </a:r>
            <a:r>
              <a:rPr lang="en-GB" sz="2000" dirty="0" err="1" smtClean="0"/>
              <a:t>Datastream</a:t>
            </a:r>
            <a:r>
              <a:rPr lang="en-GB" sz="2000" dirty="0" smtClean="0"/>
              <a:t> international real estate equity indices </a:t>
            </a:r>
          </a:p>
          <a:p>
            <a:pPr lvl="1"/>
            <a:r>
              <a:rPr lang="en-GB" sz="2000" dirty="0" err="1" smtClean="0"/>
              <a:t>Schinder</a:t>
            </a:r>
            <a:r>
              <a:rPr lang="en-GB" sz="2000" dirty="0" smtClean="0"/>
              <a:t> (2009) - 13 international FTSE EPRA/NAREIT indices  </a:t>
            </a:r>
            <a:endParaRPr lang="en-GB" dirty="0" smtClean="0"/>
          </a:p>
          <a:p>
            <a:pPr lvl="1">
              <a:buNone/>
            </a:pPr>
            <a:endParaRPr lang="en-GB" sz="2100" dirty="0" smtClean="0"/>
          </a:p>
          <a:p>
            <a:r>
              <a:rPr lang="en-GB" sz="2100" b="1" dirty="0" smtClean="0"/>
              <a:t>Box (1949) test:</a:t>
            </a:r>
          </a:p>
          <a:p>
            <a:pPr lvl="1"/>
            <a:r>
              <a:rPr lang="en-GB" sz="2100" dirty="0" smtClean="0"/>
              <a:t>Lee (2006)- 10 U.K. IPD market segment indices  (Box M)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Lit. Review 2– Semicorrelation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14974"/>
          </a:xfrm>
        </p:spPr>
        <p:txBody>
          <a:bodyPr/>
          <a:lstStyle/>
          <a:p>
            <a:r>
              <a:rPr lang="en-GB" sz="2100" dirty="0" err="1" smtClean="0"/>
              <a:t>Erb</a:t>
            </a:r>
            <a:r>
              <a:rPr lang="en-GB" sz="2100" dirty="0" smtClean="0"/>
              <a:t>, Harvey and </a:t>
            </a:r>
            <a:r>
              <a:rPr lang="en-GB" sz="2100" dirty="0" err="1" smtClean="0"/>
              <a:t>Viskanta</a:t>
            </a:r>
            <a:r>
              <a:rPr lang="en-GB" sz="2100" dirty="0" smtClean="0"/>
              <a:t> (1994)-  G7 countries equity returns (MSCI).   International cross-correlations are considerably higher in down-down markets than up-up markets.  </a:t>
            </a:r>
          </a:p>
          <a:p>
            <a:endParaRPr lang="en-GB" sz="2100" dirty="0" smtClean="0"/>
          </a:p>
          <a:p>
            <a:r>
              <a:rPr lang="en-GB" sz="2100" dirty="0" smtClean="0"/>
              <a:t>Newell and </a:t>
            </a:r>
            <a:r>
              <a:rPr lang="en-GB" sz="2100" dirty="0" err="1" smtClean="0"/>
              <a:t>Acheampong</a:t>
            </a:r>
            <a:r>
              <a:rPr lang="en-GB" sz="2100" dirty="0" smtClean="0"/>
              <a:t>  (2001)- Australian study on listed property trusts (</a:t>
            </a:r>
            <a:r>
              <a:rPr lang="en-GB" sz="2100" dirty="0" err="1" smtClean="0"/>
              <a:t>LPTs</a:t>
            </a:r>
            <a:r>
              <a:rPr lang="en-GB" sz="2100" dirty="0" smtClean="0"/>
              <a:t>) with both stocks and bonds.  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dirty="0" smtClean="0"/>
              <a:t>Schindler (2009)- FTSE EPRA/NAREIT monthly indices across 13 different countries.</a:t>
            </a:r>
          </a:p>
          <a:p>
            <a:pPr>
              <a:buFont typeface="Wingdings" pitchFamily="2" charset="2"/>
              <a:buChar char="§"/>
            </a:pPr>
            <a:endParaRPr lang="en-GB" sz="1600" dirty="0" smtClean="0"/>
          </a:p>
          <a:p>
            <a:r>
              <a:rPr lang="en-GB" sz="2100" dirty="0" err="1" smtClean="0"/>
              <a:t>Gabbi</a:t>
            </a:r>
            <a:r>
              <a:rPr lang="en-GB" sz="2100" dirty="0" smtClean="0"/>
              <a:t> (2007)- </a:t>
            </a:r>
            <a:r>
              <a:rPr lang="en-GB" sz="2100" u="sng" dirty="0" smtClean="0"/>
              <a:t>rolling semicorrelation </a:t>
            </a:r>
            <a:r>
              <a:rPr lang="en-GB" sz="2100" dirty="0" smtClean="0"/>
              <a:t>across equity indices, both geographical areas and business  sectors.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14974"/>
          </a:xfrm>
        </p:spPr>
        <p:txBody>
          <a:bodyPr/>
          <a:lstStyle/>
          <a:p>
            <a:r>
              <a:rPr lang="en-GB" sz="2100" dirty="0" smtClean="0"/>
              <a:t>Monthly log total returns from Jan 1991 to June 2009</a:t>
            </a:r>
          </a:p>
          <a:p>
            <a:pPr>
              <a:buNone/>
            </a:pPr>
            <a:endParaRPr lang="en-GB" sz="2100" dirty="0" smtClean="0"/>
          </a:p>
          <a:p>
            <a:r>
              <a:rPr lang="en-GB" sz="2100" b="1" dirty="0" smtClean="0"/>
              <a:t>Equities</a:t>
            </a:r>
            <a:r>
              <a:rPr lang="en-GB" sz="2100" dirty="0" smtClean="0"/>
              <a:t>:</a:t>
            </a:r>
          </a:p>
          <a:p>
            <a:pPr lvl="1"/>
            <a:r>
              <a:rPr lang="en-GB" sz="1800" dirty="0" smtClean="0"/>
              <a:t>Domestic:  FTSE 100</a:t>
            </a:r>
          </a:p>
          <a:p>
            <a:pPr lvl="1"/>
            <a:r>
              <a:rPr lang="en-GB" sz="1800" dirty="0" smtClean="0"/>
              <a:t>International- MSCI World ex. U.K. ($)</a:t>
            </a:r>
          </a:p>
          <a:p>
            <a:pPr lvl="1">
              <a:buNone/>
            </a:pPr>
            <a:endParaRPr lang="en-GB" sz="2100" dirty="0" smtClean="0"/>
          </a:p>
          <a:p>
            <a:r>
              <a:rPr lang="en-GB" sz="2100" b="1" dirty="0" smtClean="0"/>
              <a:t>Fixed Income:</a:t>
            </a:r>
          </a:p>
          <a:p>
            <a:pPr lvl="1"/>
            <a:r>
              <a:rPr lang="en-GB" sz="1800" dirty="0" smtClean="0"/>
              <a:t>Sovereign: </a:t>
            </a:r>
            <a:r>
              <a:rPr lang="en-US" sz="1800" dirty="0" smtClean="0"/>
              <a:t>Barclays Capital U.K. Gilt All Maturities</a:t>
            </a:r>
            <a:endParaRPr lang="en-GB" sz="1800" dirty="0" smtClean="0"/>
          </a:p>
          <a:p>
            <a:pPr lvl="1"/>
            <a:r>
              <a:rPr lang="en-GB" sz="1800" dirty="0" smtClean="0"/>
              <a:t>Higher Credit risk: </a:t>
            </a:r>
            <a:r>
              <a:rPr lang="en-US" sz="1800" dirty="0" smtClean="0"/>
              <a:t>Barclays Capital Sterling Credit Ex </a:t>
            </a:r>
            <a:r>
              <a:rPr lang="en-US" sz="1800" dirty="0" err="1" smtClean="0"/>
              <a:t>Sov</a:t>
            </a:r>
            <a:r>
              <a:rPr lang="en-US" sz="1800" dirty="0" smtClean="0"/>
              <a:t> /Supra All Maturities (mostly corporate)</a:t>
            </a:r>
            <a:endParaRPr lang="en-GB" sz="18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2000" dirty="0" smtClean="0"/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58204" cy="5214974"/>
          </a:xfrm>
        </p:spPr>
        <p:txBody>
          <a:bodyPr/>
          <a:lstStyle/>
          <a:p>
            <a:r>
              <a:rPr lang="en-GB" sz="2100" b="1" dirty="0" smtClean="0"/>
              <a:t>Real Estate:</a:t>
            </a:r>
          </a:p>
          <a:p>
            <a:pPr lvl="1"/>
            <a:r>
              <a:rPr lang="en-US" sz="1800" dirty="0" smtClean="0"/>
              <a:t>IPD U.K. all property (both a </a:t>
            </a:r>
            <a:r>
              <a:rPr lang="en-US" sz="1800" dirty="0" err="1" smtClean="0"/>
              <a:t>desmoothed</a:t>
            </a:r>
            <a:r>
              <a:rPr lang="en-US" sz="1800" dirty="0" smtClean="0"/>
              <a:t> version and original data version for comparison is  included)</a:t>
            </a:r>
            <a:endParaRPr lang="en-GB" sz="1800" dirty="0" smtClean="0"/>
          </a:p>
          <a:p>
            <a:pPr lvl="1"/>
            <a:r>
              <a:rPr lang="en-GB" sz="1800" dirty="0" smtClean="0"/>
              <a:t>Listed property companies- </a:t>
            </a:r>
            <a:r>
              <a:rPr lang="en-US" sz="1800" dirty="0" smtClean="0"/>
              <a:t>FTSE/ NAREIT UK</a:t>
            </a:r>
            <a:endParaRPr lang="en-GB" sz="1800" dirty="0" smtClean="0"/>
          </a:p>
          <a:p>
            <a:pPr lvl="1">
              <a:buNone/>
            </a:pPr>
            <a:endParaRPr lang="en-GB" sz="2100" dirty="0" smtClean="0"/>
          </a:p>
          <a:p>
            <a:r>
              <a:rPr lang="en-GB" sz="2100" b="1" dirty="0" smtClean="0"/>
              <a:t>Commodities:</a:t>
            </a:r>
          </a:p>
          <a:p>
            <a:pPr lvl="1"/>
            <a:r>
              <a:rPr lang="en-GB" sz="1800" dirty="0" smtClean="0"/>
              <a:t>With an energy bias- </a:t>
            </a:r>
            <a:r>
              <a:rPr lang="en-US" sz="1800" dirty="0" smtClean="0"/>
              <a:t>S&amp;P Goldman Sachs Commodity Index</a:t>
            </a:r>
          </a:p>
          <a:p>
            <a:pPr lvl="1"/>
            <a:r>
              <a:rPr lang="en-US" sz="1800" dirty="0" smtClean="0"/>
              <a:t>More balanced- Thomson Reuters/Jefferies CRB</a:t>
            </a:r>
            <a:endParaRPr lang="en-GB" sz="1800" dirty="0" smtClean="0"/>
          </a:p>
          <a:p>
            <a:pPr lvl="1"/>
            <a:r>
              <a:rPr lang="en-US" sz="1800" dirty="0" smtClean="0"/>
              <a:t>Gold- S&amp;P Goldman Sachs Gold TR</a:t>
            </a:r>
            <a:endParaRPr lang="en-GB" sz="1800" dirty="0" smtClean="0"/>
          </a:p>
          <a:p>
            <a:pPr lvl="1">
              <a:buNone/>
            </a:pPr>
            <a:endParaRPr lang="en-GB" sz="2100" dirty="0" smtClean="0"/>
          </a:p>
          <a:p>
            <a:r>
              <a:rPr lang="en-GB" sz="2100" b="1" dirty="0" smtClean="0"/>
              <a:t>Hedge Funds:</a:t>
            </a:r>
          </a:p>
          <a:p>
            <a:pPr lvl="1"/>
            <a:r>
              <a:rPr lang="en-US" sz="1800" dirty="0" smtClean="0"/>
              <a:t>General- HFRI Composite Index</a:t>
            </a:r>
            <a:endParaRPr lang="en-GB" sz="18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>
              <a:buNone/>
            </a:pPr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pPr lvl="1"/>
            <a:endParaRPr lang="en-GB" sz="1600" dirty="0" smtClean="0"/>
          </a:p>
          <a:p>
            <a:endParaRPr lang="en-GB" sz="2000" dirty="0" smtClean="0"/>
          </a:p>
          <a:p>
            <a:endParaRPr lang="en-GB" sz="16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3- Descriptive Statistics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7552" y="1124750"/>
          <a:ext cx="8208903" cy="4691135"/>
        </p:xfrm>
        <a:graphic>
          <a:graphicData uri="http://schemas.openxmlformats.org/drawingml/2006/table">
            <a:tbl>
              <a:tblPr/>
              <a:tblGrid>
                <a:gridCol w="791064"/>
                <a:gridCol w="674349"/>
                <a:gridCol w="674349"/>
                <a:gridCol w="674349"/>
                <a:gridCol w="674349"/>
                <a:gridCol w="674349"/>
                <a:gridCol w="674349"/>
                <a:gridCol w="674349"/>
                <a:gridCol w="674349"/>
                <a:gridCol w="674349"/>
                <a:gridCol w="674349"/>
                <a:gridCol w="674349"/>
              </a:tblGrid>
              <a:tr h="3766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Mean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Median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-0.08%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SD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4.19%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6.68%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Kurtosis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7.99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6.70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3.67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3.30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9.51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2.89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Skew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-0.70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-1.07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-2.18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-0.69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-0.15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-0.84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-0.74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-1.38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-0.76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Range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24.19%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31.59%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56.66%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8.95%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38.80%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13.49%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51.08%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38.12%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37.16%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16.35%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-13.77%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-20.99%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-25.49%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-5.41%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-19.32%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-4.84%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-8.59%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-33.13%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-25.19%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-14.69%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-8.70%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10.42%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10.60%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3.54%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19.48%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5.23%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4.89%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17.95%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12.93%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22.47%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7.65%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J-B (5%)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24.63*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106.94*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116.78*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733.4*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411.1*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6.26*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143.08*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114.2*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864.09*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88.67*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93.33*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665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J-B  (10%)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24.63*</a:t>
                      </a:r>
                    </a:p>
                  </a:txBody>
                  <a:tcPr marL="3611" marR="3611" marT="36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106.94*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116.78*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733.4*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411.1*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6.26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143.08*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114.2*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864.09*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88.67*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93.33*</a:t>
                      </a:r>
                    </a:p>
                  </a:txBody>
                  <a:tcPr marL="3611" marR="3611" marT="36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4- Overall Correlations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9DC2B9-DAA3-4C6F-9176-8B9B5DA25EF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7548" y="1052742"/>
          <a:ext cx="8208903" cy="4752521"/>
        </p:xfrm>
        <a:graphic>
          <a:graphicData uri="http://schemas.openxmlformats.org/drawingml/2006/table">
            <a:tbl>
              <a:tblPr/>
              <a:tblGrid>
                <a:gridCol w="659515"/>
                <a:gridCol w="686308"/>
                <a:gridCol w="686308"/>
                <a:gridCol w="686308"/>
                <a:gridCol w="686308"/>
                <a:gridCol w="686308"/>
                <a:gridCol w="686308"/>
                <a:gridCol w="686308"/>
                <a:gridCol w="686308"/>
                <a:gridCol w="686308"/>
                <a:gridCol w="686308"/>
                <a:gridCol w="686308"/>
              </a:tblGrid>
              <a:tr h="39535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EQ_W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REIT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 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IPD_U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Gilts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-0.03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GSCI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-0.08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CRB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5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Gold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-0.22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-0.12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0.00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-0.01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HFRI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4604" marR="4604" marT="46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65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9C0006"/>
                          </a:solidFill>
                          <a:latin typeface="Calibri"/>
                        </a:rPr>
                        <a:t>-0.04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1.00</a:t>
                      </a:r>
                    </a:p>
                  </a:txBody>
                  <a:tcPr marL="4604" marR="4604" marT="46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ght colours jl">
  <a:themeElements>
    <a:clrScheme name="Bright colours jl 4">
      <a:dk1>
        <a:srgbClr val="000000"/>
      </a:dk1>
      <a:lt1>
        <a:srgbClr val="F8F8F8"/>
      </a:lt1>
      <a:dk2>
        <a:srgbClr val="194B8D"/>
      </a:dk2>
      <a:lt2>
        <a:srgbClr val="194B8D"/>
      </a:lt2>
      <a:accent1>
        <a:srgbClr val="194B8D"/>
      </a:accent1>
      <a:accent2>
        <a:srgbClr val="808080"/>
      </a:accent2>
      <a:accent3>
        <a:srgbClr val="FBFBFB"/>
      </a:accent3>
      <a:accent4>
        <a:srgbClr val="000000"/>
      </a:accent4>
      <a:accent5>
        <a:srgbClr val="ABB1C5"/>
      </a:accent5>
      <a:accent6>
        <a:srgbClr val="737373"/>
      </a:accent6>
      <a:hlink>
        <a:srgbClr val="194B8D"/>
      </a:hlink>
      <a:folHlink>
        <a:srgbClr val="808080"/>
      </a:folHlink>
    </a:clrScheme>
    <a:fontScheme name="Bright colours jl">
      <a:majorFont>
        <a:latin typeface="Rdg Vesta"/>
        <a:ea typeface=""/>
        <a:cs typeface=""/>
      </a:majorFont>
      <a:minorFont>
        <a:latin typeface="Rdg Ves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dg Vesta" pitchFamily="2" charset="0"/>
          </a:defRPr>
        </a:defPPr>
      </a:lstStyle>
    </a:lnDef>
  </a:objectDefaults>
  <a:extraClrSchemeLst>
    <a:extraClrScheme>
      <a:clrScheme name="Bright colours jl 1">
        <a:dk1>
          <a:srgbClr val="000000"/>
        </a:dk1>
        <a:lt1>
          <a:srgbClr val="F8F8F8"/>
        </a:lt1>
        <a:dk2>
          <a:srgbClr val="12AC2B"/>
        </a:dk2>
        <a:lt2>
          <a:srgbClr val="12AD2B"/>
        </a:lt2>
        <a:accent1>
          <a:srgbClr val="12AD2B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AD3AC"/>
        </a:accent5>
        <a:accent6>
          <a:srgbClr val="737373"/>
        </a:accent6>
        <a:hlink>
          <a:srgbClr val="12AD2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2">
        <a:dk1>
          <a:srgbClr val="000000"/>
        </a:dk1>
        <a:lt1>
          <a:srgbClr val="F8F8F8"/>
        </a:lt1>
        <a:dk2>
          <a:srgbClr val="642864"/>
        </a:dk2>
        <a:lt2>
          <a:srgbClr val="642864"/>
        </a:lt2>
        <a:accent1>
          <a:srgbClr val="642864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B8ACB8"/>
        </a:accent5>
        <a:accent6>
          <a:srgbClr val="737373"/>
        </a:accent6>
        <a:hlink>
          <a:srgbClr val="642864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3">
        <a:dk1>
          <a:srgbClr val="000000"/>
        </a:dk1>
        <a:lt1>
          <a:srgbClr val="F8F8F8"/>
        </a:lt1>
        <a:dk2>
          <a:srgbClr val="C00010"/>
        </a:dk2>
        <a:lt2>
          <a:srgbClr val="C00010"/>
        </a:lt2>
        <a:accent1>
          <a:srgbClr val="C00010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DCAAAA"/>
        </a:accent5>
        <a:accent6>
          <a:srgbClr val="737373"/>
        </a:accent6>
        <a:hlink>
          <a:srgbClr val="C0001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ight colours jl 4">
        <a:dk1>
          <a:srgbClr val="000000"/>
        </a:dk1>
        <a:lt1>
          <a:srgbClr val="F8F8F8"/>
        </a:lt1>
        <a:dk2>
          <a:srgbClr val="194B8D"/>
        </a:dk2>
        <a:lt2>
          <a:srgbClr val="194B8D"/>
        </a:lt2>
        <a:accent1>
          <a:srgbClr val="194B8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ABB1C5"/>
        </a:accent5>
        <a:accent6>
          <a:srgbClr val="737373"/>
        </a:accent6>
        <a:hlink>
          <a:srgbClr val="194B8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11295</TotalTime>
  <Words>1806</Words>
  <Application>Microsoft Office PowerPoint</Application>
  <PresentationFormat>On-screen Show (4:3)</PresentationFormat>
  <Paragraphs>740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Rdg Vesta</vt:lpstr>
      <vt:lpstr>Wingdings</vt:lpstr>
      <vt:lpstr>Calibri</vt:lpstr>
      <vt:lpstr>Bright colours jl</vt:lpstr>
      <vt:lpstr>Alternative investments: the stability of the co-movements between asset classes</vt:lpstr>
      <vt:lpstr>Introduction/Motivation</vt:lpstr>
      <vt:lpstr>Introduction/Motivation 2</vt:lpstr>
      <vt:lpstr>Literature Review 1– Stat. Tests</vt:lpstr>
      <vt:lpstr>Lit. Review 2– Semicorrelation</vt:lpstr>
      <vt:lpstr>Data 1</vt:lpstr>
      <vt:lpstr>Data 2</vt:lpstr>
      <vt:lpstr>Data 3- Descriptive Statistics</vt:lpstr>
      <vt:lpstr>Data 4- Overall Correlations</vt:lpstr>
      <vt:lpstr>Rolling Correlations</vt:lpstr>
      <vt:lpstr>Model 1- Statistical Tests</vt:lpstr>
      <vt:lpstr>Model 2- Semicorrelation</vt:lpstr>
      <vt:lpstr>Results 1- Statistical Testing</vt:lpstr>
      <vt:lpstr>Results 2- Semicorrelation</vt:lpstr>
      <vt:lpstr>Rolling Correlations With Gilts </vt:lpstr>
      <vt:lpstr>Conclusions</vt:lpstr>
      <vt:lpstr>Further Research</vt:lpstr>
      <vt:lpstr>Thank you</vt:lpstr>
    </vt:vector>
  </TitlesOfParts>
  <Company>Henley Business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Henley Business School</dc:title>
  <dc:creator>Henley Business School</dc:creator>
  <cp:lastModifiedBy>Keith</cp:lastModifiedBy>
  <cp:revision>294</cp:revision>
  <cp:lastPrinted>2006-09-19T14:59:33Z</cp:lastPrinted>
  <dcterms:created xsi:type="dcterms:W3CDTF">2007-02-28T14:07:05Z</dcterms:created>
  <dcterms:modified xsi:type="dcterms:W3CDTF">2010-06-22T07:05:39Z</dcterms:modified>
</cp:coreProperties>
</file>