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BDC"/>
    <a:srgbClr val="0C5AB8"/>
    <a:srgbClr val="F7F7F7"/>
    <a:srgbClr val="6666FF"/>
    <a:srgbClr val="6B24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75536" autoAdjust="0"/>
  </p:normalViewPr>
  <p:slideViewPr>
    <p:cSldViewPr>
      <p:cViewPr>
        <p:scale>
          <a:sx n="96" d="100"/>
          <a:sy n="96" d="100"/>
        </p:scale>
        <p:origin x="-78" y="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Book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Book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SCB\Nybyggnad%20av%20l&#228;genheter%20i%20flerbostadshus%20resp%20sm&#229;hu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avhandling_aza\Enk&#228;t_byggherre\Book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agnies\My%20Documents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 noProof="0" dirty="0" smtClean="0"/>
              <a:t>Comparison</a:t>
            </a:r>
            <a:r>
              <a:rPr lang="en-US" sz="1400" baseline="0" noProof="0" dirty="0" smtClean="0"/>
              <a:t> of energy consumption in buildings, Sweden south </a:t>
            </a:r>
            <a:endParaRPr lang="en-US" sz="1400" noProof="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5.6350809506014482E-2"/>
          <c:y val="0.16746801795685254"/>
          <c:w val="0.92379759719577592"/>
          <c:h val="0.50879300448098363"/>
        </c:manualLayout>
      </c:layout>
      <c:bar3DChart>
        <c:barDir val="col"/>
        <c:grouping val="stacked"/>
        <c:ser>
          <c:idx val="2"/>
          <c:order val="0"/>
          <c:tx>
            <c:strRef>
              <c:f>Sheet1!$B$6</c:f>
              <c:strCache>
                <c:ptCount val="1"/>
                <c:pt idx="0">
                  <c:v>Heating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Sheet1!$C$3:$J$3</c:f>
              <c:strCache>
                <c:ptCount val="8"/>
                <c:pt idx="0">
                  <c:v>Passive house electric heating</c:v>
                </c:pt>
                <c:pt idx="1">
                  <c:v>Minienergy house electric heating</c:v>
                </c:pt>
                <c:pt idx="2">
                  <c:v>passive house non-electric heating</c:v>
                </c:pt>
                <c:pt idx="3">
                  <c:v>Swedish Code 2006 electric heating</c:v>
                </c:pt>
                <c:pt idx="4">
                  <c:v>Minienergy house</c:v>
                </c:pt>
                <c:pt idx="5">
                  <c:v>Swedish Code </c:v>
                </c:pt>
                <c:pt idx="6">
                  <c:v>existing residential buildings</c:v>
                </c:pt>
                <c:pt idx="7">
                  <c:v>Million Program</c:v>
                </c:pt>
              </c:strCache>
            </c:strRef>
          </c:cat>
          <c:val>
            <c:numRef>
              <c:f>Sheet1!$C$6:$J$6</c:f>
              <c:numCache>
                <c:formatCode>General</c:formatCode>
                <c:ptCount val="8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25</c:v>
                </c:pt>
                <c:pt idx="4">
                  <c:v>35</c:v>
                </c:pt>
                <c:pt idx="5">
                  <c:v>60</c:v>
                </c:pt>
                <c:pt idx="6">
                  <c:v>107</c:v>
                </c:pt>
                <c:pt idx="7">
                  <c:v>125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Hot water</c:v>
                </c:pt>
              </c:strCache>
            </c:strRef>
          </c:tx>
          <c:cat>
            <c:strRef>
              <c:f>Sheet1!$C$3:$J$3</c:f>
              <c:strCache>
                <c:ptCount val="8"/>
                <c:pt idx="0">
                  <c:v>Passive house electric heating</c:v>
                </c:pt>
                <c:pt idx="1">
                  <c:v>Minienergy house electric heating</c:v>
                </c:pt>
                <c:pt idx="2">
                  <c:v>passive house non-electric heating</c:v>
                </c:pt>
                <c:pt idx="3">
                  <c:v>Swedish Code 2006 electric heating</c:v>
                </c:pt>
                <c:pt idx="4">
                  <c:v>Minienergy house</c:v>
                </c:pt>
                <c:pt idx="5">
                  <c:v>Swedish Code </c:v>
                </c:pt>
                <c:pt idx="6">
                  <c:v>existing residential buildings</c:v>
                </c:pt>
                <c:pt idx="7">
                  <c:v>Million Program</c:v>
                </c:pt>
              </c:strCache>
            </c:strRef>
          </c:cat>
          <c:val>
            <c:numRef>
              <c:f>Sheet1!$C$5:$J$5</c:f>
              <c:numCache>
                <c:formatCode>General</c:formatCode>
                <c:ptCount val="8"/>
                <c:pt idx="0">
                  <c:v>15</c:v>
                </c:pt>
                <c:pt idx="1">
                  <c:v>20</c:v>
                </c:pt>
                <c:pt idx="2">
                  <c:v>20</c:v>
                </c:pt>
                <c:pt idx="3">
                  <c:v>25</c:v>
                </c:pt>
                <c:pt idx="4">
                  <c:v>25</c:v>
                </c:pt>
                <c:pt idx="5">
                  <c:v>30</c:v>
                </c:pt>
                <c:pt idx="6">
                  <c:v>33</c:v>
                </c:pt>
                <c:pt idx="7">
                  <c:v>40</c:v>
                </c:pt>
              </c:numCache>
            </c:numRef>
          </c:val>
        </c:ser>
        <c:ser>
          <c:idx val="0"/>
          <c:order val="2"/>
          <c:tx>
            <c:strRef>
              <c:f>Sheet1!$B$4</c:f>
              <c:strCache>
                <c:ptCount val="1"/>
                <c:pt idx="0">
                  <c:v>Building's operating electricity</c:v>
                </c:pt>
              </c:strCache>
            </c:strRef>
          </c:tx>
          <c:cat>
            <c:strRef>
              <c:f>Sheet1!$C$3:$J$3</c:f>
              <c:strCache>
                <c:ptCount val="8"/>
                <c:pt idx="0">
                  <c:v>Passive house electric heating</c:v>
                </c:pt>
                <c:pt idx="1">
                  <c:v>Minienergy house electric heating</c:v>
                </c:pt>
                <c:pt idx="2">
                  <c:v>passive house non-electric heating</c:v>
                </c:pt>
                <c:pt idx="3">
                  <c:v>Swedish Code 2006 electric heating</c:v>
                </c:pt>
                <c:pt idx="4">
                  <c:v>Minienergy house</c:v>
                </c:pt>
                <c:pt idx="5">
                  <c:v>Swedish Code </c:v>
                </c:pt>
                <c:pt idx="6">
                  <c:v>existing residential buildings</c:v>
                </c:pt>
                <c:pt idx="7">
                  <c:v>Million Program</c:v>
                </c:pt>
              </c:strCache>
            </c:strRef>
          </c:cat>
          <c:val>
            <c:numRef>
              <c:f>Sheet1!$C$4:$J$4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16</c:v>
                </c:pt>
                <c:pt idx="7">
                  <c:v>20</c:v>
                </c:pt>
              </c:numCache>
            </c:numRef>
          </c:val>
        </c:ser>
        <c:gapWidth val="55"/>
        <c:gapDepth val="55"/>
        <c:shape val="box"/>
        <c:axId val="93739648"/>
        <c:axId val="93745536"/>
        <c:axId val="0"/>
      </c:bar3DChart>
      <c:catAx>
        <c:axId val="93739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900"/>
            </a:pPr>
            <a:endParaRPr lang="sv-SE"/>
          </a:p>
        </c:txPr>
        <c:crossAx val="93745536"/>
        <c:crosses val="autoZero"/>
        <c:auto val="1"/>
        <c:lblAlgn val="ctr"/>
        <c:lblOffset val="100"/>
      </c:catAx>
      <c:valAx>
        <c:axId val="937455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373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628672571734453"/>
          <c:y val="0.88793258737394631"/>
          <c:w val="0.70377874680591057"/>
          <c:h val="9.9409310678270538E-2"/>
        </c:manualLayout>
      </c:layout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Level of energy demand (exclusive domestic electricity) where energy saving measures are profitable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6.7593951384824991E-2"/>
          <c:y val="0.23238278701057619"/>
          <c:w val="0.90815037946905897"/>
          <c:h val="0.62697438223868907"/>
        </c:manualLayout>
      </c:layout>
      <c:bar3DChart>
        <c:barDir val="col"/>
        <c:grouping val="clustered"/>
        <c:ser>
          <c:idx val="0"/>
          <c:order val="0"/>
          <c:tx>
            <c:strRef>
              <c:f>cost!$A$133</c:f>
              <c:strCache>
                <c:ptCount val="1"/>
                <c:pt idx="0">
                  <c:v>level of energy demand (exclusive domestic electricity) where energy saving measures are profitabble</c:v>
                </c:pt>
              </c:strCache>
            </c:strRef>
          </c:tx>
          <c:cat>
            <c:strRef>
              <c:f>cost!$B$132:$F$132</c:f>
              <c:strCache>
                <c:ptCount val="5"/>
                <c:pt idx="0">
                  <c:v>up till 60 kWh/m2 </c:v>
                </c:pt>
                <c:pt idx="1">
                  <c:v>60-50kWh/m2</c:v>
                </c:pt>
                <c:pt idx="2">
                  <c:v>50-40kWh/m2</c:v>
                </c:pt>
                <c:pt idx="3">
                  <c:v>40 kWh/m2</c:v>
                </c:pt>
                <c:pt idx="4">
                  <c:v>there is no limit</c:v>
                </c:pt>
              </c:strCache>
            </c:strRef>
          </c:cat>
          <c:val>
            <c:numRef>
              <c:f>cost!$B$133:$F$133</c:f>
              <c:numCache>
                <c:formatCode>0%</c:formatCode>
                <c:ptCount val="5"/>
                <c:pt idx="0">
                  <c:v>0.17241379310344962</c:v>
                </c:pt>
                <c:pt idx="1">
                  <c:v>0.34482758620689946</c:v>
                </c:pt>
                <c:pt idx="2">
                  <c:v>0.13793103448275998</c:v>
                </c:pt>
                <c:pt idx="3">
                  <c:v>0.10344827586206895</c:v>
                </c:pt>
                <c:pt idx="4">
                  <c:v>0.24137931034482771</c:v>
                </c:pt>
              </c:numCache>
            </c:numRef>
          </c:val>
        </c:ser>
        <c:gapWidth val="75"/>
        <c:shape val="box"/>
        <c:axId val="94202496"/>
        <c:axId val="94216576"/>
        <c:axId val="0"/>
      </c:bar3DChart>
      <c:catAx>
        <c:axId val="942024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aseline="0"/>
            </a:pPr>
            <a:endParaRPr lang="sv-SE"/>
          </a:p>
        </c:txPr>
        <c:crossAx val="94216576"/>
        <c:crosses val="autoZero"/>
        <c:auto val="1"/>
        <c:lblAlgn val="ctr"/>
        <c:lblOffset val="100"/>
      </c:catAx>
      <c:valAx>
        <c:axId val="9421657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420249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Types of green building project residential developers are considering to build</a:t>
            </a:r>
          </a:p>
        </c:rich>
      </c:tx>
      <c:layout>
        <c:manualLayout>
          <c:xMode val="edge"/>
          <c:yMode val="edge"/>
          <c:x val="0.13547824168917144"/>
          <c:y val="3.537413955423018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8519824533150043E-2"/>
          <c:y val="0.3013358174221003"/>
          <c:w val="0.94148017546684959"/>
          <c:h val="0.54475738932190543"/>
        </c:manualLayout>
      </c:layout>
      <c:bar3DChart>
        <c:barDir val="col"/>
        <c:grouping val="clustered"/>
        <c:ser>
          <c:idx val="0"/>
          <c:order val="0"/>
          <c:tx>
            <c:strRef>
              <c:f>Sheet3!$B$61</c:f>
              <c:strCache>
                <c:ptCount val="1"/>
                <c:pt idx="0">
                  <c:v>Types of green building project residential developers are considering to build</c:v>
                </c:pt>
              </c:strCache>
            </c:strRef>
          </c:tx>
          <c:cat>
            <c:strRef>
              <c:f>Sheet3!$A$62:$A$67</c:f>
              <c:strCache>
                <c:ptCount val="6"/>
                <c:pt idx="0">
                  <c:v>low energy house (under 70 kWh/m2)</c:v>
                </c:pt>
                <c:pt idx="1">
                  <c:v>low energy house (under 55 kWh/m2)</c:v>
                </c:pt>
                <c:pt idx="2">
                  <c:v>passive house</c:v>
                </c:pt>
                <c:pt idx="3">
                  <c:v>zero energy house</c:v>
                </c:pt>
                <c:pt idx="4">
                  <c:v>plus house</c:v>
                </c:pt>
                <c:pt idx="5">
                  <c:v>other</c:v>
                </c:pt>
              </c:strCache>
            </c:strRef>
          </c:cat>
          <c:val>
            <c:numRef>
              <c:f>Sheet3!$B$62:$B$67</c:f>
              <c:numCache>
                <c:formatCode>0%</c:formatCode>
                <c:ptCount val="6"/>
                <c:pt idx="0">
                  <c:v>0.48500000000000032</c:v>
                </c:pt>
                <c:pt idx="1">
                  <c:v>0.69700000000000062</c:v>
                </c:pt>
                <c:pt idx="2">
                  <c:v>0.66700000000000481</c:v>
                </c:pt>
                <c:pt idx="3">
                  <c:v>0.24000000000000021</c:v>
                </c:pt>
                <c:pt idx="4">
                  <c:v>0.33300000000000241</c:v>
                </c:pt>
                <c:pt idx="5">
                  <c:v>6.1000000000000019E-2</c:v>
                </c:pt>
              </c:numCache>
            </c:numRef>
          </c:val>
        </c:ser>
        <c:gapWidth val="75"/>
        <c:shape val="box"/>
        <c:axId val="94553600"/>
        <c:axId val="94555136"/>
        <c:axId val="0"/>
      </c:bar3DChart>
      <c:catAx>
        <c:axId val="94553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50"/>
            </a:pPr>
            <a:endParaRPr lang="sv-SE"/>
          </a:p>
        </c:txPr>
        <c:crossAx val="94555136"/>
        <c:crosses val="autoZero"/>
        <c:auto val="1"/>
        <c:lblAlgn val="ctr"/>
        <c:lblOffset val="100"/>
      </c:catAx>
      <c:valAx>
        <c:axId val="945551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/>
            </a:pPr>
            <a:endParaRPr lang="sv-SE"/>
          </a:p>
        </c:txPr>
        <c:crossAx val="94553600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600"/>
            </a:pPr>
            <a:r>
              <a:rPr lang="en-US" sz="1400" noProof="0" dirty="0" smtClean="0"/>
              <a:t>Factors potentially affecting development growth of green building construction</a:t>
            </a:r>
            <a:endParaRPr lang="en-US" sz="1400" noProof="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46292823878897482"/>
          <c:y val="0.20184115020193238"/>
          <c:w val="0.31669029572451701"/>
          <c:h val="0.65721008763951805"/>
        </c:manualLayout>
      </c:layout>
      <c:bar3DChart>
        <c:barDir val="bar"/>
        <c:grouping val="clustered"/>
        <c:ser>
          <c:idx val="3"/>
          <c:order val="0"/>
          <c:tx>
            <c:strRef>
              <c:f>Sheet1!$E$56</c:f>
              <c:strCache>
                <c:ptCount val="1"/>
                <c:pt idx="0">
                  <c:v>not significant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Sheet1!$A$57:$A$60</c:f>
              <c:strCache>
                <c:ptCount val="4"/>
                <c:pt idx="0">
                  <c:v>price decrease of environmental friendly materials and products</c:v>
                </c:pt>
                <c:pt idx="1">
                  <c:v>development of construction technologies and building concepts</c:v>
                </c:pt>
                <c:pt idx="2">
                  <c:v>industrialization of construction process</c:v>
                </c:pt>
                <c:pt idx="3">
                  <c:v>standarization of construction components</c:v>
                </c:pt>
              </c:strCache>
            </c:strRef>
          </c:cat>
          <c:val>
            <c:numRef>
              <c:f>Sheet1!$E$57:$E$60</c:f>
              <c:numCache>
                <c:formatCode>0%</c:formatCode>
                <c:ptCount val="4"/>
                <c:pt idx="0">
                  <c:v>8.8235294117647356E-2</c:v>
                </c:pt>
                <c:pt idx="1">
                  <c:v>2.9411764705882353E-2</c:v>
                </c:pt>
                <c:pt idx="2">
                  <c:v>2.9411764705882353E-2</c:v>
                </c:pt>
                <c:pt idx="3">
                  <c:v>2.9411764705882353E-2</c:v>
                </c:pt>
              </c:numCache>
            </c:numRef>
          </c:val>
        </c:ser>
        <c:ser>
          <c:idx val="2"/>
          <c:order val="1"/>
          <c:tx>
            <c:strRef>
              <c:f>Sheet1!$D$56</c:f>
              <c:strCache>
                <c:ptCount val="1"/>
                <c:pt idx="0">
                  <c:v>important but not significant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Sheet1!$A$57:$A$60</c:f>
              <c:strCache>
                <c:ptCount val="4"/>
                <c:pt idx="0">
                  <c:v>price decrease of environmental friendly materials and products</c:v>
                </c:pt>
                <c:pt idx="1">
                  <c:v>development of construction technologies and building concepts</c:v>
                </c:pt>
                <c:pt idx="2">
                  <c:v>industrialization of construction process</c:v>
                </c:pt>
                <c:pt idx="3">
                  <c:v>standarization of construction components</c:v>
                </c:pt>
              </c:strCache>
            </c:strRef>
          </c:cat>
          <c:val>
            <c:numRef>
              <c:f>Sheet1!$D$57:$D$60</c:f>
              <c:numCache>
                <c:formatCode>0%</c:formatCode>
                <c:ptCount val="4"/>
                <c:pt idx="0">
                  <c:v>0.17647058823529421</c:v>
                </c:pt>
                <c:pt idx="1">
                  <c:v>0.14705882352941191</c:v>
                </c:pt>
                <c:pt idx="2">
                  <c:v>0.26470588235294212</c:v>
                </c:pt>
                <c:pt idx="3">
                  <c:v>0.20588235294117646</c:v>
                </c:pt>
              </c:numCache>
            </c:numRef>
          </c:val>
        </c:ser>
        <c:ser>
          <c:idx val="1"/>
          <c:order val="2"/>
          <c:tx>
            <c:strRef>
              <c:f>Sheet1!$C$56</c:f>
              <c:strCache>
                <c:ptCount val="1"/>
                <c:pt idx="0">
                  <c:v>very important but not conclusive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Sheet1!$A$57:$A$60</c:f>
              <c:strCache>
                <c:ptCount val="4"/>
                <c:pt idx="0">
                  <c:v>price decrease of environmental friendly materials and products</c:v>
                </c:pt>
                <c:pt idx="1">
                  <c:v>development of construction technologies and building concepts</c:v>
                </c:pt>
                <c:pt idx="2">
                  <c:v>industrialization of construction process</c:v>
                </c:pt>
                <c:pt idx="3">
                  <c:v>standarization of construction components</c:v>
                </c:pt>
              </c:strCache>
            </c:strRef>
          </c:cat>
          <c:val>
            <c:numRef>
              <c:f>Sheet1!$C$57:$C$60</c:f>
              <c:numCache>
                <c:formatCode>0%</c:formatCode>
                <c:ptCount val="4"/>
                <c:pt idx="0">
                  <c:v>0.58823529411764519</c:v>
                </c:pt>
                <c:pt idx="1">
                  <c:v>0.44117647058823528</c:v>
                </c:pt>
                <c:pt idx="2">
                  <c:v>0.5</c:v>
                </c:pt>
                <c:pt idx="3">
                  <c:v>0.58823529411764519</c:v>
                </c:pt>
              </c:numCache>
            </c:numRef>
          </c:val>
        </c:ser>
        <c:ser>
          <c:idx val="0"/>
          <c:order val="3"/>
          <c:tx>
            <c:strRef>
              <c:f>Sheet1!$B$56</c:f>
              <c:strCache>
                <c:ptCount val="1"/>
                <c:pt idx="0">
                  <c:v>absolutely conclusive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Sheet1!$A$57:$A$60</c:f>
              <c:strCache>
                <c:ptCount val="4"/>
                <c:pt idx="0">
                  <c:v>price decrease of environmental friendly materials and products</c:v>
                </c:pt>
                <c:pt idx="1">
                  <c:v>development of construction technologies and building concepts</c:v>
                </c:pt>
                <c:pt idx="2">
                  <c:v>industrialization of construction process</c:v>
                </c:pt>
                <c:pt idx="3">
                  <c:v>standarization of construction components</c:v>
                </c:pt>
              </c:strCache>
            </c:strRef>
          </c:cat>
          <c:val>
            <c:numRef>
              <c:f>Sheet1!$B$57:$B$60</c:f>
              <c:numCache>
                <c:formatCode>0%</c:formatCode>
                <c:ptCount val="4"/>
                <c:pt idx="0">
                  <c:v>0.14705882352941191</c:v>
                </c:pt>
                <c:pt idx="1">
                  <c:v>0.38235294117647239</c:v>
                </c:pt>
                <c:pt idx="2">
                  <c:v>0.20588235294117646</c:v>
                </c:pt>
                <c:pt idx="3">
                  <c:v>0.17647058823529421</c:v>
                </c:pt>
              </c:numCache>
            </c:numRef>
          </c:val>
        </c:ser>
        <c:gapWidth val="75"/>
        <c:shape val="box"/>
        <c:axId val="94635520"/>
        <c:axId val="94637056"/>
        <c:axId val="0"/>
      </c:bar3DChart>
      <c:catAx>
        <c:axId val="9463552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94637056"/>
        <c:crosses val="autoZero"/>
        <c:auto val="1"/>
        <c:lblAlgn val="ctr"/>
        <c:lblOffset val="100"/>
      </c:catAx>
      <c:valAx>
        <c:axId val="9463705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4635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1154242300038593"/>
          <c:y val="0.23761601443608524"/>
          <c:w val="0.18272760133425139"/>
          <c:h val="0.61991548546881925"/>
        </c:manualLayout>
      </c:layout>
      <c:txPr>
        <a:bodyPr/>
        <a:lstStyle/>
        <a:p>
          <a:pPr>
            <a:defRPr sz="1100"/>
          </a:pPr>
          <a:endParaRPr lang="sv-SE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600"/>
            </a:pPr>
            <a:r>
              <a:rPr lang="en-US" sz="1400" noProof="0" dirty="0" smtClean="0"/>
              <a:t>Factors potentially affecting development growth of green building construction</a:t>
            </a:r>
            <a:endParaRPr lang="en-US" sz="1400" noProof="0" dirty="0"/>
          </a:p>
        </c:rich>
      </c:tx>
      <c:layout>
        <c:manualLayout>
          <c:xMode val="edge"/>
          <c:yMode val="edge"/>
          <c:x val="0.12988729932093421"/>
          <c:y val="3.430775207848003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40080811500822583"/>
          <c:y val="0.20677315985216016"/>
          <c:w val="0.40032187973409838"/>
          <c:h val="0.67496938498939463"/>
        </c:manualLayout>
      </c:layout>
      <c:bar3DChart>
        <c:barDir val="bar"/>
        <c:grouping val="clustered"/>
        <c:ser>
          <c:idx val="3"/>
          <c:order val="0"/>
          <c:tx>
            <c:strRef>
              <c:f>Sheet1!$E$82</c:f>
              <c:strCache>
                <c:ptCount val="1"/>
                <c:pt idx="0">
                  <c:v>not significant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Sheet1!$A$83:$A$86</c:f>
              <c:strCache>
                <c:ptCount val="4"/>
                <c:pt idx="0">
                  <c:v>financial stimulants (eg. tax reduction or subsidiaries)</c:v>
                </c:pt>
                <c:pt idx="1">
                  <c:v>substantial increase of energy prices</c:v>
                </c:pt>
                <c:pt idx="2">
                  <c:v>strenghten constraction standards</c:v>
                </c:pt>
                <c:pt idx="3">
                  <c:v>obligatory environmental assessment &amp; certificat</c:v>
                </c:pt>
              </c:strCache>
            </c:strRef>
          </c:cat>
          <c:val>
            <c:numRef>
              <c:f>Sheet1!$E$83:$E$86</c:f>
              <c:numCache>
                <c:formatCode>0%</c:formatCode>
                <c:ptCount val="4"/>
                <c:pt idx="0">
                  <c:v>0.17647058823529421</c:v>
                </c:pt>
                <c:pt idx="1">
                  <c:v>0.11764705882352942</c:v>
                </c:pt>
                <c:pt idx="2">
                  <c:v>0.14705882352941191</c:v>
                </c:pt>
                <c:pt idx="3">
                  <c:v>0.52941176470588236</c:v>
                </c:pt>
              </c:numCache>
            </c:numRef>
          </c:val>
        </c:ser>
        <c:ser>
          <c:idx val="2"/>
          <c:order val="1"/>
          <c:tx>
            <c:strRef>
              <c:f>Sheet1!$D$82</c:f>
              <c:strCache>
                <c:ptCount val="1"/>
                <c:pt idx="0">
                  <c:v>important but not significant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Sheet1!$A$83:$A$86</c:f>
              <c:strCache>
                <c:ptCount val="4"/>
                <c:pt idx="0">
                  <c:v>financial stimulants (eg. tax reduction or subsidiaries)</c:v>
                </c:pt>
                <c:pt idx="1">
                  <c:v>substantial increase of energy prices</c:v>
                </c:pt>
                <c:pt idx="2">
                  <c:v>strenghten constraction standards</c:v>
                </c:pt>
                <c:pt idx="3">
                  <c:v>obligatory environmental assessment &amp; certificat</c:v>
                </c:pt>
              </c:strCache>
            </c:strRef>
          </c:cat>
          <c:val>
            <c:numRef>
              <c:f>Sheet1!$D$83:$D$86</c:f>
              <c:numCache>
                <c:formatCode>0%</c:formatCode>
                <c:ptCount val="4"/>
                <c:pt idx="0">
                  <c:v>0.17647058823529421</c:v>
                </c:pt>
                <c:pt idx="1">
                  <c:v>0.20588235294117646</c:v>
                </c:pt>
                <c:pt idx="2">
                  <c:v>0.17647058823529421</c:v>
                </c:pt>
                <c:pt idx="3">
                  <c:v>0.11764705882352942</c:v>
                </c:pt>
              </c:numCache>
            </c:numRef>
          </c:val>
        </c:ser>
        <c:ser>
          <c:idx val="1"/>
          <c:order val="2"/>
          <c:tx>
            <c:strRef>
              <c:f>Sheet1!$C$82</c:f>
              <c:strCache>
                <c:ptCount val="1"/>
                <c:pt idx="0">
                  <c:v>very important but not conclusive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Sheet1!$A$83:$A$86</c:f>
              <c:strCache>
                <c:ptCount val="4"/>
                <c:pt idx="0">
                  <c:v>financial stimulants (eg. tax reduction or subsidiaries)</c:v>
                </c:pt>
                <c:pt idx="1">
                  <c:v>substantial increase of energy prices</c:v>
                </c:pt>
                <c:pt idx="2">
                  <c:v>strenghten constraction standards</c:v>
                </c:pt>
                <c:pt idx="3">
                  <c:v>obligatory environmental assessment &amp; certificat</c:v>
                </c:pt>
              </c:strCache>
            </c:strRef>
          </c:cat>
          <c:val>
            <c:numRef>
              <c:f>Sheet1!$C$83:$C$86</c:f>
              <c:numCache>
                <c:formatCode>0%</c:formatCode>
                <c:ptCount val="4"/>
                <c:pt idx="0">
                  <c:v>0.32352941176470773</c:v>
                </c:pt>
                <c:pt idx="1">
                  <c:v>0.5</c:v>
                </c:pt>
                <c:pt idx="2">
                  <c:v>0.52941176470588236</c:v>
                </c:pt>
                <c:pt idx="3">
                  <c:v>0.35294117647058826</c:v>
                </c:pt>
              </c:numCache>
            </c:numRef>
          </c:val>
        </c:ser>
        <c:ser>
          <c:idx val="0"/>
          <c:order val="3"/>
          <c:tx>
            <c:strRef>
              <c:f>Sheet1!$B$82</c:f>
              <c:strCache>
                <c:ptCount val="1"/>
                <c:pt idx="0">
                  <c:v>absolutely conclusive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Sheet1!$A$83:$A$86</c:f>
              <c:strCache>
                <c:ptCount val="4"/>
                <c:pt idx="0">
                  <c:v>financial stimulants (eg. tax reduction or subsidiaries)</c:v>
                </c:pt>
                <c:pt idx="1">
                  <c:v>substantial increase of energy prices</c:v>
                </c:pt>
                <c:pt idx="2">
                  <c:v>strenghten constraction standards</c:v>
                </c:pt>
                <c:pt idx="3">
                  <c:v>obligatory environmental assessment &amp; certificat</c:v>
                </c:pt>
              </c:strCache>
            </c:strRef>
          </c:cat>
          <c:val>
            <c:numRef>
              <c:f>Sheet1!$B$83:$B$86</c:f>
              <c:numCache>
                <c:formatCode>0%</c:formatCode>
                <c:ptCount val="4"/>
                <c:pt idx="0">
                  <c:v>0.32352941176470773</c:v>
                </c:pt>
                <c:pt idx="1">
                  <c:v>0.17647058823529421</c:v>
                </c:pt>
                <c:pt idx="2">
                  <c:v>0.14705882352941191</c:v>
                </c:pt>
                <c:pt idx="3">
                  <c:v>0</c:v>
                </c:pt>
              </c:numCache>
            </c:numRef>
          </c:val>
        </c:ser>
        <c:gapWidth val="75"/>
        <c:shape val="box"/>
        <c:axId val="94480256"/>
        <c:axId val="94481792"/>
        <c:axId val="0"/>
      </c:bar3DChart>
      <c:catAx>
        <c:axId val="9448025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94481792"/>
        <c:crosses val="autoZero"/>
        <c:auto val="1"/>
        <c:lblAlgn val="ctr"/>
        <c:lblOffset val="100"/>
      </c:catAx>
      <c:valAx>
        <c:axId val="94481792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4480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3302330018363502"/>
          <c:y val="0.2099538650371838"/>
          <c:w val="0.14420000847815864"/>
          <c:h val="0.70121796695599958"/>
        </c:manualLayout>
      </c:layout>
      <c:txPr>
        <a:bodyPr/>
        <a:lstStyle/>
        <a:p>
          <a:pPr>
            <a:defRPr sz="1100"/>
          </a:pPr>
          <a:endParaRPr lang="sv-SE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chart>
    <c:title>
      <c:tx>
        <c:rich>
          <a:bodyPr/>
          <a:lstStyle/>
          <a:p>
            <a:pPr>
              <a:defRPr/>
            </a:pPr>
            <a:r>
              <a:rPr lang="sv-SE" sz="1400"/>
              <a:t>Number</a:t>
            </a:r>
            <a:r>
              <a:rPr lang="sv-SE" sz="1400" baseline="0"/>
              <a:t> of completed dwellings in Sweden 1991-2009</a:t>
            </a:r>
            <a:endParaRPr lang="sv-SE" sz="1400"/>
          </a:p>
        </c:rich>
      </c:tx>
      <c:layout>
        <c:manualLayout>
          <c:xMode val="edge"/>
          <c:yMode val="edge"/>
          <c:x val="0.21278628472497141"/>
          <c:y val="3.3863222407349257E-2"/>
        </c:manualLayout>
      </c:layout>
      <c:overlay val="1"/>
    </c:title>
    <c:plotArea>
      <c:layout>
        <c:manualLayout>
          <c:layoutTarget val="inner"/>
          <c:xMode val="edge"/>
          <c:yMode val="edge"/>
          <c:x val="9.4032060425436589E-2"/>
          <c:y val="0.16902943676719601"/>
          <c:w val="0.68895264380612231"/>
          <c:h val="0.67192815441465115"/>
        </c:manualLayout>
      </c:layout>
      <c:lineChart>
        <c:grouping val="standard"/>
        <c:ser>
          <c:idx val="0"/>
          <c:order val="0"/>
          <c:tx>
            <c:strRef>
              <c:f>Data!$B$6</c:f>
              <c:strCache>
                <c:ptCount val="1"/>
                <c:pt idx="0">
                  <c:v>One or two dwelling buildning</c:v>
                </c:pt>
              </c:strCache>
            </c:strRef>
          </c:tx>
          <c:marker>
            <c:symbol val="none"/>
          </c:marker>
          <c:cat>
            <c:strRef>
              <c:f>Data!$A$7:$A$58</c:f>
              <c:strCache>
                <c:ptCount val="52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2009*</c:v>
                </c:pt>
              </c:strCache>
            </c:strRef>
          </c:cat>
          <c:val>
            <c:numRef>
              <c:f>Data!$B$7:$B$58</c:f>
              <c:numCache>
                <c:formatCode>#,##0</c:formatCode>
                <c:ptCount val="52"/>
                <c:pt idx="0">
                  <c:v>17384</c:v>
                </c:pt>
                <c:pt idx="1">
                  <c:v>17946</c:v>
                </c:pt>
                <c:pt idx="2">
                  <c:v>17334</c:v>
                </c:pt>
                <c:pt idx="3">
                  <c:v>20436</c:v>
                </c:pt>
                <c:pt idx="4">
                  <c:v>21559</c:v>
                </c:pt>
                <c:pt idx="5">
                  <c:v>23182</c:v>
                </c:pt>
                <c:pt idx="6">
                  <c:v>26751</c:v>
                </c:pt>
                <c:pt idx="7">
                  <c:v>27575</c:v>
                </c:pt>
                <c:pt idx="8">
                  <c:v>27121</c:v>
                </c:pt>
                <c:pt idx="9">
                  <c:v>28305</c:v>
                </c:pt>
                <c:pt idx="10">
                  <c:v>28656</c:v>
                </c:pt>
                <c:pt idx="11">
                  <c:v>31699</c:v>
                </c:pt>
                <c:pt idx="12">
                  <c:v>34617</c:v>
                </c:pt>
                <c:pt idx="13">
                  <c:v>31945</c:v>
                </c:pt>
                <c:pt idx="14">
                  <c:v>37135</c:v>
                </c:pt>
                <c:pt idx="15">
                  <c:v>43752</c:v>
                </c:pt>
                <c:pt idx="16">
                  <c:v>46542</c:v>
                </c:pt>
                <c:pt idx="17">
                  <c:v>47057</c:v>
                </c:pt>
                <c:pt idx="18">
                  <c:v>40141</c:v>
                </c:pt>
                <c:pt idx="19">
                  <c:v>40750</c:v>
                </c:pt>
                <c:pt idx="20">
                  <c:v>40169</c:v>
                </c:pt>
                <c:pt idx="21">
                  <c:v>39878</c:v>
                </c:pt>
                <c:pt idx="22">
                  <c:v>35536</c:v>
                </c:pt>
                <c:pt idx="23">
                  <c:v>33996</c:v>
                </c:pt>
                <c:pt idx="24">
                  <c:v>26783</c:v>
                </c:pt>
                <c:pt idx="25">
                  <c:v>23143</c:v>
                </c:pt>
                <c:pt idx="26">
                  <c:v>17903</c:v>
                </c:pt>
                <c:pt idx="27">
                  <c:v>15808</c:v>
                </c:pt>
                <c:pt idx="28">
                  <c:v>13517</c:v>
                </c:pt>
                <c:pt idx="29">
                  <c:v>15145</c:v>
                </c:pt>
                <c:pt idx="30">
                  <c:v>19480</c:v>
                </c:pt>
                <c:pt idx="31">
                  <c:v>23026</c:v>
                </c:pt>
                <c:pt idx="32">
                  <c:v>24680</c:v>
                </c:pt>
                <c:pt idx="33">
                  <c:v>28685</c:v>
                </c:pt>
                <c:pt idx="34">
                  <c:v>19532</c:v>
                </c:pt>
                <c:pt idx="35">
                  <c:v>9400</c:v>
                </c:pt>
                <c:pt idx="36">
                  <c:v>5246</c:v>
                </c:pt>
                <c:pt idx="37">
                  <c:v>3726</c:v>
                </c:pt>
                <c:pt idx="38">
                  <c:v>3695</c:v>
                </c:pt>
                <c:pt idx="39">
                  <c:v>3868</c:v>
                </c:pt>
                <c:pt idx="40">
                  <c:v>4280</c:v>
                </c:pt>
                <c:pt idx="41">
                  <c:v>5061</c:v>
                </c:pt>
                <c:pt idx="42">
                  <c:v>5579</c:v>
                </c:pt>
                <c:pt idx="43">
                  <c:v>7884</c:v>
                </c:pt>
                <c:pt idx="44">
                  <c:v>7227</c:v>
                </c:pt>
                <c:pt idx="45">
                  <c:v>8143</c:v>
                </c:pt>
                <c:pt idx="46">
                  <c:v>11578</c:v>
                </c:pt>
                <c:pt idx="47">
                  <c:v>10076</c:v>
                </c:pt>
                <c:pt idx="48">
                  <c:v>11036</c:v>
                </c:pt>
                <c:pt idx="49">
                  <c:v>12083</c:v>
                </c:pt>
                <c:pt idx="50">
                  <c:v>12072</c:v>
                </c:pt>
                <c:pt idx="51">
                  <c:v>8374</c:v>
                </c:pt>
              </c:numCache>
            </c:numRef>
          </c:val>
        </c:ser>
        <c:ser>
          <c:idx val="1"/>
          <c:order val="1"/>
          <c:tx>
            <c:strRef>
              <c:f>Data!$C$6</c:f>
              <c:strCache>
                <c:ptCount val="1"/>
                <c:pt idx="0">
                  <c:v>multi-dwellings buildings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Data!$A$7:$A$58</c:f>
              <c:strCache>
                <c:ptCount val="52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2009*</c:v>
                </c:pt>
              </c:strCache>
            </c:strRef>
          </c:cat>
          <c:val>
            <c:numRef>
              <c:f>Data!$C$7:$C$58</c:f>
              <c:numCache>
                <c:formatCode>#,##0</c:formatCode>
                <c:ptCount val="52"/>
                <c:pt idx="0">
                  <c:v>44841</c:v>
                </c:pt>
                <c:pt idx="1">
                  <c:v>51372</c:v>
                </c:pt>
                <c:pt idx="2">
                  <c:v>50959</c:v>
                </c:pt>
                <c:pt idx="3">
                  <c:v>53342</c:v>
                </c:pt>
                <c:pt idx="4">
                  <c:v>53565</c:v>
                </c:pt>
                <c:pt idx="5">
                  <c:v>58223</c:v>
                </c:pt>
                <c:pt idx="6">
                  <c:v>60416</c:v>
                </c:pt>
                <c:pt idx="7">
                  <c:v>69268</c:v>
                </c:pt>
                <c:pt idx="8">
                  <c:v>62240</c:v>
                </c:pt>
                <c:pt idx="9">
                  <c:v>71908</c:v>
                </c:pt>
                <c:pt idx="10">
                  <c:v>77578</c:v>
                </c:pt>
                <c:pt idx="11">
                  <c:v>77356</c:v>
                </c:pt>
                <c:pt idx="12">
                  <c:v>75226</c:v>
                </c:pt>
                <c:pt idx="13">
                  <c:v>75243</c:v>
                </c:pt>
                <c:pt idx="14">
                  <c:v>66911</c:v>
                </c:pt>
                <c:pt idx="15">
                  <c:v>53732</c:v>
                </c:pt>
                <c:pt idx="16">
                  <c:v>38769</c:v>
                </c:pt>
                <c:pt idx="17">
                  <c:v>27442</c:v>
                </c:pt>
                <c:pt idx="18">
                  <c:v>15671</c:v>
                </c:pt>
                <c:pt idx="19">
                  <c:v>14128</c:v>
                </c:pt>
                <c:pt idx="20">
                  <c:v>13573</c:v>
                </c:pt>
                <c:pt idx="21">
                  <c:v>15613</c:v>
                </c:pt>
                <c:pt idx="22">
                  <c:v>15902</c:v>
                </c:pt>
                <c:pt idx="23">
                  <c:v>17601</c:v>
                </c:pt>
                <c:pt idx="24">
                  <c:v>18325</c:v>
                </c:pt>
                <c:pt idx="25">
                  <c:v>20231</c:v>
                </c:pt>
                <c:pt idx="26">
                  <c:v>17085</c:v>
                </c:pt>
                <c:pt idx="27">
                  <c:v>17124</c:v>
                </c:pt>
                <c:pt idx="28">
                  <c:v>15274</c:v>
                </c:pt>
                <c:pt idx="29">
                  <c:v>15739</c:v>
                </c:pt>
                <c:pt idx="30">
                  <c:v>21094</c:v>
                </c:pt>
                <c:pt idx="31">
                  <c:v>27376</c:v>
                </c:pt>
                <c:pt idx="32">
                  <c:v>33746</c:v>
                </c:pt>
                <c:pt idx="33">
                  <c:v>38201</c:v>
                </c:pt>
                <c:pt idx="34">
                  <c:v>37787</c:v>
                </c:pt>
                <c:pt idx="35">
                  <c:v>25688</c:v>
                </c:pt>
                <c:pt idx="36">
                  <c:v>16384</c:v>
                </c:pt>
                <c:pt idx="37">
                  <c:v>8952</c:v>
                </c:pt>
                <c:pt idx="38">
                  <c:v>9390</c:v>
                </c:pt>
                <c:pt idx="39">
                  <c:v>9139</c:v>
                </c:pt>
                <c:pt idx="40">
                  <c:v>7179</c:v>
                </c:pt>
                <c:pt idx="41">
                  <c:v>6651</c:v>
                </c:pt>
                <c:pt idx="42">
                  <c:v>7405</c:v>
                </c:pt>
                <c:pt idx="43">
                  <c:v>7527</c:v>
                </c:pt>
                <c:pt idx="44">
                  <c:v>12714</c:v>
                </c:pt>
                <c:pt idx="45">
                  <c:v>11843</c:v>
                </c:pt>
                <c:pt idx="46">
                  <c:v>13705</c:v>
                </c:pt>
                <c:pt idx="47">
                  <c:v>12992</c:v>
                </c:pt>
                <c:pt idx="48">
                  <c:v>18796</c:v>
                </c:pt>
                <c:pt idx="49">
                  <c:v>18444</c:v>
                </c:pt>
                <c:pt idx="50">
                  <c:v>19949</c:v>
                </c:pt>
                <c:pt idx="51">
                  <c:v>14447</c:v>
                </c:pt>
              </c:numCache>
            </c:numRef>
          </c:val>
        </c:ser>
        <c:ser>
          <c:idx val="2"/>
          <c:order val="2"/>
          <c:tx>
            <c:strRef>
              <c:f>Data!$D$6</c:f>
              <c:strCache>
                <c:ptCount val="1"/>
                <c:pt idx="0">
                  <c:v>passive house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Data!$A$7:$A$58</c:f>
              <c:strCache>
                <c:ptCount val="52"/>
                <c:pt idx="0">
                  <c:v>1958</c:v>
                </c:pt>
                <c:pt idx="1">
                  <c:v>1959</c:v>
                </c:pt>
                <c:pt idx="2">
                  <c:v>1960</c:v>
                </c:pt>
                <c:pt idx="3">
                  <c:v>1961</c:v>
                </c:pt>
                <c:pt idx="4">
                  <c:v>1962</c:v>
                </c:pt>
                <c:pt idx="5">
                  <c:v>1963</c:v>
                </c:pt>
                <c:pt idx="6">
                  <c:v>1964</c:v>
                </c:pt>
                <c:pt idx="7">
                  <c:v>1965</c:v>
                </c:pt>
                <c:pt idx="8">
                  <c:v>1966</c:v>
                </c:pt>
                <c:pt idx="9">
                  <c:v>1967</c:v>
                </c:pt>
                <c:pt idx="10">
                  <c:v>1968</c:v>
                </c:pt>
                <c:pt idx="11">
                  <c:v>1969</c:v>
                </c:pt>
                <c:pt idx="12">
                  <c:v>1970</c:v>
                </c:pt>
                <c:pt idx="13">
                  <c:v>1971</c:v>
                </c:pt>
                <c:pt idx="14">
                  <c:v>1972</c:v>
                </c:pt>
                <c:pt idx="15">
                  <c:v>1973</c:v>
                </c:pt>
                <c:pt idx="16">
                  <c:v>1974</c:v>
                </c:pt>
                <c:pt idx="17">
                  <c:v>1975</c:v>
                </c:pt>
                <c:pt idx="18">
                  <c:v>1976</c:v>
                </c:pt>
                <c:pt idx="19">
                  <c:v>1977</c:v>
                </c:pt>
                <c:pt idx="20">
                  <c:v>1978</c:v>
                </c:pt>
                <c:pt idx="21">
                  <c:v>1979</c:v>
                </c:pt>
                <c:pt idx="22">
                  <c:v>1980</c:v>
                </c:pt>
                <c:pt idx="23">
                  <c:v>1981</c:v>
                </c:pt>
                <c:pt idx="24">
                  <c:v>1982</c:v>
                </c:pt>
                <c:pt idx="25">
                  <c:v>1983</c:v>
                </c:pt>
                <c:pt idx="26">
                  <c:v>1984</c:v>
                </c:pt>
                <c:pt idx="27">
                  <c:v>1985</c:v>
                </c:pt>
                <c:pt idx="28">
                  <c:v>1986</c:v>
                </c:pt>
                <c:pt idx="29">
                  <c:v>1987</c:v>
                </c:pt>
                <c:pt idx="30">
                  <c:v>1988</c:v>
                </c:pt>
                <c:pt idx="31">
                  <c:v>1989</c:v>
                </c:pt>
                <c:pt idx="32">
                  <c:v>1990</c:v>
                </c:pt>
                <c:pt idx="33">
                  <c:v>1991</c:v>
                </c:pt>
                <c:pt idx="34">
                  <c:v>1992</c:v>
                </c:pt>
                <c:pt idx="35">
                  <c:v>1993</c:v>
                </c:pt>
                <c:pt idx="36">
                  <c:v>1994</c:v>
                </c:pt>
                <c:pt idx="37">
                  <c:v>1995</c:v>
                </c:pt>
                <c:pt idx="38">
                  <c:v>1996</c:v>
                </c:pt>
                <c:pt idx="39">
                  <c:v>1997</c:v>
                </c:pt>
                <c:pt idx="40">
                  <c:v>1998</c:v>
                </c:pt>
                <c:pt idx="41">
                  <c:v>1999</c:v>
                </c:pt>
                <c:pt idx="42">
                  <c:v>2000</c:v>
                </c:pt>
                <c:pt idx="43">
                  <c:v>2001</c:v>
                </c:pt>
                <c:pt idx="44">
                  <c:v>2002</c:v>
                </c:pt>
                <c:pt idx="45">
                  <c:v>2003</c:v>
                </c:pt>
                <c:pt idx="46">
                  <c:v>2004</c:v>
                </c:pt>
                <c:pt idx="47">
                  <c:v>2005</c:v>
                </c:pt>
                <c:pt idx="48">
                  <c:v>2006</c:v>
                </c:pt>
                <c:pt idx="49">
                  <c:v>2007</c:v>
                </c:pt>
                <c:pt idx="50">
                  <c:v>2008</c:v>
                </c:pt>
                <c:pt idx="51">
                  <c:v>2009*</c:v>
                </c:pt>
              </c:strCache>
            </c:strRef>
          </c:cat>
          <c:val>
            <c:numRef>
              <c:f>Data!$D$7:$D$58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 formatCode="#,##0">
                  <c:v>20</c:v>
                </c:pt>
                <c:pt idx="45" formatCode="#,##0">
                  <c:v>40</c:v>
                </c:pt>
                <c:pt idx="46" formatCode="#,##0">
                  <c:v>50</c:v>
                </c:pt>
                <c:pt idx="47" formatCode="#,##0">
                  <c:v>90</c:v>
                </c:pt>
                <c:pt idx="48" formatCode="#,##0">
                  <c:v>100</c:v>
                </c:pt>
                <c:pt idx="49" formatCode="#,##0">
                  <c:v>200</c:v>
                </c:pt>
                <c:pt idx="50" formatCode="#,##0">
                  <c:v>800</c:v>
                </c:pt>
                <c:pt idx="51" formatCode="#,##0">
                  <c:v>1000</c:v>
                </c:pt>
              </c:numCache>
            </c:numRef>
          </c:val>
        </c:ser>
        <c:marker val="1"/>
        <c:axId val="93403008"/>
        <c:axId val="93404544"/>
      </c:lineChart>
      <c:catAx>
        <c:axId val="93403008"/>
        <c:scaling>
          <c:orientation val="minMax"/>
        </c:scaling>
        <c:axPos val="b"/>
        <c:numFmt formatCode="0" sourceLinked="1"/>
        <c:tickLblPos val="nextTo"/>
        <c:crossAx val="93404544"/>
        <c:crosses val="autoZero"/>
        <c:auto val="1"/>
        <c:lblAlgn val="ctr"/>
        <c:lblOffset val="100"/>
      </c:catAx>
      <c:valAx>
        <c:axId val="93404544"/>
        <c:scaling>
          <c:orientation val="minMax"/>
        </c:scaling>
        <c:axPos val="l"/>
        <c:majorGridlines/>
        <c:numFmt formatCode="#,##0" sourceLinked="1"/>
        <c:tickLblPos val="nextTo"/>
        <c:crossAx val="9340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42981592777164"/>
          <c:y val="0.41861875583163188"/>
          <c:w val="0.17774474582666594"/>
          <c:h val="0.33284916381331475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Company environmental goals for residential buildings construction</a:t>
            </a:r>
          </a:p>
        </c:rich>
      </c:tx>
      <c:layout>
        <c:manualLayout>
          <c:xMode val="edge"/>
          <c:yMode val="edge"/>
          <c:x val="0.18781364609871501"/>
          <c:y val="7.8586117860512849E-5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2.3289122858374915E-3"/>
          <c:y val="0.1413906697649244"/>
          <c:w val="0.99691217309434299"/>
          <c:h val="0.71251405340810936"/>
        </c:manualLayout>
      </c:layout>
      <c:bar3DChart>
        <c:barDir val="col"/>
        <c:grouping val="clustered"/>
        <c:ser>
          <c:idx val="0"/>
          <c:order val="0"/>
          <c:tx>
            <c:strRef>
              <c:f>company!$B$3</c:f>
              <c:strCache>
                <c:ptCount val="1"/>
                <c:pt idx="0">
                  <c:v>Company environmental goals for residential buildings construction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</c:spPr>
          <c:dLbls>
            <c:dLbl>
              <c:idx val="0"/>
              <c:layout>
                <c:manualLayout>
                  <c:x val="0"/>
                  <c:y val="-2.557953637090337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3.197442046362927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836930455635499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3.5171862509992151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3.1974420463629277E-2"/>
                </c:manualLayout>
              </c:layout>
              <c:showVal val="1"/>
            </c:dLbl>
            <c:showVal val="1"/>
          </c:dLbls>
          <c:cat>
            <c:strRef>
              <c:f>company!$C$2:$G$2</c:f>
              <c:strCache>
                <c:ptCount val="5"/>
                <c:pt idx="0">
                  <c:v>energy demand</c:v>
                </c:pt>
                <c:pt idx="1">
                  <c:v>environmental friendly material </c:v>
                </c:pt>
                <c:pt idx="2">
                  <c:v>energy source</c:v>
                </c:pt>
                <c:pt idx="3">
                  <c:v>CO2 emissions</c:v>
                </c:pt>
                <c:pt idx="4">
                  <c:v>other</c:v>
                </c:pt>
              </c:strCache>
            </c:strRef>
          </c:cat>
          <c:val>
            <c:numRef>
              <c:f>company!$C$3:$G$3</c:f>
              <c:numCache>
                <c:formatCode>0%</c:formatCode>
                <c:ptCount val="5"/>
                <c:pt idx="0">
                  <c:v>1</c:v>
                </c:pt>
                <c:pt idx="1">
                  <c:v>0.81299999999999994</c:v>
                </c:pt>
                <c:pt idx="2">
                  <c:v>0.53100000000000003</c:v>
                </c:pt>
                <c:pt idx="3">
                  <c:v>0.46900000000000008</c:v>
                </c:pt>
                <c:pt idx="4">
                  <c:v>0.15600000000000044</c:v>
                </c:pt>
              </c:numCache>
            </c:numRef>
          </c:val>
        </c:ser>
        <c:dLbls>
          <c:showVal val="1"/>
        </c:dLbls>
        <c:shape val="box"/>
        <c:axId val="93790208"/>
        <c:axId val="93791744"/>
        <c:axId val="0"/>
      </c:bar3DChart>
      <c:catAx>
        <c:axId val="93790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/>
            </a:pPr>
            <a:endParaRPr lang="sv-SE"/>
          </a:p>
        </c:txPr>
        <c:crossAx val="93791744"/>
        <c:crosses val="autoZero"/>
        <c:auto val="1"/>
        <c:lblAlgn val="ctr"/>
        <c:lblOffset val="100"/>
      </c:catAx>
      <c:valAx>
        <c:axId val="93791744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9379020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200"/>
            </a:pPr>
            <a:r>
              <a:rPr lang="en-US" sz="1800" noProof="0" dirty="0" smtClean="0"/>
              <a:t>Importance of individual </a:t>
            </a:r>
            <a:r>
              <a:rPr lang="en-US" sz="1800" noProof="0" dirty="0" smtClean="0"/>
              <a:t>aspects </a:t>
            </a:r>
            <a:r>
              <a:rPr lang="en-US" sz="1800" noProof="0" dirty="0" smtClean="0"/>
              <a:t>of green buildings </a:t>
            </a:r>
            <a:endParaRPr lang="en-US" sz="1800" noProof="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49480007269443677"/>
          <c:y val="0.15765248607247276"/>
          <c:w val="0.6412461889554415"/>
          <c:h val="0.64255697352427199"/>
        </c:manualLayout>
      </c:layout>
      <c:bar3DChart>
        <c:barDir val="bar"/>
        <c:grouping val="clustered"/>
        <c:ser>
          <c:idx val="2"/>
          <c:order val="0"/>
          <c:tx>
            <c:strRef>
              <c:f>Sheet1!$D$11</c:f>
              <c:strCache>
                <c:ptCount val="1"/>
                <c:pt idx="0">
                  <c:v>important but not significant</c:v>
                </c:pt>
              </c:strCache>
            </c:strRef>
          </c:tx>
          <c:cat>
            <c:strRef>
              <c:f>Sheet1!$A$12:$A$18</c:f>
              <c:strCache>
                <c:ptCount val="7"/>
                <c:pt idx="0">
                  <c:v>very good insulation and airtight building's envelope</c:v>
                </c:pt>
                <c:pt idx="1">
                  <c:v>very low energy demand</c:v>
                </c:pt>
                <c:pt idx="2">
                  <c:v>renewable energy source</c:v>
                </c:pt>
                <c:pt idx="3">
                  <c:v>minimum CO2 emission</c:v>
                </c:pt>
                <c:pt idx="4">
                  <c:v>environmental friendly material</c:v>
                </c:pt>
                <c:pt idx="5">
                  <c:v>lite or no demand for heating system</c:v>
                </c:pt>
                <c:pt idx="6">
                  <c:v>other</c:v>
                </c:pt>
              </c:strCache>
            </c:strRef>
          </c:cat>
          <c:val>
            <c:numRef>
              <c:f>Sheet1!$D$12:$D$18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0.12121212121212194</c:v>
                </c:pt>
                <c:pt idx="3">
                  <c:v>0.16129032258064524</c:v>
                </c:pt>
                <c:pt idx="4">
                  <c:v>6.0606060606060629E-2</c:v>
                </c:pt>
                <c:pt idx="5">
                  <c:v>0.125</c:v>
                </c:pt>
                <c:pt idx="6">
                  <c:v>5.8823529411764705E-2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very important but not conclusive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Sheet1!$A$12:$A$18</c:f>
              <c:strCache>
                <c:ptCount val="7"/>
                <c:pt idx="0">
                  <c:v>very good insulation and airtight building's envelope</c:v>
                </c:pt>
                <c:pt idx="1">
                  <c:v>very low energy demand</c:v>
                </c:pt>
                <c:pt idx="2">
                  <c:v>renewable energy source</c:v>
                </c:pt>
                <c:pt idx="3">
                  <c:v>minimum CO2 emission</c:v>
                </c:pt>
                <c:pt idx="4">
                  <c:v>environmental friendly material</c:v>
                </c:pt>
                <c:pt idx="5">
                  <c:v>lite or no demand for heating system</c:v>
                </c:pt>
                <c:pt idx="6">
                  <c:v>other</c:v>
                </c:pt>
              </c:strCache>
            </c:strRef>
          </c:cat>
          <c:val>
            <c:numRef>
              <c:f>Sheet1!$C$12:$C$18</c:f>
              <c:numCache>
                <c:formatCode>0%</c:formatCode>
                <c:ptCount val="7"/>
                <c:pt idx="0">
                  <c:v>0.3235294117647104</c:v>
                </c:pt>
                <c:pt idx="1">
                  <c:v>0.33333333333333331</c:v>
                </c:pt>
                <c:pt idx="2">
                  <c:v>0.51515151515151514</c:v>
                </c:pt>
                <c:pt idx="3">
                  <c:v>0.51612903225807005</c:v>
                </c:pt>
                <c:pt idx="4">
                  <c:v>0.54545454545454541</c:v>
                </c:pt>
                <c:pt idx="5">
                  <c:v>0.46875</c:v>
                </c:pt>
                <c:pt idx="6">
                  <c:v>0.14705882352941191</c:v>
                </c:pt>
              </c:numCache>
            </c:numRef>
          </c:val>
        </c:ser>
        <c:ser>
          <c:idx val="0"/>
          <c:order val="2"/>
          <c:tx>
            <c:strRef>
              <c:f>Sheet1!$B$11</c:f>
              <c:strCache>
                <c:ptCount val="1"/>
                <c:pt idx="0">
                  <c:v>absolutely conclusive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Sheet1!$A$12:$A$18</c:f>
              <c:strCache>
                <c:ptCount val="7"/>
                <c:pt idx="0">
                  <c:v>very good insulation and airtight building's envelope</c:v>
                </c:pt>
                <c:pt idx="1">
                  <c:v>very low energy demand</c:v>
                </c:pt>
                <c:pt idx="2">
                  <c:v>renewable energy source</c:v>
                </c:pt>
                <c:pt idx="3">
                  <c:v>minimum CO2 emission</c:v>
                </c:pt>
                <c:pt idx="4">
                  <c:v>environmental friendly material</c:v>
                </c:pt>
                <c:pt idx="5">
                  <c:v>lite or no demand for heating system</c:v>
                </c:pt>
                <c:pt idx="6">
                  <c:v>other</c:v>
                </c:pt>
              </c:strCache>
            </c:strRef>
          </c:cat>
          <c:val>
            <c:numRef>
              <c:f>Sheet1!$B$12:$B$18</c:f>
              <c:numCache>
                <c:formatCode>0%</c:formatCode>
                <c:ptCount val="7"/>
                <c:pt idx="0">
                  <c:v>0.6764705882352946</c:v>
                </c:pt>
                <c:pt idx="1">
                  <c:v>0.66666666666666663</c:v>
                </c:pt>
                <c:pt idx="2">
                  <c:v>0.33333333333333331</c:v>
                </c:pt>
                <c:pt idx="3">
                  <c:v>0.32258064516129326</c:v>
                </c:pt>
                <c:pt idx="4">
                  <c:v>0.36363636363636381</c:v>
                </c:pt>
                <c:pt idx="5">
                  <c:v>0.375000000000002</c:v>
                </c:pt>
                <c:pt idx="6">
                  <c:v>0</c:v>
                </c:pt>
              </c:numCache>
            </c:numRef>
          </c:val>
        </c:ser>
        <c:gapWidth val="75"/>
        <c:shape val="box"/>
        <c:axId val="93928448"/>
        <c:axId val="93930240"/>
        <c:axId val="0"/>
      </c:bar3DChart>
      <c:catAx>
        <c:axId val="939284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93930240"/>
        <c:crosses val="autoZero"/>
        <c:auto val="1"/>
        <c:lblAlgn val="ctr"/>
        <c:lblOffset val="100"/>
      </c:catAx>
      <c:valAx>
        <c:axId val="93930240"/>
        <c:scaling>
          <c:orientation val="minMax"/>
        </c:scaling>
        <c:axPos val="b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00"/>
            </a:pPr>
            <a:endParaRPr lang="sv-SE"/>
          </a:p>
        </c:txPr>
        <c:crossAx val="93928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671731667849724E-2"/>
          <c:y val="0.88287684818467194"/>
          <c:w val="0.93579448139625299"/>
          <c:h val="8.5770729298139725E-2"/>
        </c:manualLayout>
      </c:layout>
      <c:txPr>
        <a:bodyPr/>
        <a:lstStyle/>
        <a:p>
          <a:pPr>
            <a:defRPr sz="1100"/>
          </a:pPr>
          <a:endParaRPr lang="sv-S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100"/>
            </a:pPr>
            <a:r>
              <a:rPr lang="en-US" sz="1100" noProof="0" dirty="0" smtClean="0"/>
              <a:t>Difference between cost types in green residential buildings in comparison to traditional residential buildings </a:t>
            </a:r>
            <a:endParaRPr lang="en-US" sz="1100" noProof="0" dirty="0"/>
          </a:p>
        </c:rich>
      </c:tx>
      <c:layout>
        <c:manualLayout>
          <c:xMode val="edge"/>
          <c:yMode val="edge"/>
          <c:x val="0.12076387398344936"/>
          <c:y val="2.318824349968414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5.3687839131160604E-2"/>
          <c:y val="0.17769468936143606"/>
          <c:w val="0.92332369534628833"/>
          <c:h val="0.42000501388362188"/>
        </c:manualLayout>
      </c:layout>
      <c:bar3DChart>
        <c:barDir val="col"/>
        <c:grouping val="clustered"/>
        <c:ser>
          <c:idx val="1"/>
          <c:order val="0"/>
          <c:tx>
            <c:strRef>
              <c:f>cost!$C$49</c:f>
              <c:strCache>
                <c:ptCount val="1"/>
                <c:pt idx="0">
                  <c:v>higher cost (about 10%)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cat>
            <c:strRef>
              <c:f>cost!$A$50:$A$54</c:f>
              <c:strCache>
                <c:ptCount val="5"/>
                <c:pt idx="0">
                  <c:v>administration and fees</c:v>
                </c:pt>
                <c:pt idx="1">
                  <c:v>design</c:v>
                </c:pt>
                <c:pt idx="2">
                  <c:v>construction material</c:v>
                </c:pt>
                <c:pt idx="3">
                  <c:v>installations</c:v>
                </c:pt>
                <c:pt idx="4">
                  <c:v>labour</c:v>
                </c:pt>
              </c:strCache>
            </c:strRef>
          </c:cat>
          <c:val>
            <c:numRef>
              <c:f>cost!$C$50:$C$54</c:f>
              <c:numCache>
                <c:formatCode>0%</c:formatCode>
                <c:ptCount val="5"/>
                <c:pt idx="0">
                  <c:v>0.16129032258064524</c:v>
                </c:pt>
                <c:pt idx="1">
                  <c:v>0.51612903225807005</c:v>
                </c:pt>
                <c:pt idx="2">
                  <c:v>0.68750000000000011</c:v>
                </c:pt>
                <c:pt idx="3">
                  <c:v>0.35483870967742293</c:v>
                </c:pt>
                <c:pt idx="4">
                  <c:v>0.56666666666666654</c:v>
                </c:pt>
              </c:numCache>
            </c:numRef>
          </c:val>
        </c:ser>
        <c:ser>
          <c:idx val="2"/>
          <c:order val="1"/>
          <c:tx>
            <c:strRef>
              <c:f>cost!$D$49</c:f>
              <c:strCache>
                <c:ptCount val="1"/>
                <c:pt idx="0">
                  <c:v>no or insignificant cost difference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cost!$A$50:$A$54</c:f>
              <c:strCache>
                <c:ptCount val="5"/>
                <c:pt idx="0">
                  <c:v>administration and fees</c:v>
                </c:pt>
                <c:pt idx="1">
                  <c:v>design</c:v>
                </c:pt>
                <c:pt idx="2">
                  <c:v>construction material</c:v>
                </c:pt>
                <c:pt idx="3">
                  <c:v>installations</c:v>
                </c:pt>
                <c:pt idx="4">
                  <c:v>labour</c:v>
                </c:pt>
              </c:strCache>
            </c:strRef>
          </c:cat>
          <c:val>
            <c:numRef>
              <c:f>cost!$D$50:$D$54</c:f>
              <c:numCache>
                <c:formatCode>0%</c:formatCode>
                <c:ptCount val="5"/>
                <c:pt idx="0">
                  <c:v>0.77419354838709664</c:v>
                </c:pt>
                <c:pt idx="1">
                  <c:v>0.38709677419355193</c:v>
                </c:pt>
                <c:pt idx="2">
                  <c:v>0.21875000000000044</c:v>
                </c:pt>
                <c:pt idx="3">
                  <c:v>0.35483870967742293</c:v>
                </c:pt>
                <c:pt idx="4">
                  <c:v>0.30000000000000032</c:v>
                </c:pt>
              </c:numCache>
            </c:numRef>
          </c:val>
        </c:ser>
        <c:ser>
          <c:idx val="3"/>
          <c:order val="2"/>
          <c:tx>
            <c:strRef>
              <c:f>cost!$E$49</c:f>
              <c:strCache>
                <c:ptCount val="1"/>
                <c:pt idx="0">
                  <c:v>lower cost (about 10%)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cat>
            <c:strRef>
              <c:f>cost!$A$50:$A$54</c:f>
              <c:strCache>
                <c:ptCount val="5"/>
                <c:pt idx="0">
                  <c:v>administration and fees</c:v>
                </c:pt>
                <c:pt idx="1">
                  <c:v>design</c:v>
                </c:pt>
                <c:pt idx="2">
                  <c:v>construction material</c:v>
                </c:pt>
                <c:pt idx="3">
                  <c:v>installations</c:v>
                </c:pt>
                <c:pt idx="4">
                  <c:v>labour</c:v>
                </c:pt>
              </c:strCache>
            </c:strRef>
          </c:cat>
          <c:val>
            <c:numRef>
              <c:f>cost!$E$50:$E$54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0.16129032258064524</c:v>
                </c:pt>
                <c:pt idx="4">
                  <c:v>3.3333333333333354E-2</c:v>
                </c:pt>
              </c:numCache>
            </c:numRef>
          </c:val>
        </c:ser>
        <c:gapWidth val="75"/>
        <c:shape val="box"/>
        <c:axId val="94081024"/>
        <c:axId val="94082560"/>
        <c:axId val="0"/>
      </c:bar3DChart>
      <c:catAx>
        <c:axId val="94081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4082560"/>
        <c:crosses val="autoZero"/>
        <c:auto val="1"/>
        <c:lblAlgn val="ctr"/>
        <c:lblOffset val="100"/>
      </c:catAx>
      <c:valAx>
        <c:axId val="9408256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4081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3331358658537943E-3"/>
          <c:y val="0.82693719211672767"/>
          <c:w val="0.97274472635365639"/>
          <c:h val="0.15551886281445676"/>
        </c:manualLayout>
      </c:layout>
      <c:txPr>
        <a:bodyPr/>
        <a:lstStyle/>
        <a:p>
          <a:pPr>
            <a:defRPr sz="1000"/>
          </a:pPr>
          <a:endParaRPr lang="sv-SE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>
        <c:manualLayout>
          <c:xMode val="edge"/>
          <c:yMode val="edge"/>
          <c:x val="0.15490266841644909"/>
          <c:y val="6.3188317676506706E-2"/>
        </c:manualLayout>
      </c:layout>
      <c:txPr>
        <a:bodyPr/>
        <a:lstStyle/>
        <a:p>
          <a:pPr>
            <a:defRPr sz="1200"/>
          </a:pPr>
          <a:endParaRPr lang="sv-SE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583333333333392E-2"/>
          <c:y val="0.32273452304948613"/>
          <c:w val="0.90555555555555567"/>
          <c:h val="0.51257349588058254"/>
        </c:manualLayout>
      </c:layout>
      <c:pie3DChart>
        <c:varyColors val="1"/>
        <c:ser>
          <c:idx val="0"/>
          <c:order val="0"/>
          <c:tx>
            <c:strRef>
              <c:f>Sheet3!$A$35</c:f>
              <c:strCache>
                <c:ptCount val="1"/>
                <c:pt idx="0">
                  <c:v>"Risk for mistakes in construction process is higher in green buildings"</c:v>
                </c:pt>
              </c:strCache>
            </c:strRef>
          </c:tx>
          <c:explosion val="18"/>
          <c:dPt>
            <c:idx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sv-SE"/>
              </a:p>
            </c:txPr>
            <c:showPercent val="1"/>
            <c:showLeaderLines val="1"/>
          </c:dLbls>
          <c:cat>
            <c:strRef>
              <c:f>Sheet3!$B$34:$D$34</c:f>
              <c:strCache>
                <c:ptCount val="3"/>
                <c:pt idx="0">
                  <c:v>fully agree</c:v>
                </c:pt>
                <c:pt idx="1">
                  <c:v>partly agree</c:v>
                </c:pt>
                <c:pt idx="2">
                  <c:v>disagree</c:v>
                </c:pt>
              </c:strCache>
            </c:strRef>
          </c:cat>
          <c:val>
            <c:numRef>
              <c:f>Sheet3!$B$35:$D$35</c:f>
              <c:numCache>
                <c:formatCode>0%</c:formatCode>
                <c:ptCount val="3"/>
                <c:pt idx="0">
                  <c:v>9.0909090909091064E-2</c:v>
                </c:pt>
                <c:pt idx="1">
                  <c:v>0.42424242424242431</c:v>
                </c:pt>
                <c:pt idx="2">
                  <c:v>0.48484848484848636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7.1372047244094503E-2"/>
          <c:y val="0.88402777777777752"/>
          <c:w val="0.92862795275590571"/>
          <c:h val="7.2533902012249032E-2"/>
        </c:manualLayout>
      </c:layout>
      <c:txPr>
        <a:bodyPr/>
        <a:lstStyle/>
        <a:p>
          <a:pPr>
            <a:defRPr sz="1000"/>
          </a:pPr>
          <a:endParaRPr lang="sv-SE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"</a:t>
            </a:r>
            <a:r>
              <a:rPr lang="en-US" sz="1400" dirty="0"/>
              <a:t>Green projects demand generally higher quality of material and products"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764408520801909"/>
          <c:y val="0.26031701818862535"/>
          <c:w val="0.79096691518754869"/>
          <c:h val="0.53571247334406158"/>
        </c:manualLayout>
      </c:layout>
      <c:pie3DChart>
        <c:varyColors val="1"/>
        <c:ser>
          <c:idx val="0"/>
          <c:order val="0"/>
          <c:tx>
            <c:strRef>
              <c:f>Sheet3!$A$32</c:f>
              <c:strCache>
                <c:ptCount val="1"/>
                <c:pt idx="0">
                  <c:v>"Green projects demand generaly higher quality of material and products"</c:v>
                </c:pt>
              </c:strCache>
            </c:strRef>
          </c:tx>
          <c:explosion val="25"/>
          <c:dPt>
            <c:idx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3"/>
              <c:layout>
                <c:manualLayout>
                  <c:x val="0.17395723972003649"/>
                  <c:y val="0.4117417614464858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sv-SE"/>
              </a:p>
            </c:txPr>
            <c:showPercent val="1"/>
            <c:showLeaderLines val="1"/>
          </c:dLbls>
          <c:cat>
            <c:strRef>
              <c:f>Sheet3!$B$31:$D$31</c:f>
              <c:strCache>
                <c:ptCount val="3"/>
                <c:pt idx="0">
                  <c:v>fully agree</c:v>
                </c:pt>
                <c:pt idx="1">
                  <c:v>partly agree</c:v>
                </c:pt>
                <c:pt idx="2">
                  <c:v>disagree</c:v>
                </c:pt>
              </c:strCache>
            </c:strRef>
          </c:cat>
          <c:val>
            <c:numRef>
              <c:f>Sheet3!$B$32:$D$32</c:f>
              <c:numCache>
                <c:formatCode>0%</c:formatCode>
                <c:ptCount val="3"/>
                <c:pt idx="0">
                  <c:v>0.36363636363636381</c:v>
                </c:pt>
                <c:pt idx="1">
                  <c:v>0.54545454545454541</c:v>
                </c:pt>
                <c:pt idx="2">
                  <c:v>9.0909090909091064E-2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10184692160116758"/>
          <c:y val="0.85837962962963332"/>
          <c:w val="0.82960441603992885"/>
          <c:h val="8.065545860821538E-2"/>
        </c:manualLayout>
      </c:layout>
      <c:txPr>
        <a:bodyPr/>
        <a:lstStyle/>
        <a:p>
          <a:pPr>
            <a:defRPr sz="1000"/>
          </a:pPr>
          <a:endParaRPr lang="sv-SE"/>
        </a:p>
      </c:txPr>
    </c:legend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tx>
        <c:rich>
          <a:bodyPr/>
          <a:lstStyle/>
          <a:p>
            <a:pPr>
              <a:defRPr sz="1200"/>
            </a:pPr>
            <a:r>
              <a:rPr lang="sv-SE" sz="1200"/>
              <a:t>"We estimate that green buildings require less maitenance in the future"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94444444444445E-2"/>
          <c:y val="0.28425743657042829"/>
          <c:w val="0.83611111111111114"/>
          <c:h val="0.55413750364537762"/>
        </c:manualLayout>
      </c:layout>
      <c:pie3DChart>
        <c:varyColors val="1"/>
        <c:ser>
          <c:idx val="1"/>
          <c:order val="1"/>
          <c:tx>
            <c:strRef>
              <c:f>Sheet3!$A$87</c:f>
              <c:strCache>
                <c:ptCount val="1"/>
                <c:pt idx="0">
                  <c:v>"We estimate that green buildings require less maitenance in the future"</c:v>
                </c:pt>
              </c:strCache>
            </c:strRef>
          </c:tx>
          <c:explosion val="34"/>
          <c:dPt>
            <c:idx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tx2">
                    <a:lumMod val="10000"/>
                    <a:lumOff val="90000"/>
                  </a:schemeClr>
                </a:solidFill>
              </a:ln>
            </c:spPr>
          </c:dPt>
          <c:dPt>
            <c:idx val="3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sv-SE"/>
              </a:p>
            </c:txPr>
            <c:showPercent val="1"/>
            <c:showLeaderLines val="1"/>
          </c:dLbls>
          <c:cat>
            <c:strRef>
              <c:f>Sheet3!$B$86:$E$86</c:f>
              <c:strCache>
                <c:ptCount val="4"/>
                <c:pt idx="0">
                  <c:v>fully agree</c:v>
                </c:pt>
                <c:pt idx="1">
                  <c:v>partly agree</c:v>
                </c:pt>
                <c:pt idx="2">
                  <c:v>disagree</c:v>
                </c:pt>
                <c:pt idx="3">
                  <c:v>don't know</c:v>
                </c:pt>
              </c:strCache>
            </c:strRef>
          </c:cat>
          <c:val>
            <c:numRef>
              <c:f>Sheet3!$B$87:$E$87</c:f>
              <c:numCache>
                <c:formatCode>0%</c:formatCode>
                <c:ptCount val="4"/>
                <c:pt idx="0">
                  <c:v>0.15151515151515224</c:v>
                </c:pt>
                <c:pt idx="1">
                  <c:v>0.45454545454545453</c:v>
                </c:pt>
                <c:pt idx="2">
                  <c:v>0.24242424242424299</c:v>
                </c:pt>
                <c:pt idx="3">
                  <c:v>0.15151515151515224</c:v>
                </c:pt>
              </c:numCache>
            </c:numRef>
          </c:val>
        </c:ser>
        <c:ser>
          <c:idx val="0"/>
          <c:order val="0"/>
          <c:tx>
            <c:strRef>
              <c:f>Sheet3!$A$87</c:f>
              <c:strCache>
                <c:ptCount val="1"/>
                <c:pt idx="0">
                  <c:v>"We estimate that green buildings require less maitenance in the future"</c:v>
                </c:pt>
              </c:strCache>
            </c:strRef>
          </c:tx>
          <c:explosion val="25"/>
          <c:dLbls>
            <c:showPercent val="1"/>
            <c:showLeaderLines val="1"/>
          </c:dLbls>
          <c:cat>
            <c:strRef>
              <c:f>Sheet3!$B$86:$E$86</c:f>
              <c:strCache>
                <c:ptCount val="4"/>
                <c:pt idx="0">
                  <c:v>fully agree</c:v>
                </c:pt>
                <c:pt idx="1">
                  <c:v>partly agree</c:v>
                </c:pt>
                <c:pt idx="2">
                  <c:v>disagree</c:v>
                </c:pt>
                <c:pt idx="3">
                  <c:v>don't know</c:v>
                </c:pt>
              </c:strCache>
            </c:strRef>
          </c:cat>
          <c:val>
            <c:numRef>
              <c:f>Sheet3!$B$87:$E$87</c:f>
              <c:numCache>
                <c:formatCode>0%</c:formatCode>
                <c:ptCount val="4"/>
                <c:pt idx="0">
                  <c:v>0.15151515151515224</c:v>
                </c:pt>
                <c:pt idx="1">
                  <c:v>0.45454545454545453</c:v>
                </c:pt>
                <c:pt idx="2">
                  <c:v>0.24242424242424299</c:v>
                </c:pt>
                <c:pt idx="3">
                  <c:v>0.15151515151515224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"/>
          <c:y val="0.83498592896405133"/>
          <c:w val="1"/>
          <c:h val="0.13018886412701439"/>
        </c:manualLayout>
      </c:layout>
      <c:txPr>
        <a:bodyPr/>
        <a:lstStyle/>
        <a:p>
          <a:pPr>
            <a:defRPr sz="1100"/>
          </a:pPr>
          <a:endParaRPr lang="sv-SE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title>
      <c:layout/>
      <c:txPr>
        <a:bodyPr/>
        <a:lstStyle/>
        <a:p>
          <a:pPr>
            <a:defRPr sz="1200"/>
          </a:pPr>
          <a:endParaRPr lang="sv-SE"/>
        </a:p>
      </c:txPr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cost!$A$101</c:f>
              <c:strCache>
                <c:ptCount val="1"/>
                <c:pt idx="0">
                  <c:v>Measures installed in green buildings to help tenants in minimizing energy consumption</c:v>
                </c:pt>
              </c:strCache>
            </c:strRef>
          </c:tx>
          <c:cat>
            <c:strRef>
              <c:f>cost!$B$100:$G$100</c:f>
              <c:strCache>
                <c:ptCount val="6"/>
                <c:pt idx="0">
                  <c:v>energy efficient equipment</c:v>
                </c:pt>
                <c:pt idx="1">
                  <c:v>individuel metering of warm water</c:v>
                </c:pt>
                <c:pt idx="2">
                  <c:v>individuel metering of electicity</c:v>
                </c:pt>
                <c:pt idx="3">
                  <c:v>individuel metering of heating</c:v>
                </c:pt>
                <c:pt idx="4">
                  <c:v>clear information about energy consumption</c:v>
                </c:pt>
                <c:pt idx="5">
                  <c:v>timer </c:v>
                </c:pt>
              </c:strCache>
            </c:strRef>
          </c:cat>
          <c:val>
            <c:numRef>
              <c:f>cost!$B$101:$G$101</c:f>
              <c:numCache>
                <c:formatCode>0%</c:formatCode>
                <c:ptCount val="6"/>
                <c:pt idx="0">
                  <c:v>0.9</c:v>
                </c:pt>
                <c:pt idx="1">
                  <c:v>0.85000000000000064</c:v>
                </c:pt>
                <c:pt idx="2">
                  <c:v>0.76000000000000445</c:v>
                </c:pt>
                <c:pt idx="3">
                  <c:v>0.33000000000000251</c:v>
                </c:pt>
                <c:pt idx="4">
                  <c:v>0.52</c:v>
                </c:pt>
                <c:pt idx="5">
                  <c:v>0.30000000000000032</c:v>
                </c:pt>
              </c:numCache>
            </c:numRef>
          </c:val>
        </c:ser>
        <c:gapWidth val="75"/>
        <c:shape val="box"/>
        <c:axId val="94422144"/>
        <c:axId val="94423680"/>
        <c:axId val="0"/>
      </c:bar3DChart>
      <c:catAx>
        <c:axId val="944221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sv-SE"/>
          </a:p>
        </c:txPr>
        <c:crossAx val="94423680"/>
        <c:crosses val="autoZero"/>
        <c:auto val="1"/>
        <c:lblAlgn val="ctr"/>
        <c:lblOffset val="100"/>
      </c:catAx>
      <c:valAx>
        <c:axId val="944236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9442214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F93B0-EB8B-4237-8934-47A62DC782AD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B7E6B-2E96-4EB2-8701-BF2A615BA5D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9752-60DE-4BAC-AE81-E20EE9E2F131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C78C2-3B04-4EE3-963A-E1B1812FB7B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78C2-3B04-4EE3-963A-E1B1812FB7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75%</a:t>
            </a:r>
            <a:r>
              <a:rPr lang="sv-SE" baseline="0" noProof="0" dirty="0" smtClean="0"/>
              <a:t> tycker att det är dyrare att bygga grönt</a:t>
            </a:r>
          </a:p>
          <a:p>
            <a:r>
              <a:rPr lang="sv-SE" baseline="0" noProof="0" dirty="0" smtClean="0"/>
              <a:t>40% tycker att det kostar 10% mer att bygga miljövänligt</a:t>
            </a:r>
          </a:p>
          <a:p>
            <a:r>
              <a:rPr lang="sv-SE" noProof="0" dirty="0" smtClean="0"/>
              <a:t>20% tycker att kostnader skiljer sig inte mycket mellan grönt och traditionellt byggande</a:t>
            </a:r>
          </a:p>
          <a:p>
            <a:endParaRPr lang="sv-SE" noProof="0" dirty="0" smtClean="0"/>
          </a:p>
          <a:p>
            <a:r>
              <a:rPr lang="sv-SE" noProof="0" dirty="0" smtClean="0"/>
              <a:t>När det gäller kostnadstyperna, det</a:t>
            </a:r>
            <a:r>
              <a:rPr lang="sv-SE" baseline="0" noProof="0" dirty="0" smtClean="0"/>
              <a:t> är material och arbetskraft som påverkar kostnaderna mest</a:t>
            </a:r>
          </a:p>
          <a:p>
            <a:endParaRPr lang="sv-SE" baseline="0" noProof="0" dirty="0" smtClean="0"/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 dirty="0" smtClean="0"/>
              <a:t>60% som svarade tycker att arbetskraft</a:t>
            </a:r>
            <a:r>
              <a:rPr lang="sv-SE" baseline="0" noProof="0" dirty="0" smtClean="0"/>
              <a:t> kostar ca 10% mer än i de traditionella byggande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noProof="0" dirty="0" smtClean="0"/>
              <a:t>Det finns ingen tveksam att gröna byggnader kräver högre kvalitet av arbete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noProof="0" dirty="0" smtClean="0"/>
              <a:t>Generell de som svarade tycker att gröna byggande kräver mer kunskap från byggare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baseline="0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Approximately 45% of respondents agree that “construction of green buildings requires more knowledge”, but approximately 50% don’t fully agree.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65 % personer</a:t>
            </a:r>
            <a:r>
              <a:rPr lang="sv-SE" baseline="0" noProof="0" dirty="0" smtClean="0"/>
              <a:t> sa att material kostar ca 5-10% mer 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Föst och främst är det isolering, ventilation system och fönster som är betydligt dyrare, men</a:t>
            </a:r>
          </a:p>
          <a:p>
            <a:r>
              <a:rPr lang="sv-SE" baseline="0" noProof="0" dirty="0" smtClean="0"/>
              <a:t>! Ventilation närmar sig i svaren att vara på samma kostnadsnivån som i de traditionella </a:t>
            </a:r>
            <a:r>
              <a:rPr lang="sv-SE" baseline="0" noProof="0" dirty="0" err="1" smtClean="0"/>
              <a:t>projekter</a:t>
            </a:r>
            <a:endParaRPr lang="sv-SE" baseline="0" noProof="0" dirty="0" smtClean="0"/>
          </a:p>
          <a:p>
            <a:endParaRPr lang="sv-SE" baseline="0" noProof="0" dirty="0" smtClean="0"/>
          </a:p>
          <a:p>
            <a:r>
              <a:rPr lang="sv-SE" baseline="0" noProof="0" dirty="0" smtClean="0"/>
              <a:t>Vi frågade vilka energisparåtgärder är mest lönsamma, och de som svarade tycker att det är mycket bra isolering, lufttäthet och FTX </a:t>
            </a:r>
            <a:endParaRPr lang="sv-SE" noProof="0" dirty="0" smtClean="0"/>
          </a:p>
          <a:p>
            <a:endParaRPr lang="sv-SE" baseline="0" noProof="0" dirty="0" smtClean="0"/>
          </a:p>
          <a:p>
            <a:r>
              <a:rPr lang="sv-SE" baseline="0" noProof="0" dirty="0" smtClean="0"/>
              <a:t>I huvudtaget produkter och material är med bättre kvalitet i de gröna bostäder 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Det stora noggrannhet som gröna byggnader kräver kan påverkar antal byggfel, det visar sig dock inte enligt 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Nästan hälften instämmer med denna påståenden. </a:t>
            </a:r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Man</a:t>
            </a:r>
            <a:r>
              <a:rPr lang="sv-SE" baseline="0" noProof="0" dirty="0" smtClean="0"/>
              <a:t> förväntar sig att driftkostnaderna kommer att vara minst 20% lägre än i traditionella byggnader (60%)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Man förväntar dock inte att underhåll kostnad blir lägre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Allmänt tycker att gröna bostäder ställer högre krav på förvaltar, bara 10% instämmer</a:t>
            </a:r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Technical adjustment – 45% fully agree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Green buildings may be greater challenge for property management companies almost 40% agree and 10% disagree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baseline="0" noProof="0" dirty="0" smtClean="0"/>
              <a:t>Majoritet som svarade sa att de har installerat  energisnåla utrustning, den andra mest nämnda var individuell vattenmätare </a:t>
            </a:r>
          </a:p>
          <a:p>
            <a:endParaRPr lang="sv-SE" baseline="0" noProof="0" dirty="0" smtClean="0"/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noProof="0" dirty="0" smtClean="0"/>
              <a:t>Till vilken nivå på energiförbrukning</a:t>
            </a:r>
            <a:r>
              <a:rPr lang="sv-SE" baseline="0" noProof="0" dirty="0" smtClean="0"/>
              <a:t> är energisparåtgärder normalt lönsamma?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noProof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noProof="0" dirty="0" smtClean="0"/>
              <a:t>Varje femte som svarade tycker att det finn inga särskilda gränsen …. </a:t>
            </a:r>
          </a:p>
          <a:p>
            <a:r>
              <a:rPr lang="sv-SE" dirty="0" smtClean="0"/>
              <a:t> </a:t>
            </a:r>
          </a:p>
          <a:p>
            <a:r>
              <a:rPr lang="sv-SE" dirty="0" smtClean="0"/>
              <a:t>Majoritet svarade att det mest lönsamma</a:t>
            </a:r>
            <a:r>
              <a:rPr lang="sv-SE" baseline="0" dirty="0" smtClean="0"/>
              <a:t> är låg energi hus ca 60-50 kWH/m2 som egentligen motsvara passivhus standard</a:t>
            </a:r>
          </a:p>
          <a:p>
            <a:endParaRPr lang="sv-SE" baseline="0" dirty="0" smtClean="0"/>
          </a:p>
          <a:p>
            <a:r>
              <a:rPr lang="sv-SE" dirty="0" smtClean="0"/>
              <a:t>Vilken</a:t>
            </a:r>
            <a:r>
              <a:rPr lang="sv-SE" baseline="0" dirty="0" smtClean="0"/>
              <a:t> bostad vill byggherre bygga i framtiden?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vill bygga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Passivhus/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låg energi hus ca 55 kWh/m2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visar sig att byggherre ser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optimistisk på gröna bostäder,  anser att det finns affärsmöjligheter, men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 på det samma set när det gäller byggbranschen. 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70% 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(majoriteten) tycker </a:t>
            </a:r>
            <a:r>
              <a:rPr lang="sv-S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attbygg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branschen 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är inte redo för att bygga med noggrannheten och </a:t>
            </a:r>
            <a:r>
              <a:rPr lang="sv-S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kvalitet som krävs inom gröna bostäder.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dirty="0" smtClean="0"/>
              <a:t>De</a:t>
            </a:r>
            <a:r>
              <a:rPr lang="sv-SE" baseline="0" dirty="0" smtClean="0"/>
              <a:t> vill bygga för att</a:t>
            </a:r>
          </a:p>
          <a:p>
            <a:r>
              <a:rPr lang="sv-SE" baseline="0" dirty="0" smtClean="0"/>
              <a:t>Det är bra affärsmöjligheter (85%)</a:t>
            </a:r>
          </a:p>
          <a:p>
            <a:r>
              <a:rPr lang="sv-SE" baseline="0" dirty="0" smtClean="0"/>
              <a:t>Stärker företagets varumärke (60%)</a:t>
            </a:r>
          </a:p>
          <a:p>
            <a:r>
              <a:rPr lang="sv-SE" baseline="0" dirty="0" smtClean="0"/>
              <a:t>På grund av krav från kommun eller stat (40%)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vill bygga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Passivhus/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låg energi hus ca 55 kWh/m2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</a:t>
            </a: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visar sig att byggherre ser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optimistisk på gröna bostäder,  anser att det finns affärsmöjligheter, men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 på det samma set när det gäller byggbranschen. /=% (majoriteten) tycker </a:t>
            </a:r>
            <a:r>
              <a:rPr lang="sv-S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attbyggbranschen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är inte redo för att bygga med noggrannheten och </a:t>
            </a:r>
            <a:r>
              <a:rPr lang="sv-SE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</a:t>
            </a:r>
            <a:r>
              <a:rPr lang="sv-SE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kvalitet som krävs inom gröna bostäder.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v-SE" dirty="0" smtClean="0"/>
              <a:t>De</a:t>
            </a:r>
            <a:r>
              <a:rPr lang="sv-SE" baseline="0" dirty="0" smtClean="0"/>
              <a:t> vill bygga för att</a:t>
            </a:r>
          </a:p>
          <a:p>
            <a:r>
              <a:rPr lang="sv-SE" baseline="0" dirty="0" smtClean="0"/>
              <a:t>Det är bra affärsmöjligheter (85%)</a:t>
            </a:r>
          </a:p>
          <a:p>
            <a:r>
              <a:rPr lang="sv-SE" baseline="0" dirty="0" smtClean="0"/>
              <a:t>Stärker företagets varumärke (60%)</a:t>
            </a:r>
          </a:p>
          <a:p>
            <a:r>
              <a:rPr lang="sv-SE" baseline="0" dirty="0" smtClean="0"/>
              <a:t>På grund av krav från kommun eller stat (40%)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sz="1600" b="1" noProof="0" dirty="0" smtClean="0"/>
              <a:t>Vad som krävs för att produktionen</a:t>
            </a:r>
            <a:r>
              <a:rPr lang="sv-SE" sz="1600" b="1" baseline="0" noProof="0" dirty="0" smtClean="0"/>
              <a:t> av gröna bostäder skulle kunna växa i snabb takt?</a:t>
            </a:r>
            <a:endParaRPr lang="sv-SE" sz="1600" b="1" noProof="0" dirty="0" smtClean="0"/>
          </a:p>
          <a:p>
            <a:endParaRPr lang="sv-SE" noProof="0" dirty="0" smtClean="0"/>
          </a:p>
          <a:p>
            <a:r>
              <a:rPr lang="sv-SE" noProof="0" dirty="0" smtClean="0"/>
              <a:t>Byggherren</a:t>
            </a:r>
            <a:r>
              <a:rPr lang="sv-SE" baseline="0" noProof="0" dirty="0" smtClean="0"/>
              <a:t> påpekade förs och främst på </a:t>
            </a:r>
            <a:r>
              <a:rPr lang="sv-SE" b="1" u="sng" baseline="0" noProof="0" dirty="0" smtClean="0"/>
              <a:t>behovet av byggteknikutveckling </a:t>
            </a:r>
            <a:r>
              <a:rPr lang="sv-SE" baseline="0" noProof="0" dirty="0" smtClean="0"/>
              <a:t>som faktor vilken kan påverkar mest på gröna byggande </a:t>
            </a:r>
            <a:r>
              <a:rPr lang="sv-SE" baseline="0" noProof="0" dirty="0" err="1" smtClean="0"/>
              <a:t>utväckling</a:t>
            </a:r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Financial</a:t>
            </a:r>
            <a:r>
              <a:rPr lang="sv-SE" baseline="0" noProof="0" dirty="0" smtClean="0"/>
              <a:t> incitament som differentierad skatt eller investeringsbidrag skulle hjälpa att produktionen av gröna bostäder skulle kunna växa i snabb takt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Marknad måste efterfråga gröna bostäder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Miljöcertifikat ej viktigt </a:t>
            </a:r>
          </a:p>
          <a:p>
            <a:r>
              <a:rPr lang="sv-SE" baseline="0" noProof="0" dirty="0" smtClean="0"/>
              <a:t> </a:t>
            </a:r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78C2-3B04-4EE3-963A-E1B1812FB7B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78C2-3B04-4EE3-963A-E1B1812FB7B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C78C2-3B04-4EE3-963A-E1B1812FB7B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Byggherrens</a:t>
            </a:r>
            <a:r>
              <a:rPr lang="sv-SE" baseline="0" noProof="0" dirty="0" smtClean="0"/>
              <a:t> synpunkter med avseende på investeringskost, energieffektiva åtgärder och utvecklingen av framtida gröna byggnader marknaden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Enkäten skickades i februari och mars</a:t>
            </a:r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99</a:t>
            </a:r>
            <a:r>
              <a:rPr lang="sv-SE" baseline="0" noProof="0" dirty="0" smtClean="0"/>
              <a:t> person </a:t>
            </a:r>
          </a:p>
          <a:p>
            <a:r>
              <a:rPr lang="sv-SE" baseline="0" noProof="0" dirty="0" smtClean="0"/>
              <a:t>36 företag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 </a:t>
            </a:r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Vi</a:t>
            </a:r>
            <a:r>
              <a:rPr lang="sv-SE" baseline="0" noProof="0" dirty="0" smtClean="0"/>
              <a:t> har frågat om :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Miljömål med avseende på bostäder </a:t>
            </a:r>
          </a:p>
          <a:p>
            <a:r>
              <a:rPr lang="sv-SE" baseline="0" noProof="0" dirty="0" smtClean="0"/>
              <a:t>Erfarenhet vilken företaget hade i byggande av gröna bostäder</a:t>
            </a:r>
          </a:p>
          <a:p>
            <a:r>
              <a:rPr lang="sv-SE" baseline="0" noProof="0" dirty="0" smtClean="0"/>
              <a:t>Kost och lönsamhet av hela gröna projekt, av energieffektiva åtgärder samt komponenter som påverkar mest på kostnad och lönsamhet</a:t>
            </a:r>
          </a:p>
          <a:p>
            <a:r>
              <a:rPr lang="sv-SE" baseline="0" noProof="0" dirty="0" smtClean="0"/>
              <a:t>Företagets planer för byggande av gröna bostäder samt deras synpunkter när det gäller gröna marknaden utveckling</a:t>
            </a:r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Energi</a:t>
            </a:r>
            <a:r>
              <a:rPr lang="sv-SE" baseline="0" noProof="0" dirty="0" smtClean="0"/>
              <a:t> är det primära målet för mesta företag</a:t>
            </a:r>
          </a:p>
          <a:p>
            <a:r>
              <a:rPr lang="sv-SE" baseline="0" noProof="0" dirty="0" smtClean="0"/>
              <a:t>Den andra prioriteten var miljövänliga material, vidare följde frågan om energi källan 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Till andra miljöfrågor som var viktiga för företag var:</a:t>
            </a:r>
          </a:p>
          <a:p>
            <a:r>
              <a:rPr lang="sv-SE" noProof="0" dirty="0" smtClean="0"/>
              <a:t>Avfalls, återvinning</a:t>
            </a:r>
            <a:r>
              <a:rPr lang="sv-SE" baseline="0" noProof="0" dirty="0" smtClean="0"/>
              <a:t> samt utbildning och miljömedvetenhet av hyresgäster</a:t>
            </a:r>
          </a:p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noProof="0" dirty="0" smtClean="0"/>
              <a:t>Vi</a:t>
            </a:r>
            <a:r>
              <a:rPr lang="sv-SE" baseline="0" noProof="0" dirty="0" smtClean="0"/>
              <a:t> har frågat om vilka komponenter står i fokus när det gäller gröna bostäder</a:t>
            </a:r>
          </a:p>
          <a:p>
            <a:endParaRPr lang="sv-SE" baseline="0" noProof="0" dirty="0" smtClean="0"/>
          </a:p>
          <a:p>
            <a:r>
              <a:rPr lang="sv-SE" baseline="0" noProof="0" dirty="0" smtClean="0"/>
              <a:t>Det viktigaste var energi, mycket bar isolering  och </a:t>
            </a:r>
            <a:r>
              <a:rPr lang="sv-SE" baseline="0" noProof="0" dirty="0" err="1" smtClean="0"/>
              <a:t>luftethet</a:t>
            </a:r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8A4431D5-1B33-458B-8AFD-CECCB0FA18CB}" type="slidenum">
              <a:rPr kumimoji="0" lang="en-US" smtClean="0">
                <a:solidFill>
                  <a:schemeClr val="bg1"/>
                </a:solidFill>
              </a:rPr>
              <a:pPr/>
              <a:t>‹#›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6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500035" y="1714488"/>
            <a:ext cx="1714512" cy="171573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428596" y="3000372"/>
            <a:ext cx="1643074" cy="164424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6"/>
          </p:nvPr>
        </p:nvSpPr>
        <p:spPr>
          <a:xfrm>
            <a:off x="2500298" y="1500174"/>
            <a:ext cx="1713083" cy="171430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Picture Placeholder 6"/>
          <p:cNvSpPr>
            <a:spLocks noGrp="1" noChangeAspect="1"/>
          </p:cNvSpPr>
          <p:nvPr>
            <p:ph type="pic" sz="quarter" idx="17"/>
          </p:nvPr>
        </p:nvSpPr>
        <p:spPr>
          <a:xfrm>
            <a:off x="2214546" y="4286256"/>
            <a:ext cx="2143140" cy="214466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500562" y="1571612"/>
            <a:ext cx="3786214" cy="4500594"/>
          </a:xfrm>
          <a:solidFill>
            <a:schemeClr val="bg1">
              <a:lumMod val="95000"/>
            </a:schemeClr>
          </a:solidFill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2" name="Picture Placeholder 6"/>
          <p:cNvSpPr>
            <a:spLocks noGrp="1" noChangeAspect="1"/>
          </p:cNvSpPr>
          <p:nvPr>
            <p:ph type="pic" sz="quarter" idx="19"/>
          </p:nvPr>
        </p:nvSpPr>
        <p:spPr>
          <a:xfrm>
            <a:off x="2643174" y="2928934"/>
            <a:ext cx="1357322" cy="1215309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6"/>
          <p:cNvSpPr>
            <a:spLocks noGrp="1" noChangeAspect="1"/>
          </p:cNvSpPr>
          <p:nvPr>
            <p:ph type="pic" sz="quarter" idx="20"/>
          </p:nvPr>
        </p:nvSpPr>
        <p:spPr>
          <a:xfrm>
            <a:off x="428596" y="4786322"/>
            <a:ext cx="1581509" cy="158263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4" name="Picture Placeholder 6"/>
          <p:cNvSpPr>
            <a:spLocks noGrp="1" noChangeAspect="1"/>
          </p:cNvSpPr>
          <p:nvPr>
            <p:ph type="pic" sz="quarter" idx="21"/>
          </p:nvPr>
        </p:nvSpPr>
        <p:spPr>
          <a:xfrm>
            <a:off x="1857356" y="3857628"/>
            <a:ext cx="1447808" cy="144883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5" name="Picture Placeholder 6"/>
          <p:cNvSpPr>
            <a:spLocks noGrp="1" noChangeAspect="1"/>
          </p:cNvSpPr>
          <p:nvPr>
            <p:ph type="pic" sz="quarter" idx="22"/>
          </p:nvPr>
        </p:nvSpPr>
        <p:spPr>
          <a:xfrm>
            <a:off x="1643042" y="2285992"/>
            <a:ext cx="1172220" cy="117305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sz="20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29190" y="1571612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500034" y="1571612"/>
            <a:ext cx="3841069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29190" y="4929198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500034" y="4929198"/>
            <a:ext cx="3843342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8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8A4431D5-1B33-458B-8AFD-CECCB0FA18CB}" type="slidenum">
              <a:rPr kumimoji="0" lang="en-US" smtClean="0">
                <a:solidFill>
                  <a:schemeClr val="bg1"/>
                </a:solidFill>
              </a:rPr>
              <a:pPr/>
              <a:t>‹#›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6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500034" y="2214554"/>
            <a:ext cx="2643206" cy="3430497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357554" y="2214554"/>
            <a:ext cx="4786346" cy="3429024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79690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8A4431D5-1B33-458B-8AFD-CECCB0FA18CB}" type="slidenum">
              <a:rPr kumimoji="0" lang="en-US" smtClean="0">
                <a:solidFill>
                  <a:schemeClr val="bg1"/>
                </a:solidFill>
              </a:rPr>
              <a:pPr/>
              <a:t>‹#›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6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500034" y="4071942"/>
            <a:ext cx="7072362" cy="250180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28596" y="1500174"/>
            <a:ext cx="7858180" cy="2286016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20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en-US" smtClean="0">
                <a:solidFill>
                  <a:schemeClr val="bg1"/>
                </a:solidFill>
              </a:rPr>
              <a:pPr algn="r"/>
              <a:t>6/25/2010</a:t>
            </a:fld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>
            <a:extLst/>
          </a:lstStyle>
          <a:p>
            <a:fld id="{8A4431D5-1B33-458B-8AFD-CECCB0FA18CB}" type="slidenum">
              <a:rPr kumimoji="0" lang="en-US" smtClean="0">
                <a:solidFill>
                  <a:srgbClr val="FFFFFF"/>
                </a:solidFill>
              </a:rPr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45E4EB-8133-4220-B53A-F5029BB673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0E39C1-A8C7-4581-A9D2-A870AF748E49}" type="datetimeFigureOut">
              <a:rPr lang="en-GB" smtClean="0"/>
              <a:pPr/>
              <a:t>25/06/2010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0" y="188640"/>
            <a:ext cx="9180548" cy="418280"/>
            <a:chOff x="-19045" y="216550"/>
            <a:chExt cx="9180548" cy="649224"/>
          </a:xfrm>
          <a:solidFill>
            <a:srgbClr val="0E6BDC"/>
          </a:solidFill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grpFill/>
            <a:ln w="1079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kth_rgb_archi_built_env.JP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8244408" y="6093296"/>
            <a:ext cx="504056" cy="576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rtl="0" eaLnBrk="1" latinLnBrk="0" hangingPunct="1">
        <a:spcBef>
          <a:spcPct val="0"/>
        </a:spcBef>
        <a:buNone/>
        <a:defRPr kumimoji="0" sz="32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it pay-off to build green?</a:t>
            </a:r>
            <a:b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2780928"/>
            <a:ext cx="5792688" cy="2448272"/>
          </a:xfrm>
        </p:spPr>
        <p:txBody>
          <a:bodyPr>
            <a:normAutofit/>
          </a:bodyPr>
          <a:lstStyle/>
          <a:p>
            <a:r>
              <a:rPr lang="en-US" dirty="0" smtClean="0"/>
              <a:t>Future for energy efficient residential buildings: a study of developers on the housing market in Sweden</a:t>
            </a:r>
            <a:endParaRPr lang="sv-SE" dirty="0" smtClean="0"/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sz="1600" dirty="0" smtClean="0"/>
              <a:t>ERES 2010</a:t>
            </a:r>
            <a:endParaRPr lang="en-GB" sz="1600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79712" y="5589240"/>
            <a:ext cx="5792688" cy="960512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KTH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Architecture and Built Environment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Agnieszka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Zalejska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Jonsson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agnes.jonsson@abe.kth.se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Total investment cost</a:t>
            </a:r>
            <a:endParaRPr lang="en-GB" sz="3600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1328733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GB" sz="1400" dirty="0" smtClean="0"/>
              <a:t>	Total investment cost for green buildings in comparison with traditional residential buildings</a:t>
            </a:r>
          </a:p>
          <a:p>
            <a:pPr lvl="1">
              <a:buFont typeface="Arial" pitchFamily="34" charset="0"/>
              <a:buChar char="•"/>
            </a:pPr>
            <a:r>
              <a:rPr lang="en-GB" sz="1400" dirty="0" smtClean="0"/>
              <a:t>20% - Difference insignificant</a:t>
            </a:r>
          </a:p>
          <a:p>
            <a:pPr lvl="1">
              <a:buFont typeface="Arial" pitchFamily="34" charset="0"/>
              <a:buChar char="•"/>
            </a:pPr>
            <a:r>
              <a:rPr lang="en-GB" sz="1400" dirty="0" smtClean="0"/>
              <a:t>30% - Higher cost , less 5%</a:t>
            </a:r>
          </a:p>
          <a:p>
            <a:pPr lvl="1">
              <a:buFont typeface="Arial" pitchFamily="34" charset="0"/>
              <a:buChar char="•"/>
            </a:pPr>
            <a:r>
              <a:rPr lang="en-GB" sz="1400" dirty="0" smtClean="0"/>
              <a:t>40% - Higher cost , between 5%-10%</a:t>
            </a:r>
          </a:p>
          <a:p>
            <a:pPr lvl="1">
              <a:buNone/>
            </a:pPr>
            <a:endParaRPr lang="en-GB" sz="1400" dirty="0" smtClean="0"/>
          </a:p>
          <a:p>
            <a:pPr lvl="1">
              <a:buNone/>
            </a:pPr>
            <a:endParaRPr lang="en-GB" sz="1400" dirty="0" smtClean="0"/>
          </a:p>
          <a:p>
            <a:endParaRPr lang="en-GB" sz="1050" dirty="0"/>
          </a:p>
        </p:txBody>
      </p:sp>
      <p:graphicFrame>
        <p:nvGraphicFramePr>
          <p:cNvPr id="14" name="Chart 13"/>
          <p:cNvGraphicFramePr/>
          <p:nvPr/>
        </p:nvGraphicFramePr>
        <p:xfrm>
          <a:off x="571472" y="2928934"/>
          <a:ext cx="7715304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val 6"/>
          <p:cNvSpPr/>
          <p:nvPr/>
        </p:nvSpPr>
        <p:spPr>
          <a:xfrm>
            <a:off x="6228184" y="3356992"/>
            <a:ext cx="1285833" cy="200027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9" name="Oval 8"/>
          <p:cNvSpPr/>
          <p:nvPr/>
        </p:nvSpPr>
        <p:spPr>
          <a:xfrm>
            <a:off x="3779912" y="3429000"/>
            <a:ext cx="1285833" cy="200027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  <p:bldGraphic spid="14" grpId="0">
        <p:bldAsOne/>
      </p:bldGraphic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r>
              <a:rPr lang="en-GB" dirty="0" smtClean="0"/>
              <a:t>Labour</a:t>
            </a:r>
            <a:endParaRPr lang="en-GB" dirty="0"/>
          </a:p>
        </p:txBody>
      </p:sp>
      <p:graphicFrame>
        <p:nvGraphicFramePr>
          <p:cNvPr id="7" name="Picture Placeholder 7"/>
          <p:cNvGraphicFramePr>
            <a:graphicFrameLocks noGrp="1"/>
          </p:cNvGraphicFramePr>
          <p:nvPr>
            <p:ph sz="half" idx="1"/>
          </p:nvPr>
        </p:nvGraphicFramePr>
        <p:xfrm>
          <a:off x="5580112" y="2348880"/>
          <a:ext cx="2818656" cy="323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248472" cy="3714760"/>
          </a:xfrm>
        </p:spPr>
        <p:txBody>
          <a:bodyPr/>
          <a:lstStyle/>
          <a:p>
            <a:pPr marL="357188" lvl="1" indent="-231775"/>
            <a:r>
              <a:rPr lang="en-GB" sz="1800" dirty="0" smtClean="0"/>
              <a:t>Labour expenses are 10% higher for green buildings </a:t>
            </a:r>
          </a:p>
          <a:p>
            <a:pPr marL="179388" lvl="1" indent="-53975"/>
            <a:endParaRPr lang="en-GB" sz="1800" dirty="0" smtClean="0"/>
          </a:p>
          <a:p>
            <a:pPr marL="354013" lvl="1" indent="-246063"/>
            <a:r>
              <a:rPr lang="en-GB" sz="1800" dirty="0" smtClean="0"/>
              <a:t>There is need for higher quality works in green buildings (75%)</a:t>
            </a:r>
          </a:p>
          <a:p>
            <a:pPr marL="354013" lvl="1" indent="-246063"/>
            <a:endParaRPr lang="en-GB" sz="1800" dirty="0" smtClean="0"/>
          </a:p>
          <a:p>
            <a:pPr marL="360363" lvl="1" indent="-246063"/>
            <a:r>
              <a:rPr lang="en-GB" sz="1800" dirty="0" smtClean="0"/>
              <a:t>Need for higher accuracy and knowledge  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icture Placeholder 12"/>
          <p:cNvGraphicFramePr>
            <a:graphicFrameLocks noGrp="1"/>
          </p:cNvGraphicFramePr>
          <p:nvPr>
            <p:ph type="pic" sz="quarter" idx="14"/>
          </p:nvPr>
        </p:nvGraphicFramePr>
        <p:xfrm>
          <a:off x="5436096" y="2204864"/>
          <a:ext cx="3324335" cy="354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11560" y="1844824"/>
            <a:ext cx="4464496" cy="4752528"/>
          </a:xfrm>
        </p:spPr>
        <p:txBody>
          <a:bodyPr>
            <a:norm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Material costs 10% more in green building construction than in traditional project</a:t>
            </a:r>
          </a:p>
          <a:p>
            <a:endParaRPr lang="en-GB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Most expensive components: </a:t>
            </a:r>
          </a:p>
          <a:p>
            <a:pPr marL="908368" lvl="1" indent="-268288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/>
              <a:t>Insulation</a:t>
            </a:r>
          </a:p>
          <a:p>
            <a:pPr marL="908368" lvl="1" indent="-268288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/>
              <a:t>windows </a:t>
            </a:r>
          </a:p>
          <a:p>
            <a:pPr marL="908368" lvl="1" indent="-268288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/>
              <a:t>ventilation </a:t>
            </a:r>
          </a:p>
          <a:p>
            <a:endParaRPr lang="en-GB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n-GB" dirty="0" smtClean="0"/>
              <a:t>Most profitable energy measures: </a:t>
            </a:r>
          </a:p>
          <a:p>
            <a:pPr marL="908368" lvl="1" indent="-268288">
              <a:buFont typeface="Arial" pitchFamily="34" charset="0"/>
              <a:buChar char="•"/>
            </a:pPr>
            <a:r>
              <a:rPr lang="en-GB" sz="1600" dirty="0" smtClean="0"/>
              <a:t>good insulation</a:t>
            </a:r>
          </a:p>
          <a:p>
            <a:pPr marL="908368" lvl="1" indent="-268288">
              <a:buFont typeface="Arial" pitchFamily="34" charset="0"/>
              <a:buChar char="•"/>
            </a:pPr>
            <a:r>
              <a:rPr lang="en-GB" sz="1600" dirty="0" smtClean="0"/>
              <a:t>mechanical heat recovery system</a:t>
            </a:r>
          </a:p>
          <a:p>
            <a:pPr marL="908368" lvl="1" indent="-268288">
              <a:buFont typeface="Arial" pitchFamily="34" charset="0"/>
              <a:buChar char="•"/>
            </a:pPr>
            <a:r>
              <a:rPr lang="en-GB" sz="1600" dirty="0" smtClean="0"/>
              <a:t>air tight building</a:t>
            </a:r>
            <a:endParaRPr lang="en-GB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7848600" cy="725470"/>
          </a:xfrm>
        </p:spPr>
        <p:txBody>
          <a:bodyPr/>
          <a:lstStyle/>
          <a:p>
            <a:r>
              <a:rPr lang="en-GB" sz="3200" dirty="0" smtClean="0"/>
              <a:t>Material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85584" cy="10081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Operation and Maintenance</a:t>
            </a:r>
            <a:endParaRPr lang="en-GB" sz="3200" dirty="0"/>
          </a:p>
        </p:txBody>
      </p:sp>
      <p:graphicFrame>
        <p:nvGraphicFramePr>
          <p:cNvPr id="10" name="Picture Placeholder 9"/>
          <p:cNvGraphicFramePr>
            <a:graphicFrameLocks noGrp="1"/>
          </p:cNvGraphicFramePr>
          <p:nvPr>
            <p:ph type="pic" sz="quarter" idx="15"/>
          </p:nvPr>
        </p:nvGraphicFramePr>
        <p:xfrm>
          <a:off x="539552" y="2204864"/>
          <a:ext cx="2786092" cy="3500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07904" y="2204864"/>
            <a:ext cx="4786346" cy="3429024"/>
          </a:xfrm>
        </p:spPr>
        <p:txBody>
          <a:bodyPr>
            <a:normAutofit/>
          </a:bodyPr>
          <a:lstStyle/>
          <a:p>
            <a:r>
              <a:rPr lang="en-GB" dirty="0" smtClean="0"/>
              <a:t>Operation cost are expected to decrease at least 20%</a:t>
            </a:r>
          </a:p>
          <a:p>
            <a:endParaRPr lang="en-GB" dirty="0" smtClean="0"/>
          </a:p>
          <a:p>
            <a:r>
              <a:rPr lang="en-GB" dirty="0" smtClean="0"/>
              <a:t>Reaching designed energy efficiency may require certain amount of technical adjustments</a:t>
            </a:r>
          </a:p>
          <a:p>
            <a:endParaRPr lang="en-GB" dirty="0" smtClean="0"/>
          </a:p>
          <a:p>
            <a:r>
              <a:rPr lang="en-GB" dirty="0" smtClean="0"/>
              <a:t>Green buildings may be greater challenge for property management companies</a:t>
            </a:r>
          </a:p>
        </p:txBody>
      </p:sp>
      <p:sp>
        <p:nvSpPr>
          <p:cNvPr id="5" name="Oval 4"/>
          <p:cNvSpPr/>
          <p:nvPr/>
        </p:nvSpPr>
        <p:spPr>
          <a:xfrm>
            <a:off x="323528" y="3717032"/>
            <a:ext cx="1392662" cy="78353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0" grpId="0">
        <p:bldAsOne/>
      </p:bldGraphic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Picture Placeholder 12"/>
          <p:cNvGraphicFramePr>
            <a:graphicFrameLocks noGrp="1"/>
          </p:cNvGraphicFramePr>
          <p:nvPr>
            <p:ph type="pic" sz="quarter" idx="13"/>
          </p:nvPr>
        </p:nvGraphicFramePr>
        <p:xfrm>
          <a:off x="1115616" y="1700808"/>
          <a:ext cx="6715172" cy="421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04584" cy="86834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Energy efficiency and Profitability 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Picture Placeholder 13"/>
          <p:cNvGraphicFramePr>
            <a:graphicFrameLocks noGrp="1"/>
          </p:cNvGraphicFramePr>
          <p:nvPr>
            <p:ph type="pic" sz="quarter" idx="13"/>
          </p:nvPr>
        </p:nvGraphicFramePr>
        <p:xfrm>
          <a:off x="642910" y="1714488"/>
          <a:ext cx="735811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76672"/>
            <a:ext cx="7632576" cy="86834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Energy efficiency and Profitability </a:t>
            </a:r>
            <a:endParaRPr lang="en-GB" sz="3200" dirty="0"/>
          </a:p>
        </p:txBody>
      </p:sp>
      <p:sp>
        <p:nvSpPr>
          <p:cNvPr id="4" name="Oval 3"/>
          <p:cNvSpPr/>
          <p:nvPr/>
        </p:nvSpPr>
        <p:spPr>
          <a:xfrm>
            <a:off x="2643174" y="2500306"/>
            <a:ext cx="1500198" cy="258487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929322" y="2857496"/>
            <a:ext cx="1500198" cy="2714644"/>
          </a:xfrm>
          <a:prstGeom prst="ellipse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6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04584" cy="796908"/>
          </a:xfrm>
        </p:spPr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graphicFrame>
        <p:nvGraphicFramePr>
          <p:cNvPr id="9" name="Picture Placeholder 8"/>
          <p:cNvGraphicFramePr>
            <a:graphicFrameLocks noGrp="1"/>
          </p:cNvGraphicFramePr>
          <p:nvPr>
            <p:ph type="pic" sz="quarter" idx="15"/>
          </p:nvPr>
        </p:nvGraphicFramePr>
        <p:xfrm>
          <a:off x="539552" y="1556792"/>
          <a:ext cx="7643837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2428860" y="2643182"/>
            <a:ext cx="2071702" cy="2857520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6592" cy="796908"/>
          </a:xfrm>
        </p:spPr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67544" y="1628800"/>
            <a:ext cx="7858180" cy="4032448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90% respondents absolutely is going to build green in the future, remain 10% consider  green plans</a:t>
            </a:r>
          </a:p>
          <a:p>
            <a:pPr lvl="1"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Only 10% thinks that industry is ready to deliver green buildings (with quality and accuracy that is needed)</a:t>
            </a:r>
          </a:p>
          <a:p>
            <a:pPr lvl="1"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Almost 85% practitioners plan to build green residential buildings because it is a good business opportunity</a:t>
            </a:r>
          </a:p>
          <a:p>
            <a:pPr lvl="1"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60% plan to build green because it is strengthening company position</a:t>
            </a:r>
          </a:p>
          <a:p>
            <a:pPr lvl="1"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Only 40% base plans to build green buildings on </a:t>
            </a:r>
            <a:r>
              <a:rPr lang="en-US" sz="2000" dirty="0" smtClean="0"/>
              <a:t>requirement from regional construction municipalities</a:t>
            </a:r>
            <a:endParaRPr lang="en-GB" sz="2000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04584" cy="796908"/>
          </a:xfrm>
        </p:spPr>
        <p:txBody>
          <a:bodyPr/>
          <a:lstStyle/>
          <a:p>
            <a:r>
              <a:rPr lang="en-GB" dirty="0" smtClean="0"/>
              <a:t>Growth of green construction</a:t>
            </a:r>
            <a:endParaRPr lang="en-GB" dirty="0"/>
          </a:p>
        </p:txBody>
      </p:sp>
      <p:graphicFrame>
        <p:nvGraphicFramePr>
          <p:cNvPr id="11" name="Picture Placeholder 10"/>
          <p:cNvGraphicFramePr>
            <a:graphicFrameLocks noGrp="1"/>
          </p:cNvGraphicFramePr>
          <p:nvPr>
            <p:ph type="pic" sz="quarter" idx="15"/>
          </p:nvPr>
        </p:nvGraphicFramePr>
        <p:xfrm>
          <a:off x="395536" y="2636912"/>
          <a:ext cx="7643837" cy="385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28596" y="1484784"/>
            <a:ext cx="7858180" cy="10869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Technology development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Scale of production</a:t>
            </a:r>
          </a:p>
        </p:txBody>
      </p:sp>
      <p:sp>
        <p:nvSpPr>
          <p:cNvPr id="5" name="Oval 4"/>
          <p:cNvSpPr/>
          <p:nvPr/>
        </p:nvSpPr>
        <p:spPr>
          <a:xfrm>
            <a:off x="642910" y="4572008"/>
            <a:ext cx="3286148" cy="78581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85786" y="3500438"/>
            <a:ext cx="3571900" cy="1143008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0" grpId="0" build="p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04584" cy="796908"/>
          </a:xfrm>
        </p:spPr>
        <p:txBody>
          <a:bodyPr/>
          <a:lstStyle/>
          <a:p>
            <a:r>
              <a:rPr lang="en-GB" dirty="0" smtClean="0"/>
              <a:t>Growth of green construction</a:t>
            </a:r>
            <a:endParaRPr lang="en-GB" dirty="0"/>
          </a:p>
        </p:txBody>
      </p:sp>
      <p:graphicFrame>
        <p:nvGraphicFramePr>
          <p:cNvPr id="7" name="Picture Placeholder 6"/>
          <p:cNvGraphicFramePr>
            <a:graphicFrameLocks noGrp="1"/>
          </p:cNvGraphicFramePr>
          <p:nvPr>
            <p:ph type="pic" sz="quarter" idx="15"/>
          </p:nvPr>
        </p:nvGraphicFramePr>
        <p:xfrm>
          <a:off x="251520" y="2564904"/>
          <a:ext cx="7454632" cy="380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57158" y="1484784"/>
            <a:ext cx="7858180" cy="108696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Financial incitements for practitioners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need for obligatory certification</a:t>
            </a:r>
          </a:p>
        </p:txBody>
      </p:sp>
      <p:sp>
        <p:nvSpPr>
          <p:cNvPr id="5" name="Oval 4"/>
          <p:cNvSpPr/>
          <p:nvPr/>
        </p:nvSpPr>
        <p:spPr>
          <a:xfrm>
            <a:off x="357158" y="5143512"/>
            <a:ext cx="2846690" cy="877776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00034" y="3214686"/>
            <a:ext cx="2775822" cy="1006402"/>
          </a:xfrm>
          <a:prstGeom prst="ellipse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build="p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78069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Energy consumption in buildings</a:t>
            </a:r>
            <a:endParaRPr lang="en-GB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1680" y="3933056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30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3861048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40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378904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50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371703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55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3573016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70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3284984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110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156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256490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185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Green residential buildings more are expensive than traditional - approx. 6% </a:t>
            </a:r>
          </a:p>
          <a:p>
            <a:pPr>
              <a:buNone/>
            </a:pPr>
            <a:endParaRPr lang="en-GB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Critical components: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Insulation 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Airtight building’s envelope 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Mechanical heat recovery system</a:t>
            </a:r>
          </a:p>
          <a:p>
            <a:pPr lvl="1">
              <a:buNone/>
            </a:pP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Building green is a good business</a:t>
            </a: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232_img_locn.jpg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l="5812" r="5812"/>
          <a:stretch>
            <a:fillRect/>
          </a:stretch>
        </p:blipFill>
        <p:spPr>
          <a:xfrm>
            <a:off x="2555776" y="1772816"/>
            <a:ext cx="3610636" cy="3456384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979712" y="5661248"/>
            <a:ext cx="4876800" cy="552432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What the tenants think?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85584" cy="56467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Construction of dwellings in Sweden</a:t>
            </a:r>
            <a:endParaRPr lang="en-GB" sz="3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539552" y="1844824"/>
          <a:ext cx="8146479" cy="423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536" y="6093296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Source: </a:t>
            </a:r>
            <a:r>
              <a:rPr lang="sv-SE" sz="1100" b="0" i="0" strike="noStrike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en-US" sz="1100" b="0" i="0" strike="noStrike" dirty="0" smtClean="0">
                <a:solidFill>
                  <a:srgbClr val="000000"/>
                </a:solidFill>
                <a:cs typeface="Arial"/>
              </a:rPr>
              <a:t>Statistics</a:t>
            </a:r>
            <a:r>
              <a:rPr lang="sv-SE" sz="1100" b="0" i="0" strike="noStrike" dirty="0" smtClean="0">
                <a:solidFill>
                  <a:srgbClr val="000000"/>
                </a:solidFill>
                <a:cs typeface="Arial"/>
              </a:rPr>
              <a:t> Sweden (SBC) and </a:t>
            </a:r>
            <a:r>
              <a:rPr lang="sv-SE" sz="1100" b="0" i="0" strike="noStrike" dirty="0" err="1" smtClean="0">
                <a:solidFill>
                  <a:srgbClr val="000000"/>
                </a:solidFill>
                <a:cs typeface="Arial"/>
              </a:rPr>
              <a:t>passivhuscentrum</a:t>
            </a:r>
            <a:r>
              <a:rPr lang="sv-SE" sz="1100" dirty="0" err="1" smtClean="0">
                <a:solidFill>
                  <a:srgbClr val="000000"/>
                </a:solidFill>
                <a:cs typeface="Arial"/>
              </a:rPr>
              <a:t>.se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70868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Passive and low energy houses in Sweden</a:t>
            </a:r>
            <a:endParaRPr lang="en-GB" sz="3200" dirty="0"/>
          </a:p>
        </p:txBody>
      </p:sp>
      <p:pic>
        <p:nvPicPr>
          <p:cNvPr id="7" name="Content Placeholder 6" descr="passivhus diagra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97000" y="1556792"/>
            <a:ext cx="6343352" cy="4359781"/>
          </a:xfrm>
        </p:spPr>
      </p:pic>
      <p:sp>
        <p:nvSpPr>
          <p:cNvPr id="8" name="TextBox 7"/>
          <p:cNvSpPr txBox="1"/>
          <p:nvPr/>
        </p:nvSpPr>
        <p:spPr>
          <a:xfrm>
            <a:off x="395536" y="5949280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Source: </a:t>
            </a:r>
            <a:r>
              <a:rPr lang="sv-SE" sz="1100" b="0" i="0" strike="noStrike" dirty="0" smtClean="0">
                <a:solidFill>
                  <a:srgbClr val="000000"/>
                </a:solidFill>
                <a:cs typeface="Arial"/>
              </a:rPr>
              <a:t> </a:t>
            </a:r>
            <a:r>
              <a:rPr lang="sv-SE" sz="1100" b="0" i="0" strike="noStrike" dirty="0" err="1" smtClean="0">
                <a:solidFill>
                  <a:srgbClr val="000000"/>
                </a:solidFill>
                <a:cs typeface="Arial"/>
              </a:rPr>
              <a:t>passivhuscentrum</a:t>
            </a:r>
            <a:r>
              <a:rPr lang="sv-SE" sz="1100" dirty="0" err="1" smtClean="0">
                <a:solidFill>
                  <a:srgbClr val="000000"/>
                </a:solidFill>
                <a:cs typeface="Arial"/>
              </a:rPr>
              <a:t>.se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636680"/>
          </a:xfrm>
        </p:spPr>
        <p:txBody>
          <a:bodyPr/>
          <a:lstStyle/>
          <a:p>
            <a:r>
              <a:rPr lang="en-GB" dirty="0" smtClean="0"/>
              <a:t>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7848600" cy="39830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Housing developers (clients) view on investment cost, energy efficiency, profitability and future development of green residential buildings</a:t>
            </a:r>
          </a:p>
          <a:p>
            <a:endParaRPr lang="en-GB" sz="2800" dirty="0" smtClean="0"/>
          </a:p>
          <a:p>
            <a:r>
              <a:rPr lang="en-GB" sz="2800" dirty="0" smtClean="0"/>
              <a:t>Survey sent in February and March 2010</a:t>
            </a:r>
          </a:p>
          <a:p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780696"/>
          </a:xfrm>
        </p:spPr>
        <p:txBody>
          <a:bodyPr>
            <a:normAutofit/>
          </a:bodyPr>
          <a:lstStyle/>
          <a:p>
            <a:r>
              <a:rPr lang="en-GB" dirty="0" smtClean="0"/>
              <a:t>Respondents</a:t>
            </a:r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4191744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Survey distributed to: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99 persons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 housing companies</a:t>
            </a:r>
          </a:p>
          <a:p>
            <a:endParaRPr lang="en-GB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Addressed to:</a:t>
            </a:r>
          </a:p>
          <a:p>
            <a:pPr>
              <a:buNone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Project leaders, executives, environment and development chief advisors</a:t>
            </a:r>
          </a:p>
          <a:p>
            <a:endParaRPr lang="en-GB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Responded: 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34 persons  (37%) </a:t>
            </a:r>
          </a:p>
          <a:p>
            <a:pPr lvl="2"/>
            <a:r>
              <a:rPr lang="en-GB" sz="1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private</a:t>
            </a:r>
          </a:p>
          <a:p>
            <a:pPr lvl="2"/>
            <a:r>
              <a:rPr lang="en-GB" sz="1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 public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 companies (67%)</a:t>
            </a:r>
          </a:p>
          <a:p>
            <a:pPr lvl="1"/>
            <a:endParaRPr lang="en-GB" sz="17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85584" cy="792088"/>
          </a:xfrm>
        </p:spPr>
        <p:txBody>
          <a:bodyPr/>
          <a:lstStyle/>
          <a:p>
            <a:r>
              <a:rPr lang="en-GB" dirty="0" smtClean="0"/>
              <a:t>What have we asked about?</a:t>
            </a:r>
            <a:endParaRPr lang="en-GB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755576" y="2132856"/>
            <a:ext cx="7931224" cy="41917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Environmental goals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Experience  in building energy efficient multi-family buildings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Cost and benefits of energy efficient measures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Future plans and view on green construction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icture Placeholder 6"/>
          <p:cNvGraphicFramePr>
            <a:graphicFrameLocks noGrp="1"/>
          </p:cNvGraphicFramePr>
          <p:nvPr>
            <p:ph type="pic" sz="quarter" idx="13"/>
          </p:nvPr>
        </p:nvGraphicFramePr>
        <p:xfrm>
          <a:off x="1187624" y="2060848"/>
          <a:ext cx="6599086" cy="386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04584" cy="928694"/>
          </a:xfrm>
        </p:spPr>
        <p:txBody>
          <a:bodyPr>
            <a:normAutofit/>
          </a:bodyPr>
          <a:lstStyle/>
          <a:p>
            <a:r>
              <a:rPr lang="en-GB" dirty="0" smtClean="0"/>
              <a:t>Environmental goals 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Picture Placeholder 7"/>
          <p:cNvGraphicFramePr>
            <a:graphicFrameLocks noGrp="1"/>
          </p:cNvGraphicFramePr>
          <p:nvPr>
            <p:ph type="pic" sz="quarter" idx="13"/>
          </p:nvPr>
        </p:nvGraphicFramePr>
        <p:xfrm>
          <a:off x="467544" y="1556792"/>
          <a:ext cx="7384334" cy="4520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848600" cy="928694"/>
          </a:xfrm>
        </p:spPr>
        <p:txBody>
          <a:bodyPr>
            <a:normAutofit/>
          </a:bodyPr>
          <a:lstStyle/>
          <a:p>
            <a:r>
              <a:rPr lang="en-GB" dirty="0" smtClean="0"/>
              <a:t>Environmental goals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467544" y="4293096"/>
            <a:ext cx="4008508" cy="1080120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6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1193</TotalTime>
  <Words>1325</Words>
  <Application>Microsoft Office PowerPoint</Application>
  <PresentationFormat>On-screen Show (4:3)</PresentationFormat>
  <Paragraphs>248</Paragraphs>
  <Slides>21</Slides>
  <Notes>21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Does it pay-off to build green?  </vt:lpstr>
      <vt:lpstr>Energy consumption in buildings</vt:lpstr>
      <vt:lpstr>Construction of dwellings in Sweden</vt:lpstr>
      <vt:lpstr>Passive and low energy houses in Sweden</vt:lpstr>
      <vt:lpstr>The study</vt:lpstr>
      <vt:lpstr>Respondents</vt:lpstr>
      <vt:lpstr>What have we asked about?</vt:lpstr>
      <vt:lpstr>Environmental goals </vt:lpstr>
      <vt:lpstr>Environmental goals</vt:lpstr>
      <vt:lpstr>Total investment cost</vt:lpstr>
      <vt:lpstr>Labour</vt:lpstr>
      <vt:lpstr>Material</vt:lpstr>
      <vt:lpstr>Operation and Maintenance</vt:lpstr>
      <vt:lpstr>Energy efficiency and Profitability </vt:lpstr>
      <vt:lpstr>Energy efficiency and Profitability </vt:lpstr>
      <vt:lpstr>Future plans</vt:lpstr>
      <vt:lpstr>Future plans</vt:lpstr>
      <vt:lpstr>Growth of green construction</vt:lpstr>
      <vt:lpstr>Growth of green construction</vt:lpstr>
      <vt:lpstr>Summary</vt:lpstr>
      <vt:lpstr>Slide 21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Agnieszka</dc:creator>
  <cp:lastModifiedBy>Agnieszka</cp:lastModifiedBy>
  <cp:revision>41</cp:revision>
  <dcterms:created xsi:type="dcterms:W3CDTF">2010-06-20T12:38:26Z</dcterms:created>
  <dcterms:modified xsi:type="dcterms:W3CDTF">2010-06-24T23:17:11Z</dcterms:modified>
</cp:coreProperties>
</file>