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p:sldMasterIdLst>
    <p:sldMasterId id="2147483649" r:id="rId1"/>
  </p:sldMasterIdLst>
  <p:notesMasterIdLst>
    <p:notesMasterId r:id="rId27"/>
  </p:notesMasterIdLst>
  <p:handoutMasterIdLst>
    <p:handoutMasterId r:id="rId28"/>
  </p:handoutMasterIdLst>
  <p:sldIdLst>
    <p:sldId id="309" r:id="rId2"/>
    <p:sldId id="310" r:id="rId3"/>
    <p:sldId id="277" r:id="rId4"/>
    <p:sldId id="289" r:id="rId5"/>
    <p:sldId id="290" r:id="rId6"/>
    <p:sldId id="291" r:id="rId7"/>
    <p:sldId id="292" r:id="rId8"/>
    <p:sldId id="293" r:id="rId9"/>
    <p:sldId id="294" r:id="rId10"/>
    <p:sldId id="295" r:id="rId11"/>
    <p:sldId id="296" r:id="rId12"/>
    <p:sldId id="297" r:id="rId13"/>
    <p:sldId id="298" r:id="rId14"/>
    <p:sldId id="299" r:id="rId15"/>
    <p:sldId id="313" r:id="rId16"/>
    <p:sldId id="311" r:id="rId17"/>
    <p:sldId id="312" r:id="rId18"/>
    <p:sldId id="314" r:id="rId19"/>
    <p:sldId id="315" r:id="rId20"/>
    <p:sldId id="301" r:id="rId21"/>
    <p:sldId id="306" r:id="rId22"/>
    <p:sldId id="317" r:id="rId23"/>
    <p:sldId id="307" r:id="rId24"/>
    <p:sldId id="308" r:id="rId25"/>
    <p:sldId id="288" r:id="rId26"/>
  </p:sldIdLst>
  <p:sldSz cx="9144000" cy="6858000" type="screen4x3"/>
  <p:notesSz cx="6854825" cy="9713913"/>
  <p:defaultTextStyle>
    <a:defPPr>
      <a:defRPr lang="en-GB"/>
    </a:defPPr>
    <a:lvl1pPr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770"/>
    <a:srgbClr val="009BE0"/>
    <a:srgbClr val="BB012C"/>
    <a:srgbClr val="FF993F"/>
    <a:srgbClr val="271068"/>
    <a:srgbClr val="B0AEE6"/>
    <a:srgbClr val="2E821E"/>
    <a:srgbClr val="A6D1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snapToGrid="0">
      <p:cViewPr>
        <p:scale>
          <a:sx n="75" d="100"/>
          <a:sy n="75" d="100"/>
        </p:scale>
        <p:origin x="-1181" y="-221"/>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0213"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107523" name="Rectangle 3"/>
          <p:cNvSpPr>
            <a:spLocks noGrp="1" noChangeArrowheads="1"/>
          </p:cNvSpPr>
          <p:nvPr>
            <p:ph type="dt" sz="quarter" idx="1"/>
          </p:nvPr>
        </p:nvSpPr>
        <p:spPr bwMode="auto">
          <a:xfrm>
            <a:off x="3883025" y="0"/>
            <a:ext cx="2970213" cy="485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tr-TR"/>
          </a:p>
        </p:txBody>
      </p:sp>
      <p:sp>
        <p:nvSpPr>
          <p:cNvPr id="107524" name="Rectangle 4"/>
          <p:cNvSpPr>
            <a:spLocks noGrp="1" noChangeArrowheads="1"/>
          </p:cNvSpPr>
          <p:nvPr>
            <p:ph type="ftr" sz="quarter" idx="2"/>
          </p:nvPr>
        </p:nvSpPr>
        <p:spPr bwMode="auto">
          <a:xfrm>
            <a:off x="0" y="9224963"/>
            <a:ext cx="2970213"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107525" name="Rectangle 5"/>
          <p:cNvSpPr>
            <a:spLocks noGrp="1" noChangeArrowheads="1"/>
          </p:cNvSpPr>
          <p:nvPr>
            <p:ph type="sldNum" sz="quarter" idx="3"/>
          </p:nvPr>
        </p:nvSpPr>
        <p:spPr bwMode="auto">
          <a:xfrm>
            <a:off x="3883025" y="9224963"/>
            <a:ext cx="2970213" cy="4873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4B2896A-1DE1-4EBE-9508-7CBB05D39C40}" type="slidenum">
              <a:rPr lang="tr-TR"/>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0213" cy="485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027" name="Rectangle 3"/>
          <p:cNvSpPr>
            <a:spLocks noGrp="1" noChangeArrowheads="1"/>
          </p:cNvSpPr>
          <p:nvPr>
            <p:ph type="dt" idx="1"/>
          </p:nvPr>
        </p:nvSpPr>
        <p:spPr bwMode="auto">
          <a:xfrm>
            <a:off x="3884613" y="0"/>
            <a:ext cx="2970212" cy="485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028" name="Rectangle 4"/>
          <p:cNvSpPr>
            <a:spLocks noChangeArrowheads="1" noTextEdit="1"/>
          </p:cNvSpPr>
          <p:nvPr>
            <p:ph type="sldImg" idx="2"/>
          </p:nvPr>
        </p:nvSpPr>
        <p:spPr bwMode="auto">
          <a:xfrm>
            <a:off x="998538" y="727075"/>
            <a:ext cx="4857750" cy="3643313"/>
          </a:xfrm>
          <a:prstGeom prst="rect">
            <a:avLst/>
          </a:prstGeom>
          <a:noFill/>
          <a:ln w="9525">
            <a:solidFill>
              <a:srgbClr val="000000"/>
            </a:solidFill>
            <a:miter lim="800000"/>
            <a:headEnd/>
            <a:tailEnd/>
          </a:ln>
          <a:effectLst/>
        </p:spPr>
      </p:sp>
      <p:sp>
        <p:nvSpPr>
          <p:cNvPr id="1029" name="Rectangle 5"/>
          <p:cNvSpPr>
            <a:spLocks noGrp="1" noChangeArrowheads="1"/>
          </p:cNvSpPr>
          <p:nvPr>
            <p:ph type="body" sz="quarter" idx="3"/>
          </p:nvPr>
        </p:nvSpPr>
        <p:spPr bwMode="auto">
          <a:xfrm>
            <a:off x="914400" y="4613275"/>
            <a:ext cx="5026025"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ftr" sz="quarter" idx="4"/>
          </p:nvPr>
        </p:nvSpPr>
        <p:spPr bwMode="auto">
          <a:xfrm>
            <a:off x="0" y="9228138"/>
            <a:ext cx="2970213" cy="485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031" name="Rectangle 7"/>
          <p:cNvSpPr>
            <a:spLocks noGrp="1" noChangeArrowheads="1"/>
          </p:cNvSpPr>
          <p:nvPr>
            <p:ph type="sldNum" sz="quarter" idx="5"/>
          </p:nvPr>
        </p:nvSpPr>
        <p:spPr bwMode="auto">
          <a:xfrm>
            <a:off x="3884613" y="9228138"/>
            <a:ext cx="2970212" cy="485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CC4A6868-C4A5-462D-953D-365D7BAC8C2E}"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34"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34"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34"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34"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5F43D6-59B7-472B-9DA4-D0D4228EA404}" type="slidenum">
              <a:rPr lang="en-GB"/>
              <a:pPr/>
              <a:t>0</a:t>
            </a:fld>
            <a:endParaRPr lang="en-GB" dirty="0"/>
          </a:p>
        </p:txBody>
      </p:sp>
      <p:sp>
        <p:nvSpPr>
          <p:cNvPr id="189442" name="Rectangle 2"/>
          <p:cNvSpPr>
            <a:spLocks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A83094-8D6F-4ADF-AC9B-1AAE8A981290}" type="slidenum">
              <a:rPr lang="en-GB"/>
              <a:pPr/>
              <a:t>9</a:t>
            </a:fld>
            <a:endParaRPr lang="en-GB"/>
          </a:p>
        </p:txBody>
      </p:sp>
      <p:sp>
        <p:nvSpPr>
          <p:cNvPr id="152578" name="Rectangle 2"/>
          <p:cNvSpPr>
            <a:spLocks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0E358F-7545-4571-927E-923D66C2FBF7}" type="slidenum">
              <a:rPr lang="en-GB"/>
              <a:pPr/>
              <a:t>10</a:t>
            </a:fld>
            <a:endParaRPr lang="en-GB"/>
          </a:p>
        </p:txBody>
      </p:sp>
      <p:sp>
        <p:nvSpPr>
          <p:cNvPr id="154626" name="Rectangle 2"/>
          <p:cNvSpPr>
            <a:spLocks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1DC920-D7DE-4F2A-9E3F-6A894B721096}" type="slidenum">
              <a:rPr lang="en-GB"/>
              <a:pPr/>
              <a:t>11</a:t>
            </a:fld>
            <a:endParaRPr lang="en-GB"/>
          </a:p>
        </p:txBody>
      </p:sp>
      <p:sp>
        <p:nvSpPr>
          <p:cNvPr id="156674" name="Rectangle 2"/>
          <p:cNvSpPr>
            <a:spLocks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E299A-BEE2-4072-BD1B-0F28BFB725C2}" type="slidenum">
              <a:rPr lang="en-GB"/>
              <a:pPr/>
              <a:t>12</a:t>
            </a:fld>
            <a:endParaRPr lang="en-GB"/>
          </a:p>
        </p:txBody>
      </p:sp>
      <p:sp>
        <p:nvSpPr>
          <p:cNvPr id="158722" name="Rectangle 2"/>
          <p:cNvSpPr>
            <a:spLocks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7FC7BBF-D454-49E8-8B30-7F3404CACAC7}" type="slidenum">
              <a:rPr lang="en-GB"/>
              <a:pPr/>
              <a:t>13</a:t>
            </a:fld>
            <a:endParaRPr lang="en-GB"/>
          </a:p>
        </p:txBody>
      </p:sp>
      <p:sp>
        <p:nvSpPr>
          <p:cNvPr id="160770" name="Rectangle 2"/>
          <p:cNvSpPr>
            <a:spLocks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DF2145-F77C-4585-92F6-01D757A51AC7}" type="slidenum">
              <a:rPr lang="en-GB"/>
              <a:pPr/>
              <a:t>14</a:t>
            </a:fld>
            <a:endParaRPr lang="en-GB"/>
          </a:p>
        </p:txBody>
      </p:sp>
      <p:sp>
        <p:nvSpPr>
          <p:cNvPr id="197634" name="Rectangle 2"/>
          <p:cNvSpPr>
            <a:spLocks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19B3A6-8303-43B7-885F-60408A9F0958}" type="slidenum">
              <a:rPr lang="en-GB"/>
              <a:pPr/>
              <a:t>15</a:t>
            </a:fld>
            <a:endParaRPr lang="en-GB"/>
          </a:p>
        </p:txBody>
      </p:sp>
      <p:sp>
        <p:nvSpPr>
          <p:cNvPr id="193538" name="Rectangle 2"/>
          <p:cNvSpPr>
            <a:spLocks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170387-545F-4AED-A59D-7B629C794958}" type="slidenum">
              <a:rPr lang="en-GB"/>
              <a:pPr/>
              <a:t>16</a:t>
            </a:fld>
            <a:endParaRPr lang="en-GB"/>
          </a:p>
        </p:txBody>
      </p:sp>
      <p:sp>
        <p:nvSpPr>
          <p:cNvPr id="195586" name="Rectangle 2"/>
          <p:cNvSpPr>
            <a:spLocks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CB8922-322D-46E1-A37D-641CBA85EA0E}" type="slidenum">
              <a:rPr lang="en-GB"/>
              <a:pPr/>
              <a:t>17</a:t>
            </a:fld>
            <a:endParaRPr lang="en-GB"/>
          </a:p>
        </p:txBody>
      </p:sp>
      <p:sp>
        <p:nvSpPr>
          <p:cNvPr id="199682" name="Rectangle 2"/>
          <p:cNvSpPr>
            <a:spLocks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417806-8078-4F48-8A8D-CDAF7B0B0AAC}" type="slidenum">
              <a:rPr lang="en-GB"/>
              <a:pPr/>
              <a:t>18</a:t>
            </a:fld>
            <a:endParaRPr lang="en-GB"/>
          </a:p>
        </p:txBody>
      </p:sp>
      <p:sp>
        <p:nvSpPr>
          <p:cNvPr id="202754" name="Rectangle 2"/>
          <p:cNvSpPr>
            <a:spLocks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6AB643-FE81-423E-B646-4734EA29A4CF}" type="slidenum">
              <a:rPr lang="en-GB"/>
              <a:pPr/>
              <a:t>1</a:t>
            </a:fld>
            <a:endParaRPr lang="en-GB" dirty="0"/>
          </a:p>
        </p:txBody>
      </p:sp>
      <p:sp>
        <p:nvSpPr>
          <p:cNvPr id="191490" name="Rectangle 2"/>
          <p:cNvSpPr>
            <a:spLocks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63EE6-2426-491B-AB18-B20C364B808C}" type="slidenum">
              <a:rPr lang="en-GB"/>
              <a:pPr/>
              <a:t>19</a:t>
            </a:fld>
            <a:endParaRPr lang="en-GB"/>
          </a:p>
        </p:txBody>
      </p:sp>
      <p:sp>
        <p:nvSpPr>
          <p:cNvPr id="164866" name="Rectangle 2"/>
          <p:cNvSpPr>
            <a:spLocks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0B13D2-F52D-4788-ACF1-F0DB742DA457}" type="slidenum">
              <a:rPr lang="en-GB"/>
              <a:pPr/>
              <a:t>20</a:t>
            </a:fld>
            <a:endParaRPr lang="en-GB"/>
          </a:p>
        </p:txBody>
      </p:sp>
      <p:sp>
        <p:nvSpPr>
          <p:cNvPr id="182274" name="Rectangle 2"/>
          <p:cNvSpPr>
            <a:spLocks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C0AC94-6507-4DBC-A242-BFF8A37B8187}" type="slidenum">
              <a:rPr lang="en-GB"/>
              <a:pPr/>
              <a:t>21</a:t>
            </a:fld>
            <a:endParaRPr lang="en-GB"/>
          </a:p>
        </p:txBody>
      </p:sp>
      <p:sp>
        <p:nvSpPr>
          <p:cNvPr id="206850" name="Rectangle 2"/>
          <p:cNvSpPr>
            <a:spLocks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0C9745-8552-4842-BAFE-CBF7674560F6}" type="slidenum">
              <a:rPr lang="en-GB"/>
              <a:pPr/>
              <a:t>22</a:t>
            </a:fld>
            <a:endParaRPr lang="en-GB"/>
          </a:p>
        </p:txBody>
      </p:sp>
      <p:sp>
        <p:nvSpPr>
          <p:cNvPr id="184322" name="Rectangle 2"/>
          <p:cNvSpPr>
            <a:spLocks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8A3399-34A5-4A1D-9E77-FC9ED1B28CDF}" type="slidenum">
              <a:rPr lang="en-GB"/>
              <a:pPr/>
              <a:t>23</a:t>
            </a:fld>
            <a:endParaRPr lang="en-GB"/>
          </a:p>
        </p:txBody>
      </p:sp>
      <p:sp>
        <p:nvSpPr>
          <p:cNvPr id="186370" name="Rectangle 2"/>
          <p:cNvSpPr>
            <a:spLocks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8C299A-31A5-4A35-BD13-96B576DC83E6}" type="slidenum">
              <a:rPr lang="en-GB"/>
              <a:pPr/>
              <a:t>24</a:t>
            </a:fld>
            <a:endParaRPr lang="en-GB"/>
          </a:p>
        </p:txBody>
      </p:sp>
      <p:sp>
        <p:nvSpPr>
          <p:cNvPr id="110594" name="Rectangle 2"/>
          <p:cNvSpPr>
            <a:spLocks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A2E119-ED6C-4139-9160-2F7AB52948EF}" type="slidenum">
              <a:rPr lang="en-GB"/>
              <a:pPr/>
              <a:t>2</a:t>
            </a:fld>
            <a:endParaRPr lang="en-GB" dirty="0"/>
          </a:p>
        </p:txBody>
      </p:sp>
      <p:sp>
        <p:nvSpPr>
          <p:cNvPr id="64514" name="Rectangle 2"/>
          <p:cNvSpPr>
            <a:spLocks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51B21B-90E9-40C3-920C-F443AD34C8CE}" type="slidenum">
              <a:rPr lang="en-GB"/>
              <a:pPr/>
              <a:t>3</a:t>
            </a:fld>
            <a:endParaRPr lang="en-GB" dirty="0"/>
          </a:p>
        </p:txBody>
      </p:sp>
      <p:sp>
        <p:nvSpPr>
          <p:cNvPr id="131074" name="Rectangle 2"/>
          <p:cNvSpPr>
            <a:spLocks noChangeArrowheads="1" noTextEdit="1"/>
          </p:cNvSpPr>
          <p:nvPr>
            <p:ph type="sldImg"/>
          </p:nvPr>
        </p:nvSpPr>
        <p:spPr>
          <a:ln/>
        </p:spPr>
      </p:sp>
      <p:sp>
        <p:nvSpPr>
          <p:cNvPr id="13107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D551B5-E1DA-4508-9329-EE29D8B750C7}" type="slidenum">
              <a:rPr lang="en-GB"/>
              <a:pPr/>
              <a:t>4</a:t>
            </a:fld>
            <a:endParaRPr lang="en-GB" dirty="0"/>
          </a:p>
        </p:txBody>
      </p:sp>
      <p:sp>
        <p:nvSpPr>
          <p:cNvPr id="133122" name="Rectangle 2"/>
          <p:cNvSpPr>
            <a:spLocks noChangeArrowheads="1" noTextEdit="1"/>
          </p:cNvSpPr>
          <p:nvPr>
            <p:ph type="sldImg"/>
          </p:nvPr>
        </p:nvSpPr>
        <p:spPr>
          <a:ln/>
        </p:spPr>
      </p:sp>
      <p:sp>
        <p:nvSpPr>
          <p:cNvPr id="13312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90854BF-3A0D-4AD2-8F5C-0C47D3322E1A}" type="slidenum">
              <a:rPr lang="en-GB"/>
              <a:pPr/>
              <a:t>5</a:t>
            </a:fld>
            <a:endParaRPr lang="en-GB"/>
          </a:p>
        </p:txBody>
      </p:sp>
      <p:sp>
        <p:nvSpPr>
          <p:cNvPr id="142338" name="Rectangle 2"/>
          <p:cNvSpPr>
            <a:spLocks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0FD065-AAC5-4E15-B1B4-69BCB63FFDE8}" type="slidenum">
              <a:rPr lang="en-GB"/>
              <a:pPr/>
              <a:t>6</a:t>
            </a:fld>
            <a:endParaRPr lang="en-GB"/>
          </a:p>
        </p:txBody>
      </p:sp>
      <p:sp>
        <p:nvSpPr>
          <p:cNvPr id="144386" name="Rectangle 2"/>
          <p:cNvSpPr>
            <a:spLocks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73A86F-2AF7-48FE-B02A-1F0FAB17E383}" type="slidenum">
              <a:rPr lang="en-GB"/>
              <a:pPr/>
              <a:t>7</a:t>
            </a:fld>
            <a:endParaRPr lang="en-GB"/>
          </a:p>
        </p:txBody>
      </p:sp>
      <p:sp>
        <p:nvSpPr>
          <p:cNvPr id="148482" name="Rectangle 2"/>
          <p:cNvSpPr>
            <a:spLocks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1C0378-BB8B-4187-A86B-9508DA152A32}" type="slidenum">
              <a:rPr lang="en-GB"/>
              <a:pPr/>
              <a:t>8</a:t>
            </a:fld>
            <a:endParaRPr lang="en-GB"/>
          </a:p>
        </p:txBody>
      </p:sp>
      <p:sp>
        <p:nvSpPr>
          <p:cNvPr id="150530" name="Rectangle 2"/>
          <p:cNvSpPr>
            <a:spLocks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822325"/>
            <a:ext cx="2105025" cy="555148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357188" y="822325"/>
            <a:ext cx="6167437" cy="55514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822325"/>
            <a:ext cx="8424862" cy="403225"/>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357188" y="1801813"/>
            <a:ext cx="4135437"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5025" y="1801813"/>
            <a:ext cx="4137025"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57188" y="822325"/>
            <a:ext cx="8424862" cy="403225"/>
          </a:xfrm>
        </p:spPr>
        <p:txBody>
          <a:bodyPr/>
          <a:lstStyle/>
          <a:p>
            <a:r>
              <a:rPr lang="en-US" smtClean="0"/>
              <a:t>Click to edit Master title style</a:t>
            </a:r>
            <a:endParaRPr lang="tr-TR"/>
          </a:p>
        </p:txBody>
      </p:sp>
      <p:sp>
        <p:nvSpPr>
          <p:cNvPr id="3" name="Content Placeholder 2"/>
          <p:cNvSpPr>
            <a:spLocks noGrp="1"/>
          </p:cNvSpPr>
          <p:nvPr>
            <p:ph sz="quarter" idx="1"/>
          </p:nvPr>
        </p:nvSpPr>
        <p:spPr>
          <a:xfrm>
            <a:off x="357188" y="1801813"/>
            <a:ext cx="4135437"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quarter" idx="2"/>
          </p:nvPr>
        </p:nvSpPr>
        <p:spPr>
          <a:xfrm>
            <a:off x="4645025" y="1801813"/>
            <a:ext cx="4137025"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half" idx="3"/>
          </p:nvPr>
        </p:nvSpPr>
        <p:spPr>
          <a:xfrm>
            <a:off x="357188" y="4164013"/>
            <a:ext cx="8424862"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357188" y="822325"/>
            <a:ext cx="8424862" cy="403225"/>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357188" y="1801813"/>
            <a:ext cx="8424862"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357188" y="4164013"/>
            <a:ext cx="8424862"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357188" y="1801813"/>
            <a:ext cx="4135437"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5025" y="1801813"/>
            <a:ext cx="4137025"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57188" y="822325"/>
            <a:ext cx="8424862" cy="403225"/>
          </a:xfrm>
          <a:prstGeom prst="rect">
            <a:avLst/>
          </a:prstGeom>
          <a:noFill/>
          <a:ln w="9525">
            <a:noFill/>
            <a:miter lim="800000"/>
            <a:headEnd/>
            <a:tailEnd/>
          </a:ln>
        </p:spPr>
        <p:txBody>
          <a:bodyPr vert="horz" wrap="square" lIns="0" tIns="90000" rIns="0" bIns="0" numCol="1" anchor="t" anchorCtr="0" compatLnSpc="1">
            <a:prstTxWarp prst="textNoShape">
              <a:avLst/>
            </a:prstTxWarp>
          </a:bodyPr>
          <a:lstStyle/>
          <a:p>
            <a:pPr lvl="0"/>
            <a:r>
              <a:rPr lang="en-GB" smtClean="0"/>
              <a:t>Click to edit Master title style</a:t>
            </a:r>
          </a:p>
        </p:txBody>
      </p:sp>
      <p:sp>
        <p:nvSpPr>
          <p:cNvPr id="4099" name="Rectangle 3"/>
          <p:cNvSpPr>
            <a:spLocks noGrp="1" noChangeArrowheads="1"/>
          </p:cNvSpPr>
          <p:nvPr>
            <p:ph type="body" idx="1"/>
          </p:nvPr>
        </p:nvSpPr>
        <p:spPr bwMode="auto">
          <a:xfrm>
            <a:off x="357188" y="1801813"/>
            <a:ext cx="8424862" cy="4572000"/>
          </a:xfrm>
          <a:prstGeom prst="rect">
            <a:avLst/>
          </a:prstGeom>
          <a:noFill/>
          <a:ln w="9525">
            <a:noFill/>
            <a:miter lim="800000"/>
            <a:headEnd/>
            <a:tailEnd/>
          </a:ln>
        </p:spPr>
        <p:txBody>
          <a:bodyPr vert="horz" wrap="square" lIns="0" tIns="3600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0" name="Rectangle 4"/>
          <p:cNvSpPr>
            <a:spLocks noChangeArrowheads="1"/>
          </p:cNvSpPr>
          <p:nvPr/>
        </p:nvSpPr>
        <p:spPr bwMode="auto">
          <a:xfrm>
            <a:off x="357188" y="1344613"/>
            <a:ext cx="8424862" cy="173037"/>
          </a:xfrm>
          <a:prstGeom prst="rect">
            <a:avLst/>
          </a:prstGeom>
          <a:solidFill>
            <a:srgbClr val="004770"/>
          </a:solidFill>
          <a:ln w="9525">
            <a:noFill/>
            <a:miter lim="800000"/>
            <a:headEnd/>
            <a:tailEnd/>
          </a:ln>
          <a:effectLst/>
        </p:spPr>
        <p:txBody>
          <a:bodyPr wrap="none" anchor="ctr"/>
          <a:lstStyle/>
          <a:p>
            <a:endParaRPr lang="tr-TR"/>
          </a:p>
        </p:txBody>
      </p:sp>
      <p:sp>
        <p:nvSpPr>
          <p:cNvPr id="4119" name="Text Box 23"/>
          <p:cNvSpPr txBox="1">
            <a:spLocks noChangeArrowheads="1"/>
          </p:cNvSpPr>
          <p:nvPr/>
        </p:nvSpPr>
        <p:spPr bwMode="auto">
          <a:xfrm>
            <a:off x="7748588" y="6561138"/>
            <a:ext cx="1033462" cy="131762"/>
          </a:xfrm>
          <a:prstGeom prst="rect">
            <a:avLst/>
          </a:prstGeom>
          <a:noFill/>
          <a:ln w="9525">
            <a:noFill/>
            <a:miter lim="800000"/>
            <a:headEnd/>
            <a:tailEnd/>
          </a:ln>
        </p:spPr>
        <p:txBody>
          <a:bodyPr lIns="0" tIns="0" rIns="0" bIns="0"/>
          <a:lstStyle/>
          <a:p>
            <a:pPr algn="r">
              <a:spcBef>
                <a:spcPct val="50000"/>
              </a:spcBef>
            </a:pPr>
            <a:r>
              <a:rPr lang="en-GB" sz="1000"/>
              <a:t>Page </a:t>
            </a:r>
            <a:fld id="{CC880E78-2FBA-4BE6-9A3D-B0DEB8220077}" type="slidenum">
              <a:rPr lang="en-GB" sz="1000"/>
              <a:pPr algn="r">
                <a:spcBef>
                  <a:spcPct val="50000"/>
                </a:spcBef>
              </a:pPr>
              <a:t>‹#›</a:t>
            </a:fld>
            <a:endParaRPr lang="en-GB" sz="1000"/>
          </a:p>
        </p:txBody>
      </p:sp>
      <p:sp>
        <p:nvSpPr>
          <p:cNvPr id="4120" name="Text Box 24"/>
          <p:cNvSpPr txBox="1">
            <a:spLocks noChangeArrowheads="1"/>
          </p:cNvSpPr>
          <p:nvPr userDrawn="1"/>
        </p:nvSpPr>
        <p:spPr bwMode="auto">
          <a:xfrm>
            <a:off x="344488" y="6389688"/>
            <a:ext cx="5783262" cy="274637"/>
          </a:xfrm>
          <a:prstGeom prst="rect">
            <a:avLst/>
          </a:prstGeom>
          <a:noFill/>
          <a:ln w="9525">
            <a:noFill/>
            <a:miter lim="800000"/>
            <a:headEnd/>
            <a:tailEnd/>
          </a:ln>
          <a:effectLst/>
        </p:spPr>
        <p:txBody>
          <a:bodyPr>
            <a:spAutoFit/>
          </a:bodyPr>
          <a:lstStyle/>
          <a:p>
            <a:r>
              <a:rPr lang="en-GB" sz="1200" b="1"/>
              <a:t>Early Stage </a:t>
            </a:r>
            <a:r>
              <a:rPr lang="tr-TR" sz="1200" b="1"/>
              <a:t>o</a:t>
            </a:r>
            <a:r>
              <a:rPr lang="en-GB" sz="1200" b="1"/>
              <a:t>f Infrastructure R</a:t>
            </a:r>
            <a:r>
              <a:rPr lang="tr-TR" sz="1200" b="1"/>
              <a:t>EIT</a:t>
            </a:r>
            <a:r>
              <a:rPr lang="en-GB" sz="1200" b="1"/>
              <a:t>s:</a:t>
            </a:r>
            <a:r>
              <a:rPr lang="tr-TR" sz="1200" b="1"/>
              <a:t> T</a:t>
            </a:r>
            <a:r>
              <a:rPr lang="en-GB" sz="1200" b="1"/>
              <a:t>urkey Experience </a:t>
            </a:r>
            <a:r>
              <a:rPr lang="tr-TR" sz="1200" b="1"/>
              <a:t>a</a:t>
            </a:r>
            <a:r>
              <a:rPr lang="en-GB" sz="1200" b="1"/>
              <a:t>t Legislative Level</a:t>
            </a:r>
            <a:endParaRPr lang="tr-TR" sz="1200" b="1"/>
          </a:p>
        </p:txBody>
      </p:sp>
      <p:sp>
        <p:nvSpPr>
          <p:cNvPr id="4121" name="Line 25"/>
          <p:cNvSpPr>
            <a:spLocks noChangeShapeType="1"/>
          </p:cNvSpPr>
          <p:nvPr userDrawn="1"/>
        </p:nvSpPr>
        <p:spPr bwMode="auto">
          <a:xfrm>
            <a:off x="258763" y="6380163"/>
            <a:ext cx="8616950" cy="0"/>
          </a:xfrm>
          <a:prstGeom prst="line">
            <a:avLst/>
          </a:prstGeom>
          <a:noFill/>
          <a:ln w="9525">
            <a:solidFill>
              <a:schemeClr val="tx1"/>
            </a:solidFill>
            <a:round/>
            <a:headEnd/>
            <a:tailEnd/>
          </a:ln>
          <a:effec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 id="2147483663" r:id="rId14"/>
  </p:sldLayoutIdLst>
  <p:transition/>
  <p:txStyles>
    <p:titleStyle>
      <a:lvl1pPr algn="l" rtl="0" fontAlgn="base">
        <a:lnSpc>
          <a:spcPct val="90000"/>
        </a:lnSpc>
        <a:spcBef>
          <a:spcPct val="0"/>
        </a:spcBef>
        <a:spcAft>
          <a:spcPct val="0"/>
        </a:spcAft>
        <a:defRPr sz="2400" b="1">
          <a:solidFill>
            <a:srgbClr val="004770"/>
          </a:solidFill>
          <a:latin typeface="+mj-lt"/>
          <a:ea typeface="+mj-ea"/>
          <a:cs typeface="+mj-cs"/>
        </a:defRPr>
      </a:lvl1pPr>
      <a:lvl2pPr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2pPr>
      <a:lvl3pPr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3pPr>
      <a:lvl4pPr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4pPr>
      <a:lvl5pPr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5pPr>
      <a:lvl6pPr marL="457200"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6pPr>
      <a:lvl7pPr marL="914400"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7pPr>
      <a:lvl8pPr marL="1371600"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8pPr>
      <a:lvl9pPr marL="1828800" algn="l" rtl="0" fontAlgn="base">
        <a:lnSpc>
          <a:spcPct val="90000"/>
        </a:lnSpc>
        <a:spcBef>
          <a:spcPct val="0"/>
        </a:spcBef>
        <a:spcAft>
          <a:spcPct val="0"/>
        </a:spcAft>
        <a:defRPr sz="2400" b="1">
          <a:solidFill>
            <a:srgbClr val="004770"/>
          </a:solidFill>
          <a:latin typeface="Tahoma" pitchFamily="34" charset="0"/>
          <a:ea typeface="ＭＳ Ｐゴシック" pitchFamily="34" charset="-128"/>
        </a:defRPr>
      </a:lvl9pPr>
    </p:titleStyle>
    <p:bodyStyle>
      <a:lvl1pPr algn="l" rtl="0" fontAlgn="base">
        <a:lnSpc>
          <a:spcPct val="90000"/>
        </a:lnSpc>
        <a:spcBef>
          <a:spcPct val="20000"/>
        </a:spcBef>
        <a:spcAft>
          <a:spcPts val="100"/>
        </a:spcAft>
        <a:defRPr sz="2400">
          <a:solidFill>
            <a:schemeClr val="tx1"/>
          </a:solidFill>
          <a:latin typeface="+mn-lt"/>
          <a:ea typeface="+mn-ea"/>
          <a:cs typeface="+mn-cs"/>
        </a:defRPr>
      </a:lvl1pPr>
      <a:lvl2pPr algn="l" rtl="0" fontAlgn="base">
        <a:lnSpc>
          <a:spcPct val="90000"/>
        </a:lnSpc>
        <a:spcBef>
          <a:spcPct val="20000"/>
        </a:spcBef>
        <a:spcAft>
          <a:spcPts val="100"/>
        </a:spcAft>
        <a:buClr>
          <a:srgbClr val="004770"/>
        </a:buClr>
        <a:buSzPct val="120000"/>
        <a:buChar char="•"/>
        <a:defRPr sz="2400">
          <a:solidFill>
            <a:schemeClr val="tx1"/>
          </a:solidFill>
          <a:latin typeface="+mn-lt"/>
          <a:ea typeface="+mn-ea"/>
        </a:defRPr>
      </a:lvl2pPr>
      <a:lvl3pPr marL="254000" indent="-254000" algn="l" rtl="0" fontAlgn="base">
        <a:lnSpc>
          <a:spcPct val="90000"/>
        </a:lnSpc>
        <a:spcBef>
          <a:spcPct val="20000"/>
        </a:spcBef>
        <a:spcAft>
          <a:spcPts val="100"/>
        </a:spcAft>
        <a:buClr>
          <a:srgbClr val="004770"/>
        </a:buClr>
        <a:buFont typeface="Symbol" pitchFamily="18" charset="2"/>
        <a:buChar char="-"/>
        <a:defRPr sz="2000">
          <a:solidFill>
            <a:schemeClr val="tx1"/>
          </a:solidFill>
          <a:latin typeface="+mn-lt"/>
          <a:ea typeface="+mn-ea"/>
        </a:defRPr>
      </a:lvl3pPr>
      <a:lvl4pPr marL="508000" indent="-254000" algn="l" rtl="0" fontAlgn="base">
        <a:lnSpc>
          <a:spcPct val="90000"/>
        </a:lnSpc>
        <a:spcBef>
          <a:spcPct val="20000"/>
        </a:spcBef>
        <a:spcAft>
          <a:spcPts val="100"/>
        </a:spcAft>
        <a:buFont typeface="Symbol" pitchFamily="18" charset="2"/>
        <a:buChar char="-"/>
        <a:defRPr>
          <a:solidFill>
            <a:schemeClr val="tx1"/>
          </a:solidFill>
          <a:latin typeface="+mn-lt"/>
          <a:ea typeface="+mn-ea"/>
        </a:defRPr>
      </a:lvl4pPr>
      <a:lvl5pPr marL="762000" indent="-254000" algn="l" rtl="0" fontAlgn="base">
        <a:lnSpc>
          <a:spcPct val="90000"/>
        </a:lnSpc>
        <a:spcBef>
          <a:spcPct val="20000"/>
        </a:spcBef>
        <a:spcAft>
          <a:spcPts val="100"/>
        </a:spcAft>
        <a:buFont typeface="Symbol" pitchFamily="18" charset="2"/>
        <a:buChar char="-"/>
        <a:defRPr sz="1600">
          <a:solidFill>
            <a:schemeClr val="tx1"/>
          </a:solidFill>
          <a:latin typeface="+mn-lt"/>
          <a:ea typeface="+mn-ea"/>
        </a:defRPr>
      </a:lvl5pPr>
      <a:lvl6pPr marL="1219200" indent="-254000" algn="l" rtl="0" fontAlgn="base">
        <a:lnSpc>
          <a:spcPct val="90000"/>
        </a:lnSpc>
        <a:spcBef>
          <a:spcPct val="20000"/>
        </a:spcBef>
        <a:spcAft>
          <a:spcPts val="100"/>
        </a:spcAft>
        <a:buFont typeface="Symbol" pitchFamily="18" charset="2"/>
        <a:buChar char="-"/>
        <a:defRPr sz="1600">
          <a:solidFill>
            <a:schemeClr val="tx1"/>
          </a:solidFill>
          <a:latin typeface="+mn-lt"/>
          <a:ea typeface="+mn-ea"/>
        </a:defRPr>
      </a:lvl6pPr>
      <a:lvl7pPr marL="1676400" indent="-254000" algn="l" rtl="0" fontAlgn="base">
        <a:lnSpc>
          <a:spcPct val="90000"/>
        </a:lnSpc>
        <a:spcBef>
          <a:spcPct val="20000"/>
        </a:spcBef>
        <a:spcAft>
          <a:spcPts val="100"/>
        </a:spcAft>
        <a:buFont typeface="Symbol" pitchFamily="18" charset="2"/>
        <a:buChar char="-"/>
        <a:defRPr sz="1600">
          <a:solidFill>
            <a:schemeClr val="tx1"/>
          </a:solidFill>
          <a:latin typeface="+mn-lt"/>
          <a:ea typeface="+mn-ea"/>
        </a:defRPr>
      </a:lvl7pPr>
      <a:lvl8pPr marL="2133600" indent="-254000" algn="l" rtl="0" fontAlgn="base">
        <a:lnSpc>
          <a:spcPct val="90000"/>
        </a:lnSpc>
        <a:spcBef>
          <a:spcPct val="20000"/>
        </a:spcBef>
        <a:spcAft>
          <a:spcPts val="100"/>
        </a:spcAft>
        <a:buFont typeface="Symbol" pitchFamily="18" charset="2"/>
        <a:buChar char="-"/>
        <a:defRPr sz="1600">
          <a:solidFill>
            <a:schemeClr val="tx1"/>
          </a:solidFill>
          <a:latin typeface="+mn-lt"/>
          <a:ea typeface="+mn-ea"/>
        </a:defRPr>
      </a:lvl8pPr>
      <a:lvl9pPr marL="2590800" indent="-254000" algn="l" rtl="0" fontAlgn="base">
        <a:lnSpc>
          <a:spcPct val="90000"/>
        </a:lnSpc>
        <a:spcBef>
          <a:spcPct val="20000"/>
        </a:spcBef>
        <a:spcAft>
          <a:spcPts val="100"/>
        </a:spcAft>
        <a:buFont typeface="Symbol" pitchFamily="18" charset="2"/>
        <a:buChar char="-"/>
        <a:defRPr sz="1600">
          <a:solidFill>
            <a:schemeClr val="tx1"/>
          </a:solidFill>
          <a:latin typeface="+mn-lt"/>
          <a:ea typeface="+mn-ea"/>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4.xml"/><Relationship Id="rId1" Type="http://schemas.openxmlformats.org/officeDocument/2006/relationships/vmlDrawing" Target="../drawings/vmlDrawing2.vml"/><Relationship Id="rId4" Type="http://schemas.openxmlformats.org/officeDocument/2006/relationships/oleObject" Target="../embeddings/Microsoft_Office_Excel_Chart3.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mailto:pekdemird@dtz.com.tr" TargetMode="External"/><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png"/><Relationship Id="rId5" Type="http://schemas.openxmlformats.org/officeDocument/2006/relationships/oleObject" Target="../embeddings/Microsoft_Office_Excel_Chart2.xls"/><Relationship Id="rId4" Type="http://schemas.openxmlformats.org/officeDocument/2006/relationships/oleObject" Target="../embeddings/Microsoft_Office_Excel_Chart1.xls"/></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ctrTitle"/>
          </p:nvPr>
        </p:nvSpPr>
        <p:spPr>
          <a:xfrm>
            <a:off x="355600" y="1916113"/>
            <a:ext cx="8423275" cy="863600"/>
          </a:xfrm>
        </p:spPr>
        <p:txBody>
          <a:bodyPr/>
          <a:lstStyle/>
          <a:p>
            <a:r>
              <a:rPr lang="en-GB" dirty="0"/>
              <a:t>EARLY STAGE OF INFRASTRUCTURE REITs:</a:t>
            </a:r>
            <a:r>
              <a:rPr lang="tr-TR"/>
              <a:t/>
            </a:r>
            <a:br>
              <a:rPr lang="tr-TR"/>
            </a:br>
            <a:r>
              <a:rPr lang="en-GB" dirty="0"/>
              <a:t>TURKEY EXPERIENCE AT LEGISLATIVE LEVEL</a:t>
            </a:r>
            <a:r>
              <a:rPr lang="tr-TR"/>
              <a:t/>
            </a:r>
            <a:br>
              <a:rPr lang="tr-TR"/>
            </a:br>
            <a:endParaRPr lang="en-GB" dirty="0"/>
          </a:p>
        </p:txBody>
      </p:sp>
      <p:sp>
        <p:nvSpPr>
          <p:cNvPr id="188419" name="Rectangle 3"/>
          <p:cNvSpPr>
            <a:spLocks noGrp="1" noChangeArrowheads="1"/>
          </p:cNvSpPr>
          <p:nvPr>
            <p:ph type="subTitle" idx="1"/>
          </p:nvPr>
        </p:nvSpPr>
        <p:spPr>
          <a:xfrm>
            <a:off x="355600" y="2930525"/>
            <a:ext cx="8461375" cy="1173163"/>
          </a:xfrm>
        </p:spPr>
        <p:txBody>
          <a:bodyPr/>
          <a:lstStyle/>
          <a:p>
            <a:pPr algn="l"/>
            <a:r>
              <a:rPr lang="tr-TR"/>
              <a:t>17th ERES Conference</a:t>
            </a:r>
          </a:p>
          <a:p>
            <a:pPr algn="l"/>
            <a:r>
              <a:rPr lang="tr-TR" sz="2000"/>
              <a:t>23 – 26 June</a:t>
            </a:r>
          </a:p>
          <a:p>
            <a:pPr algn="l"/>
            <a:r>
              <a:rPr lang="tr-TR" sz="2000"/>
              <a:t>Milan, Italy</a:t>
            </a:r>
            <a:endParaRPr lang="en-GB" sz="2000" dirty="0"/>
          </a:p>
        </p:txBody>
      </p:sp>
      <p:sp>
        <p:nvSpPr>
          <p:cNvPr id="188420" name="Text Box 4"/>
          <p:cNvSpPr txBox="1">
            <a:spLocks noChangeArrowheads="1"/>
          </p:cNvSpPr>
          <p:nvPr/>
        </p:nvSpPr>
        <p:spPr bwMode="auto">
          <a:xfrm>
            <a:off x="5534025" y="4529138"/>
            <a:ext cx="3143250" cy="885825"/>
          </a:xfrm>
          <a:prstGeom prst="rect">
            <a:avLst/>
          </a:prstGeom>
          <a:noFill/>
          <a:ln w="9525">
            <a:noFill/>
            <a:miter lim="800000"/>
            <a:headEnd/>
            <a:tailEnd/>
          </a:ln>
          <a:effectLst/>
        </p:spPr>
        <p:txBody>
          <a:bodyPr>
            <a:spAutoFit/>
          </a:bodyPr>
          <a:lstStyle/>
          <a:p>
            <a:r>
              <a:rPr lang="tr-TR" sz="2000" b="1"/>
              <a:t>Dilek PEKDEMIR</a:t>
            </a:r>
          </a:p>
          <a:p>
            <a:r>
              <a:rPr lang="tr-TR" sz="1600">
                <a:solidFill>
                  <a:schemeClr val="tx2"/>
                </a:solidFill>
              </a:rPr>
              <a:t>DTZ</a:t>
            </a:r>
            <a:r>
              <a:rPr lang="tr-TR" sz="1600"/>
              <a:t> Pamir &amp; Soyuer</a:t>
            </a:r>
          </a:p>
          <a:p>
            <a:r>
              <a:rPr lang="tr-TR" sz="1600"/>
              <a:t>Istanbul, Turkey</a:t>
            </a:r>
            <a:endParaRPr lang="en-US" sz="16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p:txBody>
          <a:bodyPr/>
          <a:lstStyle/>
          <a:p>
            <a:r>
              <a:rPr lang="tr-TR"/>
              <a:t>Infrastructure REITs</a:t>
            </a:r>
          </a:p>
        </p:txBody>
      </p:sp>
      <p:sp>
        <p:nvSpPr>
          <p:cNvPr id="151555" name="Rectangle 3"/>
          <p:cNvSpPr>
            <a:spLocks noChangeArrowheads="1"/>
          </p:cNvSpPr>
          <p:nvPr/>
        </p:nvSpPr>
        <p:spPr bwMode="auto">
          <a:xfrm>
            <a:off x="357188" y="2065338"/>
            <a:ext cx="8424862" cy="4274502"/>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Infrastructure financed largely by governments, the demand for new infrastructure means the private sector investment will also be required.</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dirty="0">
                <a:latin typeface="Tahoma" pitchFamily="34" charset="0"/>
              </a:rPr>
              <a:t> </a:t>
            </a:r>
            <a:r>
              <a:rPr lang="en-GB" dirty="0">
                <a:latin typeface="Tahoma" pitchFamily="34" charset="0"/>
              </a:rPr>
              <a:t>Traditional project financing through </a:t>
            </a:r>
            <a:r>
              <a:rPr lang="en-GB" u="sng" dirty="0">
                <a:latin typeface="Tahoma" pitchFamily="34" charset="0"/>
              </a:rPr>
              <a:t>bank debt </a:t>
            </a:r>
            <a:r>
              <a:rPr lang="en-GB" dirty="0">
                <a:latin typeface="Tahoma" pitchFamily="34" charset="0"/>
              </a:rPr>
              <a:t>is being overtaken by capital market financing solutions like </a:t>
            </a:r>
            <a:r>
              <a:rPr lang="en-GB" u="sng" dirty="0">
                <a:latin typeface="Tahoma" pitchFamily="34" charset="0"/>
              </a:rPr>
              <a:t>infrastructure funds</a:t>
            </a:r>
            <a:r>
              <a:rPr lang="tr-TR" u="sng" dirty="0">
                <a:latin typeface="Tahoma" pitchFamily="34" charset="0"/>
              </a:rPr>
              <a:t> </a:t>
            </a:r>
            <a:r>
              <a:rPr lang="tr-TR" dirty="0">
                <a:latin typeface="Tahoma" pitchFamily="34" charset="0"/>
              </a:rPr>
              <a:t>(US, Australia, India, Brazil, China)</a:t>
            </a:r>
          </a:p>
          <a:p>
            <a:pPr marL="742950" lvl="1" indent="-285750" eaLnBrk="1" hangingPunct="1">
              <a:lnSpc>
                <a:spcPct val="90000"/>
              </a:lnSpc>
              <a:spcBef>
                <a:spcPct val="20000"/>
              </a:spcBef>
              <a:spcAft>
                <a:spcPts val="100"/>
              </a:spcAft>
              <a:buClr>
                <a:srgbClr val="004770"/>
              </a:buClr>
              <a:buSzPct val="120000"/>
              <a:buFontTx/>
              <a:buChar char="•"/>
            </a:pPr>
            <a:r>
              <a:rPr lang="en-GB" u="sng" dirty="0">
                <a:latin typeface="Tahoma" pitchFamily="34" charset="0"/>
              </a:rPr>
              <a:t>Public-Private-Partnerships</a:t>
            </a:r>
            <a:r>
              <a:rPr lang="en-GB" dirty="0">
                <a:latin typeface="Tahoma" pitchFamily="34" charset="0"/>
              </a:rPr>
              <a:t> (PPPs) are popular in Canada, Australia and also Europe, to help the private sector keep up with infrastructure needs.</a:t>
            </a: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The recent arguments about new infrastructure financing source address that </a:t>
            </a:r>
            <a:r>
              <a:rPr lang="en-GB" u="sng" dirty="0">
                <a:latin typeface="Tahoma" pitchFamily="34" charset="0"/>
              </a:rPr>
              <a:t>REITs</a:t>
            </a:r>
            <a:r>
              <a:rPr lang="en-GB" dirty="0">
                <a:latin typeface="Tahoma" pitchFamily="34" charset="0"/>
              </a:rPr>
              <a:t> may be an alternative method</a:t>
            </a:r>
            <a:endParaRPr lang="tr-TR" dirty="0">
              <a:latin typeface="Tahoma" pitchFamily="34" charset="0"/>
            </a:endParaRPr>
          </a:p>
        </p:txBody>
      </p:sp>
      <p:sp>
        <p:nvSpPr>
          <p:cNvPr id="151556"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Global experience</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tr-TR"/>
              <a:t>Infrastructure REITs: Global Experience</a:t>
            </a:r>
          </a:p>
        </p:txBody>
      </p:sp>
      <p:sp>
        <p:nvSpPr>
          <p:cNvPr id="153603" name="Rectangle 3"/>
          <p:cNvSpPr>
            <a:spLocks noChangeArrowheads="1"/>
          </p:cNvSpPr>
          <p:nvPr/>
        </p:nvSpPr>
        <p:spPr bwMode="auto">
          <a:xfrm>
            <a:off x="319088" y="2179638"/>
            <a:ext cx="8488362" cy="37973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smtClean="0">
                <a:latin typeface="Tahoma" pitchFamily="34" charset="0"/>
              </a:rPr>
              <a:t>In </a:t>
            </a:r>
            <a:r>
              <a:rPr lang="en-GB" dirty="0">
                <a:latin typeface="Tahoma" pitchFamily="34" charset="0"/>
              </a:rPr>
              <a:t>Japan, the first infrastructure REIT, the Industrial and Infrastructure Fund, Investment Corporation (IIF) was launched in 2007, under the Investment Trust Law.</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IIF is the first J-REIT focused on acquiring and operating both industrial and infrastructure properties in Japan</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As end of first quarter of 2010, three of ten properties in the IIF portfolio are infrastructure facilities</a:t>
            </a:r>
            <a:endParaRPr lang="tr-TR"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tr-TR" sz="2000" dirty="0">
                <a:latin typeface="Tahoma" pitchFamily="34" charset="0"/>
              </a:rPr>
              <a:t>T</a:t>
            </a:r>
            <a:r>
              <a:rPr lang="en-GB" sz="2000" dirty="0" err="1">
                <a:latin typeface="Tahoma" pitchFamily="34" charset="0"/>
              </a:rPr>
              <a:t>ransportation</a:t>
            </a:r>
            <a:r>
              <a:rPr lang="en-GB" sz="2000" dirty="0">
                <a:latin typeface="Tahoma" pitchFamily="34" charset="0"/>
              </a:rPr>
              <a:t> (</a:t>
            </a:r>
            <a:r>
              <a:rPr lang="en-GB" sz="2000" dirty="0" err="1">
                <a:latin typeface="Tahoma" pitchFamily="34" charset="0"/>
              </a:rPr>
              <a:t>Haneda</a:t>
            </a:r>
            <a:r>
              <a:rPr lang="en-GB" sz="2000" dirty="0">
                <a:latin typeface="Tahoma" pitchFamily="34" charset="0"/>
              </a:rPr>
              <a:t> Airport Maintenance Centre)</a:t>
            </a:r>
            <a:endParaRPr lang="tr-TR" sz="2000"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tr-TR" sz="2000" dirty="0">
                <a:latin typeface="Tahoma" pitchFamily="34" charset="0"/>
              </a:rPr>
              <a:t>T</a:t>
            </a:r>
            <a:r>
              <a:rPr lang="en-GB" sz="2000" dirty="0" err="1">
                <a:latin typeface="Tahoma" pitchFamily="34" charset="0"/>
              </a:rPr>
              <a:t>elecom</a:t>
            </a:r>
            <a:r>
              <a:rPr lang="en-GB" sz="2000" dirty="0">
                <a:latin typeface="Tahoma" pitchFamily="34" charset="0"/>
              </a:rPr>
              <a:t> (</a:t>
            </a:r>
            <a:r>
              <a:rPr lang="en-GB" sz="2000" dirty="0" err="1">
                <a:latin typeface="Tahoma" pitchFamily="34" charset="0"/>
              </a:rPr>
              <a:t>Shinsuna</a:t>
            </a:r>
            <a:r>
              <a:rPr lang="en-GB" sz="2000" dirty="0">
                <a:latin typeface="Tahoma" pitchFamily="34" charset="0"/>
              </a:rPr>
              <a:t> Data Centre)</a:t>
            </a:r>
            <a:endParaRPr lang="tr-TR" sz="2000"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tr-TR" sz="2000" dirty="0">
                <a:latin typeface="Tahoma" pitchFamily="34" charset="0"/>
              </a:rPr>
              <a:t>E</a:t>
            </a:r>
            <a:r>
              <a:rPr lang="en-GB" sz="2000" dirty="0" err="1">
                <a:latin typeface="Tahoma" pitchFamily="34" charset="0"/>
              </a:rPr>
              <a:t>nergy</a:t>
            </a:r>
            <a:r>
              <a:rPr lang="en-GB" sz="2000" dirty="0">
                <a:latin typeface="Tahoma" pitchFamily="34" charset="0"/>
              </a:rPr>
              <a:t> (Kobe District Heating and Cooling Centre) </a:t>
            </a:r>
            <a:endParaRPr lang="tr-TR" sz="2000"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endParaRPr lang="tr-TR" dirty="0">
              <a:latin typeface="Tahoma" pitchFamily="34" charset="0"/>
            </a:endParaRPr>
          </a:p>
        </p:txBody>
      </p:sp>
      <p:sp>
        <p:nvSpPr>
          <p:cNvPr id="153604"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Japan : J-REITs</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p:txBody>
          <a:bodyPr/>
          <a:lstStyle/>
          <a:p>
            <a:r>
              <a:rPr lang="tr-TR"/>
              <a:t>Infrastructure REITs: Global Experience</a:t>
            </a:r>
          </a:p>
        </p:txBody>
      </p:sp>
      <p:sp>
        <p:nvSpPr>
          <p:cNvPr id="155651" name="Rectangle 3"/>
          <p:cNvSpPr>
            <a:spLocks noChangeArrowheads="1"/>
          </p:cNvSpPr>
          <p:nvPr/>
        </p:nvSpPr>
        <p:spPr bwMode="auto">
          <a:xfrm>
            <a:off x="306388" y="2027238"/>
            <a:ext cx="8424862" cy="4271962"/>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smtClean="0">
                <a:latin typeface="Tahoma" pitchFamily="34" charset="0"/>
              </a:rPr>
              <a:t>In </a:t>
            </a:r>
            <a:r>
              <a:rPr lang="en-GB" dirty="0">
                <a:latin typeface="Tahoma" pitchFamily="34" charset="0"/>
              </a:rPr>
              <a:t>2007, Internal Revenue Service (IRS) determined that an infrastructure system qualified as a "real estate asset" (</a:t>
            </a:r>
            <a:r>
              <a:rPr lang="en-GB" dirty="0" err="1">
                <a:latin typeface="Tahoma" pitchFamily="34" charset="0"/>
              </a:rPr>
              <a:t>Ltr</a:t>
            </a:r>
            <a:r>
              <a:rPr lang="en-GB" dirty="0">
                <a:latin typeface="Tahoma" pitchFamily="34" charset="0"/>
              </a:rPr>
              <a:t>. Rul. 200725015</a:t>
            </a:r>
            <a:r>
              <a:rPr lang="tr-TR" dirty="0">
                <a:latin typeface="Tahoma" pitchFamily="34" charset="0"/>
              </a:rPr>
              <a:t>).</a:t>
            </a: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The expansion of the definition of real property may allow REITs to hold many types of infrastructure assets that have not previously been considered suitable, particularly the case in the electrical transmission and distribution</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Many</a:t>
            </a:r>
            <a:r>
              <a:rPr lang="tr-TR" dirty="0">
                <a:latin typeface="Tahoma" pitchFamily="34" charset="0"/>
              </a:rPr>
              <a:t> </a:t>
            </a:r>
            <a:r>
              <a:rPr lang="en-GB" dirty="0">
                <a:latin typeface="Tahoma" pitchFamily="34" charset="0"/>
              </a:rPr>
              <a:t>hurdles must be overcome to make infrastructure REITs a reality, such as expanding current REIT law.</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REIT structure would address some of the concerns and opposition related to privatization </a:t>
            </a:r>
            <a:endParaRPr lang="tr-TR" dirty="0">
              <a:latin typeface="Tahoma" pitchFamily="34" charset="0"/>
            </a:endParaRPr>
          </a:p>
        </p:txBody>
      </p:sp>
      <p:sp>
        <p:nvSpPr>
          <p:cNvPr id="155652"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The U.S.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tr-TR"/>
              <a:t>Infrastructure Investments in Turkey</a:t>
            </a:r>
          </a:p>
        </p:txBody>
      </p:sp>
      <p:graphicFrame>
        <p:nvGraphicFramePr>
          <p:cNvPr id="157707" name="Object 11"/>
          <p:cNvGraphicFramePr>
            <a:graphicFrameLocks noChangeAspect="1"/>
          </p:cNvGraphicFramePr>
          <p:nvPr>
            <p:ph sz="half" idx="2"/>
          </p:nvPr>
        </p:nvGraphicFramePr>
        <p:xfrm>
          <a:off x="4527550" y="3300413"/>
          <a:ext cx="4602163" cy="3125787"/>
        </p:xfrm>
        <a:graphic>
          <a:graphicData uri="http://schemas.openxmlformats.org/presentationml/2006/ole">
            <p:oleObj spid="_x0000_s157707" name="Chart" r:id="rId4" imgW="6238903" imgH="3819438" progId="Excel.Chart.8">
              <p:embed/>
            </p:oleObj>
          </a:graphicData>
        </a:graphic>
      </p:graphicFrame>
      <p:sp>
        <p:nvSpPr>
          <p:cNvPr id="157699" name="Rectangle 3"/>
          <p:cNvSpPr>
            <a:spLocks noChangeArrowheads="1"/>
          </p:cNvSpPr>
          <p:nvPr/>
        </p:nvSpPr>
        <p:spPr bwMode="auto">
          <a:xfrm>
            <a:off x="16828" y="1671638"/>
            <a:ext cx="8424862" cy="2839402"/>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Traditionally, infrastructure investments have been financed by public sector</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dirty="0">
                <a:latin typeface="Tahoma" pitchFamily="34" charset="0"/>
              </a:rPr>
              <a:t>The</a:t>
            </a:r>
            <a:r>
              <a:rPr lang="en-GB" dirty="0">
                <a:latin typeface="Tahoma" pitchFamily="34" charset="0"/>
              </a:rPr>
              <a:t> contribution of private sector in infrastructure investments has been growing</a:t>
            </a:r>
            <a:r>
              <a:rPr lang="tr-TR" dirty="0">
                <a:latin typeface="Tahoma" pitchFamily="34" charset="0"/>
              </a:rPr>
              <a:t> </a:t>
            </a: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Total</a:t>
            </a:r>
            <a:r>
              <a:rPr lang="tr-TR" dirty="0">
                <a:latin typeface="Tahoma" pitchFamily="34" charset="0"/>
              </a:rPr>
              <a:t> </a:t>
            </a:r>
            <a:r>
              <a:rPr lang="en-GB" dirty="0">
                <a:latin typeface="Tahoma" pitchFamily="34" charset="0"/>
              </a:rPr>
              <a:t>investment value in infrastructure</a:t>
            </a:r>
            <a:r>
              <a:rPr lang="tr-TR" dirty="0">
                <a:latin typeface="Tahoma" pitchFamily="34" charset="0"/>
              </a:rPr>
              <a:t> in 2009:</a:t>
            </a: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EUR 7.7 billion by public sector</a:t>
            </a:r>
            <a:endParaRPr lang="tr-TR" sz="2000"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EUR 15.3 billion by private sector</a:t>
            </a:r>
            <a:endParaRPr lang="tr-TR" sz="2000" dirty="0">
              <a:latin typeface="Tahoma"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p:txBody>
          <a:bodyPr/>
          <a:lstStyle/>
          <a:p>
            <a:r>
              <a:rPr lang="tr-TR"/>
              <a:t>Infrastructure Investments in Turkey</a:t>
            </a:r>
          </a:p>
        </p:txBody>
      </p:sp>
      <p:sp>
        <p:nvSpPr>
          <p:cNvPr id="159747" name="Rectangle 3"/>
          <p:cNvSpPr>
            <a:spLocks noChangeArrowheads="1"/>
          </p:cNvSpPr>
          <p:nvPr/>
        </p:nvSpPr>
        <p:spPr bwMode="auto">
          <a:xfrm>
            <a:off x="230188" y="2154238"/>
            <a:ext cx="8424862" cy="3850322"/>
          </a:xfrm>
          <a:prstGeom prst="rect">
            <a:avLst/>
          </a:prstGeom>
          <a:noFill/>
          <a:ln w="9525">
            <a:noFill/>
            <a:miter lim="800000"/>
            <a:headEnd/>
            <a:tailEnd/>
          </a:ln>
        </p:spPr>
        <p:txBody>
          <a:bodyPr lIns="0" tIns="36000" rIns="0" bIns="0"/>
          <a:lstStyle/>
          <a:p>
            <a:pPr marL="742950" lvl="1" indent="-285750" algn="just" eaLnBrk="1" hangingPunct="1">
              <a:lnSpc>
                <a:spcPct val="90000"/>
              </a:lnSpc>
              <a:spcBef>
                <a:spcPct val="20000"/>
              </a:spcBef>
              <a:spcAft>
                <a:spcPts val="100"/>
              </a:spcAft>
              <a:buClr>
                <a:srgbClr val="004770"/>
              </a:buClr>
              <a:buSzPct val="120000"/>
              <a:buFontTx/>
              <a:buChar char="•"/>
            </a:pPr>
            <a:r>
              <a:rPr lang="en-GB" dirty="0">
                <a:latin typeface="Tahoma" pitchFamily="34" charset="0"/>
              </a:rPr>
              <a:t>Until 1980s, infrastructure investments have been financed by public sources</a:t>
            </a:r>
            <a:endParaRPr lang="tr-TR" dirty="0">
              <a:latin typeface="Tahoma" pitchFamily="34" charset="0"/>
            </a:endParaRPr>
          </a:p>
          <a:p>
            <a:pPr marL="1143000" lvl="2" indent="-228600" algn="just"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budget, foreign loan, bond </a:t>
            </a:r>
            <a:r>
              <a:rPr lang="en-GB" sz="2000" dirty="0" smtClean="0">
                <a:latin typeface="Tahoma" pitchFamily="34" charset="0"/>
              </a:rPr>
              <a:t>issue</a:t>
            </a:r>
            <a:endParaRPr lang="tr-TR" sz="2000" dirty="0" smtClean="0">
              <a:latin typeface="Tahoma" pitchFamily="34" charset="0"/>
            </a:endParaRPr>
          </a:p>
          <a:p>
            <a:pPr marL="1143000" lvl="2" indent="-228600" algn="just" eaLnBrk="1" hangingPunct="1">
              <a:lnSpc>
                <a:spcPct val="90000"/>
              </a:lnSpc>
              <a:spcBef>
                <a:spcPct val="20000"/>
              </a:spcBef>
              <a:spcAft>
                <a:spcPts val="100"/>
              </a:spcAft>
              <a:buClr>
                <a:srgbClr val="004770"/>
              </a:buClr>
            </a:pPr>
            <a:endParaRPr lang="tr-TR" sz="2000" dirty="0">
              <a:latin typeface="Tahoma" pitchFamily="34" charset="0"/>
            </a:endParaRPr>
          </a:p>
          <a:p>
            <a:pPr marL="742950" lvl="1" indent="-285750" algn="just" eaLnBrk="1" hangingPunct="1">
              <a:lnSpc>
                <a:spcPct val="90000"/>
              </a:lnSpc>
              <a:spcBef>
                <a:spcPct val="20000"/>
              </a:spcBef>
              <a:spcAft>
                <a:spcPts val="100"/>
              </a:spcAft>
              <a:buClr>
                <a:srgbClr val="004770"/>
              </a:buClr>
              <a:buSzPct val="120000"/>
              <a:buFontTx/>
              <a:buChar char="•"/>
            </a:pPr>
            <a:r>
              <a:rPr lang="en-GB" dirty="0">
                <a:latin typeface="Tahoma" pitchFamily="34" charset="0"/>
              </a:rPr>
              <a:t>Like many fast-growing countries, Turkey faces a challenge in finding enough capital for infrastructure developments.</a:t>
            </a:r>
            <a:endParaRPr lang="tr-TR" dirty="0">
              <a:latin typeface="Tahoma" pitchFamily="34" charset="0"/>
            </a:endParaRPr>
          </a:p>
          <a:p>
            <a:pPr marL="1143000" lvl="2" indent="-228600" algn="just" eaLnBrk="1" hangingPunct="1">
              <a:lnSpc>
                <a:spcPct val="90000"/>
              </a:lnSpc>
              <a:spcBef>
                <a:spcPct val="20000"/>
              </a:spcBef>
              <a:spcAft>
                <a:spcPts val="100"/>
              </a:spcAft>
              <a:buClr>
                <a:srgbClr val="004770"/>
              </a:buClr>
              <a:buFont typeface="Symbol" pitchFamily="18" charset="2"/>
              <a:buChar char="-"/>
            </a:pPr>
            <a:r>
              <a:rPr lang="tr-TR" sz="2000" dirty="0">
                <a:latin typeface="Tahoma" pitchFamily="34" charset="0"/>
              </a:rPr>
              <a:t>Privatization</a:t>
            </a:r>
          </a:p>
          <a:p>
            <a:pPr marL="1143000" lvl="2" indent="-228600" algn="just" eaLnBrk="1" hangingPunct="1">
              <a:lnSpc>
                <a:spcPct val="90000"/>
              </a:lnSpc>
              <a:spcBef>
                <a:spcPct val="20000"/>
              </a:spcBef>
              <a:spcAft>
                <a:spcPts val="100"/>
              </a:spcAft>
              <a:buClr>
                <a:srgbClr val="004770"/>
              </a:buClr>
              <a:buFont typeface="Symbol" pitchFamily="18" charset="2"/>
              <a:buChar char="-"/>
            </a:pPr>
            <a:r>
              <a:rPr lang="tr-TR" sz="2000" dirty="0">
                <a:latin typeface="Tahoma" pitchFamily="34" charset="0"/>
              </a:rPr>
              <a:t>PPPs</a:t>
            </a:r>
          </a:p>
        </p:txBody>
      </p:sp>
      <p:sp>
        <p:nvSpPr>
          <p:cNvPr id="159748"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Infrastructure investment financing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r>
              <a:rPr lang="tr-TR"/>
              <a:t>Infrastructure Investments in Turkey</a:t>
            </a:r>
          </a:p>
        </p:txBody>
      </p:sp>
      <p:sp>
        <p:nvSpPr>
          <p:cNvPr id="196612"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Infrastructure investment financing :</a:t>
            </a:r>
          </a:p>
        </p:txBody>
      </p:sp>
      <p:pic>
        <p:nvPicPr>
          <p:cNvPr id="196613" name="Picture 5"/>
          <p:cNvPicPr>
            <a:picLocks noChangeAspect="1" noChangeArrowheads="1"/>
          </p:cNvPicPr>
          <p:nvPr>
            <p:ph sz="half" idx="2"/>
          </p:nvPr>
        </p:nvPicPr>
        <p:blipFill>
          <a:blip r:embed="rId3" cstate="print"/>
          <a:srcRect l="16080" t="27602" r="28683" b="32924"/>
          <a:stretch>
            <a:fillRect/>
          </a:stretch>
        </p:blipFill>
        <p:spPr>
          <a:xfrm>
            <a:off x="1778000" y="2103438"/>
            <a:ext cx="5187950" cy="4151312"/>
          </a:xfrm>
          <a:noFill/>
          <a:ln/>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p:txBody>
          <a:bodyPr/>
          <a:lstStyle/>
          <a:p>
            <a:r>
              <a:rPr lang="tr-TR"/>
              <a:t>Infrastructure Investments in Turkey</a:t>
            </a:r>
          </a:p>
        </p:txBody>
      </p:sp>
      <p:sp>
        <p:nvSpPr>
          <p:cNvPr id="192516"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Privatization</a:t>
            </a:r>
          </a:p>
        </p:txBody>
      </p:sp>
      <p:sp>
        <p:nvSpPr>
          <p:cNvPr id="192517" name="Rectangle 5"/>
          <p:cNvSpPr>
            <a:spLocks noChangeArrowheads="1"/>
          </p:cNvSpPr>
          <p:nvPr/>
        </p:nvSpPr>
        <p:spPr bwMode="auto">
          <a:xfrm>
            <a:off x="293688" y="2039938"/>
            <a:ext cx="8424862" cy="3995102"/>
          </a:xfrm>
          <a:prstGeom prst="rect">
            <a:avLst/>
          </a:prstGeom>
          <a:noFill/>
          <a:ln w="9525">
            <a:noFill/>
            <a:miter lim="800000"/>
            <a:headEnd/>
            <a:tailEnd/>
          </a:ln>
        </p:spPr>
        <p:txBody>
          <a:bodyPr lIns="0" tIns="36000" rIns="0" bIns="0"/>
          <a:lstStyle/>
          <a:p>
            <a:pPr marL="742950" lvl="1" indent="-285750" algn="just" eaLnBrk="1" hangingPunct="1">
              <a:lnSpc>
                <a:spcPct val="90000"/>
              </a:lnSpc>
              <a:spcBef>
                <a:spcPct val="20000"/>
              </a:spcBef>
              <a:spcAft>
                <a:spcPts val="100"/>
              </a:spcAft>
              <a:buClr>
                <a:srgbClr val="004770"/>
              </a:buClr>
              <a:buSzPct val="120000"/>
              <a:buFontTx/>
              <a:buChar char="•"/>
            </a:pPr>
            <a:r>
              <a:rPr lang="en-GB" u="sng" dirty="0">
                <a:latin typeface="Tahoma" pitchFamily="34" charset="0"/>
              </a:rPr>
              <a:t>Privatization Law </a:t>
            </a:r>
            <a:r>
              <a:rPr lang="en-GB" dirty="0">
                <a:latin typeface="Tahoma" pitchFamily="34" charset="0"/>
              </a:rPr>
              <a:t>No. 4046, dated 1994</a:t>
            </a:r>
            <a:endParaRPr lang="tr-TR" dirty="0">
              <a:latin typeface="Tahoma" pitchFamily="34" charset="0"/>
            </a:endParaRPr>
          </a:p>
          <a:p>
            <a:pPr marL="742950" lvl="1" indent="-285750" algn="just" eaLnBrk="1" hangingPunct="1">
              <a:lnSpc>
                <a:spcPct val="90000"/>
              </a:lnSpc>
              <a:spcBef>
                <a:spcPct val="20000"/>
              </a:spcBef>
              <a:spcAft>
                <a:spcPts val="100"/>
              </a:spcAft>
              <a:buClr>
                <a:srgbClr val="004770"/>
              </a:buClr>
              <a:buSzPct val="120000"/>
              <a:buFontTx/>
              <a:buChar char="•"/>
            </a:pPr>
            <a:r>
              <a:rPr lang="tr-TR" u="sng" dirty="0" smtClean="0">
                <a:latin typeface="Tahoma" pitchFamily="34" charset="0"/>
              </a:rPr>
              <a:t>Transfer of the </a:t>
            </a:r>
            <a:r>
              <a:rPr lang="en-GB" u="sng" dirty="0">
                <a:latin typeface="Tahoma" pitchFamily="34" charset="0"/>
              </a:rPr>
              <a:t>operational rights of administrations </a:t>
            </a:r>
            <a:r>
              <a:rPr lang="en-GB" dirty="0">
                <a:latin typeface="Tahoma" pitchFamily="34" charset="0"/>
              </a:rPr>
              <a:t>with national and supplemental budgets and their properties, (dams, lagoons, highways, hospitals, ports, etc</a:t>
            </a:r>
            <a:r>
              <a:rPr lang="en-GB" dirty="0" smtClean="0">
                <a:latin typeface="Tahoma" pitchFamily="34" charset="0"/>
              </a:rPr>
              <a:t>.)</a:t>
            </a:r>
            <a:endParaRPr lang="tr-TR" dirty="0">
              <a:latin typeface="Tahoma" pitchFamily="34" charset="0"/>
            </a:endParaRPr>
          </a:p>
          <a:p>
            <a:pPr marL="742950" lvl="1" indent="-285750" algn="just" eaLnBrk="1" hangingPunct="1">
              <a:lnSpc>
                <a:spcPct val="90000"/>
              </a:lnSpc>
              <a:spcBef>
                <a:spcPct val="20000"/>
              </a:spcBef>
              <a:spcAft>
                <a:spcPts val="100"/>
              </a:spcAft>
              <a:buClr>
                <a:srgbClr val="004770"/>
              </a:buClr>
              <a:buSzPct val="120000"/>
              <a:buFontTx/>
              <a:buChar char="•"/>
            </a:pPr>
            <a:r>
              <a:rPr lang="en-GB" dirty="0">
                <a:latin typeface="Tahoma" pitchFamily="34" charset="0"/>
              </a:rPr>
              <a:t>Between 1984 – 2008, total gross revenues from privatization of infrastructure properties exceed </a:t>
            </a:r>
            <a:r>
              <a:rPr lang="en-GB" u="sng" dirty="0">
                <a:latin typeface="Tahoma" pitchFamily="34" charset="0"/>
              </a:rPr>
              <a:t>USD 9.5 billion</a:t>
            </a:r>
            <a:endParaRPr lang="tr-TR" u="sng" dirty="0">
              <a:latin typeface="Tahoma" pitchFamily="34" charset="0"/>
            </a:endParaRPr>
          </a:p>
          <a:p>
            <a:pPr marL="1143000" lvl="2" indent="-228600" algn="just"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public offering or block sale methods</a:t>
            </a:r>
            <a:endParaRPr lang="tr-TR" sz="2000" dirty="0">
              <a:latin typeface="Tahoma" pitchFamily="34" charset="0"/>
            </a:endParaRPr>
          </a:p>
          <a:p>
            <a:pPr marL="1143000" lvl="2" indent="-228600" algn="just"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Approximately</a:t>
            </a:r>
            <a:r>
              <a:rPr lang="tr-TR" sz="2000" dirty="0">
                <a:latin typeface="Tahoma" pitchFamily="34" charset="0"/>
              </a:rPr>
              <a:t> </a:t>
            </a:r>
            <a:r>
              <a:rPr lang="en-GB" sz="2000" dirty="0">
                <a:latin typeface="Tahoma" pitchFamily="34" charset="0"/>
              </a:rPr>
              <a:t>25% of total privatization revenues</a:t>
            </a:r>
            <a:endParaRPr lang="tr-TR" sz="2000" dirty="0">
              <a:latin typeface="Tahoma" pitchFamily="34" charset="0"/>
            </a:endParaRPr>
          </a:p>
          <a:p>
            <a:pPr marL="1143000" lvl="2" indent="-228600" algn="just"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The major privatization implementations</a:t>
            </a:r>
            <a:r>
              <a:rPr lang="tr-TR" sz="2000" dirty="0">
                <a:latin typeface="Tahoma" pitchFamily="34" charset="0"/>
              </a:rPr>
              <a:t>;</a:t>
            </a:r>
            <a:r>
              <a:rPr lang="en-GB" sz="2000" dirty="0">
                <a:latin typeface="Tahoma" pitchFamily="34" charset="0"/>
              </a:rPr>
              <a:t> State Railway ports, Turkish Telecom, gas and electricity distribution companies.</a:t>
            </a:r>
            <a:endParaRPr lang="tr-TR" sz="2000" dirty="0">
              <a:latin typeface="Tahoma" pitchFamily="34"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r>
              <a:rPr lang="tr-TR"/>
              <a:t>Infrastructure Investments in Turkey</a:t>
            </a:r>
          </a:p>
        </p:txBody>
      </p:sp>
      <p:sp>
        <p:nvSpPr>
          <p:cNvPr id="194563" name="Rectangle 3"/>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PPPs in Turkey</a:t>
            </a:r>
          </a:p>
        </p:txBody>
      </p:sp>
      <p:sp>
        <p:nvSpPr>
          <p:cNvPr id="194565" name="Rectangle 5"/>
          <p:cNvSpPr>
            <a:spLocks noChangeArrowheads="1"/>
          </p:cNvSpPr>
          <p:nvPr/>
        </p:nvSpPr>
        <p:spPr bwMode="auto">
          <a:xfrm>
            <a:off x="235268" y="2052638"/>
            <a:ext cx="8424862" cy="4226242"/>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Turkey is one of the first countries in the world which developed its own PPP legislation.</a:t>
            </a:r>
            <a:endParaRPr lang="tr-TR"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The private sector involvement specifically in to </a:t>
            </a:r>
            <a:r>
              <a:rPr lang="en-GB" sz="2000" u="sng" dirty="0">
                <a:latin typeface="Tahoma" pitchFamily="34" charset="0"/>
              </a:rPr>
              <a:t>power plants</a:t>
            </a:r>
            <a:r>
              <a:rPr lang="en-GB" sz="2000" dirty="0">
                <a:latin typeface="Tahoma" pitchFamily="34" charset="0"/>
              </a:rPr>
              <a:t> projects was allowed in 1984 (Law No: 3096).</a:t>
            </a:r>
            <a:endParaRPr lang="tr-TR" sz="2000"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dirty="0">
                <a:latin typeface="Tahoma" pitchFamily="34" charset="0"/>
              </a:rPr>
              <a:t>Paralel to </a:t>
            </a:r>
            <a:r>
              <a:rPr lang="en-GB" dirty="0">
                <a:latin typeface="Tahoma" pitchFamily="34" charset="0"/>
              </a:rPr>
              <a:t>UK “PFI-Private Finance Initiative” in 1992</a:t>
            </a:r>
            <a:r>
              <a:rPr lang="tr-TR" dirty="0">
                <a:latin typeface="Tahoma" pitchFamily="34" charset="0"/>
              </a:rPr>
              <a:t>, </a:t>
            </a:r>
            <a:r>
              <a:rPr lang="en-GB" dirty="0">
                <a:latin typeface="Tahoma" pitchFamily="34" charset="0"/>
              </a:rPr>
              <a:t>a general law for BOT</a:t>
            </a:r>
            <a:r>
              <a:rPr lang="tr-TR" dirty="0">
                <a:latin typeface="Tahoma" pitchFamily="34" charset="0"/>
              </a:rPr>
              <a:t> </a:t>
            </a:r>
            <a:r>
              <a:rPr lang="en-GB" dirty="0">
                <a:latin typeface="Tahoma" pitchFamily="34" charset="0"/>
              </a:rPr>
              <a:t>has enacted in 1994 in Turkey, for different infrastructure areas like </a:t>
            </a:r>
            <a:r>
              <a:rPr lang="en-GB" u="sng" dirty="0">
                <a:latin typeface="Tahoma" pitchFamily="34" charset="0"/>
              </a:rPr>
              <a:t>transportation, energy and water supply and treatment</a:t>
            </a:r>
            <a:r>
              <a:rPr lang="en-GB" dirty="0">
                <a:latin typeface="Tahoma" pitchFamily="34" charset="0"/>
              </a:rPr>
              <a:t>.</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On this legal basis, first implementations of PPP projects in Turkey came on agenda and several projects, mainly for electricity production, drinking water facilities</a:t>
            </a:r>
            <a:endParaRPr lang="tr-TR"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Built – Operate – Transfer (BOT)</a:t>
            </a:r>
            <a:r>
              <a:rPr lang="tr-TR" sz="2000" dirty="0">
                <a:latin typeface="Tahoma" pitchFamily="34" charset="0"/>
              </a:rPr>
              <a:t>,</a:t>
            </a:r>
            <a:r>
              <a:rPr lang="en-GB" sz="2000" dirty="0">
                <a:latin typeface="Tahoma" pitchFamily="34" charset="0"/>
              </a:rPr>
              <a:t> later Built – Operate (BO)</a:t>
            </a:r>
            <a:endParaRPr lang="tr-TR" sz="2000" dirty="0">
              <a:latin typeface="Tahoma" pitchFamily="34"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tr-TR"/>
              <a:t>Infrastructure Investments in Turkey</a:t>
            </a:r>
          </a:p>
        </p:txBody>
      </p:sp>
      <p:sp>
        <p:nvSpPr>
          <p:cNvPr id="198659" name="Rectangle 3"/>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PPPs in Turkey : Legal framework</a:t>
            </a:r>
          </a:p>
        </p:txBody>
      </p:sp>
      <p:pic>
        <p:nvPicPr>
          <p:cNvPr id="198661" name="Picture 5"/>
          <p:cNvPicPr>
            <a:picLocks noChangeAspect="1" noChangeArrowheads="1"/>
          </p:cNvPicPr>
          <p:nvPr>
            <p:ph idx="1"/>
          </p:nvPr>
        </p:nvPicPr>
        <p:blipFill>
          <a:blip r:embed="rId3" cstate="print"/>
          <a:srcRect l="13960" t="17587" r="13364" b="25906"/>
          <a:stretch>
            <a:fillRect/>
          </a:stretch>
        </p:blipFill>
        <p:spPr>
          <a:xfrm>
            <a:off x="1685925" y="2051050"/>
            <a:ext cx="5562600" cy="4170363"/>
          </a:xfrm>
          <a:noFill/>
          <a:ln/>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tr-TR"/>
              <a:t>Infrastructure Investments in Turkey</a:t>
            </a:r>
          </a:p>
        </p:txBody>
      </p:sp>
      <p:sp>
        <p:nvSpPr>
          <p:cNvPr id="201731" name="Rectangle 3"/>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Privatization vs PPPs implementations</a:t>
            </a:r>
          </a:p>
        </p:txBody>
      </p:sp>
      <p:pic>
        <p:nvPicPr>
          <p:cNvPr id="201734" name="Picture 6"/>
          <p:cNvPicPr>
            <a:picLocks noChangeAspect="1" noChangeArrowheads="1"/>
          </p:cNvPicPr>
          <p:nvPr>
            <p:ph idx="1"/>
          </p:nvPr>
        </p:nvPicPr>
        <p:blipFill>
          <a:blip r:embed="rId3" cstate="print"/>
          <a:srcRect l="13950" t="14035" r="6589" b="13321"/>
          <a:stretch>
            <a:fillRect/>
          </a:stretch>
        </p:blipFill>
        <p:spPr>
          <a:xfrm>
            <a:off x="2028825" y="2055813"/>
            <a:ext cx="5397500" cy="4318000"/>
          </a:xfrm>
          <a:noFill/>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r>
              <a:rPr lang="tr-TR"/>
              <a:t>Agenda</a:t>
            </a:r>
          </a:p>
        </p:txBody>
      </p:sp>
      <p:sp>
        <p:nvSpPr>
          <p:cNvPr id="190467" name="Rectangle 3"/>
          <p:cNvSpPr>
            <a:spLocks noGrp="1" noChangeArrowheads="1"/>
          </p:cNvSpPr>
          <p:nvPr>
            <p:ph type="body" idx="1"/>
          </p:nvPr>
        </p:nvSpPr>
        <p:spPr/>
        <p:txBody>
          <a:bodyPr/>
          <a:lstStyle/>
          <a:p>
            <a:pPr lvl="1"/>
            <a:r>
              <a:rPr lang="tr-TR" dirty="0"/>
              <a:t> Introduction</a:t>
            </a:r>
          </a:p>
          <a:p>
            <a:pPr lvl="1"/>
            <a:r>
              <a:rPr lang="tr-TR" dirty="0"/>
              <a:t> Infrastructure </a:t>
            </a:r>
            <a:r>
              <a:rPr lang="tr-TR" dirty="0" smtClean="0"/>
              <a:t>investment</a:t>
            </a:r>
          </a:p>
          <a:p>
            <a:pPr lvl="3"/>
            <a:r>
              <a:rPr lang="tr-TR" dirty="0" smtClean="0"/>
              <a:t>Defination, categories</a:t>
            </a:r>
          </a:p>
          <a:p>
            <a:pPr lvl="3"/>
            <a:r>
              <a:rPr lang="tr-TR" dirty="0" smtClean="0"/>
              <a:t>Public vs private investment</a:t>
            </a:r>
            <a:endParaRPr lang="tr-TR" dirty="0"/>
          </a:p>
          <a:p>
            <a:pPr lvl="1"/>
            <a:r>
              <a:rPr lang="tr-TR" dirty="0"/>
              <a:t> </a:t>
            </a:r>
            <a:r>
              <a:rPr lang="tr-TR" dirty="0" smtClean="0"/>
              <a:t>The Global experience: Infrastructure REITs</a:t>
            </a:r>
          </a:p>
          <a:p>
            <a:pPr lvl="3"/>
            <a:r>
              <a:rPr lang="tr-TR" dirty="0" smtClean="0"/>
              <a:t>Japan : J-REITs</a:t>
            </a:r>
          </a:p>
          <a:p>
            <a:pPr lvl="3"/>
            <a:r>
              <a:rPr lang="tr-TR" dirty="0" smtClean="0"/>
              <a:t>U.S.A : Expansion of rulling process in the REIT legislation</a:t>
            </a:r>
            <a:endParaRPr lang="tr-TR" dirty="0"/>
          </a:p>
          <a:p>
            <a:pPr lvl="1"/>
            <a:r>
              <a:rPr lang="tr-TR" dirty="0"/>
              <a:t> Infrastructure investments in </a:t>
            </a:r>
            <a:r>
              <a:rPr lang="tr-TR" dirty="0" smtClean="0"/>
              <a:t>Turkey</a:t>
            </a:r>
          </a:p>
          <a:p>
            <a:pPr lvl="3"/>
            <a:r>
              <a:rPr lang="tr-TR" dirty="0"/>
              <a:t>I</a:t>
            </a:r>
            <a:r>
              <a:rPr lang="tr-TR" dirty="0" smtClean="0"/>
              <a:t>nfrastructure investments</a:t>
            </a:r>
          </a:p>
          <a:p>
            <a:pPr lvl="3"/>
            <a:r>
              <a:rPr lang="tr-TR" dirty="0" smtClean="0"/>
              <a:t>Financing methods: privatization vs. PPPs</a:t>
            </a:r>
          </a:p>
          <a:p>
            <a:pPr lvl="3"/>
            <a:r>
              <a:rPr lang="tr-TR" dirty="0" smtClean="0"/>
              <a:t>Turkish IREIC legislation</a:t>
            </a:r>
          </a:p>
          <a:p>
            <a:pPr lvl="1"/>
            <a:r>
              <a:rPr lang="tr-TR" dirty="0" smtClean="0"/>
              <a:t> Outlook</a:t>
            </a:r>
          </a:p>
          <a:p>
            <a:pPr lvl="3"/>
            <a:endParaRPr lang="tr-TR" dirty="0"/>
          </a:p>
          <a:p>
            <a:pPr lvl="1"/>
            <a:endParaRPr lang="tr-TR" dirty="0"/>
          </a:p>
          <a:p>
            <a:pPr lvl="1">
              <a:buFontTx/>
              <a:buNone/>
            </a:pPr>
            <a:endParaRPr lang="tr-TR"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tr-TR"/>
              <a:t>Infrastructure Investments in Turkey</a:t>
            </a:r>
          </a:p>
        </p:txBody>
      </p:sp>
      <p:sp>
        <p:nvSpPr>
          <p:cNvPr id="163843" name="Rectangle 3"/>
          <p:cNvSpPr>
            <a:spLocks noChangeArrowheads="1"/>
          </p:cNvSpPr>
          <p:nvPr/>
        </p:nvSpPr>
        <p:spPr bwMode="auto">
          <a:xfrm>
            <a:off x="166688" y="2154238"/>
            <a:ext cx="8259762" cy="43307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The Capital Markets Board of Turkey (CMB) published the Communiqué regarding Infrastructure Real Estate Investment Company ("IREIC") on </a:t>
            </a:r>
            <a:r>
              <a:rPr lang="tr-TR">
                <a:latin typeface="Tahoma" pitchFamily="34" charset="0"/>
              </a:rPr>
              <a:t>29 </a:t>
            </a:r>
            <a:r>
              <a:rPr lang="en-GB">
                <a:latin typeface="Tahoma" pitchFamily="34" charset="0"/>
              </a:rPr>
              <a:t>January 2009</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a:latin typeface="Tahoma" pitchFamily="34" charset="0"/>
              </a:rPr>
              <a:t>Provide extensive rules for </a:t>
            </a:r>
            <a:r>
              <a:rPr lang="en-GB">
                <a:latin typeface="Tahoma" pitchFamily="34" charset="0"/>
              </a:rPr>
              <a:t>requirements </a:t>
            </a:r>
            <a:r>
              <a:rPr lang="tr-TR">
                <a:latin typeface="Tahoma" pitchFamily="34" charset="0"/>
              </a:rPr>
              <a:t>to</a:t>
            </a:r>
            <a:r>
              <a:rPr lang="en-GB">
                <a:latin typeface="Tahoma" pitchFamily="34" charset="0"/>
              </a:rPr>
              <a:t> establish</a:t>
            </a:r>
            <a:r>
              <a:rPr lang="tr-TR">
                <a:latin typeface="Tahoma" pitchFamily="34" charset="0"/>
              </a:rPr>
              <a:t> </a:t>
            </a:r>
            <a:r>
              <a:rPr lang="en-GB">
                <a:latin typeface="Tahoma" pitchFamily="34" charset="0"/>
              </a:rPr>
              <a:t>an IREIC</a:t>
            </a:r>
            <a:r>
              <a:rPr lang="tr-TR">
                <a:latin typeface="Tahoma" pitchFamily="34" charset="0"/>
              </a:rPr>
              <a:t>, </a:t>
            </a:r>
            <a:r>
              <a:rPr lang="en-GB">
                <a:latin typeface="Tahoma" pitchFamily="34" charset="0"/>
              </a:rPr>
              <a:t>regulate operation of the IREIC,</a:t>
            </a:r>
            <a:r>
              <a:rPr lang="tr-TR">
                <a:latin typeface="Tahoma" pitchFamily="34" charset="0"/>
              </a:rPr>
              <a:t> </a:t>
            </a:r>
            <a:r>
              <a:rPr lang="en-GB">
                <a:latin typeface="Tahoma" pitchFamily="34" charset="0"/>
              </a:rPr>
              <a:t>establishment methods, organization structures, clarification the public, knowledge of the investors.</a:t>
            </a:r>
            <a:endParaRPr lang="tr-TR">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endParaRPr lang="tr-TR" sz="2000">
              <a:latin typeface="Tahoma" pitchFamily="34" charset="0"/>
            </a:endParaRPr>
          </a:p>
        </p:txBody>
      </p:sp>
      <p:sp>
        <p:nvSpPr>
          <p:cNvPr id="163844"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Infrastructure Real Estate Investment Companies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tr-TR"/>
              <a:t>Infrastructure Investments in Turkey</a:t>
            </a:r>
          </a:p>
        </p:txBody>
      </p:sp>
      <p:sp>
        <p:nvSpPr>
          <p:cNvPr id="181251" name="Rectangle 3"/>
          <p:cNvSpPr>
            <a:spLocks noChangeArrowheads="1"/>
          </p:cNvSpPr>
          <p:nvPr/>
        </p:nvSpPr>
        <p:spPr bwMode="auto">
          <a:xfrm>
            <a:off x="357188" y="2446338"/>
            <a:ext cx="8259762" cy="37465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Agriculture, irrigation, mining, manufacturing, energy, transportation, communication, information technologies, tourism, residential, cultural, urban and rural infrastructure, municipality services, urban regeneration, environment, research &amp; development services, education, health, justice, security and general administration infrastructure investments and services which are operated by public administration, local government, social and security foundations and government business enterprises </a:t>
            </a:r>
            <a:endParaRPr lang="tr-TR">
              <a:latin typeface="Tahoma" pitchFamily="34" charset="0"/>
            </a:endParaRPr>
          </a:p>
        </p:txBody>
      </p:sp>
      <p:sp>
        <p:nvSpPr>
          <p:cNvPr id="181252"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IREICs : definition of infrastructure investments and services</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tr-TR"/>
              <a:t>Infrastructure Investments in Turkey</a:t>
            </a:r>
          </a:p>
        </p:txBody>
      </p:sp>
      <p:sp>
        <p:nvSpPr>
          <p:cNvPr id="205828"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IREICs : investment terms &amp; capabilities</a:t>
            </a:r>
          </a:p>
        </p:txBody>
      </p:sp>
      <p:sp>
        <p:nvSpPr>
          <p:cNvPr id="205829" name="Rectangle 5"/>
          <p:cNvSpPr>
            <a:spLocks noChangeArrowheads="1"/>
          </p:cNvSpPr>
          <p:nvPr/>
        </p:nvSpPr>
        <p:spPr bwMode="auto">
          <a:xfrm>
            <a:off x="357188" y="2179638"/>
            <a:ext cx="8259762" cy="38354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A</a:t>
            </a:r>
            <a:r>
              <a:rPr lang="tr-TR">
                <a:latin typeface="Tahoma" pitchFamily="34" charset="0"/>
              </a:rPr>
              <a:t> </a:t>
            </a:r>
            <a:r>
              <a:rPr lang="en-GB">
                <a:latin typeface="Tahoma" pitchFamily="34" charset="0"/>
              </a:rPr>
              <a:t>certain period </a:t>
            </a:r>
            <a:r>
              <a:rPr lang="tr-TR">
                <a:latin typeface="Tahoma" pitchFamily="34" charset="0"/>
              </a:rPr>
              <a:t>to </a:t>
            </a:r>
            <a:r>
              <a:rPr lang="en-GB">
                <a:latin typeface="Tahoma" pitchFamily="34" charset="0"/>
              </a:rPr>
              <a:t>invest in a specific project</a:t>
            </a:r>
            <a:r>
              <a:rPr lang="tr-TR">
                <a:latin typeface="Tahoma" pitchFamily="34" charset="0"/>
              </a:rPr>
              <a:t>, a</a:t>
            </a:r>
            <a:r>
              <a:rPr lang="en-GB">
                <a:latin typeface="Tahoma" pitchFamily="34" charset="0"/>
              </a:rPr>
              <a:t>n</a:t>
            </a:r>
            <a:r>
              <a:rPr lang="tr-TR">
                <a:latin typeface="Tahoma" pitchFamily="34" charset="0"/>
              </a:rPr>
              <a:t> </a:t>
            </a:r>
            <a:r>
              <a:rPr lang="en-GB">
                <a:latin typeface="Tahoma" pitchFamily="34" charset="0"/>
              </a:rPr>
              <a:t>indefinite period</a:t>
            </a:r>
            <a:r>
              <a:rPr lang="tr-TR">
                <a:latin typeface="Tahoma" pitchFamily="34" charset="0"/>
              </a:rPr>
              <a:t> </a:t>
            </a:r>
            <a:r>
              <a:rPr lang="en-GB">
                <a:latin typeface="Tahoma" pitchFamily="34" charset="0"/>
              </a:rPr>
              <a:t>or operate in a specific business segment</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The IREIC investment capability includes investments to;</a:t>
            </a:r>
            <a:endParaRPr lang="tr-TR">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a:latin typeface="Tahoma" pitchFamily="34" charset="0"/>
              </a:rPr>
              <a:t>infrastructure projects or services, projects, other REICs, infrastructure projects receivables backed securities, operating companies and other securities deemed eligible by CMB which have to be above %75 of the total portfolio value.</a:t>
            </a:r>
            <a:endParaRPr lang="tr-TR" sz="2000">
              <a:latin typeface="Tahoma"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tr-TR"/>
              <a:t>Outlook</a:t>
            </a:r>
          </a:p>
        </p:txBody>
      </p:sp>
      <p:sp>
        <p:nvSpPr>
          <p:cNvPr id="183299" name="Rectangle 3"/>
          <p:cNvSpPr>
            <a:spLocks noChangeArrowheads="1"/>
          </p:cNvSpPr>
          <p:nvPr/>
        </p:nvSpPr>
        <p:spPr bwMode="auto">
          <a:xfrm>
            <a:off x="204788" y="1671638"/>
            <a:ext cx="8716962" cy="45212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The Turkish government is looking to foreign and Turkish investors to play more of a role in infrastructure financing, development, operation and ownership to meet growing need for infrastructure capital</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u="sng">
                <a:latin typeface="Tahoma" pitchFamily="34" charset="0"/>
              </a:rPr>
              <a:t>Privatization</a:t>
            </a:r>
            <a:r>
              <a:rPr lang="en-GB">
                <a:latin typeface="Tahoma" pitchFamily="34" charset="0"/>
              </a:rPr>
              <a:t> of the state-owned Turkish utility industry is still on the government’s agenda, especially energy and transportation facilities</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In</a:t>
            </a:r>
            <a:r>
              <a:rPr lang="tr-TR">
                <a:latin typeface="Tahoma" pitchFamily="34" charset="0"/>
              </a:rPr>
              <a:t> </a:t>
            </a:r>
            <a:r>
              <a:rPr lang="en-GB">
                <a:latin typeface="Tahoma" pitchFamily="34" charset="0"/>
              </a:rPr>
              <a:t>order to accelerate and extend the implementations of the PPP models, the government intents to establish a new legal and administrative framework for so called “</a:t>
            </a:r>
            <a:r>
              <a:rPr lang="en-GB" u="sng">
                <a:latin typeface="Tahoma" pitchFamily="34" charset="0"/>
              </a:rPr>
              <a:t>Second Generation of the PPP Projects</a:t>
            </a:r>
            <a:r>
              <a:rPr lang="en-GB">
                <a:latin typeface="Tahoma" pitchFamily="34" charset="0"/>
              </a:rPr>
              <a:t>”.</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u="sng">
                <a:latin typeface="Tahoma" pitchFamily="34" charset="0"/>
              </a:rPr>
              <a:t>IREICs</a:t>
            </a:r>
            <a:r>
              <a:rPr lang="en-GB">
                <a:latin typeface="Tahoma" pitchFamily="34" charset="0"/>
              </a:rPr>
              <a:t> should be an alternative method to develop or finance infrastructure facilities</a:t>
            </a:r>
            <a:endParaRPr lang="tr-TR">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endParaRPr lang="tr-TR" sz="2000">
              <a:latin typeface="Tahoma" pitchFamily="34"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tr-TR"/>
              <a:t>Outlook</a:t>
            </a:r>
          </a:p>
        </p:txBody>
      </p:sp>
      <p:sp>
        <p:nvSpPr>
          <p:cNvPr id="185347" name="Rectangle 3"/>
          <p:cNvSpPr>
            <a:spLocks noChangeArrowheads="1"/>
          </p:cNvSpPr>
          <p:nvPr/>
        </p:nvSpPr>
        <p:spPr bwMode="auto">
          <a:xfrm>
            <a:off x="245428" y="1646238"/>
            <a:ext cx="8542972" cy="45212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The legal and regulatory framework will encourage the emergence of fresh sources of capital and new business models for the construction, maintenance and operation of infrastructure.</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As a capital market instrument, IREICs will help to securitization.  The control mechanism on IREICs will provide transparency in the market.</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dirty="0">
                <a:latin typeface="Tahoma" pitchFamily="34" charset="0"/>
              </a:rPr>
              <a:t>A</a:t>
            </a:r>
            <a:r>
              <a:rPr lang="en-GB" dirty="0" err="1">
                <a:latin typeface="Tahoma" pitchFamily="34" charset="0"/>
              </a:rPr>
              <a:t>dvantage</a:t>
            </a:r>
            <a:r>
              <a:rPr lang="en-GB" dirty="0">
                <a:latin typeface="Tahoma" pitchFamily="34" charset="0"/>
              </a:rPr>
              <a:t> for international investors</a:t>
            </a:r>
            <a:endParaRPr lang="tr-TR"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provide a solution to ownership problem </a:t>
            </a:r>
            <a:endParaRPr lang="tr-TR" sz="2000" dirty="0">
              <a:latin typeface="Tahoma" pitchFamily="34" charset="0"/>
            </a:endParaRPr>
          </a:p>
          <a:p>
            <a:pPr marL="1143000" lvl="2" indent="-228600" eaLnBrk="1" hangingPunct="1">
              <a:lnSpc>
                <a:spcPct val="90000"/>
              </a:lnSpc>
              <a:spcBef>
                <a:spcPct val="20000"/>
              </a:spcBef>
              <a:spcAft>
                <a:spcPts val="100"/>
              </a:spcAft>
              <a:buClr>
                <a:srgbClr val="004770"/>
              </a:buClr>
              <a:buFont typeface="Symbol" pitchFamily="18" charset="2"/>
              <a:buChar char="-"/>
            </a:pPr>
            <a:r>
              <a:rPr lang="en-GB" sz="2000" dirty="0">
                <a:latin typeface="Tahoma" pitchFamily="34" charset="0"/>
              </a:rPr>
              <a:t>offers an effective corporate income tax burden of zero</a:t>
            </a:r>
            <a:endParaRPr lang="tr-TR" sz="2000"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Although no IREIC has not been established yet, the new framework can be considering as an embryonic stage for infrastructure REITs in Turkey.</a:t>
            </a:r>
            <a:endParaRPr lang="tr-TR" dirty="0">
              <a:latin typeface="Tahoma" pitchFamily="34" charset="0"/>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endParaRPr lang="tr-TR" sz="2000"/>
          </a:p>
        </p:txBody>
      </p:sp>
      <p:sp>
        <p:nvSpPr>
          <p:cNvPr id="109571" name="Rectangle 3"/>
          <p:cNvSpPr>
            <a:spLocks noGrp="1" noChangeArrowheads="1"/>
          </p:cNvSpPr>
          <p:nvPr>
            <p:ph type="body" sz="half" idx="1"/>
          </p:nvPr>
        </p:nvSpPr>
        <p:spPr>
          <a:xfrm>
            <a:off x="357188" y="1735138"/>
            <a:ext cx="8424862" cy="987425"/>
          </a:xfrm>
        </p:spPr>
        <p:txBody>
          <a:bodyPr/>
          <a:lstStyle/>
          <a:p>
            <a:pPr lvl="1">
              <a:buFontTx/>
              <a:buNone/>
            </a:pPr>
            <a:r>
              <a:rPr lang="tr-TR" b="1"/>
              <a:t>THANK YOU !!!!</a:t>
            </a:r>
          </a:p>
          <a:p>
            <a:pPr lvl="1">
              <a:buFontTx/>
              <a:buNone/>
            </a:pPr>
            <a:endParaRPr lang="tr-TR" b="1"/>
          </a:p>
          <a:p>
            <a:pPr lvl="1">
              <a:buFontTx/>
              <a:buNone/>
            </a:pPr>
            <a:endParaRPr lang="tr-TR" sz="3700" b="1"/>
          </a:p>
        </p:txBody>
      </p:sp>
      <p:sp>
        <p:nvSpPr>
          <p:cNvPr id="109578" name="Rectangle 10"/>
          <p:cNvSpPr>
            <a:spLocks noChangeArrowheads="1"/>
          </p:cNvSpPr>
          <p:nvPr/>
        </p:nvSpPr>
        <p:spPr bwMode="auto">
          <a:xfrm>
            <a:off x="200025" y="2533650"/>
            <a:ext cx="641350" cy="187325"/>
          </a:xfrm>
          <a:prstGeom prst="rect">
            <a:avLst/>
          </a:prstGeom>
          <a:noFill/>
          <a:ln w="9525">
            <a:noFill/>
            <a:miter lim="800000"/>
            <a:headEnd/>
            <a:tailEnd/>
          </a:ln>
          <a:effectLst/>
        </p:spPr>
        <p:txBody>
          <a:bodyPr wrap="none">
            <a:spAutoFit/>
          </a:bodyPr>
          <a:lstStyle/>
          <a:p>
            <a:pPr lvl="1" eaLnBrk="1" hangingPunct="1">
              <a:lnSpc>
                <a:spcPct val="70000"/>
              </a:lnSpc>
              <a:spcBef>
                <a:spcPct val="20000"/>
              </a:spcBef>
              <a:spcAft>
                <a:spcPts val="100"/>
              </a:spcAft>
              <a:buClr>
                <a:srgbClr val="004770"/>
              </a:buClr>
              <a:buSzPct val="120000"/>
            </a:pPr>
            <a:endParaRPr lang="tr-TR" sz="900" b="1">
              <a:latin typeface="Tahoma" pitchFamily="34" charset="0"/>
            </a:endParaRPr>
          </a:p>
        </p:txBody>
      </p:sp>
      <p:sp>
        <p:nvSpPr>
          <p:cNvPr id="109579" name="Rectangle 11"/>
          <p:cNvSpPr>
            <a:spLocks noChangeArrowheads="1"/>
          </p:cNvSpPr>
          <p:nvPr/>
        </p:nvSpPr>
        <p:spPr bwMode="auto">
          <a:xfrm>
            <a:off x="287338" y="3322638"/>
            <a:ext cx="8424862" cy="987425"/>
          </a:xfrm>
          <a:prstGeom prst="rect">
            <a:avLst/>
          </a:prstGeom>
          <a:noFill/>
          <a:ln w="9525">
            <a:noFill/>
            <a:miter lim="800000"/>
            <a:headEnd/>
            <a:tailEnd/>
          </a:ln>
        </p:spPr>
        <p:txBody>
          <a:bodyPr lIns="0" tIns="36000" rIns="0" bIns="0"/>
          <a:lstStyle/>
          <a:p>
            <a:pPr marL="0" lvl="1" eaLnBrk="1" hangingPunct="1">
              <a:lnSpc>
                <a:spcPct val="90000"/>
              </a:lnSpc>
              <a:spcBef>
                <a:spcPct val="20000"/>
              </a:spcBef>
              <a:spcAft>
                <a:spcPts val="100"/>
              </a:spcAft>
              <a:buClr>
                <a:srgbClr val="004770"/>
              </a:buClr>
              <a:buSzPct val="120000"/>
            </a:pPr>
            <a:r>
              <a:rPr lang="tr-TR" sz="2000">
                <a:latin typeface="Tahoma" pitchFamily="34" charset="0"/>
              </a:rPr>
              <a:t>For further information;</a:t>
            </a:r>
          </a:p>
          <a:p>
            <a:pPr marL="0" lvl="1" eaLnBrk="1" hangingPunct="1">
              <a:lnSpc>
                <a:spcPct val="90000"/>
              </a:lnSpc>
              <a:spcBef>
                <a:spcPct val="20000"/>
              </a:spcBef>
              <a:spcAft>
                <a:spcPts val="100"/>
              </a:spcAft>
              <a:buClr>
                <a:srgbClr val="004770"/>
              </a:buClr>
              <a:buSzPct val="120000"/>
            </a:pPr>
            <a:endParaRPr lang="tr-TR" sz="2000">
              <a:latin typeface="Tahoma" pitchFamily="34" charset="0"/>
            </a:endParaRPr>
          </a:p>
          <a:p>
            <a:pPr marL="0" lvl="1" eaLnBrk="1" hangingPunct="1">
              <a:lnSpc>
                <a:spcPct val="90000"/>
              </a:lnSpc>
              <a:spcBef>
                <a:spcPct val="20000"/>
              </a:spcBef>
              <a:spcAft>
                <a:spcPts val="100"/>
              </a:spcAft>
              <a:buClr>
                <a:srgbClr val="004770"/>
              </a:buClr>
              <a:buSzPct val="120000"/>
            </a:pPr>
            <a:r>
              <a:rPr lang="tr-TR" sz="2000">
                <a:latin typeface="Tahoma" pitchFamily="34" charset="0"/>
              </a:rPr>
              <a:t>Dilek Pekdemir, </a:t>
            </a:r>
            <a:r>
              <a:rPr lang="tr-TR" sz="2000">
                <a:latin typeface="Tahoma" pitchFamily="34" charset="0"/>
                <a:hlinkClick r:id="rId3"/>
              </a:rPr>
              <a:t>pekdemird@dtz.com.tr</a:t>
            </a:r>
            <a:r>
              <a:rPr lang="tr-TR" sz="2000">
                <a:latin typeface="Tahoma" pitchFamily="34" charset="0"/>
              </a:rPr>
              <a:t> </a:t>
            </a:r>
          </a:p>
          <a:p>
            <a:pPr marL="0" lvl="1" eaLnBrk="1" hangingPunct="1">
              <a:lnSpc>
                <a:spcPct val="90000"/>
              </a:lnSpc>
              <a:spcBef>
                <a:spcPct val="20000"/>
              </a:spcBef>
              <a:spcAft>
                <a:spcPts val="100"/>
              </a:spcAft>
              <a:buClr>
                <a:srgbClr val="004770"/>
              </a:buClr>
              <a:buSzPct val="120000"/>
            </a:pPr>
            <a:endParaRPr lang="tr-TR" sz="2000">
              <a:latin typeface="Tahoma" pitchFamily="34" charset="0"/>
            </a:endParaRPr>
          </a:p>
          <a:p>
            <a:pPr marL="0" lvl="1" eaLnBrk="1" hangingPunct="1">
              <a:lnSpc>
                <a:spcPct val="90000"/>
              </a:lnSpc>
              <a:spcBef>
                <a:spcPct val="20000"/>
              </a:spcBef>
              <a:spcAft>
                <a:spcPts val="100"/>
              </a:spcAft>
              <a:buClr>
                <a:srgbClr val="004770"/>
              </a:buClr>
              <a:buSzPct val="120000"/>
            </a:pPr>
            <a:r>
              <a:rPr lang="tr-TR" sz="2000">
                <a:latin typeface="Tahoma" pitchFamily="34" charset="0"/>
              </a:rPr>
              <a:t>Hakkı Yeten C., No:12/7, 34365, Şişli/İstanbul, TURKEY</a:t>
            </a:r>
          </a:p>
          <a:p>
            <a:pPr marL="0" lvl="1" eaLnBrk="1" hangingPunct="1">
              <a:lnSpc>
                <a:spcPct val="90000"/>
              </a:lnSpc>
              <a:spcBef>
                <a:spcPct val="20000"/>
              </a:spcBef>
              <a:spcAft>
                <a:spcPts val="100"/>
              </a:spcAft>
              <a:buClr>
                <a:srgbClr val="004770"/>
              </a:buClr>
              <a:buSzPct val="120000"/>
            </a:pPr>
            <a:r>
              <a:rPr lang="tr-TR" sz="2000">
                <a:latin typeface="Tahoma" pitchFamily="34" charset="0"/>
              </a:rPr>
              <a:t>Phone: +90 (212) 231 5530 ext.126</a:t>
            </a:r>
          </a:p>
          <a:p>
            <a:pPr marL="0" lvl="1" eaLnBrk="1" hangingPunct="1">
              <a:lnSpc>
                <a:spcPct val="90000"/>
              </a:lnSpc>
              <a:spcBef>
                <a:spcPct val="20000"/>
              </a:spcBef>
              <a:spcAft>
                <a:spcPts val="100"/>
              </a:spcAft>
              <a:buClr>
                <a:srgbClr val="004770"/>
              </a:buClr>
              <a:buSzPct val="120000"/>
            </a:pPr>
            <a:endParaRPr lang="tr-TR" sz="2000">
              <a:latin typeface="Tahoma" pitchFamily="34" charset="0"/>
            </a:endParaRPr>
          </a:p>
          <a:p>
            <a:pPr marL="0" lvl="1" eaLnBrk="1" hangingPunct="1">
              <a:lnSpc>
                <a:spcPct val="90000"/>
              </a:lnSpc>
              <a:spcBef>
                <a:spcPct val="20000"/>
              </a:spcBef>
              <a:spcAft>
                <a:spcPts val="100"/>
              </a:spcAft>
              <a:buClr>
                <a:srgbClr val="004770"/>
              </a:buClr>
              <a:buSzPct val="120000"/>
            </a:pPr>
            <a:endParaRPr lang="tr-TR" sz="3700" b="1">
              <a:latin typeface="Tahoma" pitchFamily="34"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tr-TR"/>
              <a:t>Introduction</a:t>
            </a:r>
          </a:p>
        </p:txBody>
      </p:sp>
      <p:sp>
        <p:nvSpPr>
          <p:cNvPr id="53251" name="Rectangle 3"/>
          <p:cNvSpPr>
            <a:spLocks noGrp="1" noChangeArrowheads="1"/>
          </p:cNvSpPr>
          <p:nvPr>
            <p:ph type="body" idx="1"/>
          </p:nvPr>
        </p:nvSpPr>
        <p:spPr/>
        <p:txBody>
          <a:bodyPr/>
          <a:lstStyle/>
          <a:p>
            <a:pPr>
              <a:buClr>
                <a:srgbClr val="004770"/>
              </a:buClr>
              <a:buSzPct val="120000"/>
              <a:buFontTx/>
              <a:buChar char="•"/>
            </a:pPr>
            <a:r>
              <a:rPr lang="tr-TR" dirty="0"/>
              <a:t> </a:t>
            </a:r>
            <a:r>
              <a:rPr lang="en-GB" dirty="0"/>
              <a:t>Global interest in infrastructure investments is growing rapidly,</a:t>
            </a:r>
            <a:r>
              <a:rPr lang="tr-TR" dirty="0"/>
              <a:t> </a:t>
            </a:r>
            <a:r>
              <a:rPr lang="en-GB" dirty="0"/>
              <a:t>driven by</a:t>
            </a:r>
            <a:r>
              <a:rPr lang="tr-TR" dirty="0"/>
              <a:t>;</a:t>
            </a:r>
          </a:p>
          <a:p>
            <a:pPr lvl="2"/>
            <a:r>
              <a:rPr lang="en-GB" dirty="0"/>
              <a:t>not only investor demand,</a:t>
            </a:r>
            <a:endParaRPr lang="tr-TR" dirty="0"/>
          </a:p>
          <a:p>
            <a:pPr lvl="2"/>
            <a:r>
              <a:rPr lang="en-GB" dirty="0"/>
              <a:t>but also the increasing need for governments to find alternative sources to fund new infrastructure projects and repair existing infrastructure.</a:t>
            </a:r>
            <a:endParaRPr lang="tr-TR" dirty="0"/>
          </a:p>
          <a:p>
            <a:pPr lvl="1"/>
            <a:r>
              <a:rPr lang="tr-TR" dirty="0"/>
              <a:t> One</a:t>
            </a:r>
            <a:r>
              <a:rPr lang="en-GB" dirty="0"/>
              <a:t> of the attractive alternative asset classes for institutional investors, searching for higher-yielding and stable investments</a:t>
            </a:r>
            <a:endParaRPr lang="tr-TR" dirty="0"/>
          </a:p>
          <a:p>
            <a:pPr lvl="1"/>
            <a:r>
              <a:rPr lang="tr-TR" dirty="0"/>
              <a:t> </a:t>
            </a:r>
            <a:r>
              <a:rPr lang="en-GB" dirty="0"/>
              <a:t>An increasing number of vehicles such as, </a:t>
            </a:r>
            <a:r>
              <a:rPr lang="en-GB" u="sng" dirty="0"/>
              <a:t>direct investments</a:t>
            </a:r>
            <a:r>
              <a:rPr lang="en-GB" dirty="0"/>
              <a:t>, </a:t>
            </a:r>
            <a:r>
              <a:rPr lang="en-GB" u="sng" dirty="0"/>
              <a:t>unlisted infrastructure funds</a:t>
            </a:r>
            <a:r>
              <a:rPr lang="en-GB" dirty="0"/>
              <a:t>, </a:t>
            </a:r>
            <a:r>
              <a:rPr lang="en-GB" u="sng" dirty="0"/>
              <a:t>listed infrastructure funds</a:t>
            </a:r>
            <a:r>
              <a:rPr lang="en-GB" dirty="0"/>
              <a:t>, and </a:t>
            </a:r>
            <a:r>
              <a:rPr lang="en-GB" u="sng" dirty="0"/>
              <a:t>unlisted infrastructure securities funds</a:t>
            </a:r>
            <a:r>
              <a:rPr lang="en-GB" dirty="0"/>
              <a:t>, focussing on assets such as toll roads, pipelines and utility assets</a:t>
            </a:r>
            <a:r>
              <a:rPr lang="tr-TR" dirty="0"/>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331788" y="1571625"/>
            <a:ext cx="8424862" cy="403225"/>
          </a:xfrm>
        </p:spPr>
        <p:txBody>
          <a:bodyPr/>
          <a:lstStyle/>
          <a:p>
            <a:r>
              <a:rPr lang="tr-TR"/>
              <a:t>Definition of infrastructure</a:t>
            </a:r>
          </a:p>
        </p:txBody>
      </p:sp>
      <p:sp>
        <p:nvSpPr>
          <p:cNvPr id="130056" name="Rectangle 8"/>
          <p:cNvSpPr>
            <a:spLocks noChangeArrowheads="1"/>
          </p:cNvSpPr>
          <p:nvPr/>
        </p:nvSpPr>
        <p:spPr bwMode="auto">
          <a:xfrm>
            <a:off x="293688" y="2090738"/>
            <a:ext cx="8120062" cy="38100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The basic facilities, services, and installations needed for the functioning of a community or society, such as transportation and communications systems, water and power lines, and public institutions including schools, post offices, and prisons</a:t>
            </a:r>
            <a:r>
              <a:rPr lang="tr-TR">
                <a:latin typeface="Tahoma" pitchFamily="34" charset="0"/>
              </a:rPr>
              <a:t> </a:t>
            </a:r>
            <a:r>
              <a:rPr lang="en-GB" dirty="0">
                <a:latin typeface="Tahoma" pitchFamily="34" charset="0"/>
              </a:rPr>
              <a:t>(American Heritage Dictionary).</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The basic physical and organizational structures (e.g. buildings, roads, power supplies) needed for the operation of a society or enterprise (Oxford English Dictionary).</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a:latin typeface="Tahoma" pitchFamily="34" charset="0"/>
              </a:rPr>
              <a:t>T</a:t>
            </a:r>
            <a:r>
              <a:rPr lang="en-GB" dirty="0">
                <a:latin typeface="Tahoma" pitchFamily="34" charset="0"/>
              </a:rPr>
              <a:t>he physical structures and networks used to provide essential services to society</a:t>
            </a:r>
            <a:endParaRPr lang="tr-TR">
              <a:latin typeface="Tahoma" pitchFamily="34" charset="0"/>
            </a:endParaRPr>
          </a:p>
        </p:txBody>
      </p:sp>
      <p:sp>
        <p:nvSpPr>
          <p:cNvPr id="130061" name="Rectangle 13"/>
          <p:cNvSpPr>
            <a:spLocks noChangeArrowheads="1"/>
          </p:cNvSpPr>
          <p:nvPr/>
        </p:nvSpPr>
        <p:spPr bwMode="auto">
          <a:xfrm>
            <a:off x="420688" y="8350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Introduction</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p:txBody>
          <a:bodyPr/>
          <a:lstStyle/>
          <a:p>
            <a:r>
              <a:rPr lang="tr-TR"/>
              <a:t>Infrastructure Investment</a:t>
            </a:r>
          </a:p>
        </p:txBody>
      </p:sp>
      <p:sp>
        <p:nvSpPr>
          <p:cNvPr id="132181" name="Text Box 85"/>
          <p:cNvSpPr txBox="1">
            <a:spLocks noChangeArrowheads="1"/>
          </p:cNvSpPr>
          <p:nvPr/>
        </p:nvSpPr>
        <p:spPr bwMode="auto">
          <a:xfrm>
            <a:off x="7477125" y="3735388"/>
            <a:ext cx="869950" cy="701675"/>
          </a:xfrm>
          <a:prstGeom prst="rect">
            <a:avLst/>
          </a:prstGeom>
          <a:noFill/>
          <a:ln w="9525">
            <a:noFill/>
            <a:miter lim="800000"/>
            <a:headEnd/>
            <a:tailEnd/>
          </a:ln>
          <a:effectLst/>
        </p:spPr>
        <p:txBody>
          <a:bodyPr>
            <a:spAutoFit/>
          </a:bodyPr>
          <a:lstStyle/>
          <a:p>
            <a:r>
              <a:rPr lang="tr-TR" sz="2000">
                <a:latin typeface="Tahoma" pitchFamily="34" charset="0"/>
              </a:rPr>
              <a:t>PPPs</a:t>
            </a:r>
          </a:p>
          <a:p>
            <a:r>
              <a:rPr lang="tr-TR" sz="2000">
                <a:latin typeface="Tahoma" pitchFamily="34" charset="0"/>
              </a:rPr>
              <a:t>PFIs</a:t>
            </a:r>
          </a:p>
        </p:txBody>
      </p:sp>
      <p:sp>
        <p:nvSpPr>
          <p:cNvPr id="132182" name="Text Box 86"/>
          <p:cNvSpPr txBox="1">
            <a:spLocks noChangeArrowheads="1"/>
          </p:cNvSpPr>
          <p:nvPr/>
        </p:nvSpPr>
        <p:spPr bwMode="auto">
          <a:xfrm>
            <a:off x="317500" y="3836988"/>
            <a:ext cx="1682750" cy="396875"/>
          </a:xfrm>
          <a:prstGeom prst="rect">
            <a:avLst/>
          </a:prstGeom>
          <a:noFill/>
          <a:ln w="9525">
            <a:noFill/>
            <a:miter lim="800000"/>
            <a:headEnd/>
            <a:tailEnd/>
          </a:ln>
          <a:effectLst/>
        </p:spPr>
        <p:txBody>
          <a:bodyPr>
            <a:spAutoFit/>
          </a:bodyPr>
          <a:lstStyle/>
          <a:p>
            <a:r>
              <a:rPr lang="tr-TR" sz="2000">
                <a:latin typeface="Tahoma" pitchFamily="34" charset="0"/>
              </a:rPr>
              <a:t>Privatization</a:t>
            </a:r>
          </a:p>
        </p:txBody>
      </p:sp>
      <p:pic>
        <p:nvPicPr>
          <p:cNvPr id="132187" name="Picture 91"/>
          <p:cNvPicPr>
            <a:picLocks noChangeAspect="1" noChangeArrowheads="1"/>
          </p:cNvPicPr>
          <p:nvPr>
            <p:ph sz="half" idx="2"/>
          </p:nvPr>
        </p:nvPicPr>
        <p:blipFill>
          <a:blip r:embed="rId3" cstate="print"/>
          <a:srcRect l="13960" t="25906" r="12018" b="32938"/>
          <a:stretch>
            <a:fillRect/>
          </a:stretch>
        </p:blipFill>
        <p:spPr>
          <a:xfrm>
            <a:off x="2016125" y="2203450"/>
            <a:ext cx="5219700" cy="4176713"/>
          </a:xfrm>
          <a:noFill/>
          <a:ln/>
        </p:spPr>
      </p:pic>
      <p:sp>
        <p:nvSpPr>
          <p:cNvPr id="132180" name="AutoShape 84"/>
          <p:cNvSpPr>
            <a:spLocks noChangeArrowheads="1"/>
          </p:cNvSpPr>
          <p:nvPr/>
        </p:nvSpPr>
        <p:spPr bwMode="auto">
          <a:xfrm>
            <a:off x="7175500" y="2400300"/>
            <a:ext cx="1800225" cy="3416300"/>
          </a:xfrm>
          <a:prstGeom prst="rightArrow">
            <a:avLst>
              <a:gd name="adj1" fmla="val 50000"/>
              <a:gd name="adj2" fmla="val 25000"/>
            </a:avLst>
          </a:prstGeom>
          <a:noFill/>
          <a:ln w="28575">
            <a:solidFill>
              <a:schemeClr val="tx1"/>
            </a:solidFill>
            <a:miter lim="800000"/>
            <a:headEnd/>
            <a:tailEnd/>
          </a:ln>
          <a:effectLst/>
        </p:spPr>
        <p:txBody>
          <a:bodyPr wrap="none" anchor="ctr"/>
          <a:lstStyle/>
          <a:p>
            <a:endParaRPr lang="tr-TR"/>
          </a:p>
        </p:txBody>
      </p:sp>
      <p:sp>
        <p:nvSpPr>
          <p:cNvPr id="132185" name="AutoShape 89"/>
          <p:cNvSpPr>
            <a:spLocks noChangeArrowheads="1"/>
          </p:cNvSpPr>
          <p:nvPr/>
        </p:nvSpPr>
        <p:spPr bwMode="auto">
          <a:xfrm rot="10800000">
            <a:off x="244475" y="2400300"/>
            <a:ext cx="1800225" cy="3416300"/>
          </a:xfrm>
          <a:prstGeom prst="rightArrow">
            <a:avLst>
              <a:gd name="adj1" fmla="val 50000"/>
              <a:gd name="adj2" fmla="val 25000"/>
            </a:avLst>
          </a:prstGeom>
          <a:noFill/>
          <a:ln w="28575">
            <a:solidFill>
              <a:schemeClr val="tx1"/>
            </a:solidFill>
            <a:miter lim="800000"/>
            <a:headEnd/>
            <a:tailEnd/>
          </a:ln>
          <a:effectLst/>
        </p:spPr>
        <p:txBody>
          <a:bodyPr wrap="none" anchor="ctr"/>
          <a:lstStyle/>
          <a:p>
            <a:endParaRPr lang="tr-TR"/>
          </a:p>
        </p:txBody>
      </p:sp>
      <p:sp>
        <p:nvSpPr>
          <p:cNvPr id="132188" name="Rectangle 92"/>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Infrastructure categories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tr-TR" dirty="0"/>
              <a:t>Infrastructure Investment</a:t>
            </a:r>
          </a:p>
        </p:txBody>
      </p:sp>
      <p:sp>
        <p:nvSpPr>
          <p:cNvPr id="141315" name="Rectangle 3"/>
          <p:cNvSpPr>
            <a:spLocks noChangeArrowheads="1"/>
          </p:cNvSpPr>
          <p:nvPr/>
        </p:nvSpPr>
        <p:spPr bwMode="auto">
          <a:xfrm>
            <a:off x="357188" y="2116138"/>
            <a:ext cx="8424862" cy="3685222"/>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Traditionally governments have facilitated infrastructure investments, however this is becoming increasingly challenging</a:t>
            </a:r>
            <a:r>
              <a:rPr lang="tr-TR" dirty="0">
                <a:latin typeface="Tahoma" pitchFamily="34" charset="0"/>
              </a:rPr>
              <a:t> (p</a:t>
            </a:r>
            <a:r>
              <a:rPr lang="en-GB" dirty="0" err="1">
                <a:latin typeface="Tahoma" pitchFamily="34" charset="0"/>
              </a:rPr>
              <a:t>opulation</a:t>
            </a:r>
            <a:r>
              <a:rPr lang="en-GB" dirty="0">
                <a:latin typeface="Tahoma" pitchFamily="34" charset="0"/>
              </a:rPr>
              <a:t> growth,</a:t>
            </a:r>
            <a:r>
              <a:rPr lang="tr-TR" dirty="0">
                <a:latin typeface="Tahoma" pitchFamily="34" charset="0"/>
              </a:rPr>
              <a:t> </a:t>
            </a:r>
            <a:r>
              <a:rPr lang="en-GB" dirty="0">
                <a:latin typeface="Tahoma" pitchFamily="34" charset="0"/>
              </a:rPr>
              <a:t>economic growth,</a:t>
            </a:r>
            <a:r>
              <a:rPr lang="tr-TR" dirty="0">
                <a:latin typeface="Tahoma" pitchFamily="34" charset="0"/>
              </a:rPr>
              <a:t> </a:t>
            </a:r>
            <a:r>
              <a:rPr lang="en-GB" dirty="0">
                <a:latin typeface="Tahoma" pitchFamily="34" charset="0"/>
              </a:rPr>
              <a:t>competition,</a:t>
            </a:r>
            <a:r>
              <a:rPr lang="tr-TR" dirty="0">
                <a:latin typeface="Tahoma" pitchFamily="34" charset="0"/>
              </a:rPr>
              <a:t> </a:t>
            </a:r>
            <a:r>
              <a:rPr lang="en-GB" dirty="0">
                <a:latin typeface="Tahoma" pitchFamily="34" charset="0"/>
              </a:rPr>
              <a:t>development costs</a:t>
            </a:r>
            <a:r>
              <a:rPr lang="tr-TR" dirty="0">
                <a:latin typeface="Tahoma" pitchFamily="34" charset="0"/>
              </a:rPr>
              <a:t>, etc.)</a:t>
            </a:r>
          </a:p>
          <a:p>
            <a:pPr marL="742950" lvl="1" indent="-285750" eaLnBrk="1" hangingPunct="1">
              <a:lnSpc>
                <a:spcPct val="90000"/>
              </a:lnSpc>
              <a:spcBef>
                <a:spcPct val="20000"/>
              </a:spcBef>
              <a:spcAft>
                <a:spcPts val="100"/>
              </a:spcAft>
              <a:buClr>
                <a:srgbClr val="004770"/>
              </a:buClr>
              <a:buSzPct val="120000"/>
              <a:buFontTx/>
              <a:buChar char="•"/>
            </a:pPr>
            <a:r>
              <a:rPr lang="en-GB" dirty="0">
                <a:latin typeface="Tahoma" pitchFamily="34" charset="0"/>
              </a:rPr>
              <a:t>The growing need for infrastructure investment and the budgetary pressures will force the governments to explore alternatives</a:t>
            </a:r>
            <a:endParaRPr lang="tr-TR" dirty="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dirty="0">
                <a:latin typeface="Tahoma" pitchFamily="34" charset="0"/>
              </a:rPr>
              <a:t>A</a:t>
            </a:r>
            <a:r>
              <a:rPr lang="en-GB" dirty="0">
                <a:latin typeface="Tahoma" pitchFamily="34" charset="0"/>
              </a:rPr>
              <a:t>n important role for the </a:t>
            </a:r>
            <a:r>
              <a:rPr lang="en-GB" u="sng" dirty="0">
                <a:latin typeface="Tahoma" pitchFamily="34" charset="0"/>
              </a:rPr>
              <a:t>private sector</a:t>
            </a:r>
            <a:r>
              <a:rPr lang="en-GB" dirty="0">
                <a:latin typeface="Tahoma" pitchFamily="34" charset="0"/>
              </a:rPr>
              <a:t> to play in funding the development of these essential services.</a:t>
            </a:r>
            <a:r>
              <a:rPr lang="en-GB" sz="2800" dirty="0">
                <a:latin typeface="Tahoma" pitchFamily="34" charset="0"/>
              </a:rPr>
              <a:t> </a:t>
            </a:r>
            <a:endParaRPr lang="tr-TR" sz="2800" dirty="0">
              <a:latin typeface="Tahoma" pitchFamily="34" charset="0"/>
            </a:endParaRPr>
          </a:p>
        </p:txBody>
      </p:sp>
      <p:sp>
        <p:nvSpPr>
          <p:cNvPr id="141316" name="Rectangle 4"/>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dirty="0">
                <a:solidFill>
                  <a:srgbClr val="004770"/>
                </a:solidFill>
                <a:latin typeface="Tahoma" pitchFamily="34" charset="0"/>
              </a:rPr>
              <a:t>Public vs. Private investments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p:txBody>
          <a:bodyPr/>
          <a:lstStyle/>
          <a:p>
            <a:r>
              <a:rPr lang="tr-TR"/>
              <a:t>Infrastructure Investment</a:t>
            </a:r>
          </a:p>
        </p:txBody>
      </p:sp>
      <p:graphicFrame>
        <p:nvGraphicFramePr>
          <p:cNvPr id="143371" name="Object 11"/>
          <p:cNvGraphicFramePr>
            <a:graphicFrameLocks noChangeAspect="1"/>
          </p:cNvGraphicFramePr>
          <p:nvPr>
            <p:ph sz="quarter" idx="1"/>
          </p:nvPr>
        </p:nvGraphicFramePr>
        <p:xfrm>
          <a:off x="203200" y="2051050"/>
          <a:ext cx="5211763" cy="3103563"/>
        </p:xfrm>
        <a:graphic>
          <a:graphicData uri="http://schemas.openxmlformats.org/presentationml/2006/ole">
            <p:oleObj spid="_x0000_s143371" name="Chart" r:id="rId4" imgW="5886529" imgH="3505155" progId="Excel.Chart.8">
              <p:embed/>
            </p:oleObj>
          </a:graphicData>
        </a:graphic>
      </p:graphicFrame>
      <p:graphicFrame>
        <p:nvGraphicFramePr>
          <p:cNvPr id="143370" name="Object 10"/>
          <p:cNvGraphicFramePr>
            <a:graphicFrameLocks noChangeAspect="1"/>
          </p:cNvGraphicFramePr>
          <p:nvPr>
            <p:ph sz="quarter" idx="2"/>
          </p:nvPr>
        </p:nvGraphicFramePr>
        <p:xfrm>
          <a:off x="4268788" y="3503613"/>
          <a:ext cx="4668837" cy="2908300"/>
        </p:xfrm>
        <a:graphic>
          <a:graphicData uri="http://schemas.openxmlformats.org/presentationml/2006/ole">
            <p:oleObj spid="_x0000_s143370" name="Chart" r:id="rId5" imgW="5886529" imgH="3505155" progId="Excel.Chart.8">
              <p:embed/>
            </p:oleObj>
          </a:graphicData>
        </a:graphic>
      </p:graphicFrame>
      <p:sp>
        <p:nvSpPr>
          <p:cNvPr id="143373" name="AutoShape 13"/>
          <p:cNvSpPr>
            <a:spLocks noChangeArrowheads="1"/>
          </p:cNvSpPr>
          <p:nvPr/>
        </p:nvSpPr>
        <p:spPr bwMode="auto">
          <a:xfrm>
            <a:off x="1930400" y="2921000"/>
            <a:ext cx="520700" cy="40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solidFill>
          <a:ln w="9525">
            <a:solidFill>
              <a:schemeClr val="tx1"/>
            </a:solidFill>
            <a:miter lim="800000"/>
            <a:headEnd/>
            <a:tailEnd/>
          </a:ln>
          <a:effectLst/>
        </p:spPr>
        <p:txBody>
          <a:bodyPr wrap="none" anchor="ctr"/>
          <a:lstStyle/>
          <a:p>
            <a:endParaRPr lang="tr-TR"/>
          </a:p>
        </p:txBody>
      </p:sp>
      <p:sp>
        <p:nvSpPr>
          <p:cNvPr id="143374" name="AutoShape 14"/>
          <p:cNvSpPr>
            <a:spLocks noChangeArrowheads="1"/>
          </p:cNvSpPr>
          <p:nvPr/>
        </p:nvSpPr>
        <p:spPr bwMode="auto">
          <a:xfrm>
            <a:off x="3136900" y="2997200"/>
            <a:ext cx="520700" cy="40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solidFill>
          <a:ln w="9525">
            <a:solidFill>
              <a:schemeClr val="tx1"/>
            </a:solidFill>
            <a:miter lim="800000"/>
            <a:headEnd/>
            <a:tailEnd/>
          </a:ln>
          <a:effectLst/>
        </p:spPr>
        <p:txBody>
          <a:bodyPr wrap="none" anchor="ctr"/>
          <a:lstStyle/>
          <a:p>
            <a:endParaRPr lang="tr-TR"/>
          </a:p>
        </p:txBody>
      </p:sp>
      <p:sp>
        <p:nvSpPr>
          <p:cNvPr id="143375" name="AutoShape 15"/>
          <p:cNvSpPr>
            <a:spLocks noChangeArrowheads="1"/>
          </p:cNvSpPr>
          <p:nvPr/>
        </p:nvSpPr>
        <p:spPr bwMode="auto">
          <a:xfrm>
            <a:off x="1917700" y="3365500"/>
            <a:ext cx="520700" cy="40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solidFill>
          <a:ln w="9525">
            <a:solidFill>
              <a:schemeClr val="tx1"/>
            </a:solidFill>
            <a:miter lim="800000"/>
            <a:headEnd/>
            <a:tailEnd/>
          </a:ln>
          <a:effectLst/>
        </p:spPr>
        <p:txBody>
          <a:bodyPr wrap="none" anchor="ctr"/>
          <a:lstStyle/>
          <a:p>
            <a:endParaRPr lang="tr-TR"/>
          </a:p>
        </p:txBody>
      </p:sp>
      <p:sp>
        <p:nvSpPr>
          <p:cNvPr id="143376" name="AutoShape 16"/>
          <p:cNvSpPr>
            <a:spLocks noChangeArrowheads="1"/>
          </p:cNvSpPr>
          <p:nvPr/>
        </p:nvSpPr>
        <p:spPr bwMode="auto">
          <a:xfrm>
            <a:off x="3162300" y="3644900"/>
            <a:ext cx="520700" cy="4064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tx2"/>
          </a:solidFill>
          <a:ln w="9525">
            <a:solidFill>
              <a:schemeClr val="tx1"/>
            </a:solidFill>
            <a:miter lim="800000"/>
            <a:headEnd/>
            <a:tailEnd/>
          </a:ln>
          <a:effectLst/>
        </p:spPr>
        <p:txBody>
          <a:bodyPr wrap="none" anchor="ctr"/>
          <a:lstStyle/>
          <a:p>
            <a:endParaRPr lang="tr-TR"/>
          </a:p>
        </p:txBody>
      </p:sp>
      <p:pic>
        <p:nvPicPr>
          <p:cNvPr id="143379" name="Picture 19"/>
          <p:cNvPicPr>
            <a:picLocks noChangeAspect="1" noChangeArrowheads="1"/>
          </p:cNvPicPr>
          <p:nvPr/>
        </p:nvPicPr>
        <p:blipFill>
          <a:blip r:embed="rId6" cstate="print"/>
          <a:srcRect l="14922" t="13318" r="45055" b="59563"/>
          <a:stretch>
            <a:fillRect/>
          </a:stretch>
        </p:blipFill>
        <p:spPr bwMode="auto">
          <a:xfrm>
            <a:off x="5765800" y="2044700"/>
            <a:ext cx="2632075" cy="1427163"/>
          </a:xfrm>
          <a:prstGeom prst="rect">
            <a:avLst/>
          </a:prstGeom>
          <a:noFill/>
          <a:ln w="9525">
            <a:noFill/>
            <a:miter lim="800000"/>
            <a:headEnd/>
            <a:tailEnd/>
          </a:ln>
        </p:spPr>
      </p:pic>
      <p:sp>
        <p:nvSpPr>
          <p:cNvPr id="143380" name="Rectangle 20"/>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Growing global infrastructure investments</a:t>
            </a:r>
          </a:p>
        </p:txBody>
      </p:sp>
      <p:sp>
        <p:nvSpPr>
          <p:cNvPr id="18" name="Right Brace 17"/>
          <p:cNvSpPr/>
          <p:nvPr/>
        </p:nvSpPr>
        <p:spPr bwMode="auto">
          <a:xfrm>
            <a:off x="8615680" y="4561840"/>
            <a:ext cx="243840" cy="741680"/>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800" b="1" i="0" u="none" strike="noStrike" cap="none" normalizeH="0" baseline="0" dirty="0" smtClean="0">
              <a:ln>
                <a:noFill/>
              </a:ln>
              <a:solidFill>
                <a:schemeClr val="tx1"/>
              </a:solidFill>
              <a:effectLst/>
              <a:latin typeface="Arial" charset="0"/>
              <a:ea typeface="ＭＳ Ｐゴシック" pitchFamily="34" charset="-128"/>
            </a:endParaRPr>
          </a:p>
        </p:txBody>
      </p:sp>
      <p:sp>
        <p:nvSpPr>
          <p:cNvPr id="19" name="Right Brace 18"/>
          <p:cNvSpPr/>
          <p:nvPr/>
        </p:nvSpPr>
        <p:spPr bwMode="auto">
          <a:xfrm>
            <a:off x="8636000" y="5354320"/>
            <a:ext cx="152400" cy="508000"/>
          </a:xfrm>
          <a:prstGeom prst="rightBrace">
            <a:avLst/>
          </a:prstGeom>
          <a:noFill/>
          <a:ln w="254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tr-TR" sz="800" b="1" i="0" u="none" strike="noStrike" cap="none" normalizeH="0" baseline="0" dirty="0" smtClean="0">
              <a:ln>
                <a:noFill/>
              </a:ln>
              <a:solidFill>
                <a:schemeClr val="tx1"/>
              </a:solidFill>
              <a:effectLst/>
              <a:latin typeface="Arial" charset="0"/>
              <a:ea typeface="ＭＳ Ｐゴシック" pitchFamily="34"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p:txBody>
          <a:bodyPr/>
          <a:lstStyle/>
          <a:p>
            <a:r>
              <a:rPr lang="tr-TR"/>
              <a:t>Infrastructure Investment</a:t>
            </a:r>
          </a:p>
        </p:txBody>
      </p:sp>
      <p:pic>
        <p:nvPicPr>
          <p:cNvPr id="147466" name="Picture 10"/>
          <p:cNvPicPr>
            <a:picLocks noChangeAspect="1" noChangeArrowheads="1"/>
          </p:cNvPicPr>
          <p:nvPr>
            <p:ph sz="half" idx="2"/>
          </p:nvPr>
        </p:nvPicPr>
        <p:blipFill>
          <a:blip r:embed="rId3" cstate="print"/>
          <a:srcRect l="20709" t="16635" r="20522" b="18245"/>
          <a:stretch>
            <a:fillRect/>
          </a:stretch>
        </p:blipFill>
        <p:spPr>
          <a:xfrm>
            <a:off x="1851025" y="2051050"/>
            <a:ext cx="5286375" cy="4229100"/>
          </a:xfrm>
          <a:noFill/>
          <a:ln/>
        </p:spPr>
      </p:pic>
      <p:sp>
        <p:nvSpPr>
          <p:cNvPr id="147467" name="Rectangle 11"/>
          <p:cNvSpPr>
            <a:spLocks noChangeArrowheads="1"/>
          </p:cNvSpPr>
          <p:nvPr/>
        </p:nvSpPr>
        <p:spPr bwMode="auto">
          <a:xfrm>
            <a:off x="331788" y="1571625"/>
            <a:ext cx="8424862" cy="403225"/>
          </a:xfrm>
          <a:prstGeom prst="rect">
            <a:avLst/>
          </a:prstGeom>
          <a:noFill/>
          <a:ln w="9525">
            <a:noFill/>
            <a:miter lim="800000"/>
            <a:headEnd/>
            <a:tailEnd/>
          </a:ln>
        </p:spPr>
        <p:txBody>
          <a:bodyPr lIns="0" tIns="90000" rIns="0" bIns="0"/>
          <a:lstStyle/>
          <a:p>
            <a:pPr eaLnBrk="1" hangingPunct="1">
              <a:lnSpc>
                <a:spcPct val="90000"/>
              </a:lnSpc>
            </a:pPr>
            <a:r>
              <a:rPr lang="tr-TR" b="1">
                <a:solidFill>
                  <a:srgbClr val="004770"/>
                </a:solidFill>
                <a:latin typeface="Tahoma" pitchFamily="34" charset="0"/>
              </a:rPr>
              <a:t>Private investment opportunities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p:txBody>
          <a:bodyPr/>
          <a:lstStyle/>
          <a:p>
            <a:r>
              <a:rPr lang="tr-TR"/>
              <a:t>Infrastructure Investment</a:t>
            </a:r>
          </a:p>
        </p:txBody>
      </p:sp>
      <p:sp>
        <p:nvSpPr>
          <p:cNvPr id="149507" name="Rectangle 3"/>
          <p:cNvSpPr>
            <a:spLocks noChangeArrowheads="1"/>
          </p:cNvSpPr>
          <p:nvPr/>
        </p:nvSpPr>
        <p:spPr bwMode="auto">
          <a:xfrm>
            <a:off x="357188" y="1773238"/>
            <a:ext cx="8424862" cy="1460500"/>
          </a:xfrm>
          <a:prstGeom prst="rect">
            <a:avLst/>
          </a:prstGeom>
          <a:noFill/>
          <a:ln w="9525">
            <a:noFill/>
            <a:miter lim="800000"/>
            <a:headEnd/>
            <a:tailEnd/>
          </a:ln>
        </p:spPr>
        <p:txBody>
          <a:bodyPr lIns="0" tIns="36000" rIns="0" bIns="0"/>
          <a:lstStyle/>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Governments</a:t>
            </a:r>
            <a:r>
              <a:rPr lang="tr-TR">
                <a:latin typeface="Tahoma" pitchFamily="34" charset="0"/>
              </a:rPr>
              <a:t> </a:t>
            </a:r>
            <a:r>
              <a:rPr lang="en-GB">
                <a:latin typeface="Tahoma" pitchFamily="34" charset="0"/>
              </a:rPr>
              <a:t>will have to continue playing a major role in infrastructure investment globally,</a:t>
            </a:r>
            <a:endParaRPr lang="tr-TR">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a:latin typeface="Tahoma" pitchFamily="34" charset="0"/>
              </a:rPr>
              <a:t>B</a:t>
            </a:r>
            <a:r>
              <a:rPr lang="en-GB">
                <a:latin typeface="Tahoma" pitchFamily="34" charset="0"/>
              </a:rPr>
              <a:t>ut</a:t>
            </a:r>
            <a:r>
              <a:rPr lang="tr-TR">
                <a:latin typeface="Tahoma" pitchFamily="34" charset="0"/>
              </a:rPr>
              <a:t> </a:t>
            </a:r>
            <a:r>
              <a:rPr lang="en-GB">
                <a:latin typeface="Tahoma" pitchFamily="34" charset="0"/>
              </a:rPr>
              <a:t>if they want to attract significant private investment, must create the right conditions, stable regulation and frameworks to improve reliability and establish standards</a:t>
            </a:r>
            <a:r>
              <a:rPr lang="tr-TR">
                <a:latin typeface="Tahoma" pitchFamily="34" charset="0"/>
              </a:rPr>
              <a:t>.</a:t>
            </a:r>
          </a:p>
          <a:p>
            <a:pPr marL="742950" lvl="1" indent="-285750" eaLnBrk="1" hangingPunct="1">
              <a:lnSpc>
                <a:spcPct val="90000"/>
              </a:lnSpc>
              <a:spcBef>
                <a:spcPct val="20000"/>
              </a:spcBef>
              <a:spcAft>
                <a:spcPts val="100"/>
              </a:spcAft>
              <a:buClr>
                <a:srgbClr val="004770"/>
              </a:buClr>
              <a:buSzPct val="120000"/>
              <a:buFontTx/>
              <a:buChar char="•"/>
            </a:pPr>
            <a:r>
              <a:rPr lang="en-GB">
                <a:latin typeface="Tahoma" pitchFamily="34" charset="0"/>
              </a:rPr>
              <a:t>Infrastructure investment in Europe and worldwide is becoming a challenging process for governments and private investors. </a:t>
            </a:r>
            <a:endParaRPr lang="tr-TR" sz="2800">
              <a:latin typeface="Tahoma" pitchFamily="34" charset="0"/>
            </a:endParaRPr>
          </a:p>
          <a:p>
            <a:pPr marL="742950" lvl="1" indent="-285750" eaLnBrk="1" hangingPunct="1">
              <a:lnSpc>
                <a:spcPct val="90000"/>
              </a:lnSpc>
              <a:spcBef>
                <a:spcPct val="20000"/>
              </a:spcBef>
              <a:spcAft>
                <a:spcPts val="100"/>
              </a:spcAft>
              <a:buClr>
                <a:srgbClr val="004770"/>
              </a:buClr>
              <a:buSzPct val="120000"/>
              <a:buFontTx/>
              <a:buChar char="•"/>
            </a:pPr>
            <a:r>
              <a:rPr lang="tr-TR">
                <a:latin typeface="Tahoma" pitchFamily="34" charset="0"/>
              </a:rPr>
              <a:t>A wide </a:t>
            </a:r>
            <a:r>
              <a:rPr lang="en-GB">
                <a:latin typeface="Tahoma" pitchFamily="34" charset="0"/>
              </a:rPr>
              <a:t>range of institutional investors has unprecedented opportunities to invest in infrastructure worldwide through multiple channels.</a:t>
            </a:r>
            <a:endParaRPr lang="tr-TR">
              <a:latin typeface="Tahoma"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FB1821"/>
      </a:dk2>
      <a:lt2>
        <a:srgbClr val="2C3A44"/>
      </a:lt2>
      <a:accent1>
        <a:srgbClr val="999999"/>
      </a:accent1>
      <a:accent2>
        <a:srgbClr val="CCCCCC"/>
      </a:accent2>
      <a:accent3>
        <a:srgbClr val="FFFFFF"/>
      </a:accent3>
      <a:accent4>
        <a:srgbClr val="000000"/>
      </a:accent4>
      <a:accent5>
        <a:srgbClr val="CACACA"/>
      </a:accent5>
      <a:accent6>
        <a:srgbClr val="B9B9B9"/>
      </a:accent6>
      <a:hlink>
        <a:srgbClr val="008A71"/>
      </a:hlink>
      <a:folHlink>
        <a:srgbClr val="BB012C"/>
      </a:folHlink>
    </a:clrScheme>
    <a:fontScheme name="Default Desig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ea typeface="ＭＳ Ｐゴシック" pitchFamily="34" charset="-128"/>
          </a:defRPr>
        </a:defPPr>
      </a:lstStyle>
    </a:lnDef>
  </a:objectDefaults>
  <a:extraClrSchemeLst>
    <a:extraClrScheme>
      <a:clrScheme name="Default Design 1">
        <a:dk1>
          <a:srgbClr val="000000"/>
        </a:dk1>
        <a:lt1>
          <a:srgbClr val="FFFFFF"/>
        </a:lt1>
        <a:dk2>
          <a:srgbClr val="FB1821"/>
        </a:dk2>
        <a:lt2>
          <a:srgbClr val="2C3A44"/>
        </a:lt2>
        <a:accent1>
          <a:srgbClr val="999999"/>
        </a:accent1>
        <a:accent2>
          <a:srgbClr val="CCCCCC"/>
        </a:accent2>
        <a:accent3>
          <a:srgbClr val="FFFFFF"/>
        </a:accent3>
        <a:accent4>
          <a:srgbClr val="000000"/>
        </a:accent4>
        <a:accent5>
          <a:srgbClr val="CACACA"/>
        </a:accent5>
        <a:accent6>
          <a:srgbClr val="B9B9B9"/>
        </a:accent6>
        <a:hlink>
          <a:srgbClr val="008A71"/>
        </a:hlink>
        <a:folHlink>
          <a:srgbClr val="BB012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2137</TotalTime>
  <Words>1543</Words>
  <Application>Microsoft Office PowerPoint</Application>
  <PresentationFormat>On-screen Show (4:3)</PresentationFormat>
  <Paragraphs>162</Paragraphs>
  <Slides>25</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1" baseType="lpstr">
      <vt:lpstr>Arial</vt:lpstr>
      <vt:lpstr>ＭＳ Ｐゴシック</vt:lpstr>
      <vt:lpstr>Tahoma</vt:lpstr>
      <vt:lpstr>Symbol</vt:lpstr>
      <vt:lpstr>Default Design</vt:lpstr>
      <vt:lpstr>Microsoft Excel Chart</vt:lpstr>
      <vt:lpstr>EARLY STAGE OF INFRASTRUCTURE REITs: TURKEY EXPERIENCE AT LEGISLATIVE LEVEL </vt:lpstr>
      <vt:lpstr>Agenda</vt:lpstr>
      <vt:lpstr>Introduction</vt:lpstr>
      <vt:lpstr>Definition of infrastructure</vt:lpstr>
      <vt:lpstr>Infrastructure Investment</vt:lpstr>
      <vt:lpstr>Infrastructure Investment</vt:lpstr>
      <vt:lpstr>Infrastructure Investment</vt:lpstr>
      <vt:lpstr>Infrastructure Investment</vt:lpstr>
      <vt:lpstr>Infrastructure Investment</vt:lpstr>
      <vt:lpstr>Infrastructure REITs</vt:lpstr>
      <vt:lpstr>Infrastructure REITs: Global Experience</vt:lpstr>
      <vt:lpstr>Infrastructure REITs: Global Experience</vt:lpstr>
      <vt:lpstr>Infrastructure Investments in Turkey</vt:lpstr>
      <vt:lpstr>Infrastructure Investments in Turkey</vt:lpstr>
      <vt:lpstr>Infrastructure Investments in Turkey</vt:lpstr>
      <vt:lpstr>Infrastructure Investments in Turkey</vt:lpstr>
      <vt:lpstr>Infrastructure Investments in Turkey</vt:lpstr>
      <vt:lpstr>Infrastructure Investments in Turkey</vt:lpstr>
      <vt:lpstr>Infrastructure Investments in Turkey</vt:lpstr>
      <vt:lpstr>Infrastructure Investments in Turkey</vt:lpstr>
      <vt:lpstr>Infrastructure Investments in Turkey</vt:lpstr>
      <vt:lpstr>Infrastructure Investments in Turkey</vt:lpstr>
      <vt:lpstr>Outlook</vt:lpstr>
      <vt:lpstr>Outlook</vt:lpstr>
      <vt:lpstr>Slide 24</vt:lpstr>
    </vt:vector>
  </TitlesOfParts>
  <Company>DTZ Debenham Tie Leung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eres07</dc:title>
  <dc:creator>dilek</dc:creator>
  <cp:lastModifiedBy>Pekdemird</cp:lastModifiedBy>
  <cp:revision>246</cp:revision>
  <dcterms:created xsi:type="dcterms:W3CDTF">2007-04-30T12:51:16Z</dcterms:created>
  <dcterms:modified xsi:type="dcterms:W3CDTF">2010-06-18T13:24:09Z</dcterms:modified>
</cp:coreProperties>
</file>