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43" r:id="rId2"/>
    <p:sldId id="461" r:id="rId3"/>
    <p:sldId id="457" r:id="rId4"/>
    <p:sldId id="474" r:id="rId5"/>
    <p:sldId id="475" r:id="rId6"/>
    <p:sldId id="477" r:id="rId7"/>
    <p:sldId id="476" r:id="rId8"/>
    <p:sldId id="480" r:id="rId9"/>
    <p:sldId id="481" r:id="rId10"/>
    <p:sldId id="482" r:id="rId11"/>
    <p:sldId id="483" r:id="rId12"/>
    <p:sldId id="462" r:id="rId13"/>
    <p:sldId id="479" r:id="rId14"/>
    <p:sldId id="485" r:id="rId15"/>
    <p:sldId id="484" r:id="rId16"/>
    <p:sldId id="478" r:id="rId17"/>
  </p:sldIdLst>
  <p:sldSz cx="9144000" cy="6858000" type="screen4x3"/>
  <p:notesSz cx="6765925" cy="98679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C"/>
    <a:srgbClr val="003399"/>
    <a:srgbClr val="33CCFF"/>
    <a:srgbClr val="FF0000"/>
    <a:srgbClr val="FFFF00"/>
    <a:srgbClr val="CCECFF"/>
    <a:srgbClr val="99FF99"/>
    <a:srgbClr val="99CC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088" autoAdjust="0"/>
    <p:restoredTop sz="92934" autoAdjust="0"/>
  </p:normalViewPr>
  <p:slideViewPr>
    <p:cSldViewPr>
      <p:cViewPr>
        <p:scale>
          <a:sx n="100" d="100"/>
          <a:sy n="100" d="100"/>
        </p:scale>
        <p:origin x="426" y="90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6" y="-84"/>
      </p:cViewPr>
      <p:guideLst>
        <p:guide orient="horz" pos="3108"/>
        <p:guide pos="21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ECF8DE7-B1FD-49E7-9029-604C655036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6300"/>
            <a:ext cx="54133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C88AC59-79A9-44DD-8061-420621EBB4C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00005C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 userDrawn="1"/>
        </p:nvGrpSpPr>
        <p:grpSpPr bwMode="auto">
          <a:xfrm>
            <a:off x="7954963" y="115888"/>
            <a:ext cx="1081087" cy="576262"/>
            <a:chOff x="1156" y="1888"/>
            <a:chExt cx="3039" cy="1588"/>
          </a:xfrm>
        </p:grpSpPr>
        <p:pic>
          <p:nvPicPr>
            <p:cNvPr id="4101" name="Picture 4" descr="REAG - Logo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7" y="1888"/>
              <a:ext cx="1678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5" descr="REAG - Logo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56" y="2024"/>
              <a:ext cx="13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9" name="Picture 6" descr="AAI Group - Logo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6021388"/>
            <a:ext cx="12954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RICS_269_540_W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9538" y="6381750"/>
            <a:ext cx="7905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5123" name="Picture 3" descr="CubeFolde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73238"/>
            <a:ext cx="47513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AAI Group -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6021388"/>
            <a:ext cx="12954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3831010" y="6447680"/>
            <a:ext cx="13374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0" u="sng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www.reag-aa.com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5148064" y="3429000"/>
            <a:ext cx="3923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00005C"/>
                </a:solidFill>
                <a:latin typeface="Calibri" pitchFamily="34" charset="0"/>
                <a:cs typeface="Calibri" pitchFamily="34" charset="0"/>
              </a:rPr>
              <a:t>23-26.06.2010</a:t>
            </a:r>
          </a:p>
          <a:p>
            <a:pPr algn="r">
              <a:defRPr/>
            </a:pPr>
            <a:r>
              <a:rPr lang="en-US" sz="2400" dirty="0" smtClean="0">
                <a:solidFill>
                  <a:srgbClr val="00005C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en-US" sz="2400" baseline="30000" dirty="0" smtClean="0">
                <a:solidFill>
                  <a:srgbClr val="00005C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400" dirty="0" smtClean="0">
                <a:solidFill>
                  <a:srgbClr val="00005C"/>
                </a:solidFill>
                <a:latin typeface="Calibri" pitchFamily="34" charset="0"/>
                <a:cs typeface="Calibri" pitchFamily="34" charset="0"/>
              </a:rPr>
              <a:t> Annual ERES Conference</a:t>
            </a:r>
            <a:endParaRPr lang="it-IT" sz="2400" dirty="0">
              <a:solidFill>
                <a:srgbClr val="00005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Immagine 15" descr="LOGO_RE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17" name="Immagine 16" descr="REAG_SCRIT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96" y="102906"/>
            <a:ext cx="2660904" cy="752856"/>
          </a:xfrm>
          <a:prstGeom prst="rect">
            <a:avLst/>
          </a:prstGeom>
        </p:spPr>
      </p:pic>
      <p:pic>
        <p:nvPicPr>
          <p:cNvPr id="19" name="Immagine 18" descr="LOGO_RIC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20" name="Immagin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6225" y="612187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1460" y="238103"/>
            <a:ext cx="7143800" cy="4048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5. Land-use Liberalisation and 'Urban Mix'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7158" y="1052736"/>
            <a:ext cx="8358246" cy="1440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Another strategic innovation that can strongly impact on the urban market is the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elimination of the old 'zoning' concept and the introduction of Land-use Liberalisation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criteria, which enable to freely determine which uses to apply to real estate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developments, except for heavy industries. </a:t>
            </a:r>
            <a:endParaRPr lang="en-GB" sz="1600" b="0" dirty="0" smtClean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60040" y="2564904"/>
            <a:ext cx="846043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The concept of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'Urban Mix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‘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eliminates the old zoning criteria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, related to the old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Land-Use Plan, which determined fixed percentages of development for each land-use.</a:t>
            </a:r>
          </a:p>
        </p:txBody>
      </p:sp>
      <p:pic>
        <p:nvPicPr>
          <p:cNvPr id="7" name="Immagine 6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8" name="Immagine 7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7960" y="238103"/>
            <a:ext cx="7412908" cy="4048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6. Conclusion: Location Criteria for commercial services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7158" y="1052736"/>
            <a:ext cx="8247290" cy="1440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The location of commercial services (retailing and foodservice activities) is ruled by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art. 27 of the P.G.T.'s Technical Regulations, according to the above-mentioned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“Urban Mix” criteria, and in line with the national regulations in terms of </a:t>
            </a:r>
            <a:r>
              <a:rPr lang="en-US" sz="1600" b="0" dirty="0" err="1" smtClean="0">
                <a:solidFill>
                  <a:schemeClr val="bg1"/>
                </a:solidFill>
                <a:latin typeface="Calibri" pitchFamily="34" charset="0"/>
              </a:rPr>
              <a:t>liberalisation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7436" y="3672548"/>
            <a:ext cx="813690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This is also valid when making a distinction between old town centres, where the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restrictions applied for cultural and landscaping reasons are higher, and </a:t>
            </a:r>
          </a:p>
          <a:p>
            <a:pPr marL="180975" indent="-180975"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	recently developed areas located in the first outer belt or in the suburbs. </a:t>
            </a:r>
            <a:endParaRPr lang="en-GB" sz="1600" b="0" dirty="0" smtClean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5848" y="2478004"/>
            <a:ext cx="781655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The principle is extremely clear: the larger the shop sales area, the more complex is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the implementation method applied and, as a consequence, the stricter the authority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control over the action. </a:t>
            </a:r>
          </a:p>
        </p:txBody>
      </p:sp>
      <p:pic>
        <p:nvPicPr>
          <p:cNvPr id="8" name="Immagine 7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9" name="Immagine 8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adviso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68" r="25549" b="3044"/>
          <a:stretch>
            <a:fillRect/>
          </a:stretch>
        </p:blipFill>
        <p:spPr bwMode="auto">
          <a:xfrm>
            <a:off x="5675510" y="2276475"/>
            <a:ext cx="2928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61331" y="692696"/>
            <a:ext cx="51521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alibri" pitchFamily="34" charset="0"/>
              </a:rPr>
              <a:t>THANK YOU FOR YOUR ATTENTION!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it-IT" sz="1800" dirty="0" err="1">
                <a:solidFill>
                  <a:schemeClr val="bg1"/>
                </a:solidFill>
                <a:latin typeface="Calibri" pitchFamily="34" charset="0"/>
              </a:rPr>
              <a:t>for</a:t>
            </a:r>
            <a:r>
              <a:rPr lang="it-IT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alibri" pitchFamily="34" charset="0"/>
              </a:rPr>
              <a:t>any</a:t>
            </a:r>
            <a:r>
              <a:rPr lang="it-IT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alibri" pitchFamily="34" charset="0"/>
              </a:rPr>
              <a:t>other</a:t>
            </a:r>
            <a:r>
              <a:rPr lang="it-IT" sz="1800" dirty="0">
                <a:solidFill>
                  <a:schemeClr val="bg1"/>
                </a:solidFill>
                <a:latin typeface="Calibri" pitchFamily="34" charset="0"/>
              </a:rPr>
              <a:t> info, </a:t>
            </a:r>
            <a:r>
              <a:rPr lang="it-IT" sz="1800" dirty="0" err="1">
                <a:solidFill>
                  <a:schemeClr val="bg1"/>
                </a:solidFill>
                <a:latin typeface="Calibri" pitchFamily="34" charset="0"/>
              </a:rPr>
              <a:t>please</a:t>
            </a:r>
            <a:r>
              <a:rPr lang="it-IT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Calibri" pitchFamily="34" charset="0"/>
              </a:rPr>
              <a:t>contact</a:t>
            </a:r>
            <a:r>
              <a:rPr lang="it-IT" sz="18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snatalicchio@reag-aa.com</a:t>
            </a:r>
            <a:endParaRPr lang="it-IT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512" y="5487988"/>
            <a:ext cx="5760641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 part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presentation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may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reproduced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trasmitted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any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form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by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any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means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whitout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written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permission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REAG (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Estate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Advisory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Group S.p.A.). </a:t>
            </a:r>
            <a:endParaRPr lang="it-IT" sz="1100" b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it-IT" sz="11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it-IT" sz="1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any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information </a:t>
            </a:r>
            <a:r>
              <a:rPr lang="it-IT" sz="1100" b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please</a:t>
            </a:r>
            <a:r>
              <a:rPr lang="it-IT" sz="1100" b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b="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contact</a:t>
            </a: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it-IT" sz="11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marketing@reag-aa.com</a:t>
            </a:r>
          </a:p>
        </p:txBody>
      </p:sp>
      <p:pic>
        <p:nvPicPr>
          <p:cNvPr id="5" name="Immagine 4" descr="LOGO_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2050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LOGO_RE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ogetto-Portello-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65015" y="190481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</a:rPr>
              <a:t>“Portello” Shopping center - best </a:t>
            </a:r>
            <a:r>
              <a:rPr lang="it-IT" sz="2400" dirty="0" err="1" smtClean="0">
                <a:solidFill>
                  <a:schemeClr val="bg1"/>
                </a:solidFill>
                <a:latin typeface="Calibri" pitchFamily="34" charset="0"/>
              </a:rPr>
              <a:t>practice</a:t>
            </a:r>
            <a:endParaRPr lang="it-IT" sz="1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65015" y="190481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</a:rPr>
              <a:t>“Portello” Shopping center - best </a:t>
            </a:r>
            <a:r>
              <a:rPr lang="it-IT" sz="2400" dirty="0" err="1" smtClean="0">
                <a:solidFill>
                  <a:schemeClr val="bg1"/>
                </a:solidFill>
                <a:latin typeface="Calibri" pitchFamily="34" charset="0"/>
              </a:rPr>
              <a:t>practice</a:t>
            </a:r>
            <a:endParaRPr lang="it-IT" sz="1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023" t="30141" r="40510" b="6250"/>
          <a:stretch>
            <a:fillRect/>
          </a:stretch>
        </p:blipFill>
        <p:spPr bwMode="auto">
          <a:xfrm>
            <a:off x="3563888" y="2060848"/>
            <a:ext cx="535219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7863" t="27360" r="42805" b="6688"/>
          <a:stretch>
            <a:fillRect/>
          </a:stretch>
        </p:blipFill>
        <p:spPr bwMode="auto">
          <a:xfrm>
            <a:off x="179512" y="1052736"/>
            <a:ext cx="301896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igura a mano libera 5"/>
          <p:cNvSpPr/>
          <p:nvPr/>
        </p:nvSpPr>
        <p:spPr bwMode="auto">
          <a:xfrm>
            <a:off x="5686425" y="3676650"/>
            <a:ext cx="1552575" cy="1247775"/>
          </a:xfrm>
          <a:custGeom>
            <a:avLst/>
            <a:gdLst>
              <a:gd name="connsiteX0" fmla="*/ 0 w 1552575"/>
              <a:gd name="connsiteY0" fmla="*/ 457200 h 1247775"/>
              <a:gd name="connsiteX1" fmla="*/ 342900 w 1552575"/>
              <a:gd name="connsiteY1" fmla="*/ 0 h 1247775"/>
              <a:gd name="connsiteX2" fmla="*/ 742950 w 1552575"/>
              <a:gd name="connsiteY2" fmla="*/ 133350 h 1247775"/>
              <a:gd name="connsiteX3" fmla="*/ 1019175 w 1552575"/>
              <a:gd name="connsiteY3" fmla="*/ 95250 h 1247775"/>
              <a:gd name="connsiteX4" fmla="*/ 1257300 w 1552575"/>
              <a:gd name="connsiteY4" fmla="*/ 38100 h 1247775"/>
              <a:gd name="connsiteX5" fmla="*/ 1552575 w 1552575"/>
              <a:gd name="connsiteY5" fmla="*/ 495300 h 1247775"/>
              <a:gd name="connsiteX6" fmla="*/ 771525 w 1552575"/>
              <a:gd name="connsiteY6" fmla="*/ 1171575 h 1247775"/>
              <a:gd name="connsiteX7" fmla="*/ 695325 w 1552575"/>
              <a:gd name="connsiteY7" fmla="*/ 1247775 h 1247775"/>
              <a:gd name="connsiteX8" fmla="*/ 0 w 1552575"/>
              <a:gd name="connsiteY8" fmla="*/ 45720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2575" h="1247775">
                <a:moveTo>
                  <a:pt x="0" y="457200"/>
                </a:moveTo>
                <a:lnTo>
                  <a:pt x="342900" y="0"/>
                </a:lnTo>
                <a:lnTo>
                  <a:pt x="742950" y="133350"/>
                </a:lnTo>
                <a:lnTo>
                  <a:pt x="1019175" y="95250"/>
                </a:lnTo>
                <a:lnTo>
                  <a:pt x="1257300" y="38100"/>
                </a:lnTo>
                <a:lnTo>
                  <a:pt x="1552575" y="495300"/>
                </a:lnTo>
                <a:lnTo>
                  <a:pt x="771525" y="1171575"/>
                </a:lnTo>
                <a:lnTo>
                  <a:pt x="695325" y="1247775"/>
                </a:lnTo>
                <a:lnTo>
                  <a:pt x="0" y="45720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onnettore 2 7"/>
          <p:cNvCxnSpPr/>
          <p:nvPr/>
        </p:nvCxnSpPr>
        <p:spPr bwMode="auto">
          <a:xfrm rot="16200000" flipH="1">
            <a:off x="6588224" y="4581128"/>
            <a:ext cx="576064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 flipV="1">
            <a:off x="7020272" y="3619624"/>
            <a:ext cx="648072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/>
          <p:nvPr/>
        </p:nvCxnSpPr>
        <p:spPr bwMode="auto">
          <a:xfrm rot="5400000" flipH="1" flipV="1">
            <a:off x="6120172" y="3537012"/>
            <a:ext cx="720080" cy="72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4716016" y="3933056"/>
            <a:ext cx="804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WJC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72200" y="4941168"/>
            <a:ext cx="190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</a:t>
            </a:r>
            <a:r>
              <a:rPr lang="it-IT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develop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ocial hou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028" y="0"/>
            <a:ext cx="9180000" cy="688500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65015" y="190481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</a:rPr>
              <a:t>Affordable housing district</a:t>
            </a:r>
            <a:endParaRPr lang="it-IT" sz="1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8600" y="6072206"/>
            <a:ext cx="85344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478" y="190481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</a:rPr>
              <a:t>High Street in Milan city </a:t>
            </a:r>
            <a:r>
              <a:rPr lang="it-IT" sz="2400" dirty="0" err="1" smtClean="0">
                <a:solidFill>
                  <a:schemeClr val="bg1"/>
                </a:solidFill>
                <a:latin typeface="Calibri" pitchFamily="34" charset="0"/>
              </a:rPr>
              <a:t>centre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endParaRPr lang="it-IT" sz="2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" name="Picture 10" descr="T10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8" y="928670"/>
            <a:ext cx="7258072" cy="496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T10_legen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3" y="931850"/>
            <a:ext cx="3505200" cy="118268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Immagine 9" descr="LOGO_RE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11" name="Immagine 10" descr="LOGO_R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2" name="Immagin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 bwMode="auto">
          <a:xfrm>
            <a:off x="5292080" y="3068960"/>
            <a:ext cx="576064" cy="576064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38416" y="5555332"/>
            <a:ext cx="1803400" cy="338137"/>
            <a:chOff x="160" y="3819"/>
            <a:chExt cx="1136" cy="213"/>
          </a:xfrm>
        </p:grpSpPr>
        <p:pic>
          <p:nvPicPr>
            <p:cNvPr id="4" name="Picture 3" descr="Untitled-1 copy"/>
            <p:cNvPicPr>
              <a:picLocks noChangeAspect="1" noChangeArrowheads="1"/>
            </p:cNvPicPr>
            <p:nvPr/>
          </p:nvPicPr>
          <p:blipFill>
            <a:blip r:embed="rId7" cstate="print"/>
            <a:srcRect l="18086" b="-4025"/>
            <a:stretch>
              <a:fillRect/>
            </a:stretch>
          </p:blipFill>
          <p:spPr bwMode="auto">
            <a:xfrm>
              <a:off x="358" y="3819"/>
              <a:ext cx="93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marchio_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0" y="3832"/>
              <a:ext cx="17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adviso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68" r="25549" b="3044"/>
          <a:stretch>
            <a:fillRect/>
          </a:stretch>
        </p:blipFill>
        <p:spPr bwMode="auto">
          <a:xfrm>
            <a:off x="5724128" y="2276475"/>
            <a:ext cx="2928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6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50825" y="1124744"/>
            <a:ext cx="8569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Government Policy &amp; Regulation in the Real Estate Sector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LIBERALISATION OF RETAIL TRADE IN MILAN’S NEW MASTER PLAN </a:t>
            </a:r>
            <a:endParaRPr lang="it-IT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1520" y="2704852"/>
            <a:ext cx="61928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Savino Natalicchio, MRICS</a:t>
            </a:r>
          </a:p>
          <a:p>
            <a:pPr algn="ctr"/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PhD Town Planning</a:t>
            </a:r>
          </a:p>
          <a:p>
            <a:pPr algn="ctr"/>
            <a:endParaRPr lang="it-IT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Head </a:t>
            </a:r>
            <a:r>
              <a:rPr lang="it-IT" sz="1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it-IT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Retail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Division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REAG S.p.A.</a:t>
            </a:r>
            <a:endParaRPr lang="it-IT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it-IT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23-26.06.2010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17th Annual ERES Conference</a:t>
            </a:r>
            <a:endParaRPr lang="it-IT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Milan</a:t>
            </a:r>
            <a:r>
              <a:rPr lang="it-IT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Italy</a:t>
            </a:r>
            <a:endParaRPr lang="it-IT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magine 4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6" name="Immagine 5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REAG_SCRIT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96" y="102906"/>
            <a:ext cx="2660904" cy="752856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adviso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68" r="25549" b="3044"/>
          <a:stretch>
            <a:fillRect/>
          </a:stretch>
        </p:blipFill>
        <p:spPr bwMode="auto">
          <a:xfrm>
            <a:off x="5724128" y="2276475"/>
            <a:ext cx="2928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0720" y="257153"/>
            <a:ext cx="1222375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>INDEX</a:t>
            </a:r>
            <a:endParaRPr lang="en-US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390529" y="2190737"/>
            <a:ext cx="5467355" cy="3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P.G.T. Strategies for Retail Planning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381012" y="901680"/>
            <a:ext cx="5775164" cy="57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1.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: the new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P.G.T.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[Piano di Governo del Territorio -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Local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</a:rPr>
              <a:t>Urban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Planning Scheme]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12" y="2720968"/>
            <a:ext cx="547687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4.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Accessibility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81012" y="1657332"/>
            <a:ext cx="577516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2.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Geography of Retail Units in Milan: Historical Evolution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258" y="3271831"/>
            <a:ext cx="5467355" cy="3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5.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Land-use Liberalisation and 'Urban Mix'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0496" y="3838572"/>
            <a:ext cx="5467355" cy="3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6.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</a:rPr>
              <a:t>Conclusion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Location Criteria for Commercial Services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Immagine 9" descr="LOGO_RE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11" name="Immagine 10" descr="LOGO_R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2" name="Immagin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6685" y="238103"/>
            <a:ext cx="7143800" cy="71435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1. </a:t>
            </a:r>
            <a:r>
              <a:rPr lang="it-IT" sz="2400" b="1" dirty="0" err="1" smtClean="0">
                <a:solidFill>
                  <a:schemeClr val="bg1"/>
                </a:solidFill>
                <a:latin typeface="Calibri" pitchFamily="34" charset="0"/>
              </a:rPr>
              <a:t>Introduction</a:t>
            </a: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: the new </a:t>
            </a:r>
            <a:r>
              <a:rPr lang="it-IT" sz="2400" b="1" dirty="0" err="1" smtClean="0">
                <a:solidFill>
                  <a:schemeClr val="bg1"/>
                </a:solidFill>
                <a:latin typeface="Calibri" pitchFamily="34" charset="0"/>
              </a:rPr>
              <a:t>P.G.T.</a:t>
            </a: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>[Piano di Governo del Territorio - </a:t>
            </a:r>
            <a:r>
              <a:rPr lang="it-IT" sz="2000" b="1" dirty="0" err="1" smtClean="0">
                <a:solidFill>
                  <a:schemeClr val="bg1"/>
                </a:solidFill>
                <a:latin typeface="Calibri" pitchFamily="34" charset="0"/>
              </a:rPr>
              <a:t>Local</a:t>
            </a: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latin typeface="Calibri" pitchFamily="34" charset="0"/>
              </a:rPr>
              <a:t>Urban</a:t>
            </a:r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> Planning Scheme] 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66683" y="1438261"/>
            <a:ext cx="8358246" cy="16430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Contents of P.G.T.</a:t>
            </a:r>
          </a:p>
          <a:p>
            <a:pPr>
              <a:lnSpc>
                <a:spcPct val="130000"/>
              </a:lnSpc>
            </a:pP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According to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Lombardy Region Law nr 12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 dated 11th March,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2005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, the P.G.T. consists of three acts: 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Strategic Development Plan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 [</a:t>
            </a:r>
            <a:r>
              <a:rPr lang="en-GB" sz="1200" b="0" dirty="0" err="1" smtClean="0">
                <a:solidFill>
                  <a:schemeClr val="bg1"/>
                </a:solidFill>
                <a:latin typeface="Calibri" pitchFamily="34" charset="0"/>
              </a:rPr>
              <a:t>Documento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200" b="0" dirty="0" err="1" smtClean="0">
                <a:solidFill>
                  <a:schemeClr val="bg1"/>
                </a:solidFill>
                <a:latin typeface="Calibri" pitchFamily="34" charset="0"/>
              </a:rPr>
              <a:t>di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 Piano], which indicates the strategies and general </a:t>
            </a:r>
            <a:b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objectives of the local government town-planning policies; 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Regulations 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[Piano </a:t>
            </a:r>
            <a:r>
              <a:rPr lang="en-GB" sz="1200" b="0" dirty="0" err="1" smtClean="0">
                <a:solidFill>
                  <a:schemeClr val="bg1"/>
                </a:solidFill>
                <a:latin typeface="Calibri" pitchFamily="34" charset="0"/>
              </a:rPr>
              <a:t>delle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200" b="0" dirty="0" err="1" smtClean="0">
                <a:solidFill>
                  <a:schemeClr val="bg1"/>
                </a:solidFill>
                <a:latin typeface="Calibri" pitchFamily="34" charset="0"/>
              </a:rPr>
              <a:t>Regole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], which govern the regeneration of the consolidated fabric of the city;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Service Planning Scheme 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[Piano </a:t>
            </a:r>
            <a:r>
              <a:rPr lang="en-GB" sz="1200" b="0" dirty="0" err="1" smtClean="0">
                <a:solidFill>
                  <a:schemeClr val="bg1"/>
                </a:solidFill>
                <a:latin typeface="Calibri" pitchFamily="34" charset="0"/>
              </a:rPr>
              <a:t>dei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200" b="0" dirty="0" err="1" smtClean="0">
                <a:solidFill>
                  <a:schemeClr val="bg1"/>
                </a:solidFill>
                <a:latin typeface="Calibri" pitchFamily="34" charset="0"/>
              </a:rPr>
              <a:t>Servizi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], which determines the urban facilities and services needed. </a:t>
            </a:r>
            <a:endParaRPr lang="it-IT" sz="1200" b="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GB" sz="1800" b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66683" y="3119438"/>
            <a:ext cx="7786742" cy="1243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Approval discussion</a:t>
            </a:r>
          </a:p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200" b="0" dirty="0" smtClean="0">
                <a:solidFill>
                  <a:schemeClr val="bg1"/>
                </a:solidFill>
                <a:latin typeface="Calibri" pitchFamily="34" charset="0"/>
              </a:rPr>
              <a:t>P.G.T. represents the most important Administrative Act on a local level </a:t>
            </a:r>
          </a:p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200" b="0" dirty="0" smtClean="0">
                <a:solidFill>
                  <a:schemeClr val="bg1"/>
                </a:solidFill>
                <a:latin typeface="Calibri" pitchFamily="34" charset="0"/>
              </a:rPr>
              <a:t>it will replace the old Land-Use Plan 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[P.R.G.] </a:t>
            </a:r>
            <a:r>
              <a:rPr lang="en-US" sz="1200" b="0" dirty="0" smtClean="0">
                <a:solidFill>
                  <a:schemeClr val="bg1"/>
                </a:solidFill>
                <a:latin typeface="Calibri" pitchFamily="34" charset="0"/>
              </a:rPr>
              <a:t>after thirty years. </a:t>
            </a:r>
          </a:p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200" b="0" dirty="0" smtClean="0">
                <a:solidFill>
                  <a:schemeClr val="bg1"/>
                </a:solidFill>
                <a:latin typeface="Calibri" pitchFamily="34" charset="0"/>
              </a:rPr>
              <a:t>Early in 2010, Milan's Council started discussing about the possibility to adopt the new P.G.T. </a:t>
            </a:r>
          </a:p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200" b="0" dirty="0" smtClean="0">
                <a:solidFill>
                  <a:schemeClr val="bg1"/>
                </a:solidFill>
                <a:latin typeface="Calibri" pitchFamily="34" charset="0"/>
              </a:rPr>
              <a:t>Such discussion is supposed to be concluded within the summer, when the P.G.T. will be adopted. </a:t>
            </a:r>
            <a:endParaRPr lang="en-GB" sz="1800" b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6683" y="4614872"/>
            <a:ext cx="7786742" cy="1314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</a:rPr>
              <a:t>Innovations: Retail Units and Liberalisation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As a matter of fact, Milan is one of the first cities in Italy to fully implement the National Law concerning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the Liberalisation of Retail Business (Legislative Decree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nr 114/1998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, Law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nr 248 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dated August 4th, 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2006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),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according to which the presence of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retail premises 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can be </a:t>
            </a: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allowed exclusively under town planning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1200" dirty="0" smtClean="0">
                <a:solidFill>
                  <a:schemeClr val="bg1"/>
                </a:solidFill>
                <a:latin typeface="Calibri" pitchFamily="34" charset="0"/>
              </a:rPr>
              <a:t>compatibility principles</a:t>
            </a:r>
            <a:r>
              <a:rPr lang="en-GB" sz="1200" b="0" dirty="0" smtClean="0">
                <a:solidFill>
                  <a:schemeClr val="bg1"/>
                </a:solidFill>
                <a:latin typeface="Calibri" pitchFamily="34" charset="0"/>
              </a:rPr>
              <a:t>, and no longer in relation to market share objectives or to the distance between stores.</a:t>
            </a:r>
            <a:endParaRPr lang="en-GB" sz="1800" b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Immagine 5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9" name="Immagine 8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536" y="238103"/>
            <a:ext cx="7143800" cy="4048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2. Geography of Retail Units in Milan: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Historical Evolution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57158" y="3362325"/>
            <a:ext cx="8358246" cy="7096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As a consequence of this, such companies were forced to find a location in the surrounding </a:t>
            </a:r>
          </a:p>
          <a:p>
            <a:pPr marL="180975" indent="-180975"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	towns, particularly along the city borders, thus reducing retail trade turnover in Milan. </a:t>
            </a:r>
            <a:endParaRPr lang="en-GB" sz="1600" b="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7158" y="2566982"/>
            <a:ext cx="8358246" cy="647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Milan's Council's resolutions have long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hindered the presence of medium- and large-scale </a:t>
            </a:r>
          </a:p>
          <a:p>
            <a:pPr marL="180975" indent="-180975">
              <a:lnSpc>
                <a:spcPct val="130000"/>
              </a:lnSpc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	retailing companies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by restricting the relevant admitted surface area.</a:t>
            </a:r>
            <a:endParaRPr lang="it-IT" sz="1600" b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7158" y="4214819"/>
            <a:ext cx="8358246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Moreover, the presence of large-scale retailing companies was limited by the shortage of new </a:t>
            </a:r>
          </a:p>
          <a:p>
            <a:pPr marL="180975" indent="-180975"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	constructible areas (before brownfield development) </a:t>
            </a:r>
            <a:endParaRPr lang="en-GB" sz="1600" b="0" dirty="0" smtClean="0">
              <a:solidFill>
                <a:schemeClr val="bg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57158" y="5105413"/>
            <a:ext cx="8286808" cy="928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Milan's first shopping centre 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was the “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</a:rPr>
              <a:t>Bonola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” Mall opened in the 80s in the </a:t>
            </a:r>
            <a:r>
              <a:rPr lang="en-US" sz="1600" b="0" dirty="0" err="1" smtClean="0">
                <a:solidFill>
                  <a:schemeClr val="bg1"/>
                </a:solidFill>
                <a:latin typeface="Calibri" pitchFamily="34" charset="0"/>
              </a:rPr>
              <a:t>Gallaratese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District (North-West Milan) where also other facilities of public interest were located, </a:t>
            </a:r>
          </a:p>
          <a:p>
            <a:pPr marL="180975" indent="-180975"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	e.g. a municipal library, a community centre, a police station. </a:t>
            </a:r>
            <a:endParaRPr lang="en-GB" sz="1600" b="0" dirty="0" smtClean="0">
              <a:solidFill>
                <a:schemeClr val="bg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66683" y="962007"/>
            <a:ext cx="8348721" cy="16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Before the mid Nineties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Before analyzing the innovations brought by the P.G.T., it is necessary to explain the evolution 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of the Geography of Retail Units in Milan, and the way it has developed in connection with the </a:t>
            </a:r>
          </a:p>
          <a:p>
            <a:pPr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town-planning and administrative events occurred in the city.</a:t>
            </a:r>
          </a:p>
          <a:p>
            <a:endParaRPr lang="en-GB" sz="1600" b="0" dirty="0" smtClean="0">
              <a:solidFill>
                <a:schemeClr val="bg1"/>
              </a:solidFill>
            </a:endParaRPr>
          </a:p>
        </p:txBody>
      </p:sp>
      <p:pic>
        <p:nvPicPr>
          <p:cNvPr id="8" name="Immagine 7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12" name="Immagine 11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5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T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1630"/>
            <a:ext cx="6916759" cy="497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28600" y="6072206"/>
            <a:ext cx="85344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5015" y="190481"/>
            <a:ext cx="7772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Commercial polarities along the city borders 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b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overlap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of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catchment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areas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(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car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accessibility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- 20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minutes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distance</a:t>
            </a:r>
            <a:r>
              <a:rPr lang="it-IT" sz="18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   </a:t>
            </a:r>
            <a:endParaRPr lang="it-IT" sz="1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" name="Immagine 7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9" name="Immagine 8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55576" y="5695156"/>
            <a:ext cx="1803400" cy="338137"/>
            <a:chOff x="160" y="3819"/>
            <a:chExt cx="1136" cy="213"/>
          </a:xfrm>
        </p:grpSpPr>
        <p:pic>
          <p:nvPicPr>
            <p:cNvPr id="12" name="Picture 3" descr="Untitled-1 copy"/>
            <p:cNvPicPr>
              <a:picLocks noChangeAspect="1" noChangeArrowheads="1"/>
            </p:cNvPicPr>
            <p:nvPr/>
          </p:nvPicPr>
          <p:blipFill>
            <a:blip r:embed="rId6" cstate="print"/>
            <a:srcRect l="18086" b="-4025"/>
            <a:stretch>
              <a:fillRect/>
            </a:stretch>
          </p:blipFill>
          <p:spPr bwMode="auto">
            <a:xfrm>
              <a:off x="358" y="3819"/>
              <a:ext cx="93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marchio_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0" y="3832"/>
              <a:ext cx="17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0528" y="238103"/>
            <a:ext cx="7143800" cy="4048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2. Geography of Retail Units in Milan: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Historical Evolution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7158" y="1647814"/>
            <a:ext cx="8358246" cy="1209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Late in the 1990s, and esp. thanks to the introduction of complex town-planning tools </a:t>
            </a:r>
          </a:p>
          <a:p>
            <a:pPr marL="180975" indent="-180975">
              <a:lnSpc>
                <a:spcPct val="1300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	(e.g.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Urban Renaissance Programmes 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Integrated Programmes of Intervention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), </a:t>
            </a:r>
          </a:p>
          <a:p>
            <a:pPr marL="180975" indent="-180975">
              <a:lnSpc>
                <a:spcPct val="1300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	the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transformation of </a:t>
            </a: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brownfield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started 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and, in 10 years' time, it led to the redevelopment </a:t>
            </a:r>
          </a:p>
          <a:p>
            <a:pPr marL="180975" indent="-180975">
              <a:lnSpc>
                <a:spcPct val="1300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	of a surface area of about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10 million sq m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GB" sz="1400" b="0" dirty="0" smtClean="0">
              <a:solidFill>
                <a:schemeClr val="bg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6683" y="923907"/>
            <a:ext cx="8348721" cy="538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After the mid Nineties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57158" y="3000372"/>
            <a:ext cx="8358246" cy="857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In a much shorter time than through an ordinary Variation to the Land-Use Plan, such tools </a:t>
            </a:r>
          </a:p>
          <a:p>
            <a:pPr marL="180975" indent="-180975">
              <a:lnSpc>
                <a:spcPct val="1300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	have enabled to develop projects implying the construction of mixed use: (affordable) housing, </a:t>
            </a:r>
          </a:p>
          <a:p>
            <a:pPr marL="180975" indent="-180975">
              <a:lnSpc>
                <a:spcPct val="1300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	public services, amenity green space, offices and commercial premises (esp. food superstores).</a:t>
            </a:r>
            <a:endParaRPr lang="en-GB" sz="1400" b="0" dirty="0" smtClean="0">
              <a:solidFill>
                <a:schemeClr val="bg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7158" y="4000504"/>
            <a:ext cx="8358246" cy="928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Such process has resulted in a retail supply considerably different from the one recorded </a:t>
            </a:r>
            <a:b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before the mid Nineties: traditional shopping areas enriched with medium- to large-scale specializing </a:t>
            </a:r>
            <a:b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retail units (</a:t>
            </a:r>
            <a:r>
              <a:rPr lang="en-US" sz="1400" b="0" i="1" dirty="0" smtClean="0">
                <a:solidFill>
                  <a:schemeClr val="bg1"/>
                </a:solidFill>
                <a:latin typeface="Calibri" pitchFamily="34" charset="0"/>
              </a:rPr>
              <a:t>flagship stores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), as well as new development projects in central and suburban areas.</a:t>
            </a:r>
            <a:endParaRPr lang="en-GB" sz="1400" b="0" dirty="0" smtClean="0">
              <a:solidFill>
                <a:schemeClr val="bg1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57158" y="5037148"/>
            <a:ext cx="8358246" cy="958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This</a:t>
            </a:r>
            <a: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  <a:t> significant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renewal process </a:t>
            </a:r>
            <a: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  <a:t>has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not</a:t>
            </a:r>
            <a: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  <a:t> been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supported</a:t>
            </a:r>
            <a: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by</a:t>
            </a:r>
            <a: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  <a:t> an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adequate</a:t>
            </a:r>
            <a: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  <a:t> adjustment </a:t>
            </a:r>
          </a:p>
          <a:p>
            <a:pPr marL="180975" indent="-180975">
              <a:lnSpc>
                <a:spcPct val="130000"/>
              </a:lnSpc>
            </a:pPr>
            <a: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  <a:t>	of the </a:t>
            </a:r>
            <a:r>
              <a:rPr lang="en-GB" sz="1400" dirty="0" smtClean="0">
                <a:solidFill>
                  <a:schemeClr val="bg1"/>
                </a:solidFill>
                <a:latin typeface="Calibri" pitchFamily="34" charset="0"/>
              </a:rPr>
              <a:t>urban and commercial planning tools</a:t>
            </a:r>
            <a: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  <a:t> over the past decades. </a:t>
            </a:r>
            <a:br>
              <a:rPr lang="en-GB" sz="1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The new P.G.T. should be the right opportunity to upgrade these planning tools. </a:t>
            </a:r>
            <a:endParaRPr lang="en-GB" sz="1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magine 7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9" name="Immagine 8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10"/>
          <p:cNvSpPr/>
          <p:nvPr/>
        </p:nvSpPr>
        <p:spPr bwMode="auto">
          <a:xfrm>
            <a:off x="179512" y="5676106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6210" y="238103"/>
            <a:ext cx="7143800" cy="4048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The P.G.T. Strategies for retail planning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7158" y="1647814"/>
            <a:ext cx="8358246" cy="7096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The P.G.T.'s top-priority refers to a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balanced presence of retail units 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and to the development of several </a:t>
            </a:r>
          </a:p>
          <a:p>
            <a:pPr marL="180975" indent="-180975">
              <a:lnSpc>
                <a:spcPct val="1300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	differently-sized stores in order to decrease the trend towards buying outside the city borders</a:t>
            </a:r>
            <a:endParaRPr lang="en-GB" sz="1400" b="0" dirty="0" smtClean="0">
              <a:solidFill>
                <a:schemeClr val="bg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6683" y="923907"/>
            <a:ext cx="8348721" cy="538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</a:rPr>
              <a:t>Retail as a “public service”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57158" y="2420888"/>
            <a:ext cx="8358246" cy="857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The Strategic Development Plan underlines the need to build adequate services in </a:t>
            </a:r>
          </a:p>
          <a:p>
            <a:pPr marL="180975" indent="-180975">
              <a:lnSpc>
                <a:spcPct val="1300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	underprivileged districts, where the retail offer is actually represented mainly by small shops</a:t>
            </a:r>
            <a:endParaRPr lang="en-GB" sz="1400" b="0" dirty="0" smtClean="0">
              <a:solidFill>
                <a:schemeClr val="bg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7158" y="3510128"/>
            <a:ext cx="8358246" cy="1143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The P.G.T. considers retailing as a service of public interest essential to people who cannot easily </a:t>
            </a:r>
            <a:b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move  from one place to another. So it considered easy procedures to increase the number of </a:t>
            </a:r>
            <a:b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shops under 'special agreements' between retailers and the municipality, </a:t>
            </a:r>
            <a:b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aimed at promoting additional services (extended opening times, home delivery, meeting points …). </a:t>
            </a:r>
            <a:endParaRPr lang="en-GB" sz="1400" b="0" dirty="0" smtClean="0">
              <a:solidFill>
                <a:schemeClr val="bg1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57158" y="4929198"/>
            <a:ext cx="8358246" cy="928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The P.G.T.'s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greatest innovation</a:t>
            </a: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 is that such retailing type is considered as a public 'service', </a:t>
            </a:r>
            <a:b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which does not therefore account for the total floor area of buildings allowed on a certain plot, </a:t>
            </a:r>
            <a:b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chemeClr val="bg1"/>
                </a:solidFill>
                <a:latin typeface="Calibri" pitchFamily="34" charset="0"/>
              </a:rPr>
              <a:t>according to the Floor Area Ratio (FAR) in force.</a:t>
            </a:r>
            <a:endParaRPr lang="en-GB" sz="1400" b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Immagine 7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9" name="Immagine 8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5735" y="257153"/>
            <a:ext cx="7143800" cy="4048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</a:rPr>
              <a:t>4. </a:t>
            </a:r>
            <a:r>
              <a:rPr lang="it-IT" sz="2400" b="1" dirty="0" err="1" smtClean="0">
                <a:solidFill>
                  <a:schemeClr val="bg1"/>
                </a:solidFill>
                <a:latin typeface="Calibri" pitchFamily="34" charset="0"/>
              </a:rPr>
              <a:t>Accessibility</a:t>
            </a:r>
            <a:endParaRPr lang="it-IT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7158" y="1052736"/>
            <a:ext cx="8358246" cy="694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As the P.G.T. strategically aims at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limiting vehicle traffic 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to shopping areas, it will carefully </a:t>
            </a:r>
          </a:p>
          <a:p>
            <a:pPr marL="180975" indent="-180975"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	analyze the possibility to access such areas through public means of transportation. </a:t>
            </a:r>
            <a:endParaRPr lang="en-GB" sz="1600" b="0" dirty="0" smtClean="0">
              <a:solidFill>
                <a:schemeClr val="bg1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57158" y="1556792"/>
            <a:ext cx="5222954" cy="2638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As a consequence of this, the P.G.T. introduces another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important innovation about areas for urban facilities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(the so-called 'standards’).  </a:t>
            </a:r>
          </a:p>
          <a:p>
            <a:pPr marL="180975" indent="-180975">
              <a:lnSpc>
                <a:spcPct val="130000"/>
              </a:lnSpc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	Through this measure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retail units located in highly </a:t>
            </a:r>
            <a:b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accessible areas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, e.g. pedestrian streets,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don’t need </a:t>
            </a:r>
            <a:b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new public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parking</a:t>
            </a: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 spaces.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7158" y="4724004"/>
            <a:ext cx="8358246" cy="7932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Such principle has eliminated one of the biggest obstacles to the construction of </a:t>
            </a:r>
            <a:b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0" dirty="0" smtClean="0">
                <a:solidFill>
                  <a:schemeClr val="bg1"/>
                </a:solidFill>
                <a:latin typeface="Calibri" pitchFamily="34" charset="0"/>
              </a:rPr>
              <a:t>large-scale stores in old town centres, where it is often difficult to build parking areas.</a:t>
            </a:r>
          </a:p>
        </p:txBody>
      </p:sp>
      <p:pic>
        <p:nvPicPr>
          <p:cNvPr id="8" name="Immagine 7" descr="LOGO_RE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6152"/>
            <a:ext cx="1383425" cy="692696"/>
          </a:xfrm>
          <a:prstGeom prst="rect">
            <a:avLst/>
          </a:prstGeom>
        </p:spPr>
      </p:pic>
      <p:pic>
        <p:nvPicPr>
          <p:cNvPr id="9" name="Immagine 8" descr="LOGO_R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57529"/>
            <a:ext cx="720000" cy="251103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5" y="6102821"/>
            <a:ext cx="106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DCIM\130NIKON\DSCN5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844824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Personalizza struttura 1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Presentazione su schermo (4:3)</PresentationFormat>
  <Paragraphs>99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Personalizza struttura</vt:lpstr>
      <vt:lpstr>Diapositiva 1</vt:lpstr>
      <vt:lpstr>Diapositiva 2</vt:lpstr>
      <vt:lpstr>INDEX</vt:lpstr>
      <vt:lpstr>1. Introduction: the new P.G.T.  [Piano di Governo del Territorio - Local Urban Planning Scheme] </vt:lpstr>
      <vt:lpstr>2. Geography of Retail Units in Milan: Historical Evolution</vt:lpstr>
      <vt:lpstr>Diapositiva 6</vt:lpstr>
      <vt:lpstr>2. Geography of Retail Units in Milan: Historical Evolution</vt:lpstr>
      <vt:lpstr>3. The P.G.T. Strategies for retail planning</vt:lpstr>
      <vt:lpstr>4. Accessibility</vt:lpstr>
      <vt:lpstr>5. Land-use Liberalisation and 'Urban Mix'</vt:lpstr>
      <vt:lpstr>6. Conclusion: Location Criteria for commercial services</vt:lpstr>
      <vt:lpstr>Diapositiva 12</vt:lpstr>
      <vt:lpstr>Diapositiva 13</vt:lpstr>
      <vt:lpstr>Diapositiva 14</vt:lpstr>
      <vt:lpstr>Diapositiva 15</vt:lpstr>
      <vt:lpstr>Diapositiva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 Giardini</dc:creator>
  <cp:lastModifiedBy>User Default</cp:lastModifiedBy>
  <cp:revision>862</cp:revision>
  <dcterms:created xsi:type="dcterms:W3CDTF">2007-12-04T17:41:47Z</dcterms:created>
  <dcterms:modified xsi:type="dcterms:W3CDTF">2010-06-25T10:17:33Z</dcterms:modified>
</cp:coreProperties>
</file>