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92F2F5-C38B-48A5-B6FF-1DB344A589D9}" type="datetimeFigureOut">
              <a:rPr lang="zh-CN" altLang="en-US"/>
              <a:pPr>
                <a:defRPr/>
              </a:pPr>
              <a:t>2010-6-22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1FF759-0DB9-4516-86E6-CD66D69AA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299A-63C3-4390-A3D3-098DC1940D35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8BE8-157C-4093-A01E-618B1AC8B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878F-0DC9-4A05-A4FB-7F9F186B821E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C23C-857F-4CBC-A1A2-98B6771CD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5D48-717B-4A2E-8B11-0545053C6DCC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AC0D-BB7D-4C97-A87C-CBA8A15C8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5D4F-80BA-480C-AE7F-D43D7DA38478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601-4D40-4848-AEBF-5B60E829C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9EE-6678-4B0C-BF40-9D7F291CF5FC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F0B7-B91B-4C71-854B-D7F5E5A90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87AE-528F-4DBA-9A32-2BF3A71E7950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1BDB-C5DF-4E5D-94B9-1B7178AB8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9A0F-59C1-4DEB-BEC7-988A94A0AEDB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2C34-A203-44E5-A8E3-0080F0B0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45A0-7008-4733-BAD6-1BFD333FEAC1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437D-7B5E-4169-B615-73FD031CE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7541-E718-40C1-BEB3-FD60765D0280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2B26-E367-43C3-9C9B-418628280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5BC8-577C-4B9B-BCEB-3F9BEC41D4DF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E208-6F83-40BF-82D1-DA8441D99D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E158-21D5-41B2-9239-40F57A59283B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B6BC-A5D0-4B56-AF02-73A60D053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GB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648DCB-AAD5-4B35-BF0C-5B37A94038FE}" type="datetimeFigureOut">
              <a:rPr lang="en-US"/>
              <a:pPr>
                <a:defRPr/>
              </a:pPr>
              <a:t>6/22/2010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EE7967-0AD5-4B46-AB61-F5E8034F6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Impact of Olympic Games on Housing Markets: Empirical Evidences from Beijing, China</a:t>
            </a:r>
            <a:endParaRPr lang="en-GB" altLang="zh-CN" sz="400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zh-CN" sz="3300" smtClean="0">
                <a:solidFill>
                  <a:schemeClr val="tx1"/>
                </a:solidFill>
              </a:rPr>
              <a:t>Mei Wang &amp; Helen Bao</a:t>
            </a:r>
          </a:p>
          <a:p>
            <a:pPr eaLnBrk="1" hangingPunct="1">
              <a:lnSpc>
                <a:spcPct val="80000"/>
              </a:lnSpc>
            </a:pPr>
            <a:endParaRPr lang="en-GB" altLang="zh-CN" sz="33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zh-CN" sz="22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zh-CN" sz="2200" smtClean="0">
                <a:solidFill>
                  <a:schemeClr val="tx1"/>
                </a:solidFill>
              </a:rPr>
              <a:t>Department of Land Economy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zh-CN" sz="2200" smtClean="0">
                <a:solidFill>
                  <a:schemeClr val="tx1"/>
                </a:solidFill>
              </a:rPr>
              <a:t>University of Cambridge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Empirical Findings 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143000"/>
            <a:ext cx="50720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Conclusions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14375" y="1600200"/>
            <a:ext cx="7972425" cy="4543425"/>
          </a:xfrm>
        </p:spPr>
        <p:txBody>
          <a:bodyPr/>
          <a:lstStyle/>
          <a:p>
            <a:pPr eaLnBrk="1" hangingPunct="1"/>
            <a:r>
              <a:rPr lang="en-GB" altLang="zh-CN" smtClean="0"/>
              <a:t>Significant impact from the 2008 Olympic Games are identified</a:t>
            </a:r>
          </a:p>
          <a:p>
            <a:pPr lvl="1" eaLnBrk="1" hangingPunct="1"/>
            <a:r>
              <a:rPr lang="en-GB" altLang="zh-CN" smtClean="0"/>
              <a:t>Olympic park as a new city sub-centre  </a:t>
            </a:r>
          </a:p>
          <a:p>
            <a:pPr lvl="1" eaLnBrk="1" hangingPunct="1"/>
            <a:r>
              <a:rPr lang="en-GB" altLang="zh-CN" smtClean="0"/>
              <a:t>Homebuyers’ preference towards subway transportation</a:t>
            </a:r>
          </a:p>
          <a:p>
            <a:pPr lvl="1" eaLnBrk="1" hangingPunct="1"/>
            <a:r>
              <a:rPr lang="en-GB" altLang="zh-CN" smtClean="0"/>
              <a:t>Improved environment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Outline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</a:t>
            </a:r>
          </a:p>
          <a:p>
            <a:pPr lvl="1" eaLnBrk="1" hangingPunct="1"/>
            <a:r>
              <a:rPr lang="en-GB" altLang="zh-CN" smtClean="0"/>
              <a:t>The 2008 Beijing Olympic Games</a:t>
            </a:r>
          </a:p>
          <a:p>
            <a:pPr lvl="1" eaLnBrk="1" hangingPunct="1"/>
            <a:r>
              <a:rPr lang="en-GB" altLang="zh-CN" smtClean="0"/>
              <a:t>Urban structure of Beijing</a:t>
            </a:r>
          </a:p>
          <a:p>
            <a:pPr eaLnBrk="1" hangingPunct="1"/>
            <a:r>
              <a:rPr lang="en-GB" altLang="zh-CN" smtClean="0"/>
              <a:t>Methodology </a:t>
            </a:r>
          </a:p>
          <a:p>
            <a:pPr eaLnBrk="1" hangingPunct="1"/>
            <a:r>
              <a:rPr lang="en-GB" altLang="zh-CN" smtClean="0"/>
              <a:t>Data </a:t>
            </a:r>
          </a:p>
          <a:p>
            <a:pPr eaLnBrk="1" hangingPunct="1"/>
            <a:r>
              <a:rPr lang="en-GB" altLang="zh-CN" smtClean="0"/>
              <a:t>Empirical findings</a:t>
            </a:r>
          </a:p>
          <a:p>
            <a:pPr eaLnBrk="1" hangingPunct="1"/>
            <a:r>
              <a:rPr lang="en-GB" altLang="zh-CN" smtClean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mtClean="0"/>
              <a:t>The 2008 Beijing Olympic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zh-CN" smtClean="0"/>
              <a:t>Won the bid on 13 July 2001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Over 40 billion dollars investment in urban infrastructure and environment.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Subway network:  42 km -&gt; 200 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Expressway:  578 km new road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Two new terminals at the Capital International Airport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Forestation:  44%  -&gt;  51.6%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Coverage of green land: 38.8%  -&gt;  43%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Air quality: improved by 16.7%</a:t>
            </a:r>
            <a:endParaRPr lang="en-GB" altLang="zh-CN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CN" sz="3000" smtClean="0"/>
              <a:t>The 2008 Beijing Olympic Games</a:t>
            </a:r>
          </a:p>
          <a:p>
            <a:pPr lvl="1" eaLnBrk="1" hangingPunct="1"/>
            <a:r>
              <a:rPr lang="en-GB" altLang="zh-CN" sz="2600" smtClean="0"/>
              <a:t>During and after the Olympics</a:t>
            </a:r>
          </a:p>
          <a:p>
            <a:pPr lvl="2" eaLnBrk="1" hangingPunct="1"/>
            <a:r>
              <a:rPr lang="en-US" altLang="zh-CN" sz="2200" smtClean="0"/>
              <a:t>Had the largest TV audience in Olympics history </a:t>
            </a:r>
          </a:p>
          <a:p>
            <a:pPr lvl="2" eaLnBrk="1" hangingPunct="1"/>
            <a:r>
              <a:rPr lang="en-US" altLang="zh-CN" sz="2200" smtClean="0"/>
              <a:t>Attracted approximately 2 million visitors </a:t>
            </a:r>
          </a:p>
          <a:p>
            <a:pPr lvl="2" eaLnBrk="1" hangingPunct="1"/>
            <a:r>
              <a:rPr lang="en-US" altLang="zh-CN" sz="2200" smtClean="0"/>
              <a:t>Generated 1.13 billion US dollars profits in tourism industry alone. </a:t>
            </a:r>
          </a:p>
          <a:p>
            <a:pPr lvl="2" eaLnBrk="1" hangingPunct="1"/>
            <a:r>
              <a:rPr lang="en-US" altLang="zh-CN" sz="2200" smtClean="0"/>
              <a:t>Achieved a total of 1.17 billion US dollars incomes through selling Olympic television rights, sponsorship, and licensees. </a:t>
            </a:r>
          </a:p>
          <a:p>
            <a:pPr lvl="2" eaLnBrk="1" hangingPunct="1"/>
            <a:r>
              <a:rPr lang="en-US" altLang="zh-CN" sz="2200" smtClean="0"/>
              <a:t>Boosted national pride </a:t>
            </a:r>
          </a:p>
          <a:p>
            <a:pPr lvl="2" eaLnBrk="1" hangingPunct="1"/>
            <a:r>
              <a:rPr lang="en-US" altLang="zh-CN" sz="2200" smtClean="0"/>
              <a:t>Improved awareness of energy efficiency and environment protection</a:t>
            </a:r>
            <a:endParaRPr lang="en-GB" altLang="zh-CN" sz="22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Beijing’s urban structure</a:t>
            </a:r>
          </a:p>
        </p:txBody>
      </p:sp>
      <p:pic>
        <p:nvPicPr>
          <p:cNvPr id="22531" name="Picture 2" descr="Beijing District (Grayscale texture)"/>
          <p:cNvPicPr>
            <a:picLocks noChangeAspect="1" noChangeArrowheads="1"/>
          </p:cNvPicPr>
          <p:nvPr/>
        </p:nvPicPr>
        <p:blipFill>
          <a:blip r:embed="rId3"/>
          <a:srcRect b="6302"/>
          <a:stretch>
            <a:fillRect/>
          </a:stretch>
        </p:blipFill>
        <p:spPr bwMode="auto">
          <a:xfrm>
            <a:off x="1714500" y="2214563"/>
            <a:ext cx="5476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underground map 02vs08"/>
          <p:cNvPicPr>
            <a:picLocks noChangeAspect="1" noChangeArrowheads="1"/>
          </p:cNvPicPr>
          <p:nvPr/>
        </p:nvPicPr>
        <p:blipFill>
          <a:blip r:embed="rId3"/>
          <a:srcRect t="10316"/>
          <a:stretch>
            <a:fillRect/>
          </a:stretch>
        </p:blipFill>
        <p:spPr bwMode="auto">
          <a:xfrm>
            <a:off x="571500" y="2571750"/>
            <a:ext cx="82153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Beijing’s urban structure</a:t>
            </a:r>
          </a:p>
          <a:p>
            <a:pPr lvl="1" eaLnBrk="1" hangingPunct="1"/>
            <a:r>
              <a:rPr lang="en-GB" altLang="zh-CN" smtClean="0"/>
              <a:t>Subway network expansion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Methodology 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 eaLnBrk="1" hangingPunct="1"/>
            <a:r>
              <a:rPr lang="en-GB" altLang="zh-CN" smtClean="0"/>
              <a:t>Hedonic Price Modelling (Rosen 1974)</a:t>
            </a:r>
          </a:p>
          <a:p>
            <a:pPr lvl="1" eaLnBrk="1" hangingPunct="1">
              <a:buFont typeface="Arial" charset="0"/>
              <a:buNone/>
            </a:pPr>
            <a:r>
              <a:rPr lang="en-GB" altLang="zh-CN" smtClean="0"/>
              <a:t> </a:t>
            </a:r>
          </a:p>
          <a:p>
            <a:pPr lvl="1" eaLnBrk="1" hangingPunct="1"/>
            <a:endParaRPr lang="en-GB" altLang="zh-CN" smtClean="0"/>
          </a:p>
          <a:p>
            <a:pPr lvl="1" eaLnBrk="1" hangingPunct="1"/>
            <a:r>
              <a:rPr lang="en-GB" altLang="zh-CN" smtClean="0"/>
              <a:t>P: property prices</a:t>
            </a:r>
          </a:p>
          <a:p>
            <a:pPr lvl="1" eaLnBrk="1" hangingPunct="1"/>
            <a:r>
              <a:rPr lang="en-GB" altLang="zh-CN" smtClean="0"/>
              <a:t>S: structural housing characteristics</a:t>
            </a:r>
          </a:p>
          <a:p>
            <a:pPr lvl="1" eaLnBrk="1" hangingPunct="1"/>
            <a:r>
              <a:rPr lang="en-GB" altLang="zh-CN" smtClean="0"/>
              <a:t>N: neighbourhood housing characteristics</a:t>
            </a:r>
          </a:p>
          <a:p>
            <a:pPr lvl="1" eaLnBrk="1" hangingPunct="1"/>
            <a:r>
              <a:rPr lang="en-GB" altLang="zh-CN" smtClean="0"/>
              <a:t>L: location housing characteristics</a:t>
            </a:r>
          </a:p>
          <a:p>
            <a:pPr lvl="1" eaLnBrk="1" hangingPunct="1"/>
            <a:r>
              <a:rPr lang="en-GB" altLang="zh-CN" smtClean="0"/>
              <a:t>T: time dummies</a:t>
            </a:r>
          </a:p>
          <a:p>
            <a:pPr lvl="1" eaLnBrk="1" hangingPunct="1"/>
            <a:endParaRPr lang="en-GB" altLang="zh-CN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0313" y="2428875"/>
          <a:ext cx="2449512" cy="477838"/>
        </p:xfrm>
        <a:graphic>
          <a:graphicData uri="http://schemas.openxmlformats.org/presentationml/2006/ole">
            <p:oleObj spid="_x0000_s3074" name="Equation" r:id="rId4" imgW="1041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Methodology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 eaLnBrk="1" hangingPunct="1"/>
            <a:r>
              <a:rPr lang="en-GB" altLang="zh-CN" smtClean="0"/>
              <a:t>Hypotheses: </a:t>
            </a:r>
          </a:p>
          <a:p>
            <a:pPr lvl="1" eaLnBrk="1" hangingPunct="1"/>
            <a:r>
              <a:rPr lang="en-GB" altLang="zh-CN" smtClean="0"/>
              <a:t>Beijing’s urban structure has been transformed  from mono-centric to poly-centric.  Olympic park has evolved as a new city sub-centre</a:t>
            </a:r>
          </a:p>
          <a:p>
            <a:pPr lvl="1" eaLnBrk="1" hangingPunct="1"/>
            <a:r>
              <a:rPr lang="en-GB" altLang="zh-CN" smtClean="0"/>
              <a:t>Subway network expansion changed homebuyers’ preference towards transportation accessibility. </a:t>
            </a:r>
          </a:p>
          <a:p>
            <a:pPr lvl="1" eaLnBrk="1" hangingPunct="1"/>
            <a:r>
              <a:rPr lang="en-GB" altLang="zh-CN" smtClean="0"/>
              <a:t>Improved environment awareness.  A larger premium attached to green space ratio is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Data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 eaLnBrk="1" hangingPunct="1"/>
            <a:r>
              <a:rPr lang="en-GB" altLang="zh-CN" smtClean="0"/>
              <a:t>3260 residential property transactions in Beijing from 1998 to 2008</a:t>
            </a:r>
          </a:p>
          <a:p>
            <a:pPr eaLnBrk="1" hangingPunct="1"/>
            <a:r>
              <a:rPr lang="en-GB" altLang="zh-CN" smtClean="0"/>
              <a:t>Variables: </a:t>
            </a:r>
          </a:p>
          <a:p>
            <a:pPr lvl="1" eaLnBrk="1" hangingPunct="1"/>
            <a:r>
              <a:rPr lang="en-GB" altLang="zh-CN" smtClean="0"/>
              <a:t>P: </a:t>
            </a:r>
            <a:r>
              <a:rPr lang="en-US" altLang="zh-CN" smtClean="0"/>
              <a:t>sale price per square meter in RMB</a:t>
            </a:r>
            <a:endParaRPr lang="en-GB" altLang="zh-CN" smtClean="0"/>
          </a:p>
          <a:p>
            <a:pPr lvl="1" eaLnBrk="1" hangingPunct="1"/>
            <a:r>
              <a:rPr lang="en-GB" altLang="zh-CN" smtClean="0"/>
              <a:t>S: age, size, high-rise, decoration</a:t>
            </a:r>
          </a:p>
          <a:p>
            <a:pPr lvl="1" eaLnBrk="1" hangingPunct="1"/>
            <a:r>
              <a:rPr lang="en-GB" altLang="zh-CN" smtClean="0"/>
              <a:t>N: amenity, green, estate management</a:t>
            </a:r>
          </a:p>
          <a:p>
            <a:pPr lvl="1" eaLnBrk="1" hangingPunct="1"/>
            <a:r>
              <a:rPr lang="en-GB" altLang="zh-CN" smtClean="0"/>
              <a:t>L: bus, subway, sub-centres, district dummies</a:t>
            </a:r>
          </a:p>
          <a:p>
            <a:pPr lvl="1" eaLnBrk="1" hangingPunct="1"/>
            <a:r>
              <a:rPr lang="en-GB" altLang="zh-CN" smtClean="0"/>
              <a:t>T: year dummies</a:t>
            </a:r>
          </a:p>
          <a:p>
            <a:pPr lvl="1" eaLnBrk="1" hangingPunct="1"/>
            <a:endParaRPr lang="en-GB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301</Words>
  <Application>Microsoft Office PowerPoint</Application>
  <PresentationFormat>On-screen Show (4:3)</PresentationFormat>
  <Paragraphs>66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宋体</vt:lpstr>
      <vt:lpstr>Calibri</vt:lpstr>
      <vt:lpstr>Office Theme</vt:lpstr>
      <vt:lpstr>Equation</vt:lpstr>
      <vt:lpstr>Impact of Olympic Games on Housing Markets: Empirical Evidences from Beijing, China</vt:lpstr>
      <vt:lpstr>Outline</vt:lpstr>
      <vt:lpstr>Background </vt:lpstr>
      <vt:lpstr>Background </vt:lpstr>
      <vt:lpstr>Background </vt:lpstr>
      <vt:lpstr>Background </vt:lpstr>
      <vt:lpstr>Methodology </vt:lpstr>
      <vt:lpstr>Methodology </vt:lpstr>
      <vt:lpstr>Data </vt:lpstr>
      <vt:lpstr>Empirical Findings 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Olympic Games on Housing Market: Empirical Evidences from Beijing, China</dc:title>
  <dc:creator>Helen Bao</dc:creator>
  <cp:lastModifiedBy>Wang Mei</cp:lastModifiedBy>
  <cp:revision>26</cp:revision>
  <dcterms:created xsi:type="dcterms:W3CDTF">2010-05-06T19:20:21Z</dcterms:created>
  <dcterms:modified xsi:type="dcterms:W3CDTF">2010-06-22T10:19:01Z</dcterms:modified>
</cp:coreProperties>
</file>