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6" r:id="rId17"/>
    <p:sldId id="270" r:id="rId18"/>
    <p:sldId id="272" r:id="rId19"/>
    <p:sldId id="274" r:id="rId20"/>
    <p:sldId id="273" r:id="rId2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47DE2-212F-49A8-B493-E68AAF087291}" type="datetimeFigureOut">
              <a:rPr lang="et-EE" smtClean="0"/>
              <a:pPr/>
              <a:t>26.06.2010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C1EC8-2886-4050-AF7C-FD4EFA7DC9FB}" type="slidenum">
              <a:rPr lang="et-EE" smtClean="0"/>
              <a:pPr/>
              <a:t>‹N›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C1EC8-2886-4050-AF7C-FD4EFA7DC9FB}" type="slidenum">
              <a:rPr lang="et-EE" smtClean="0"/>
              <a:pPr/>
              <a:t>7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C1EC8-2886-4050-AF7C-FD4EFA7DC9FB}" type="slidenum">
              <a:rPr lang="et-EE" smtClean="0"/>
              <a:pPr/>
              <a:t>17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stkül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ealkiri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25" name="Alapealkiri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sp>
        <p:nvSpPr>
          <p:cNvPr id="31" name="Kuupäeva kohatäid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A04E61-E666-4D5E-A4E0-8DF5454964BC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18" name="Jaluse kohatäid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90030-2C5E-4740-A4D1-6DDA5F13ECF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98B8D9F-7D35-44A1-9B5F-5096CD6F4501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FBFEB-D0E9-4BDD-ADF2-803A4195B151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C1DEFE-9D91-44E6-83EB-218D307B0D79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D8D8B-6A90-450C-85A7-14844EE5F8DB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9431A-E21C-4980-9679-FA0913A98094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68890-DC1A-4536-8546-8F6AB34095C3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C0168E-8621-4BEA-A588-CFA2A187AF13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6736E-84B4-4A28-9D4D-B00D7291FA04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stkül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istkül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D27C0-B29A-4F23-A926-264FEC142DB0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  <p:sp>
        <p:nvSpPr>
          <p:cNvPr id="10" name="Pildi kohatäid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stkül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ealkirja kohatäid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1" name="Teksti kohatäid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27" name="Kuupäeva kohatäid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20D1EFC-F6BD-49D5-BE5D-9D43F4FB7D90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16" name="Slaidinumbri kohatä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7650CF-7B6C-461A-A1C1-31222103A3B1}" type="slidenum">
              <a:rPr lang="et-EE" smtClean="0"/>
              <a:pPr/>
              <a:t>‹N›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aarel.Sahk@emu.ee" TargetMode="External"/><Relationship Id="rId2" Type="http://schemas.openxmlformats.org/officeDocument/2006/relationships/hyperlink" Target="mailto:Hindriks@emu.e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2590800" y="533400"/>
            <a:ext cx="6553200" cy="3962400"/>
          </a:xfrm>
        </p:spPr>
        <p:txBody>
          <a:bodyPr/>
          <a:lstStyle/>
          <a:p>
            <a:pPr algn="ctr"/>
            <a:r>
              <a:rPr lang="en-US" sz="4000" i="1" dirty="0" smtClean="0">
                <a:solidFill>
                  <a:srgbClr val="FFFF00"/>
                </a:solidFill>
              </a:rPr>
              <a:t>Buildings condition assessment procedure and its influence to the collateral activities and operations</a:t>
            </a:r>
            <a:endParaRPr lang="et-EE" sz="4000" dirty="0">
              <a:solidFill>
                <a:srgbClr val="FFFF00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2667000" y="4953000"/>
            <a:ext cx="5943600" cy="1101248"/>
          </a:xfrm>
        </p:spPr>
        <p:txBody>
          <a:bodyPr>
            <a:normAutofit fontScale="92500" lnSpcReduction="20000"/>
          </a:bodyPr>
          <a:lstStyle/>
          <a:p>
            <a:r>
              <a:rPr lang="et-EE" sz="2400" b="1" dirty="0" smtClean="0">
                <a:latin typeface="Arial" pitchFamily="34" charset="0"/>
                <a:cs typeface="Arial" pitchFamily="34" charset="0"/>
              </a:rPr>
              <a:t>Kärt Hindriksoo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400" dirty="0" smtClean="0">
                <a:latin typeface="Arial" pitchFamily="34" charset="0"/>
                <a:cs typeface="Arial" pitchFamily="34" charset="0"/>
              </a:rPr>
              <a:t>MSc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Estonian Agricultural University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latin typeface="Arial" pitchFamily="34" charset="0"/>
                <a:cs typeface="Arial" pitchFamily="34" charset="0"/>
              </a:rPr>
              <a:t>Kaarel Sahk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lecturer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Estonian Agricultural University</a:t>
            </a:r>
            <a:endParaRPr lang="et-EE" dirty="0"/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0" y="0"/>
            <a:ext cx="2667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lt 6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600"/>
            <a:ext cx="266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81400"/>
            <a:ext cx="274320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sz="4400" cap="none" dirty="0" smtClean="0">
                <a:solidFill>
                  <a:srgbClr val="00B050"/>
                </a:solidFill>
              </a:rPr>
              <a:t>Applied methodologies</a:t>
            </a:r>
            <a:endParaRPr lang="en-US" sz="4400" cap="none" dirty="0">
              <a:solidFill>
                <a:srgbClr val="00B05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Literature analyzes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Methodologies of different countries (USA; GB; Denmark, etc)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Questionary representatives proposals during the workshops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Legal foundation of building environment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10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0"/>
            <a:ext cx="7699248" cy="1143000"/>
          </a:xfrm>
        </p:spPr>
        <p:txBody>
          <a:bodyPr>
            <a:noAutofit/>
          </a:bodyPr>
          <a:lstStyle/>
          <a:p>
            <a:r>
              <a:rPr lang="en-US" sz="4000" cap="none" dirty="0" smtClean="0">
                <a:solidFill>
                  <a:srgbClr val="00B050"/>
                </a:solidFill>
              </a:rPr>
              <a:t>Buildings conditions assessment methodology connections</a:t>
            </a:r>
            <a:endParaRPr lang="en-US" sz="4000" cap="none" dirty="0">
              <a:solidFill>
                <a:srgbClr val="00B050"/>
              </a:solidFill>
            </a:endParaRP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11</a:t>
            </a:fld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arrotondato 9"/>
          <p:cNvSpPr/>
          <p:nvPr/>
        </p:nvSpPr>
        <p:spPr>
          <a:xfrm>
            <a:off x="533400" y="1295400"/>
            <a:ext cx="28956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</a:rPr>
              <a:t>Standard </a:t>
            </a:r>
            <a:r>
              <a:rPr lang="it-IT" dirty="0" err="1" smtClean="0">
                <a:solidFill>
                  <a:srgbClr val="002060"/>
                </a:solidFill>
              </a:rPr>
              <a:t>of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property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management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343400" y="1295400"/>
            <a:ext cx="28956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Standard of  buildings cost  </a:t>
            </a:r>
            <a:r>
              <a:rPr lang="en-CA" dirty="0" err="1" smtClean="0">
                <a:solidFill>
                  <a:srgbClr val="002060"/>
                </a:solidFill>
              </a:rPr>
              <a:t>assesment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495800" y="4724400"/>
            <a:ext cx="28956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</a:rPr>
              <a:t>Standard </a:t>
            </a:r>
            <a:r>
              <a:rPr lang="it-IT" dirty="0" err="1" smtClean="0">
                <a:solidFill>
                  <a:srgbClr val="002060"/>
                </a:solidFill>
              </a:rPr>
              <a:t>of</a:t>
            </a:r>
            <a:r>
              <a:rPr lang="it-IT" dirty="0" smtClean="0">
                <a:solidFill>
                  <a:srgbClr val="002060"/>
                </a:solidFill>
              </a:rPr>
              <a:t>  building project design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457200" y="4724400"/>
            <a:ext cx="28956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</a:rPr>
              <a:t>GAAP (</a:t>
            </a:r>
            <a:r>
              <a:rPr lang="it-IT" dirty="0" err="1" smtClean="0">
                <a:solidFill>
                  <a:srgbClr val="002060"/>
                </a:solidFill>
              </a:rPr>
              <a:t>national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editions</a:t>
            </a:r>
            <a:r>
              <a:rPr lang="it-IT" dirty="0" smtClean="0">
                <a:solidFill>
                  <a:srgbClr val="002060"/>
                </a:solidFill>
              </a:rPr>
              <a:t>)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4" name="Stella a 5 punte 13"/>
          <p:cNvSpPr/>
          <p:nvPr/>
        </p:nvSpPr>
        <p:spPr>
          <a:xfrm>
            <a:off x="1752600" y="1752600"/>
            <a:ext cx="4343400" cy="2971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buildings</a:t>
            </a:r>
            <a:r>
              <a:rPr lang="it-IT" dirty="0" smtClean="0"/>
              <a:t> </a:t>
            </a:r>
            <a:r>
              <a:rPr lang="it-IT" dirty="0" err="1" smtClean="0"/>
              <a:t>conditions</a:t>
            </a:r>
            <a:r>
              <a:rPr lang="it-IT" dirty="0" smtClean="0"/>
              <a:t> </a:t>
            </a:r>
            <a:r>
              <a:rPr lang="it-IT" dirty="0" err="1" smtClean="0"/>
              <a:t>assessment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t-EE" cap="none" dirty="0" err="1" smtClean="0">
                <a:solidFill>
                  <a:srgbClr val="00B050"/>
                </a:solidFill>
              </a:rPr>
              <a:t>Suitcase</a:t>
            </a:r>
            <a:r>
              <a:rPr lang="et-EE" cap="none" dirty="0" smtClean="0">
                <a:solidFill>
                  <a:srgbClr val="00B050"/>
                </a:solidFill>
              </a:rPr>
              <a:t> </a:t>
            </a:r>
            <a:r>
              <a:rPr lang="et-EE" cap="none" dirty="0" err="1" smtClean="0">
                <a:solidFill>
                  <a:srgbClr val="00B050"/>
                </a:solidFill>
              </a:rPr>
              <a:t>for</a:t>
            </a:r>
            <a:r>
              <a:rPr lang="et-EE" cap="none" dirty="0" smtClean="0">
                <a:solidFill>
                  <a:srgbClr val="00B050"/>
                </a:solidFill>
              </a:rPr>
              <a:t> </a:t>
            </a:r>
            <a:r>
              <a:rPr lang="et-EE" cap="none" dirty="0" err="1" smtClean="0">
                <a:solidFill>
                  <a:srgbClr val="00B050"/>
                </a:solidFill>
              </a:rPr>
              <a:t>expertize</a:t>
            </a:r>
            <a:endParaRPr lang="et-EE" cap="none" dirty="0">
              <a:solidFill>
                <a:srgbClr val="00B05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Based on the practical experience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Preliminary</a:t>
            </a:r>
            <a:r>
              <a:rPr lang="et-EE" sz="3200" b="1" dirty="0" smtClean="0">
                <a:solidFill>
                  <a:srgbClr val="00B0F0"/>
                </a:solidFill>
              </a:rPr>
              <a:t> m</a:t>
            </a:r>
            <a:r>
              <a:rPr lang="en-US" sz="3200" b="1" dirty="0" err="1" smtClean="0">
                <a:solidFill>
                  <a:srgbClr val="00B0F0"/>
                </a:solidFill>
              </a:rPr>
              <a:t>anual</a:t>
            </a:r>
            <a:r>
              <a:rPr lang="en-US" sz="3200" b="1" dirty="0" smtClean="0">
                <a:solidFill>
                  <a:srgbClr val="00B0F0"/>
                </a:solidFill>
              </a:rPr>
              <a:t> instruments for preliminary field survey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Allows to mange the first step ox expertise and to plan the needed deeper field (nondestructive) or  laboratory  experiments</a:t>
            </a:r>
          </a:p>
          <a:p>
            <a:endParaRPr lang="et-EE" sz="3200" b="1" dirty="0">
              <a:solidFill>
                <a:srgbClr val="00B0F0"/>
              </a:solidFill>
            </a:endParaRPr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12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alkiri 9"/>
          <p:cNvSpPr>
            <a:spLocks noGrp="1"/>
          </p:cNvSpPr>
          <p:nvPr>
            <p:ph type="title"/>
          </p:nvPr>
        </p:nvSpPr>
        <p:spPr>
          <a:xfrm>
            <a:off x="0" y="0"/>
            <a:ext cx="7242048" cy="1143000"/>
          </a:xfrm>
        </p:spPr>
        <p:txBody>
          <a:bodyPr>
            <a:normAutofit/>
          </a:bodyPr>
          <a:lstStyle/>
          <a:p>
            <a:r>
              <a:rPr lang="en-US" sz="4400" cap="none" dirty="0" err="1" smtClean="0">
                <a:solidFill>
                  <a:srgbClr val="00B050"/>
                </a:solidFill>
              </a:rPr>
              <a:t>Triangulum</a:t>
            </a:r>
            <a:r>
              <a:rPr lang="en-US" sz="4400" cap="none" dirty="0" smtClean="0">
                <a:solidFill>
                  <a:srgbClr val="00B050"/>
                </a:solidFill>
              </a:rPr>
              <a:t> of expertise</a:t>
            </a:r>
            <a:endParaRPr lang="en-US" sz="4400" cap="none" dirty="0">
              <a:solidFill>
                <a:srgbClr val="00B050"/>
              </a:solidFill>
            </a:endParaRP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13</a:t>
            </a:fld>
            <a:endParaRPr lang="et-EE"/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Võrdkülgne kolmnurk 11"/>
          <p:cNvSpPr/>
          <p:nvPr/>
        </p:nvSpPr>
        <p:spPr>
          <a:xfrm>
            <a:off x="1676400" y="2133600"/>
            <a:ext cx="5105400" cy="3733800"/>
          </a:xfrm>
          <a:prstGeom prst="triangle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/>
          </a:p>
        </p:txBody>
      </p:sp>
      <p:sp>
        <p:nvSpPr>
          <p:cNvPr id="13" name="Ristkülik 12"/>
          <p:cNvSpPr/>
          <p:nvPr/>
        </p:nvSpPr>
        <p:spPr>
          <a:xfrm>
            <a:off x="3429000" y="144780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b="1" dirty="0" err="1" smtClean="0">
                <a:solidFill>
                  <a:srgbClr val="002060"/>
                </a:solidFill>
              </a:rPr>
              <a:t>User</a:t>
            </a:r>
            <a:r>
              <a:rPr lang="et-EE" sz="2000" b="1" dirty="0" smtClean="0">
                <a:solidFill>
                  <a:srgbClr val="002060"/>
                </a:solidFill>
              </a:rPr>
              <a:t> </a:t>
            </a:r>
            <a:r>
              <a:rPr lang="et-EE" sz="2000" b="1" dirty="0" err="1" smtClean="0">
                <a:solidFill>
                  <a:srgbClr val="002060"/>
                </a:solidFill>
              </a:rPr>
              <a:t>of</a:t>
            </a:r>
            <a:r>
              <a:rPr lang="et-EE" sz="2000" b="1" dirty="0" smtClean="0">
                <a:solidFill>
                  <a:srgbClr val="002060"/>
                </a:solidFill>
              </a:rPr>
              <a:t> </a:t>
            </a:r>
            <a:r>
              <a:rPr lang="et-EE" sz="2000" b="1" dirty="0" err="1" smtClean="0">
                <a:solidFill>
                  <a:srgbClr val="002060"/>
                </a:solidFill>
              </a:rPr>
              <a:t>expertise</a:t>
            </a:r>
            <a:endParaRPr lang="et-EE" sz="2000" b="1" dirty="0">
              <a:solidFill>
                <a:srgbClr val="002060"/>
              </a:solidFill>
            </a:endParaRPr>
          </a:p>
        </p:txBody>
      </p:sp>
      <p:sp>
        <p:nvSpPr>
          <p:cNvPr id="14" name="Ristkülik 13"/>
          <p:cNvSpPr/>
          <p:nvPr/>
        </p:nvSpPr>
        <p:spPr>
          <a:xfrm>
            <a:off x="304800" y="5105400"/>
            <a:ext cx="1828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b="1" dirty="0" err="1" smtClean="0">
                <a:solidFill>
                  <a:srgbClr val="002060"/>
                </a:solidFill>
              </a:rPr>
              <a:t>subscriber</a:t>
            </a:r>
            <a:r>
              <a:rPr lang="et-EE" sz="2000" b="1" dirty="0" smtClean="0">
                <a:solidFill>
                  <a:srgbClr val="002060"/>
                </a:solidFill>
              </a:rPr>
              <a:t> </a:t>
            </a:r>
            <a:r>
              <a:rPr lang="et-EE" sz="2000" b="1" dirty="0" err="1" smtClean="0">
                <a:solidFill>
                  <a:srgbClr val="002060"/>
                </a:solidFill>
              </a:rPr>
              <a:t>of</a:t>
            </a:r>
            <a:r>
              <a:rPr lang="et-EE" sz="2000" b="1" dirty="0" smtClean="0">
                <a:solidFill>
                  <a:srgbClr val="002060"/>
                </a:solidFill>
              </a:rPr>
              <a:t> </a:t>
            </a:r>
            <a:r>
              <a:rPr lang="et-EE" sz="2000" b="1" dirty="0" err="1" smtClean="0">
                <a:solidFill>
                  <a:srgbClr val="002060"/>
                </a:solidFill>
              </a:rPr>
              <a:t>expertise</a:t>
            </a:r>
            <a:endParaRPr lang="et-EE" sz="2000" b="1" dirty="0">
              <a:solidFill>
                <a:srgbClr val="002060"/>
              </a:solidFill>
            </a:endParaRPr>
          </a:p>
        </p:txBody>
      </p:sp>
      <p:sp>
        <p:nvSpPr>
          <p:cNvPr id="15" name="Ristkülik 14"/>
          <p:cNvSpPr/>
          <p:nvPr/>
        </p:nvSpPr>
        <p:spPr>
          <a:xfrm>
            <a:off x="6553200" y="5181600"/>
            <a:ext cx="1828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b="1" dirty="0" err="1" smtClean="0">
                <a:solidFill>
                  <a:srgbClr val="002060"/>
                </a:solidFill>
              </a:rPr>
              <a:t>executorr</a:t>
            </a:r>
            <a:r>
              <a:rPr lang="et-EE" sz="2000" b="1" dirty="0" smtClean="0">
                <a:solidFill>
                  <a:srgbClr val="002060"/>
                </a:solidFill>
              </a:rPr>
              <a:t> </a:t>
            </a:r>
            <a:r>
              <a:rPr lang="et-EE" sz="2000" b="1" dirty="0" err="1" smtClean="0">
                <a:solidFill>
                  <a:srgbClr val="002060"/>
                </a:solidFill>
              </a:rPr>
              <a:t>of</a:t>
            </a:r>
            <a:r>
              <a:rPr lang="et-EE" sz="2000" b="1" dirty="0" smtClean="0">
                <a:solidFill>
                  <a:srgbClr val="002060"/>
                </a:solidFill>
              </a:rPr>
              <a:t> </a:t>
            </a:r>
            <a:r>
              <a:rPr lang="et-EE" sz="2000" b="1" dirty="0" err="1" smtClean="0">
                <a:solidFill>
                  <a:srgbClr val="002060"/>
                </a:solidFill>
              </a:rPr>
              <a:t>expertise</a:t>
            </a:r>
            <a:endParaRPr lang="et-EE" sz="2000" b="1" dirty="0">
              <a:solidFill>
                <a:srgbClr val="002060"/>
              </a:solidFill>
            </a:endParaRPr>
          </a:p>
        </p:txBody>
      </p:sp>
      <p:sp>
        <p:nvSpPr>
          <p:cNvPr id="16" name="Ristkülik 15"/>
          <p:cNvSpPr/>
          <p:nvPr/>
        </p:nvSpPr>
        <p:spPr>
          <a:xfrm>
            <a:off x="2895600" y="3810000"/>
            <a:ext cx="2743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t-EE" b="1" dirty="0" smtClean="0"/>
              <a:t>b</a:t>
            </a:r>
            <a:r>
              <a:rPr lang="en-US" b="1" dirty="0" err="1" smtClean="0"/>
              <a:t>uildings</a:t>
            </a:r>
            <a:r>
              <a:rPr lang="en-US" b="1" dirty="0" smtClean="0"/>
              <a:t> </a:t>
            </a:r>
            <a:r>
              <a:rPr lang="en-US" b="1" dirty="0" err="1" smtClean="0"/>
              <a:t>expe</a:t>
            </a:r>
            <a:r>
              <a:rPr lang="et-EE" b="1" dirty="0" smtClean="0"/>
              <a:t>r</a:t>
            </a:r>
            <a:r>
              <a:rPr lang="en-US" b="1" dirty="0" err="1" smtClean="0"/>
              <a:t>tise</a:t>
            </a:r>
            <a:r>
              <a:rPr lang="en-US" b="1" dirty="0" smtClean="0"/>
              <a:t> i.e. conditions assessment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sz="4400" cap="none" dirty="0" smtClean="0">
                <a:solidFill>
                  <a:srgbClr val="00B050"/>
                </a:solidFill>
              </a:rPr>
              <a:t>Users and using</a:t>
            </a:r>
            <a:endParaRPr lang="en-US" sz="4400" cap="none" dirty="0">
              <a:solidFill>
                <a:srgbClr val="00B05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Institutions like local authorities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Engineers who are involved in </a:t>
            </a:r>
            <a:r>
              <a:rPr lang="en-US" sz="3200" b="1" dirty="0" err="1" smtClean="0">
                <a:solidFill>
                  <a:srgbClr val="0070C0"/>
                </a:solidFill>
              </a:rPr>
              <a:t>expe</a:t>
            </a:r>
            <a:r>
              <a:rPr lang="et-EE" sz="3200" b="1" dirty="0" smtClean="0">
                <a:solidFill>
                  <a:srgbClr val="0070C0"/>
                </a:solidFill>
              </a:rPr>
              <a:t>r</a:t>
            </a:r>
            <a:r>
              <a:rPr lang="en-US" sz="3200" b="1" dirty="0" err="1" smtClean="0">
                <a:solidFill>
                  <a:srgbClr val="0070C0"/>
                </a:solidFill>
              </a:rPr>
              <a:t>tise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Real </a:t>
            </a:r>
            <a:r>
              <a:rPr lang="en-US" sz="3200" b="1" dirty="0" err="1" smtClean="0">
                <a:solidFill>
                  <a:srgbClr val="0070C0"/>
                </a:solidFill>
              </a:rPr>
              <a:t>esta</a:t>
            </a:r>
            <a:r>
              <a:rPr lang="et-EE" sz="3200" b="1" dirty="0" smtClean="0">
                <a:solidFill>
                  <a:srgbClr val="0070C0"/>
                </a:solidFill>
              </a:rPr>
              <a:t>te</a:t>
            </a:r>
            <a:r>
              <a:rPr lang="en-US" sz="3200" b="1" dirty="0" smtClean="0">
                <a:solidFill>
                  <a:srgbClr val="0070C0"/>
                </a:solidFill>
              </a:rPr>
              <a:t> appraisers and other market part</a:t>
            </a:r>
            <a:r>
              <a:rPr lang="et-EE" sz="3200" b="1" dirty="0" smtClean="0">
                <a:solidFill>
                  <a:srgbClr val="0070C0"/>
                </a:solidFill>
              </a:rPr>
              <a:t>i</a:t>
            </a:r>
            <a:r>
              <a:rPr lang="en-US" sz="3200" b="1" dirty="0" err="1" smtClean="0">
                <a:solidFill>
                  <a:srgbClr val="0070C0"/>
                </a:solidFill>
              </a:rPr>
              <a:t>cipants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Different firms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Owners of real estate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Academically persons</a:t>
            </a:r>
          </a:p>
          <a:p>
            <a:endParaRPr lang="et-EE" dirty="0"/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14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sz="3600" cap="none" dirty="0" smtClean="0">
                <a:solidFill>
                  <a:srgbClr val="00B050"/>
                </a:solidFill>
              </a:rPr>
              <a:t>Users and using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Training different specialists on the all of </a:t>
            </a:r>
            <a:r>
              <a:rPr lang="en-US" sz="3200" b="1" dirty="0" err="1" smtClean="0">
                <a:solidFill>
                  <a:srgbClr val="0070C0"/>
                </a:solidFill>
              </a:rPr>
              <a:t>LLL</a:t>
            </a:r>
            <a:r>
              <a:rPr lang="en-US" sz="3200" b="1" dirty="0" smtClean="0">
                <a:solidFill>
                  <a:srgbClr val="0070C0"/>
                </a:solidFill>
              </a:rPr>
              <a:t> levels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Facilitating work of experts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Satisfaction of investors and other interested in parties or institutions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Substrate the follow</a:t>
            </a:r>
            <a:r>
              <a:rPr lang="et-EE" sz="3200" b="1" dirty="0" smtClean="0">
                <a:solidFill>
                  <a:srgbClr val="0070C0"/>
                </a:solidFill>
              </a:rPr>
              <a:t>i</a:t>
            </a:r>
            <a:r>
              <a:rPr lang="en-US" sz="3200" b="1" dirty="0" err="1" smtClean="0">
                <a:solidFill>
                  <a:srgbClr val="0070C0"/>
                </a:solidFill>
              </a:rPr>
              <a:t>ng</a:t>
            </a:r>
            <a:r>
              <a:rPr lang="en-US" sz="3200" b="1" dirty="0" smtClean="0">
                <a:solidFill>
                  <a:srgbClr val="0070C0"/>
                </a:solidFill>
              </a:rPr>
              <a:t> researches and recommendations for </a:t>
            </a:r>
            <a:r>
              <a:rPr lang="en-US" sz="3200" b="1" dirty="0" err="1" smtClean="0">
                <a:solidFill>
                  <a:srgbClr val="0070C0"/>
                </a:solidFill>
              </a:rPr>
              <a:t>severa</a:t>
            </a:r>
            <a:r>
              <a:rPr lang="et-EE" sz="3200" b="1" dirty="0" smtClean="0">
                <a:solidFill>
                  <a:srgbClr val="0070C0"/>
                </a:solidFill>
              </a:rPr>
              <a:t>l</a:t>
            </a:r>
            <a:r>
              <a:rPr lang="en-US" sz="3200" b="1" dirty="0" smtClean="0">
                <a:solidFill>
                  <a:srgbClr val="0070C0"/>
                </a:solidFill>
              </a:rPr>
              <a:t> equipment</a:t>
            </a:r>
          </a:p>
          <a:p>
            <a:endParaRPr lang="et-EE" sz="3200" b="1" dirty="0" smtClean="0">
              <a:solidFill>
                <a:srgbClr val="0070C0"/>
              </a:solidFill>
            </a:endParaRPr>
          </a:p>
          <a:p>
            <a:endParaRPr lang="et-EE" sz="3200" b="1" dirty="0">
              <a:solidFill>
                <a:srgbClr val="0070C0"/>
              </a:solidFill>
            </a:endParaRPr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15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alkiri 9"/>
          <p:cNvSpPr>
            <a:spLocks noGrp="1"/>
          </p:cNvSpPr>
          <p:nvPr>
            <p:ph type="title"/>
          </p:nvPr>
        </p:nvSpPr>
        <p:spPr>
          <a:xfrm>
            <a:off x="0" y="0"/>
            <a:ext cx="7242048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Further  activity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16</a:t>
            </a:fld>
            <a:endParaRPr lang="et-EE"/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1143000" y="1143000"/>
            <a:ext cx="579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 plan, theme plans, master plans</a:t>
            </a: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600200" y="1752600"/>
            <a:ext cx="4953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Decree of Land use</a:t>
            </a:r>
            <a:endParaRPr lang="en-US" dirty="0"/>
          </a:p>
        </p:txBody>
      </p:sp>
      <p:sp>
        <p:nvSpPr>
          <p:cNvPr id="13" name="Rettangolo 12"/>
          <p:cNvSpPr/>
          <p:nvPr/>
        </p:nvSpPr>
        <p:spPr>
          <a:xfrm>
            <a:off x="609600" y="2362200"/>
            <a:ext cx="67818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Essential part of property – building &amp; structures</a:t>
            </a:r>
            <a:endParaRPr lang="en-US" dirty="0"/>
          </a:p>
        </p:txBody>
      </p:sp>
      <p:sp>
        <p:nvSpPr>
          <p:cNvPr id="14" name="Rettangolo 13"/>
          <p:cNvSpPr/>
          <p:nvPr/>
        </p:nvSpPr>
        <p:spPr>
          <a:xfrm>
            <a:off x="5257800" y="3048000"/>
            <a:ext cx="21336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Existing</a:t>
            </a:r>
            <a:r>
              <a:rPr lang="it-IT" dirty="0" smtClean="0"/>
              <a:t> building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609600" y="2971800"/>
            <a:ext cx="21336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Designed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914400" y="3657600"/>
            <a:ext cx="21336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New building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914400" y="4267200"/>
            <a:ext cx="21336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Existing</a:t>
            </a:r>
            <a:r>
              <a:rPr lang="it-IT" dirty="0" smtClean="0"/>
              <a:t> building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4724400" y="3581400"/>
            <a:ext cx="2286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Heritage building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4724400" y="4114800"/>
            <a:ext cx="2286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Mulieu</a:t>
            </a:r>
            <a:r>
              <a:rPr lang="en-US" dirty="0" smtClean="0"/>
              <a:t> building</a:t>
            </a:r>
            <a:endParaRPr lang="en-US" dirty="0"/>
          </a:p>
        </p:txBody>
      </p:sp>
      <p:sp>
        <p:nvSpPr>
          <p:cNvPr id="20" name="Rettangolo 19"/>
          <p:cNvSpPr/>
          <p:nvPr/>
        </p:nvSpPr>
        <p:spPr>
          <a:xfrm>
            <a:off x="4876800" y="4724400"/>
            <a:ext cx="21336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Common building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4876800" y="5410200"/>
            <a:ext cx="21336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Contemporary</a:t>
            </a:r>
          </a:p>
          <a:p>
            <a:pPr algn="ctr"/>
            <a:r>
              <a:rPr lang="en-US" dirty="0" smtClean="0"/>
              <a:t>building</a:t>
            </a:r>
            <a:endParaRPr lang="en-US" dirty="0"/>
          </a:p>
        </p:txBody>
      </p:sp>
      <p:cxnSp>
        <p:nvCxnSpPr>
          <p:cNvPr id="23" name="Connettore 1 22"/>
          <p:cNvCxnSpPr/>
          <p:nvPr/>
        </p:nvCxnSpPr>
        <p:spPr>
          <a:xfrm>
            <a:off x="7162800" y="30480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6248400" y="4495800"/>
            <a:ext cx="213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rot="10800000" flipV="1">
            <a:off x="6934200" y="4267200"/>
            <a:ext cx="381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 rot="10800000" flipV="1">
            <a:off x="6934200" y="4953000"/>
            <a:ext cx="381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rot="10800000" flipV="1">
            <a:off x="6934200" y="5562600"/>
            <a:ext cx="381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rot="10800000" flipV="1">
            <a:off x="6934200" y="3733800"/>
            <a:ext cx="381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 rot="5400000">
            <a:off x="114300" y="3924300"/>
            <a:ext cx="114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685800" y="4495800"/>
            <a:ext cx="381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85800" y="3886200"/>
            <a:ext cx="533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arentesi graffa chiusa 42"/>
          <p:cNvSpPr/>
          <p:nvPr/>
        </p:nvSpPr>
        <p:spPr>
          <a:xfrm rot="17182846">
            <a:off x="2617021" y="3635369"/>
            <a:ext cx="865014" cy="3904588"/>
          </a:xfrm>
          <a:prstGeom prst="rightBrace">
            <a:avLst>
              <a:gd name="adj1" fmla="val 8333"/>
              <a:gd name="adj2" fmla="val 50508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Rettangolo arrotondato 43"/>
          <p:cNvSpPr/>
          <p:nvPr/>
        </p:nvSpPr>
        <p:spPr>
          <a:xfrm rot="1004511">
            <a:off x="1279000" y="5541773"/>
            <a:ext cx="34290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Intended use of buildings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Decree of use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6" name="Connettore 2 35"/>
          <p:cNvCxnSpPr>
            <a:endCxn id="18" idx="1"/>
          </p:cNvCxnSpPr>
          <p:nvPr/>
        </p:nvCxnSpPr>
        <p:spPr>
          <a:xfrm flipV="1">
            <a:off x="3048000" y="3771900"/>
            <a:ext cx="1676400" cy="495300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3048000" y="4495800"/>
            <a:ext cx="1828800" cy="1066800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V="1">
            <a:off x="2971800" y="4267200"/>
            <a:ext cx="1676400" cy="152400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2971800" y="4495800"/>
            <a:ext cx="1905000" cy="342900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r>
              <a:rPr lang="et-EE" cap="none" dirty="0" err="1" smtClean="0">
                <a:solidFill>
                  <a:srgbClr val="00B050"/>
                </a:solidFill>
              </a:rPr>
              <a:t>Future</a:t>
            </a:r>
            <a:r>
              <a:rPr lang="et-EE" cap="none" dirty="0" smtClean="0">
                <a:solidFill>
                  <a:srgbClr val="00B050"/>
                </a:solidFill>
              </a:rPr>
              <a:t> </a:t>
            </a:r>
            <a:r>
              <a:rPr lang="et-EE" cap="none" dirty="0" err="1" smtClean="0">
                <a:solidFill>
                  <a:srgbClr val="00B050"/>
                </a:solidFill>
              </a:rPr>
              <a:t>development</a:t>
            </a:r>
            <a:endParaRPr lang="et-EE" cap="none" dirty="0">
              <a:solidFill>
                <a:srgbClr val="00B05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Short term u</a:t>
            </a:r>
            <a:r>
              <a:rPr lang="et-EE" sz="3200" b="1" dirty="0" err="1" smtClean="0">
                <a:solidFill>
                  <a:srgbClr val="0070C0"/>
                </a:solidFill>
              </a:rPr>
              <a:t>se</a:t>
            </a:r>
            <a:r>
              <a:rPr lang="en-US" sz="3200" b="1" dirty="0" smtClean="0">
                <a:solidFill>
                  <a:srgbClr val="0070C0"/>
                </a:solidFill>
              </a:rPr>
              <a:t> – development of expertise rules </a:t>
            </a:r>
            <a:r>
              <a:rPr lang="en-US" sz="3200" b="1" dirty="0" err="1" smtClean="0">
                <a:solidFill>
                  <a:srgbClr val="0070C0"/>
                </a:solidFill>
              </a:rPr>
              <a:t>diversi</a:t>
            </a:r>
            <a:r>
              <a:rPr lang="et-EE" sz="3200" b="1" dirty="0" err="1" smtClean="0">
                <a:solidFill>
                  <a:srgbClr val="0070C0"/>
                </a:solidFill>
              </a:rPr>
              <a:t>ficated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 by use or structure buildings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Medium term horizon </a:t>
            </a:r>
            <a:r>
              <a:rPr lang="et-EE" sz="3200" b="1" dirty="0" smtClean="0">
                <a:solidFill>
                  <a:srgbClr val="0070C0"/>
                </a:solidFill>
              </a:rPr>
              <a:t>- </a:t>
            </a:r>
            <a:r>
              <a:rPr lang="en-US" sz="3200" b="1" dirty="0" smtClean="0">
                <a:solidFill>
                  <a:srgbClr val="0070C0"/>
                </a:solidFill>
              </a:rPr>
              <a:t>basement for further 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work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out</a:t>
            </a:r>
            <a:r>
              <a:rPr lang="et-EE" sz="3200" b="1" dirty="0" smtClean="0">
                <a:solidFill>
                  <a:srgbClr val="0070C0"/>
                </a:solidFill>
              </a:rPr>
              <a:t> of </a:t>
            </a:r>
            <a:r>
              <a:rPr lang="en-US" sz="3200" b="1" dirty="0" smtClean="0">
                <a:solidFill>
                  <a:srgbClr val="0070C0"/>
                </a:solidFill>
              </a:rPr>
              <a:t>decrees, legal acts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etc</a:t>
            </a:r>
            <a:r>
              <a:rPr lang="et-EE" sz="32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Long term horizon </a:t>
            </a:r>
            <a:r>
              <a:rPr lang="et-EE" sz="3200" b="1" dirty="0" smtClean="0">
                <a:solidFill>
                  <a:srgbClr val="0070C0"/>
                </a:solidFill>
              </a:rPr>
              <a:t>– </a:t>
            </a:r>
            <a:r>
              <a:rPr lang="en-US" sz="3200" b="1" dirty="0" smtClean="0">
                <a:solidFill>
                  <a:srgbClr val="0070C0"/>
                </a:solidFill>
              </a:rPr>
              <a:t>standard</a:t>
            </a:r>
            <a:r>
              <a:rPr lang="et-EE" sz="3200" b="1" dirty="0" smtClean="0">
                <a:solidFill>
                  <a:srgbClr val="0070C0"/>
                </a:solidFill>
              </a:rPr>
              <a:t>i</a:t>
            </a:r>
            <a:r>
              <a:rPr lang="en-US" sz="3200" b="1" dirty="0" smtClean="0">
                <a:solidFill>
                  <a:srgbClr val="0070C0"/>
                </a:solidFill>
              </a:rPr>
              <a:t>s</a:t>
            </a:r>
            <a:r>
              <a:rPr lang="et-EE" sz="3200" b="1" dirty="0" err="1" smtClean="0">
                <a:solidFill>
                  <a:srgbClr val="0070C0"/>
                </a:solidFill>
              </a:rPr>
              <a:t>ation</a:t>
            </a:r>
            <a:r>
              <a:rPr lang="et-EE" sz="3200" b="1" dirty="0" smtClean="0">
                <a:solidFill>
                  <a:srgbClr val="0070C0"/>
                </a:solidFill>
              </a:rPr>
              <a:t> and </a:t>
            </a:r>
            <a:r>
              <a:rPr lang="en-GB" sz="3200" b="1" dirty="0" smtClean="0">
                <a:solidFill>
                  <a:srgbClr val="0070C0"/>
                </a:solidFill>
              </a:rPr>
              <a:t>harmonizing</a:t>
            </a:r>
            <a:r>
              <a:rPr lang="en-US" sz="3200" b="1" dirty="0" smtClean="0">
                <a:solidFill>
                  <a:srgbClr val="0070C0"/>
                </a:solidFill>
              </a:rPr>
              <a:t> with EU members basic principles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in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area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4" name="Pilt 3" descr="eres"/>
          <p:cNvPicPr/>
          <p:nvPr/>
        </p:nvPicPr>
        <p:blipFill>
          <a:blip r:embed="rId3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17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>
                <a:solidFill>
                  <a:srgbClr val="00B050"/>
                </a:solidFill>
              </a:rPr>
              <a:t>Information</a:t>
            </a:r>
            <a:endParaRPr lang="et-EE" dirty="0">
              <a:solidFill>
                <a:srgbClr val="00B05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</a:rPr>
              <a:t>This presentation is based on the master thesis of Mrs. </a:t>
            </a:r>
            <a:r>
              <a:rPr lang="et-EE" sz="3200" dirty="0" smtClean="0">
                <a:solidFill>
                  <a:srgbClr val="0070C0"/>
                </a:solidFill>
              </a:rPr>
              <a:t>Hindriksoo</a:t>
            </a:r>
            <a:r>
              <a:rPr lang="et-EE" sz="3200" cap="all" dirty="0" smtClean="0">
                <a:solidFill>
                  <a:srgbClr val="0070C0"/>
                </a:solidFill>
              </a:rPr>
              <a:t/>
            </a:r>
            <a:br>
              <a:rPr lang="et-EE" sz="3200" cap="all" dirty="0" smtClean="0">
                <a:solidFill>
                  <a:srgbClr val="0070C0"/>
                </a:solidFill>
              </a:rPr>
            </a:br>
            <a:r>
              <a:rPr lang="et-EE" sz="3200" cap="all" dirty="0" smtClean="0">
                <a:solidFill>
                  <a:srgbClr val="0070C0"/>
                </a:solidFill>
              </a:rPr>
              <a:t>    “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Guidline</a:t>
            </a:r>
            <a:r>
              <a:rPr lang="et-EE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for the Structural</a:t>
            </a:r>
            <a:r>
              <a:rPr lang="et-EE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Condition Assessment of</a:t>
            </a:r>
            <a:r>
              <a:rPr lang="et-EE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				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Buildings</a:t>
            </a:r>
            <a:r>
              <a:rPr lang="et-EE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t-EE" sz="3200" cap="all" dirty="0" smtClean="0">
              <a:solidFill>
                <a:srgbClr val="0070C0"/>
              </a:solidFill>
            </a:endParaRPr>
          </a:p>
          <a:p>
            <a:r>
              <a:rPr lang="en-GB" sz="3200" dirty="0" smtClean="0">
                <a:solidFill>
                  <a:srgbClr val="0070C0"/>
                </a:solidFill>
              </a:rPr>
              <a:t>Thesis were defended in </a:t>
            </a:r>
            <a:r>
              <a:rPr lang="et-EE" sz="3200" dirty="0" err="1" smtClean="0">
                <a:solidFill>
                  <a:srgbClr val="0070C0"/>
                </a:solidFill>
              </a:rPr>
              <a:t>June</a:t>
            </a:r>
            <a:r>
              <a:rPr lang="en-GB" sz="3200" dirty="0" smtClean="0">
                <a:solidFill>
                  <a:srgbClr val="0070C0"/>
                </a:solidFill>
              </a:rPr>
              <a:t> </a:t>
            </a:r>
            <a:r>
              <a:rPr lang="et-EE" sz="3200" dirty="0" smtClean="0">
                <a:solidFill>
                  <a:srgbClr val="0070C0"/>
                </a:solidFill>
              </a:rPr>
              <a:t>2010.</a:t>
            </a:r>
          </a:p>
          <a:p>
            <a:pPr>
              <a:buNone/>
            </a:pPr>
            <a:endParaRPr lang="et-EE" dirty="0"/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18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>
                <a:solidFill>
                  <a:srgbClr val="00B050"/>
                </a:solidFill>
              </a:rPr>
              <a:t>Further</a:t>
            </a:r>
            <a:r>
              <a:rPr lang="et-EE" dirty="0" smtClean="0">
                <a:solidFill>
                  <a:srgbClr val="00B050"/>
                </a:solidFill>
              </a:rPr>
              <a:t> </a:t>
            </a:r>
            <a:r>
              <a:rPr lang="et-EE" dirty="0" err="1" smtClean="0">
                <a:solidFill>
                  <a:srgbClr val="00B050"/>
                </a:solidFill>
              </a:rPr>
              <a:t>information</a:t>
            </a:r>
            <a:endParaRPr lang="et-EE" dirty="0">
              <a:solidFill>
                <a:srgbClr val="00B05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200" b="1" dirty="0" err="1" smtClean="0">
                <a:solidFill>
                  <a:srgbClr val="0070C0"/>
                </a:solidFill>
              </a:rPr>
              <a:t>Contact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adresses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for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further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information</a:t>
            </a:r>
            <a:r>
              <a:rPr lang="et-EE" sz="3200" b="1" dirty="0" smtClean="0">
                <a:solidFill>
                  <a:srgbClr val="0070C0"/>
                </a:solidFill>
              </a:rPr>
              <a:t>:</a:t>
            </a:r>
            <a:r>
              <a:rPr lang="et-EE" sz="3200" dirty="0" smtClean="0"/>
              <a:t/>
            </a:r>
            <a:br>
              <a:rPr lang="et-EE" sz="3200" dirty="0" smtClean="0"/>
            </a:br>
            <a:r>
              <a:rPr lang="et-EE" sz="3200" dirty="0" err="1" smtClean="0">
                <a:solidFill>
                  <a:srgbClr val="00B050"/>
                </a:solidFill>
                <a:hlinkClick r:id="rId2"/>
              </a:rPr>
              <a:t>Hindriks@emu.ee</a:t>
            </a:r>
            <a:r>
              <a:rPr lang="et-EE" sz="3200" dirty="0" smtClean="0">
                <a:solidFill>
                  <a:srgbClr val="00B050"/>
                </a:solidFill>
              </a:rPr>
              <a:t>  </a:t>
            </a:r>
            <a:br>
              <a:rPr lang="et-EE" sz="3200" dirty="0" smtClean="0">
                <a:solidFill>
                  <a:srgbClr val="00B050"/>
                </a:solidFill>
              </a:rPr>
            </a:br>
            <a:r>
              <a:rPr lang="et-EE" sz="3200" dirty="0" err="1" smtClean="0">
                <a:solidFill>
                  <a:srgbClr val="00B050"/>
                </a:solidFill>
                <a:hlinkClick r:id="rId3"/>
              </a:rPr>
              <a:t>Kaarel.Sahk@emu.ee</a:t>
            </a:r>
            <a:r>
              <a:rPr lang="et-EE" sz="32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et-EE" sz="3200" b="1" dirty="0" err="1" smtClean="0">
                <a:solidFill>
                  <a:srgbClr val="0070C0"/>
                </a:solidFill>
              </a:rPr>
              <a:t>According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the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current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presentation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the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empirically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paper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will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be</a:t>
            </a:r>
            <a:r>
              <a:rPr lang="et-EE" sz="3200" b="1" dirty="0" smtClean="0">
                <a:solidFill>
                  <a:srgbClr val="0070C0"/>
                </a:solidFill>
              </a:rPr>
              <a:t> </a:t>
            </a:r>
            <a:r>
              <a:rPr lang="et-EE" sz="3200" b="1" dirty="0" err="1" smtClean="0">
                <a:solidFill>
                  <a:srgbClr val="0070C0"/>
                </a:solidFill>
              </a:rPr>
              <a:t>copiled</a:t>
            </a:r>
            <a:r>
              <a:rPr lang="et-EE" sz="3200" b="1" dirty="0" smtClean="0">
                <a:solidFill>
                  <a:srgbClr val="0070C0"/>
                </a:solidFill>
              </a:rPr>
              <a:t>.  </a:t>
            </a:r>
          </a:p>
          <a:p>
            <a:endParaRPr lang="et-EE" dirty="0"/>
          </a:p>
        </p:txBody>
      </p:sp>
      <p:pic>
        <p:nvPicPr>
          <p:cNvPr id="4" name="Pilt 3" descr="eres"/>
          <p:cNvPicPr/>
          <p:nvPr/>
        </p:nvPicPr>
        <p:blipFill>
          <a:blip r:embed="rId4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19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dirty="0" smtClean="0"/>
              <a:t>ERES, </a:t>
            </a:r>
            <a:r>
              <a:rPr lang="et-EE" dirty="0" err="1" smtClean="0"/>
              <a:t>presntation</a:t>
            </a:r>
            <a:r>
              <a:rPr lang="et-EE" dirty="0" smtClean="0"/>
              <a:t>, </a:t>
            </a:r>
            <a:r>
              <a:rPr lang="et-EE" dirty="0" err="1" smtClean="0"/>
              <a:t>June</a:t>
            </a:r>
            <a:r>
              <a:rPr lang="et-EE" dirty="0" smtClean="0"/>
              <a:t> 2010</a:t>
            </a:r>
            <a:endParaRPr lang="et-EE" dirty="0"/>
          </a:p>
        </p:txBody>
      </p:sp>
      <p:pic>
        <p:nvPicPr>
          <p:cNvPr id="8" name="Pilt 7" descr="RAK_eestik_hor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alkiri 11"/>
          <p:cNvSpPr>
            <a:spLocks noGrp="1"/>
          </p:cNvSpPr>
          <p:nvPr>
            <p:ph type="title"/>
          </p:nvPr>
        </p:nvSpPr>
        <p:spPr>
          <a:xfrm>
            <a:off x="838200" y="1828801"/>
            <a:ext cx="6484088" cy="2355112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>
                <a:solidFill>
                  <a:srgbClr val="00B050"/>
                </a:solidFill>
              </a:rPr>
              <a:t>These presentation is based on the </a:t>
            </a:r>
            <a:r>
              <a:rPr lang="en-US" cap="none" dirty="0" err="1" smtClean="0">
                <a:solidFill>
                  <a:srgbClr val="00B050"/>
                </a:solidFill>
              </a:rPr>
              <a:t>MSc</a:t>
            </a:r>
            <a:r>
              <a:rPr lang="en-US" cap="none" dirty="0" smtClean="0">
                <a:solidFill>
                  <a:srgbClr val="00B050"/>
                </a:solidFill>
              </a:rPr>
              <a:t> thesis written under the auspices of </a:t>
            </a:r>
            <a:br>
              <a:rPr lang="en-US" cap="none" dirty="0" smtClean="0">
                <a:solidFill>
                  <a:srgbClr val="00B050"/>
                </a:solidFill>
              </a:rPr>
            </a:br>
            <a:r>
              <a:rPr lang="en-US" cap="none" dirty="0" smtClean="0">
                <a:solidFill>
                  <a:srgbClr val="00B050"/>
                </a:solidFill>
              </a:rPr>
              <a:t>Estonian </a:t>
            </a:r>
            <a:r>
              <a:rPr lang="en-US" cap="none" dirty="0" err="1" smtClean="0">
                <a:solidFill>
                  <a:srgbClr val="00B050"/>
                </a:solidFill>
              </a:rPr>
              <a:t>Enterpreunership</a:t>
            </a:r>
            <a:r>
              <a:rPr lang="en-US" cap="none" dirty="0" smtClean="0">
                <a:solidFill>
                  <a:srgbClr val="00B050"/>
                </a:solidFill>
              </a:rPr>
              <a:t> Foundation  </a:t>
            </a:r>
            <a:endParaRPr lang="en-US" cap="none" dirty="0">
              <a:solidFill>
                <a:srgbClr val="00B050"/>
              </a:solidFill>
            </a:endParaRPr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914400" y="762000"/>
            <a:ext cx="6255488" cy="743507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2</a:t>
            </a:fld>
            <a:endParaRPr lang="et-EE"/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alkiri 9"/>
          <p:cNvSpPr>
            <a:spLocks noGrp="1"/>
          </p:cNvSpPr>
          <p:nvPr>
            <p:ph type="title"/>
          </p:nvPr>
        </p:nvSpPr>
        <p:spPr>
          <a:xfrm>
            <a:off x="685800" y="3048000"/>
            <a:ext cx="7242048" cy="1143000"/>
          </a:xfrm>
        </p:spPr>
        <p:txBody>
          <a:bodyPr>
            <a:normAutofit/>
          </a:bodyPr>
          <a:lstStyle/>
          <a:p>
            <a:r>
              <a:rPr lang="et-EE" sz="4800" dirty="0" err="1" smtClean="0">
                <a:solidFill>
                  <a:srgbClr val="00B050"/>
                </a:solidFill>
              </a:rPr>
              <a:t>THANK</a:t>
            </a:r>
            <a:r>
              <a:rPr lang="et-EE" sz="4800" dirty="0" smtClean="0">
                <a:solidFill>
                  <a:srgbClr val="00B050"/>
                </a:solidFill>
              </a:rPr>
              <a:t> </a:t>
            </a:r>
            <a:r>
              <a:rPr lang="et-EE" sz="4800" dirty="0" err="1" smtClean="0">
                <a:solidFill>
                  <a:srgbClr val="00B050"/>
                </a:solidFill>
              </a:rPr>
              <a:t>You</a:t>
            </a:r>
            <a:r>
              <a:rPr lang="et-EE" sz="4800" dirty="0" smtClean="0">
                <a:solidFill>
                  <a:srgbClr val="00B050"/>
                </a:solidFill>
              </a:rPr>
              <a:t>!</a:t>
            </a:r>
            <a:endParaRPr lang="et-EE" sz="4800" dirty="0">
              <a:solidFill>
                <a:srgbClr val="00B050"/>
              </a:solidFill>
            </a:endParaRP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20</a:t>
            </a:fld>
            <a:endParaRPr lang="et-EE"/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t-EE" sz="4400" cap="none" dirty="0" err="1" smtClean="0">
                <a:solidFill>
                  <a:srgbClr val="00B050"/>
                </a:solidFill>
              </a:rPr>
              <a:t>Environment</a:t>
            </a:r>
            <a:r>
              <a:rPr lang="et-EE" sz="4400" cap="none" dirty="0" smtClean="0">
                <a:solidFill>
                  <a:srgbClr val="00B050"/>
                </a:solidFill>
              </a:rPr>
              <a:t> </a:t>
            </a:r>
            <a:r>
              <a:rPr lang="et-EE" sz="4400" cap="none" dirty="0" err="1" smtClean="0">
                <a:solidFill>
                  <a:srgbClr val="00B050"/>
                </a:solidFill>
              </a:rPr>
              <a:t>of</a:t>
            </a:r>
            <a:r>
              <a:rPr lang="et-EE" sz="4400" cap="none" dirty="0" smtClean="0">
                <a:solidFill>
                  <a:srgbClr val="00B050"/>
                </a:solidFill>
              </a:rPr>
              <a:t> </a:t>
            </a:r>
            <a:r>
              <a:rPr lang="et-EE" sz="4400" cap="none" dirty="0" err="1" smtClean="0">
                <a:solidFill>
                  <a:srgbClr val="00B050"/>
                </a:solidFill>
              </a:rPr>
              <a:t>expetize</a:t>
            </a:r>
            <a:endParaRPr lang="et-EE" sz="4400" cap="none" dirty="0">
              <a:solidFill>
                <a:srgbClr val="00B05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sz="3200" dirty="0" err="1" smtClean="0"/>
              <a:t>Planning</a:t>
            </a:r>
            <a:r>
              <a:rPr lang="et-EE" sz="3200" dirty="0" smtClean="0"/>
              <a:t> </a:t>
            </a:r>
            <a:r>
              <a:rPr lang="et-EE" sz="3200" dirty="0" err="1" smtClean="0"/>
              <a:t>Act</a:t>
            </a:r>
            <a:r>
              <a:rPr lang="et-EE" sz="3200" dirty="0" smtClean="0"/>
              <a:t>, </a:t>
            </a:r>
            <a:r>
              <a:rPr lang="et-EE" sz="3200" dirty="0" err="1" smtClean="0"/>
              <a:t>forced</a:t>
            </a:r>
            <a:r>
              <a:rPr lang="et-EE" sz="3200" dirty="0" smtClean="0"/>
              <a:t> </a:t>
            </a:r>
            <a:r>
              <a:rPr lang="et-EE" sz="3200" dirty="0" err="1" smtClean="0"/>
              <a:t>in</a:t>
            </a:r>
            <a:r>
              <a:rPr lang="et-EE" sz="3200" dirty="0" smtClean="0"/>
              <a:t> 2002</a:t>
            </a:r>
          </a:p>
          <a:p>
            <a:r>
              <a:rPr lang="et-EE" sz="3200" dirty="0" err="1" smtClean="0"/>
              <a:t>Building</a:t>
            </a:r>
            <a:r>
              <a:rPr lang="et-EE" sz="3200" dirty="0" smtClean="0"/>
              <a:t> </a:t>
            </a:r>
            <a:r>
              <a:rPr lang="et-EE" sz="3200" dirty="0" err="1" smtClean="0"/>
              <a:t>Act</a:t>
            </a:r>
            <a:r>
              <a:rPr lang="et-EE" sz="3200" dirty="0" smtClean="0"/>
              <a:t>, </a:t>
            </a:r>
            <a:r>
              <a:rPr lang="et-EE" sz="3200" dirty="0" err="1" smtClean="0"/>
              <a:t>forced</a:t>
            </a:r>
            <a:r>
              <a:rPr lang="et-EE" sz="3200" dirty="0" smtClean="0"/>
              <a:t> </a:t>
            </a:r>
            <a:r>
              <a:rPr lang="et-EE" sz="3200" dirty="0" err="1" smtClean="0"/>
              <a:t>in</a:t>
            </a:r>
            <a:r>
              <a:rPr lang="et-EE" sz="3200" dirty="0" smtClean="0"/>
              <a:t> 2002</a:t>
            </a:r>
          </a:p>
          <a:p>
            <a:r>
              <a:rPr lang="et-EE" sz="3200" dirty="0" err="1" smtClean="0"/>
              <a:t>Buildings</a:t>
            </a:r>
            <a:r>
              <a:rPr lang="et-EE" sz="3200" dirty="0" smtClean="0"/>
              <a:t> </a:t>
            </a:r>
            <a:r>
              <a:rPr lang="et-EE" sz="3200" dirty="0" err="1" smtClean="0"/>
              <a:t>Expertize</a:t>
            </a:r>
            <a:r>
              <a:rPr lang="et-EE" sz="3200" dirty="0" smtClean="0"/>
              <a:t> </a:t>
            </a:r>
            <a:r>
              <a:rPr lang="et-EE" sz="3200" dirty="0" err="1" smtClean="0"/>
              <a:t>Decree</a:t>
            </a:r>
            <a:r>
              <a:rPr lang="et-EE" sz="3200" dirty="0" smtClean="0"/>
              <a:t>, </a:t>
            </a:r>
            <a:r>
              <a:rPr lang="et-EE" sz="3200" dirty="0" err="1" smtClean="0"/>
              <a:t>forced</a:t>
            </a:r>
            <a:r>
              <a:rPr lang="et-EE" sz="3200" dirty="0" smtClean="0"/>
              <a:t> </a:t>
            </a:r>
            <a:r>
              <a:rPr lang="et-EE" sz="3200" dirty="0" err="1" smtClean="0"/>
              <a:t>in</a:t>
            </a:r>
            <a:r>
              <a:rPr lang="et-EE" sz="3200" dirty="0" smtClean="0"/>
              <a:t> 2002</a:t>
            </a:r>
          </a:p>
          <a:p>
            <a:r>
              <a:rPr lang="et-EE" sz="3200" dirty="0" err="1" smtClean="0"/>
              <a:t>Buildings</a:t>
            </a:r>
            <a:r>
              <a:rPr lang="et-EE" sz="3200" dirty="0" smtClean="0"/>
              <a:t> </a:t>
            </a:r>
            <a:r>
              <a:rPr lang="et-EE" sz="3200" dirty="0" err="1" smtClean="0"/>
              <a:t>Design</a:t>
            </a:r>
            <a:r>
              <a:rPr lang="et-EE" sz="3200" dirty="0" smtClean="0"/>
              <a:t> </a:t>
            </a:r>
            <a:r>
              <a:rPr lang="et-EE" sz="3200" dirty="0" err="1" smtClean="0"/>
              <a:t>Expertize</a:t>
            </a:r>
            <a:r>
              <a:rPr lang="et-EE" sz="3200" dirty="0" smtClean="0"/>
              <a:t> </a:t>
            </a:r>
            <a:r>
              <a:rPr lang="et-EE" sz="3200" dirty="0" err="1" smtClean="0"/>
              <a:t>Decree</a:t>
            </a:r>
            <a:r>
              <a:rPr lang="et-EE" sz="3200" dirty="0" smtClean="0"/>
              <a:t>, </a:t>
            </a:r>
            <a:r>
              <a:rPr lang="et-EE" sz="3200" dirty="0" err="1" smtClean="0"/>
              <a:t>forced</a:t>
            </a:r>
            <a:r>
              <a:rPr lang="et-EE" sz="3200" dirty="0" smtClean="0"/>
              <a:t> </a:t>
            </a:r>
            <a:r>
              <a:rPr lang="et-EE" sz="3200" dirty="0" err="1" smtClean="0"/>
              <a:t>in</a:t>
            </a:r>
            <a:r>
              <a:rPr lang="et-EE" sz="3200" dirty="0" smtClean="0"/>
              <a:t> 2002</a:t>
            </a:r>
          </a:p>
          <a:p>
            <a:r>
              <a:rPr lang="et-EE" sz="3200" dirty="0" err="1" smtClean="0"/>
              <a:t>Regulation</a:t>
            </a:r>
            <a:r>
              <a:rPr lang="et-EE" sz="3200" dirty="0" smtClean="0"/>
              <a:t> </a:t>
            </a:r>
            <a:r>
              <a:rPr lang="et-EE" sz="3200" dirty="0" err="1" smtClean="0"/>
              <a:t>of</a:t>
            </a:r>
            <a:r>
              <a:rPr lang="et-EE" sz="3200" dirty="0" smtClean="0"/>
              <a:t> </a:t>
            </a:r>
            <a:r>
              <a:rPr lang="et-EE" sz="3200" dirty="0" err="1" smtClean="0"/>
              <a:t>Buildings</a:t>
            </a:r>
            <a:r>
              <a:rPr lang="et-EE" sz="3200" dirty="0" smtClean="0"/>
              <a:t> </a:t>
            </a:r>
            <a:r>
              <a:rPr lang="et-EE" sz="3200" dirty="0" err="1" smtClean="0"/>
              <a:t>Inspection</a:t>
            </a:r>
            <a:r>
              <a:rPr lang="et-EE" sz="3200" dirty="0" smtClean="0"/>
              <a:t>, </a:t>
            </a:r>
            <a:r>
              <a:rPr lang="et-EE" sz="3200" dirty="0" err="1" smtClean="0"/>
              <a:t>forced</a:t>
            </a:r>
            <a:r>
              <a:rPr lang="et-EE" sz="3200" dirty="0" smtClean="0"/>
              <a:t> </a:t>
            </a:r>
            <a:r>
              <a:rPr lang="et-EE" sz="3200" dirty="0" err="1" smtClean="0"/>
              <a:t>in</a:t>
            </a:r>
            <a:r>
              <a:rPr lang="et-EE" sz="3200" dirty="0" smtClean="0"/>
              <a:t> 2002</a:t>
            </a:r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3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dirty="0" smtClean="0"/>
              <a:t>ERES, </a:t>
            </a:r>
            <a:r>
              <a:rPr lang="et-EE" dirty="0" err="1" smtClean="0"/>
              <a:t>presntation</a:t>
            </a:r>
            <a:r>
              <a:rPr lang="et-EE" dirty="0" smtClean="0"/>
              <a:t>, </a:t>
            </a:r>
            <a:r>
              <a:rPr lang="et-EE" dirty="0" err="1" smtClean="0"/>
              <a:t>June</a:t>
            </a:r>
            <a:r>
              <a:rPr lang="et-EE" dirty="0" smtClean="0"/>
              <a:t> 2010</a:t>
            </a:r>
            <a:endParaRPr lang="et-EE" dirty="0"/>
          </a:p>
        </p:txBody>
      </p:sp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t-EE" sz="4000" cap="none" dirty="0" err="1" smtClean="0">
                <a:solidFill>
                  <a:srgbClr val="00B050"/>
                </a:solidFill>
              </a:rPr>
              <a:t>Environment</a:t>
            </a:r>
            <a:r>
              <a:rPr lang="et-EE" sz="4000" cap="none" dirty="0" smtClean="0">
                <a:solidFill>
                  <a:srgbClr val="00B050"/>
                </a:solidFill>
              </a:rPr>
              <a:t> </a:t>
            </a:r>
            <a:r>
              <a:rPr lang="et-EE" sz="4000" cap="none" dirty="0" err="1" smtClean="0">
                <a:solidFill>
                  <a:srgbClr val="00B050"/>
                </a:solidFill>
              </a:rPr>
              <a:t>of</a:t>
            </a:r>
            <a:r>
              <a:rPr lang="et-EE" sz="4000" cap="none" dirty="0" smtClean="0">
                <a:solidFill>
                  <a:srgbClr val="00B050"/>
                </a:solidFill>
              </a:rPr>
              <a:t> </a:t>
            </a:r>
            <a:r>
              <a:rPr lang="et-EE" sz="4000" cap="none" dirty="0" err="1" smtClean="0">
                <a:solidFill>
                  <a:srgbClr val="00B050"/>
                </a:solidFill>
              </a:rPr>
              <a:t>expetize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600" y="1524000"/>
            <a:ext cx="7239000" cy="484632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Regulation of Buildings Surveying, forced in 2002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Forensic Examination Act, forced in 2004</a:t>
            </a:r>
            <a:endParaRPr lang="et-EE" sz="32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t-EE" sz="3600" b="1" dirty="0" smtClean="0">
                <a:solidFill>
                  <a:srgbClr val="FF0000"/>
                </a:solidFill>
              </a:rPr>
              <a:t>       </a:t>
            </a:r>
            <a:r>
              <a:rPr lang="en-US" sz="3600" b="1" dirty="0" smtClean="0">
                <a:solidFill>
                  <a:srgbClr val="FF0000"/>
                </a:solidFill>
              </a:rPr>
              <a:t>But</a:t>
            </a:r>
            <a:r>
              <a:rPr lang="et-EE" sz="3600" b="1" dirty="0" smtClean="0">
                <a:solidFill>
                  <a:srgbClr val="FF0000"/>
                </a:solidFill>
              </a:rPr>
              <a:t> – </a:t>
            </a:r>
            <a:r>
              <a:rPr lang="en-US" sz="3600" b="1" dirty="0" smtClean="0">
                <a:solidFill>
                  <a:srgbClr val="FF0000"/>
                </a:solidFill>
              </a:rPr>
              <a:t>the procedural regulations</a:t>
            </a:r>
            <a:r>
              <a:rPr lang="et-EE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or standards are absent</a:t>
            </a:r>
          </a:p>
          <a:p>
            <a:endParaRPr lang="et-EE" dirty="0"/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4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t-EE" sz="4400" cap="none" dirty="0" err="1" smtClean="0">
                <a:solidFill>
                  <a:srgbClr val="00B050"/>
                </a:solidFill>
              </a:rPr>
              <a:t>Importnace</a:t>
            </a:r>
            <a:r>
              <a:rPr lang="et-EE" sz="4400" cap="none" dirty="0" smtClean="0">
                <a:solidFill>
                  <a:srgbClr val="00B050"/>
                </a:solidFill>
              </a:rPr>
              <a:t> </a:t>
            </a:r>
            <a:r>
              <a:rPr lang="et-EE" sz="4400" cap="none" dirty="0" err="1" smtClean="0">
                <a:solidFill>
                  <a:srgbClr val="00B050"/>
                </a:solidFill>
              </a:rPr>
              <a:t>of</a:t>
            </a:r>
            <a:r>
              <a:rPr lang="et-EE" sz="4400" cap="none" dirty="0" smtClean="0">
                <a:solidFill>
                  <a:srgbClr val="00B050"/>
                </a:solidFill>
              </a:rPr>
              <a:t> </a:t>
            </a:r>
            <a:r>
              <a:rPr lang="et-EE" sz="4400" cap="none" dirty="0" err="1" smtClean="0">
                <a:solidFill>
                  <a:srgbClr val="00B050"/>
                </a:solidFill>
              </a:rPr>
              <a:t>problem</a:t>
            </a:r>
            <a:endParaRPr lang="et-EE" sz="4400" cap="none" dirty="0">
              <a:solidFill>
                <a:srgbClr val="00B05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Exponential and rapid growth of construction market during the first past of last decade</a:t>
            </a:r>
            <a:endParaRPr lang="et-EE" sz="3200" dirty="0" smtClean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rgbClr val="0070C0"/>
                </a:solidFill>
              </a:rPr>
              <a:t>As a result of boom and bubble the luck of qualified projects, certified construction firms and diligent</a:t>
            </a:r>
            <a:r>
              <a:rPr lang="et-EE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supervisors</a:t>
            </a:r>
            <a:r>
              <a:rPr lang="et-EE" sz="3200" dirty="0" smtClean="0">
                <a:solidFill>
                  <a:srgbClr val="0070C0"/>
                </a:solidFill>
              </a:rPr>
              <a:t>.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t-EE" sz="3200" dirty="0" smtClean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rgbClr val="0070C0"/>
                </a:solidFill>
              </a:rPr>
              <a:t>An increased need for expertise, including the need of adapting and refurbishment  of existing stock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5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t-EE" sz="4000" cap="none" dirty="0" err="1" smtClean="0">
                <a:solidFill>
                  <a:srgbClr val="00B050"/>
                </a:solidFill>
              </a:rPr>
              <a:t>Importnace</a:t>
            </a:r>
            <a:r>
              <a:rPr lang="et-EE" sz="4000" cap="none" dirty="0" smtClean="0">
                <a:solidFill>
                  <a:srgbClr val="00B050"/>
                </a:solidFill>
              </a:rPr>
              <a:t> </a:t>
            </a:r>
            <a:r>
              <a:rPr lang="et-EE" sz="4000" cap="none" dirty="0" err="1" smtClean="0">
                <a:solidFill>
                  <a:srgbClr val="00B050"/>
                </a:solidFill>
              </a:rPr>
              <a:t>of</a:t>
            </a:r>
            <a:r>
              <a:rPr lang="et-EE" sz="4000" cap="none" dirty="0" smtClean="0">
                <a:solidFill>
                  <a:srgbClr val="00B050"/>
                </a:solidFill>
              </a:rPr>
              <a:t> </a:t>
            </a:r>
            <a:r>
              <a:rPr lang="et-EE" sz="4000" cap="none" dirty="0" err="1" smtClean="0">
                <a:solidFill>
                  <a:srgbClr val="00B050"/>
                </a:solidFill>
              </a:rPr>
              <a:t>problem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Asses</a:t>
            </a:r>
            <a:r>
              <a:rPr lang="et-EE" sz="2800" b="1" dirty="0" smtClean="0">
                <a:solidFill>
                  <a:srgbClr val="0070C0"/>
                </a:solidFill>
              </a:rPr>
              <a:t>s</a:t>
            </a:r>
            <a:r>
              <a:rPr lang="en-US" sz="2800" b="1" dirty="0" err="1" smtClean="0">
                <a:solidFill>
                  <a:srgbClr val="0070C0"/>
                </a:solidFill>
              </a:rPr>
              <a:t>ment</a:t>
            </a:r>
            <a:r>
              <a:rPr lang="en-US" sz="2800" b="1" dirty="0" smtClean="0">
                <a:solidFill>
                  <a:srgbClr val="0070C0"/>
                </a:solidFill>
              </a:rPr>
              <a:t> on suitability of existing buildings use and conditions</a:t>
            </a:r>
            <a:endParaRPr lang="et-EE" sz="2800" b="1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Construction of new buildings at a settlement of disputes arising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What sort of assessment methods are used by currently active experts for expertise arrangement?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6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sz="4400" cap="none" dirty="0" smtClean="0">
                <a:solidFill>
                  <a:srgbClr val="00B050"/>
                </a:solidFill>
              </a:rPr>
              <a:t>Problem  and goal</a:t>
            </a:r>
            <a:endParaRPr lang="en-US" sz="4400" cap="none" dirty="0">
              <a:solidFill>
                <a:srgbClr val="00B05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Do there exists a need for common and general method of buildings </a:t>
            </a:r>
            <a:r>
              <a:rPr lang="en-US" sz="3200" b="1" dirty="0" smtClean="0">
                <a:solidFill>
                  <a:srgbClr val="0070C0"/>
                </a:solidFill>
              </a:rPr>
              <a:t>conditions assessment?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Is </a:t>
            </a:r>
            <a:r>
              <a:rPr lang="en-US" sz="3200" b="1" dirty="0" smtClean="0">
                <a:solidFill>
                  <a:srgbClr val="0070C0"/>
                </a:solidFill>
              </a:rPr>
              <a:t>there in the use some applicable </a:t>
            </a:r>
            <a:r>
              <a:rPr lang="en-US" sz="3200" b="1" dirty="0" smtClean="0">
                <a:solidFill>
                  <a:srgbClr val="0070C0"/>
                </a:solidFill>
              </a:rPr>
              <a:t>methods or </a:t>
            </a:r>
            <a:r>
              <a:rPr lang="en-US" sz="3200" b="1" dirty="0" smtClean="0">
                <a:solidFill>
                  <a:srgbClr val="0070C0"/>
                </a:solidFill>
              </a:rPr>
              <a:t>regulations for buildings conditions assessment</a:t>
            </a:r>
            <a:r>
              <a:rPr lang="en-US" sz="3200" b="1" dirty="0" smtClean="0">
                <a:solidFill>
                  <a:srgbClr val="0070C0"/>
                </a:solidFill>
              </a:rPr>
              <a:t>?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If </a:t>
            </a:r>
            <a:r>
              <a:rPr lang="en-US" sz="3200" b="1" dirty="0" smtClean="0">
                <a:solidFill>
                  <a:srgbClr val="0070C0"/>
                </a:solidFill>
              </a:rPr>
              <a:t>the </a:t>
            </a:r>
            <a:r>
              <a:rPr lang="en-US" sz="3200" b="1" dirty="0" smtClean="0">
                <a:solidFill>
                  <a:srgbClr val="0070C0"/>
                </a:solidFill>
              </a:rPr>
              <a:t>suitable </a:t>
            </a:r>
            <a:r>
              <a:rPr lang="en-US" sz="3200" b="1" dirty="0" smtClean="0">
                <a:solidFill>
                  <a:srgbClr val="0070C0"/>
                </a:solidFill>
              </a:rPr>
              <a:t>method isn’t worked out or isn’t in the use then </a:t>
            </a:r>
            <a:r>
              <a:rPr lang="en-US" sz="3200" b="1" dirty="0" smtClean="0">
                <a:solidFill>
                  <a:srgbClr val="0070C0"/>
                </a:solidFill>
              </a:rPr>
              <a:t>develop </a:t>
            </a:r>
            <a:r>
              <a:rPr lang="en-US" sz="3200" b="1" dirty="0" smtClean="0">
                <a:solidFill>
                  <a:srgbClr val="0070C0"/>
                </a:solidFill>
              </a:rPr>
              <a:t>the needed one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4" name="Pilt 3" descr="eres"/>
          <p:cNvPicPr/>
          <p:nvPr/>
        </p:nvPicPr>
        <p:blipFill>
          <a:blip r:embed="rId3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7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sz="4400" cap="none" dirty="0" smtClean="0">
                <a:solidFill>
                  <a:srgbClr val="00B050"/>
                </a:solidFill>
              </a:rPr>
              <a:t>Built up of </a:t>
            </a:r>
            <a:r>
              <a:rPr lang="en-US" sz="4400" cap="none" dirty="0" err="1" smtClean="0">
                <a:solidFill>
                  <a:srgbClr val="00B050"/>
                </a:solidFill>
              </a:rPr>
              <a:t>questionary</a:t>
            </a:r>
            <a:endParaRPr lang="en-US" sz="4400" cap="none" dirty="0">
              <a:solidFill>
                <a:srgbClr val="00B05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Two pairs of hypotheses were controlled</a:t>
            </a:r>
            <a:r>
              <a:rPr lang="et-EE" sz="3200" b="1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sz="2900" b="1" dirty="0" smtClean="0">
                <a:solidFill>
                  <a:srgbClr val="0070C0"/>
                </a:solidFill>
              </a:rPr>
              <a:t>Buildings expertise regulations standard i.e. buildings conditions assessment method is necessary or not?</a:t>
            </a:r>
            <a:endParaRPr lang="et-EE" sz="2900" b="1" dirty="0" smtClean="0">
              <a:solidFill>
                <a:srgbClr val="0070C0"/>
              </a:solidFill>
            </a:endParaRPr>
          </a:p>
          <a:p>
            <a:pPr lvl="1"/>
            <a:r>
              <a:rPr lang="en-US" sz="2900" b="1" dirty="0" smtClean="0">
                <a:solidFill>
                  <a:srgbClr val="0070C0"/>
                </a:solidFill>
              </a:rPr>
              <a:t>If the standardized approach is necessary do this approach is existing in practice or </a:t>
            </a:r>
            <a:r>
              <a:rPr lang="et-EE" sz="2900" b="1" dirty="0" err="1" smtClean="0">
                <a:solidFill>
                  <a:srgbClr val="0070C0"/>
                </a:solidFill>
              </a:rPr>
              <a:t>not</a:t>
            </a:r>
            <a:r>
              <a:rPr lang="et-EE" sz="2900" b="1" dirty="0" smtClean="0">
                <a:solidFill>
                  <a:srgbClr val="0070C0"/>
                </a:solidFill>
              </a:rPr>
              <a:t>?</a:t>
            </a:r>
            <a:endParaRPr lang="en-US" sz="2900" b="1" dirty="0" smtClean="0">
              <a:solidFill>
                <a:srgbClr val="0070C0"/>
              </a:solidFill>
            </a:endParaRPr>
          </a:p>
          <a:p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4" name="Pilt 3" descr="eres"/>
          <p:cNvPicPr/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8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pic>
        <p:nvPicPr>
          <p:cNvPr id="8" name="Pilt 7" descr="RAK_eestik_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hart 1"/>
          <p:cNvPicPr>
            <a:picLocks noChangeArrowheads="1"/>
          </p:cNvPicPr>
          <p:nvPr/>
        </p:nvPicPr>
        <p:blipFill>
          <a:blip r:embed="rId2" cstate="print"/>
          <a:srcRect b="-18"/>
          <a:stretch>
            <a:fillRect/>
          </a:stretch>
        </p:blipFill>
        <p:spPr bwMode="auto">
          <a:xfrm>
            <a:off x="0" y="304800"/>
            <a:ext cx="7315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400" cap="none" dirty="0" err="1" smtClean="0">
                <a:solidFill>
                  <a:srgbClr val="00B050"/>
                </a:solidFill>
              </a:rPr>
              <a:t>Divison</a:t>
            </a:r>
            <a:r>
              <a:rPr lang="en-US" sz="4400" cap="none" dirty="0" smtClean="0">
                <a:solidFill>
                  <a:srgbClr val="00B050"/>
                </a:solidFill>
              </a:rPr>
              <a:t> </a:t>
            </a:r>
            <a:r>
              <a:rPr lang="en-US" sz="4400" cap="none" dirty="0" smtClean="0">
                <a:solidFill>
                  <a:srgbClr val="00B050"/>
                </a:solidFill>
              </a:rPr>
              <a:t>of respondents</a:t>
            </a:r>
            <a:endParaRPr lang="en-US" sz="4400" cap="none" dirty="0">
              <a:solidFill>
                <a:srgbClr val="00B050"/>
              </a:solidFill>
            </a:endParaRP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D26F-43F7-4CCF-A047-BF5BC811AD76}" type="datetime1">
              <a:rPr lang="en-GB" smtClean="0"/>
              <a:pPr/>
              <a:t>26/06/2010</a:t>
            </a:fld>
            <a:endParaRPr lang="et-EE" dirty="0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ERES, presntation, June 2010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50CF-7B6C-461A-A1C1-31222103A3B1}" type="slidenum">
              <a:rPr lang="et-EE" smtClean="0"/>
              <a:pPr/>
              <a:t>9</a:t>
            </a:fld>
            <a:endParaRPr lang="et-EE"/>
          </a:p>
        </p:txBody>
      </p:sp>
      <p:pic>
        <p:nvPicPr>
          <p:cNvPr id="4" name="Pilt 3" descr="eres"/>
          <p:cNvPicPr/>
          <p:nvPr/>
        </p:nvPicPr>
        <p:blipFill>
          <a:blip r:embed="rId3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lt 7" descr="RAK_eestik_h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1066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07300" y="2057400"/>
            <a:ext cx="16002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stkülik 10"/>
          <p:cNvSpPr/>
          <p:nvPr/>
        </p:nvSpPr>
        <p:spPr>
          <a:xfrm>
            <a:off x="4800600" y="2057400"/>
            <a:ext cx="27432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Local authorities 29%</a:t>
            </a:r>
          </a:p>
          <a:p>
            <a:pPr algn="ctr"/>
            <a:r>
              <a:rPr lang="en-US" b="1" dirty="0" smtClean="0"/>
              <a:t>Universities 16%</a:t>
            </a:r>
          </a:p>
          <a:p>
            <a:pPr algn="ctr"/>
            <a:r>
              <a:rPr lang="en-US" b="1" dirty="0" smtClean="0"/>
              <a:t>Heritage department 1%</a:t>
            </a:r>
          </a:p>
          <a:p>
            <a:pPr algn="ctr"/>
            <a:r>
              <a:rPr lang="en-US" b="1" dirty="0" smtClean="0"/>
              <a:t>Buildings supervisors 26%</a:t>
            </a:r>
          </a:p>
          <a:p>
            <a:pPr algn="ctr"/>
            <a:r>
              <a:rPr lang="en-US" b="1" dirty="0" smtClean="0"/>
              <a:t>Experts 15%</a:t>
            </a:r>
          </a:p>
          <a:p>
            <a:pPr algn="ctr"/>
            <a:r>
              <a:rPr lang="en-US" b="1" dirty="0" smtClean="0"/>
              <a:t>Appraisers</a:t>
            </a:r>
            <a:r>
              <a:rPr lang="et-EE" b="1" smtClean="0"/>
              <a:t> 13%</a:t>
            </a:r>
            <a:endParaRPr lang="en-US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ülluslik">
  <a:themeElements>
    <a:clrScheme name="Külluslik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ülluslik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ülluslik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764</Words>
  <Application>Microsoft Office PowerPoint</Application>
  <PresentationFormat>Presentazione su schermo (4:3)</PresentationFormat>
  <Paragraphs>153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Külluslik</vt:lpstr>
      <vt:lpstr>Buildings condition assessment procedure and its influence to the collateral activities and operations</vt:lpstr>
      <vt:lpstr>These presentation is based on the MSc thesis written under the auspices of  Estonian Enterpreunership Foundation  </vt:lpstr>
      <vt:lpstr>Environment of expetize</vt:lpstr>
      <vt:lpstr>Environment of expetize</vt:lpstr>
      <vt:lpstr>Importnace of problem</vt:lpstr>
      <vt:lpstr>Importnace of problem</vt:lpstr>
      <vt:lpstr>Problem  and goal</vt:lpstr>
      <vt:lpstr>Built up of questionary</vt:lpstr>
      <vt:lpstr>Divison of respondents</vt:lpstr>
      <vt:lpstr>Applied methodologies</vt:lpstr>
      <vt:lpstr>Buildings conditions assessment methodology connections</vt:lpstr>
      <vt:lpstr>Suitcase for expertize</vt:lpstr>
      <vt:lpstr>Triangulum of expertise</vt:lpstr>
      <vt:lpstr>Users and using</vt:lpstr>
      <vt:lpstr>Users and using</vt:lpstr>
      <vt:lpstr>Further  activity</vt:lpstr>
      <vt:lpstr>Future development</vt:lpstr>
      <vt:lpstr>Information</vt:lpstr>
      <vt:lpstr>Further information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Buildings condition assessment procedure and its influence to the collateral activities and operations</dc:title>
  <cp:lastModifiedBy>User Default</cp:lastModifiedBy>
  <cp:revision>27</cp:revision>
  <dcterms:modified xsi:type="dcterms:W3CDTF">2010-06-26T06:53:11Z</dcterms:modified>
</cp:coreProperties>
</file>