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heme/themeOverride17.xml" ContentType="application/vnd.openxmlformats-officedocument.themeOverride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Default Extension="emf" ContentType="image/x-emf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charts/chart4.xml" ContentType="application/vnd.openxmlformats-officedocument.drawingml.chart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charts/chart19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heme/themeOverride3.xml" ContentType="application/vnd.openxmlformats-officedocument.themeOverride+xml"/>
  <Override PartName="/ppt/tags/tag87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heme/themeOverride4.xml" ContentType="application/vnd.openxmlformats-officedocument.themeOverride+xml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charts/chart6.xml" ContentType="application/vnd.openxmlformats-officedocument.drawingml.chart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heme/themeOverride13.xml" ContentType="application/vnd.openxmlformats-officedocument.themeOverride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0" r:id="rId1"/>
    <p:sldMasterId id="2147483720" r:id="rId2"/>
    <p:sldMasterId id="2147483757" r:id="rId3"/>
    <p:sldMasterId id="2147483771" r:id="rId4"/>
  </p:sldMasterIdLst>
  <p:notesMasterIdLst>
    <p:notesMasterId r:id="rId34"/>
  </p:notesMasterIdLst>
  <p:handoutMasterIdLst>
    <p:handoutMasterId r:id="rId35"/>
  </p:handoutMasterIdLst>
  <p:sldIdLst>
    <p:sldId id="1329" r:id="rId5"/>
    <p:sldId id="1347" r:id="rId6"/>
    <p:sldId id="1341" r:id="rId7"/>
    <p:sldId id="1343" r:id="rId8"/>
    <p:sldId id="1344" r:id="rId9"/>
    <p:sldId id="1330" r:id="rId10"/>
    <p:sldId id="1331" r:id="rId11"/>
    <p:sldId id="1332" r:id="rId12"/>
    <p:sldId id="1333" r:id="rId13"/>
    <p:sldId id="1334" r:id="rId14"/>
    <p:sldId id="1335" r:id="rId15"/>
    <p:sldId id="1336" r:id="rId16"/>
    <p:sldId id="1338" r:id="rId17"/>
    <p:sldId id="1346" r:id="rId18"/>
    <p:sldId id="1303" r:id="rId19"/>
    <p:sldId id="1320" r:id="rId20"/>
    <p:sldId id="1339" r:id="rId21"/>
    <p:sldId id="1319" r:id="rId22"/>
    <p:sldId id="1305" r:id="rId23"/>
    <p:sldId id="1321" r:id="rId24"/>
    <p:sldId id="1324" r:id="rId25"/>
    <p:sldId id="1307" r:id="rId26"/>
    <p:sldId id="1306" r:id="rId27"/>
    <p:sldId id="1345" r:id="rId28"/>
    <p:sldId id="1308" r:id="rId29"/>
    <p:sldId id="1327" r:id="rId30"/>
    <p:sldId id="1348" r:id="rId31"/>
    <p:sldId id="1310" r:id="rId32"/>
    <p:sldId id="1328" r:id="rId33"/>
  </p:sldIdLst>
  <p:sldSz cx="10668000" cy="7239000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674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3481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0212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6951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3693" algn="l" defTabSz="913481" rtl="0" eaLnBrk="1" latinLnBrk="0" hangingPunct="1"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0433" algn="l" defTabSz="913481" rtl="0" eaLnBrk="1" latinLnBrk="0" hangingPunct="1"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197169" algn="l" defTabSz="913481" rtl="0" eaLnBrk="1" latinLnBrk="0" hangingPunct="1"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3905" algn="l" defTabSz="913481" rtl="0" eaLnBrk="1" latinLnBrk="0" hangingPunct="1"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Caputi" initials="MC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B5A"/>
    <a:srgbClr val="12638C"/>
    <a:srgbClr val="FFCC66"/>
    <a:srgbClr val="FF0066"/>
    <a:srgbClr val="BEE395"/>
    <a:srgbClr val="FFFF99"/>
    <a:srgbClr val="FFFF66"/>
    <a:srgbClr val="F65346"/>
    <a:srgbClr val="FFFF41"/>
    <a:srgbClr val="FFFF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867" autoAdjust="0"/>
    <p:restoredTop sz="98692" autoAdjust="0"/>
  </p:normalViewPr>
  <p:slideViewPr>
    <p:cSldViewPr>
      <p:cViewPr varScale="1">
        <p:scale>
          <a:sx n="84" d="100"/>
          <a:sy n="84" d="100"/>
        </p:scale>
        <p:origin x="-1326" y="-96"/>
      </p:cViewPr>
      <p:guideLst>
        <p:guide orient="horz" pos="273"/>
        <p:guide orient="horz" pos="1237"/>
        <p:guide orient="horz" pos="1554"/>
        <p:guide orient="horz" pos="3641"/>
        <p:guide orient="horz" pos="783"/>
        <p:guide orient="horz" pos="4412"/>
        <p:guide orient="horz" pos="1146"/>
        <p:guide pos="4260"/>
        <p:guide pos="502"/>
        <p:guide pos="6308"/>
        <p:guide pos="3995"/>
        <p:guide pos="4438"/>
        <p:guide pos="2181"/>
        <p:guide pos="4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86"/>
    </p:cViewPr>
  </p:sorterViewPr>
  <p:notesViewPr>
    <p:cSldViewPr>
      <p:cViewPr>
        <p:scale>
          <a:sx n="100" d="100"/>
          <a:sy n="100" d="100"/>
        </p:scale>
        <p:origin x="-2040" y="738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erald.schloegl\Downloads\ICME-Questionnaire%20CRE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_1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P:\Fragebogen%20eQuestionnaire\Auswertung\ICME-Questionnaire%20CREM_Auswertung_Italien(angepasste%20Vorlage).xlsx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P:\Fragebogen%20eQuestionnaire\Auswertung\ICME-Questionnaire%20CREM_Auswertung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P:\Fragebogen%20eQuestionnaire\Auswertung\ICME-Questionnaire%20CREM_Auswertung_Italien(angepasste%20Vorlage)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rald.schloegl\Downloads\ICME-Questionnaire%20CREM_1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hart>
    <c:plotArea>
      <c:layout>
        <c:manualLayout>
          <c:layoutTarget val="inner"/>
          <c:xMode val="edge"/>
          <c:yMode val="edge"/>
          <c:x val="3.9006063320853816E-2"/>
          <c:y val="0.28663283113296001"/>
          <c:w val="0.62151924759405075"/>
          <c:h val="0.5863299522723886"/>
        </c:manualLayout>
      </c:layout>
      <c:barChart>
        <c:barDir val="bar"/>
        <c:grouping val="stacked"/>
        <c:ser>
          <c:idx val="0"/>
          <c:order val="0"/>
          <c:tx>
            <c:v>keinen Einfluss</c:v>
          </c:tx>
          <c:spPr>
            <a:solidFill>
              <a:schemeClr val="bg1">
                <a:lumMod val="95000"/>
              </a:schemeClr>
            </a:solidFill>
          </c:spPr>
          <c:dLbls>
            <c:dLbl>
              <c:idx val="0"/>
              <c:layout>
                <c:manualLayout>
                  <c:x val="1.77777671124507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1.7777767112450708E-2"/>
                  <c:y val="-7.7294144998947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de-DE" sz="800">
                    <a:solidFill>
                      <a:schemeClr val="tx1"/>
                    </a:solidFill>
                    <a:latin typeface="Helvetica" pitchFamily="34" charset="0"/>
                  </a:defRPr>
                </a:pPr>
                <a:endParaRPr lang="de-DE"/>
              </a:p>
            </c:txPr>
            <c:dLblPos val="ctr"/>
            <c:showVal val="1"/>
          </c:dLbls>
          <c:val>
            <c:numRef>
              <c:f>'[ICME-Questionnaire CREM.xlsx]ICME-Questionnaire CREM 090310 '!$K$29,'[ICME-Questionnaire CREM.xlsx]ICME-Questionnaire CREM 090310 '!$M$29</c:f>
              <c:numCache>
                <c:formatCode>0.0%</c:formatCode>
                <c:ptCount val="2"/>
                <c:pt idx="0">
                  <c:v>3.7037037037037292E-2</c:v>
                </c:pt>
                <c:pt idx="1">
                  <c:v>3.7037037037037292E-2</c:v>
                </c:pt>
              </c:numCache>
            </c:numRef>
          </c:val>
        </c:ser>
        <c:ser>
          <c:idx val="1"/>
          <c:order val="1"/>
          <c:tx>
            <c:v>geringen Einfluss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33%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de-DE" sz="800">
                    <a:solidFill>
                      <a:schemeClr val="tx1"/>
                    </a:solidFill>
                    <a:latin typeface="Helvetica" pitchFamily="34" charset="0"/>
                  </a:defRPr>
                </a:pPr>
                <a:endParaRPr lang="de-DE"/>
              </a:p>
            </c:txPr>
            <c:dLblPos val="ctr"/>
            <c:showVal val="1"/>
          </c:dLbls>
          <c:val>
            <c:numRef>
              <c:f>'[ICME-Questionnaire CREM.xlsx]ICME-Questionnaire CREM 090310 '!$K$30,'[ICME-Questionnaire CREM.xlsx]ICME-Questionnaire CREM 090310 '!$M$30</c:f>
              <c:numCache>
                <c:formatCode>0.0%</c:formatCode>
                <c:ptCount val="2"/>
                <c:pt idx="0">
                  <c:v>0.2592592592592593</c:v>
                </c:pt>
                <c:pt idx="1">
                  <c:v>0.33333333333333331</c:v>
                </c:pt>
              </c:numCache>
            </c:numRef>
          </c:val>
        </c:ser>
        <c:ser>
          <c:idx val="2"/>
          <c:order val="2"/>
          <c:tx>
            <c:v>mittlerer Einfluss</c:v>
          </c:tx>
          <c:spPr>
            <a:solidFill>
              <a:schemeClr val="accent5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de-DE" sz="800">
                    <a:latin typeface="Helvetica" pitchFamily="34" charset="0"/>
                  </a:defRPr>
                </a:pPr>
                <a:endParaRPr lang="de-DE"/>
              </a:p>
            </c:txPr>
            <c:dLblPos val="ctr"/>
            <c:showVal val="1"/>
          </c:dLbls>
          <c:val>
            <c:numRef>
              <c:f>'[ICME-Questionnaire CREM.xlsx]ICME-Questionnaire CREM 090310 '!$K$31,'[ICME-Questionnaire CREM.xlsx]ICME-Questionnaire CREM 090310 '!$M$31</c:f>
              <c:numCache>
                <c:formatCode>0.0%</c:formatCode>
                <c:ptCount val="2"/>
                <c:pt idx="0">
                  <c:v>0.2592592592592593</c:v>
                </c:pt>
                <c:pt idx="1">
                  <c:v>0.29629629629629628</c:v>
                </c:pt>
              </c:numCache>
            </c:numRef>
          </c:val>
        </c:ser>
        <c:ser>
          <c:idx val="3"/>
          <c:order val="3"/>
          <c:tx>
            <c:v>deutlicher Einfluss</c:v>
          </c:tx>
          <c:spPr>
            <a:solidFill>
              <a:srgbClr val="0070C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de-DE" sz="800">
                    <a:solidFill>
                      <a:schemeClr val="bg1"/>
                    </a:solidFill>
                    <a:latin typeface="Helvetica" pitchFamily="34" charset="0"/>
                  </a:defRPr>
                </a:pPr>
                <a:endParaRPr lang="de-DE"/>
              </a:p>
            </c:txPr>
            <c:dLblPos val="ctr"/>
            <c:showVal val="1"/>
          </c:dLbls>
          <c:val>
            <c:numRef>
              <c:f>'[ICME-Questionnaire CREM.xlsx]ICME-Questionnaire CREM 090310 '!$K$32,'[ICME-Questionnaire CREM.xlsx]ICME-Questionnaire CREM 090310 '!$M$32</c:f>
              <c:numCache>
                <c:formatCode>0.0%</c:formatCode>
                <c:ptCount val="2"/>
                <c:pt idx="0">
                  <c:v>0.18518518518518701</c:v>
                </c:pt>
                <c:pt idx="1">
                  <c:v>0.2592592592592593</c:v>
                </c:pt>
              </c:numCache>
            </c:numRef>
          </c:val>
        </c:ser>
        <c:ser>
          <c:idx val="4"/>
          <c:order val="4"/>
          <c:tx>
            <c:v>starker Einfluss</c:v>
          </c:tx>
          <c:spPr>
            <a:solidFill>
              <a:srgbClr val="00206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de-DE" sz="800">
                    <a:solidFill>
                      <a:schemeClr val="bg1"/>
                    </a:solidFill>
                    <a:latin typeface="Helvetica" pitchFamily="34" charset="0"/>
                  </a:defRPr>
                </a:pPr>
                <a:endParaRPr lang="de-DE"/>
              </a:p>
            </c:txPr>
            <c:dLblPos val="ctr"/>
            <c:showVal val="1"/>
          </c:dLbls>
          <c:val>
            <c:numRef>
              <c:f>'[ICME-Questionnaire CREM.xlsx]ICME-Questionnaire CREM 090310 '!$K$33,'[ICME-Questionnaire CREM.xlsx]ICME-Questionnaire CREM 090310 '!$M$33</c:f>
              <c:numCache>
                <c:formatCode>0.0%</c:formatCode>
                <c:ptCount val="2"/>
                <c:pt idx="0">
                  <c:v>0.2592592592592593</c:v>
                </c:pt>
                <c:pt idx="1">
                  <c:v>7.4074074074074084E-2</c:v>
                </c:pt>
              </c:numCache>
            </c:numRef>
          </c:val>
        </c:ser>
        <c:dLbls>
          <c:showVal val="1"/>
        </c:dLbls>
        <c:overlap val="100"/>
        <c:axId val="70583424"/>
        <c:axId val="70584960"/>
      </c:barChart>
      <c:catAx>
        <c:axId val="70583424"/>
        <c:scaling>
          <c:orientation val="minMax"/>
        </c:scaling>
        <c:delete val="1"/>
        <c:axPos val="l"/>
        <c:tickLblPos val="none"/>
        <c:crossAx val="70584960"/>
        <c:crosses val="autoZero"/>
        <c:auto val="1"/>
        <c:lblAlgn val="ctr"/>
        <c:lblOffset val="100"/>
      </c:catAx>
      <c:valAx>
        <c:axId val="70584960"/>
        <c:scaling>
          <c:orientation val="minMax"/>
          <c:max val="1"/>
        </c:scaling>
        <c:axPos val="b"/>
        <c:numFmt formatCode="0%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lang="de-DE" sz="1000">
                <a:solidFill>
                  <a:schemeClr val="bg2"/>
                </a:solidFill>
                <a:latin typeface="Helvetica" pitchFamily="34" charset="0"/>
              </a:defRPr>
            </a:pPr>
            <a:endParaRPr lang="de-DE"/>
          </a:p>
        </c:txPr>
        <c:crossAx val="70583424"/>
        <c:crosses val="autoZero"/>
        <c:crossBetween val="between"/>
        <c:majorUnit val="0.2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806530265278159"/>
          <c:y val="0.47942138304410736"/>
          <c:w val="0.24685059556519862"/>
          <c:h val="0.27469574016229853"/>
        </c:manualLayout>
      </c:layout>
      <c:txPr>
        <a:bodyPr/>
        <a:lstStyle/>
        <a:p>
          <a:pPr>
            <a:defRPr lang="de-DE" sz="900">
              <a:latin typeface="Helvetica" pitchFamily="34" charset="0"/>
            </a:defRPr>
          </a:pPr>
          <a:endParaRPr lang="de-DE"/>
        </a:p>
      </c:txPr>
    </c:legend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'ICME-Questionnaire CREM 090310 '!$Z$2</c:f>
              <c:strCache>
                <c:ptCount val="1"/>
                <c:pt idx="0">
                  <c:v>Outsourcing 
von FM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13557621527777777"/>
                  <c:y val="0.13158076563958904"/>
                </c:manualLayout>
              </c:layout>
              <c:tx>
                <c:rich>
                  <a:bodyPr/>
                  <a:lstStyle/>
                  <a:p>
                    <a:pPr>
                      <a:defRPr lang="de-DE" sz="900">
                        <a:solidFill>
                          <a:schemeClr val="bg1"/>
                        </a:solidFill>
                        <a:latin typeface="Helvetica" pitchFamily="34" charset="0"/>
                      </a:defRPr>
                    </a:pPr>
                    <a:r>
                      <a:rPr lang="en-US" smtClean="0"/>
                      <a:t>32%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13547795138888888"/>
                  <c:y val="-0.20721381886087781"/>
                </c:manualLayout>
              </c:layout>
              <c:tx>
                <c:rich>
                  <a:bodyPr/>
                  <a:lstStyle/>
                  <a:p>
                    <a:pPr>
                      <a:defRPr lang="de-DE" sz="900">
                        <a:solidFill>
                          <a:schemeClr val="bg1"/>
                        </a:solidFill>
                        <a:latin typeface="Helvetica" pitchFamily="34" charset="0"/>
                      </a:defRPr>
                    </a:pPr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lang="de-DE" sz="1000">
                    <a:solidFill>
                      <a:schemeClr val="bg1"/>
                    </a:solidFill>
                    <a:latin typeface="Helvetica" pitchFamily="34" charset="0"/>
                  </a:defRPr>
                </a:pPr>
                <a:endParaRPr lang="de-DE"/>
              </a:p>
            </c:txPr>
            <c:showVal val="1"/>
            <c:showLeaderLines val="1"/>
          </c:dLbls>
          <c:val>
            <c:numRef>
              <c:f>'ICME-Questionnaire CREM 090310 '!$Z$32:$Z$33</c:f>
              <c:numCache>
                <c:formatCode>0%</c:formatCode>
                <c:ptCount val="2"/>
                <c:pt idx="0">
                  <c:v>0.27272727272727282</c:v>
                </c:pt>
                <c:pt idx="1">
                  <c:v>0.72727272727272729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chemeClr val="tx2">
                <a:lumMod val="75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'!$N$2:$T$2</c:f>
              <c:strCache>
                <c:ptCount val="5"/>
                <c:pt idx="0">
                  <c:v>Ausnutzung von
 Malus-Regelungen</c:v>
                </c:pt>
                <c:pt idx="1">
                  <c:v>Austausch der DL</c:v>
                </c:pt>
                <c:pt idx="2">
                  <c:v>Bündelung von DL</c:v>
                </c:pt>
                <c:pt idx="3">
                  <c:v>Preisverhandlungen 
mit DL</c:v>
                </c:pt>
                <c:pt idx="4">
                  <c:v>Reduzierung SLA</c:v>
                </c:pt>
              </c:strCache>
            </c:strRef>
          </c:cat>
          <c:val>
            <c:numRef>
              <c:f>'ICME-Questionnaire CREM 090310 '!$N$32:$T$32</c:f>
              <c:numCache>
                <c:formatCode>0%</c:formatCode>
                <c:ptCount val="5"/>
                <c:pt idx="0">
                  <c:v>0.16666666666666666</c:v>
                </c:pt>
                <c:pt idx="1">
                  <c:v>0.3846153846153848</c:v>
                </c:pt>
                <c:pt idx="2">
                  <c:v>0.48000000000000032</c:v>
                </c:pt>
                <c:pt idx="3">
                  <c:v>0.69230769230769262</c:v>
                </c:pt>
                <c:pt idx="4">
                  <c:v>0.69230769230769262</c:v>
                </c:pt>
              </c:numCache>
            </c:numRef>
          </c:val>
        </c:ser>
        <c:ser>
          <c:idx val="1"/>
          <c:order val="1"/>
          <c:tx>
            <c:v>NEIN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3"/>
              <c:layout>
                <c:manualLayout>
                  <c:x val="4.282671132334947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710938245568362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'!$N$2:$T$2</c:f>
              <c:strCache>
                <c:ptCount val="5"/>
                <c:pt idx="0">
                  <c:v>Ausnutzung von
 Malus-Regelungen</c:v>
                </c:pt>
                <c:pt idx="1">
                  <c:v>Austausch der DL</c:v>
                </c:pt>
                <c:pt idx="2">
                  <c:v>Bündelung von DL</c:v>
                </c:pt>
                <c:pt idx="3">
                  <c:v>Preisverhandlungen 
mit DL</c:v>
                </c:pt>
                <c:pt idx="4">
                  <c:v>Reduzierung SLA</c:v>
                </c:pt>
              </c:strCache>
            </c:strRef>
          </c:cat>
          <c:val>
            <c:numRef>
              <c:f>'ICME-Questionnaire CREM 090310 '!$N$33:$T$33</c:f>
              <c:numCache>
                <c:formatCode>0%</c:formatCode>
                <c:ptCount val="5"/>
                <c:pt idx="0">
                  <c:v>0.8333333333333337</c:v>
                </c:pt>
                <c:pt idx="1">
                  <c:v>0.61538461538461564</c:v>
                </c:pt>
                <c:pt idx="2">
                  <c:v>0.52</c:v>
                </c:pt>
                <c:pt idx="3">
                  <c:v>0.30769230769230782</c:v>
                </c:pt>
                <c:pt idx="4">
                  <c:v>0.30769230769230782</c:v>
                </c:pt>
              </c:numCache>
            </c:numRef>
          </c:val>
        </c:ser>
        <c:dLbls>
          <c:showVal val="1"/>
        </c:dLbls>
        <c:gapWidth val="69"/>
        <c:overlap val="100"/>
        <c:axId val="71950720"/>
        <c:axId val="71952256"/>
      </c:barChart>
      <c:catAx>
        <c:axId val="71950720"/>
        <c:scaling>
          <c:orientation val="minMax"/>
        </c:scaling>
        <c:delete val="1"/>
        <c:axPos val="l"/>
        <c:tickLblPos val="none"/>
        <c:crossAx val="71952256"/>
        <c:crosses val="autoZero"/>
        <c:auto val="1"/>
        <c:lblAlgn val="ctr"/>
        <c:lblOffset val="100"/>
      </c:catAx>
      <c:valAx>
        <c:axId val="71952256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lang="de-DE">
                <a:solidFill>
                  <a:schemeClr val="bg1">
                    <a:lumMod val="65000"/>
                  </a:schemeClr>
                </a:solidFill>
              </a:defRPr>
            </a:pPr>
            <a:endParaRPr lang="de-DE"/>
          </a:p>
        </c:txPr>
        <c:crossAx val="71950720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>
          <a:latin typeface="Helvetica" pitchFamily="34" charset="0"/>
        </a:defRPr>
      </a:pPr>
      <a:endParaRPr lang="de-DE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3793113121974491"/>
          <c:y val="4.6560846560846546E-2"/>
          <c:w val="0.66343030571288153"/>
          <c:h val="0.78702024516685554"/>
        </c:manualLayout>
      </c:layout>
      <c:barChart>
        <c:barDir val="bar"/>
        <c:grouping val="percentStacked"/>
        <c:ser>
          <c:idx val="0"/>
          <c:order val="0"/>
          <c:tx>
            <c:v>keine Auswirkung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'!$BM$2:$BS$2</c:f>
              <c:strCache>
                <c:ptCount val="5"/>
                <c:pt idx="0">
                  <c:v>Ausnutzung von
 Malus-Regelungen</c:v>
                </c:pt>
                <c:pt idx="1">
                  <c:v>Austausch der DL</c:v>
                </c:pt>
                <c:pt idx="2">
                  <c:v>Bündelung von DL</c:v>
                </c:pt>
                <c:pt idx="3">
                  <c:v>Preisverhandlungen 
mit DL</c:v>
                </c:pt>
                <c:pt idx="4">
                  <c:v>Reduzierung SLA</c:v>
                </c:pt>
              </c:strCache>
            </c:strRef>
          </c:cat>
          <c:val>
            <c:numRef>
              <c:f>'ICME-Questionnaire CREM 090310 '!$BM$33:$BS$33</c:f>
              <c:numCache>
                <c:formatCode>0%</c:formatCode>
                <c:ptCount val="5"/>
                <c:pt idx="0">
                  <c:v>0.66666666666666663</c:v>
                </c:pt>
                <c:pt idx="1">
                  <c:v>0.22222222222222221</c:v>
                </c:pt>
                <c:pt idx="2">
                  <c:v>0.10526315789473686</c:v>
                </c:pt>
                <c:pt idx="3">
                  <c:v>9.0909090909091064E-2</c:v>
                </c:pt>
                <c:pt idx="4">
                  <c:v>0.14285714285714479</c:v>
                </c:pt>
              </c:numCache>
            </c:numRef>
          </c:val>
        </c:ser>
        <c:ser>
          <c:idx val="1"/>
          <c:order val="1"/>
          <c:tx>
            <c:v>geringe Auswirkung</c:v>
          </c:tx>
          <c:dLbls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'!$BM$2:$BS$2</c:f>
              <c:strCache>
                <c:ptCount val="5"/>
                <c:pt idx="0">
                  <c:v>Ausnutzung von
 Malus-Regelungen</c:v>
                </c:pt>
                <c:pt idx="1">
                  <c:v>Austausch der DL</c:v>
                </c:pt>
                <c:pt idx="2">
                  <c:v>Bündelung von DL</c:v>
                </c:pt>
                <c:pt idx="3">
                  <c:v>Preisverhandlungen 
mit DL</c:v>
                </c:pt>
                <c:pt idx="4">
                  <c:v>Reduzierung SLA</c:v>
                </c:pt>
              </c:strCache>
            </c:strRef>
          </c:cat>
          <c:val>
            <c:numRef>
              <c:f>'ICME-Questionnaire CREM 090310 '!$BM$34:$BS$34</c:f>
              <c:numCache>
                <c:formatCode>0%</c:formatCode>
                <c:ptCount val="5"/>
                <c:pt idx="0">
                  <c:v>0.33333333333333331</c:v>
                </c:pt>
                <c:pt idx="1">
                  <c:v>0.33333333333333331</c:v>
                </c:pt>
                <c:pt idx="2">
                  <c:v>0.26315789473684231</c:v>
                </c:pt>
                <c:pt idx="3">
                  <c:v>0.54545454545454541</c:v>
                </c:pt>
                <c:pt idx="4">
                  <c:v>0.57142857142857906</c:v>
                </c:pt>
              </c:numCache>
            </c:numRef>
          </c:val>
        </c:ser>
        <c:ser>
          <c:idx val="2"/>
          <c:order val="2"/>
          <c:tx>
            <c:v>starke Auswirkung</c:v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delete val="1"/>
            </c:dLbl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'!$BM$2:$BS$2</c:f>
              <c:strCache>
                <c:ptCount val="5"/>
                <c:pt idx="0">
                  <c:v>Ausnutzung von
 Malus-Regelungen</c:v>
                </c:pt>
                <c:pt idx="1">
                  <c:v>Austausch der DL</c:v>
                </c:pt>
                <c:pt idx="2">
                  <c:v>Bündelung von DL</c:v>
                </c:pt>
                <c:pt idx="3">
                  <c:v>Preisverhandlungen 
mit DL</c:v>
                </c:pt>
                <c:pt idx="4">
                  <c:v>Reduzierung SLA</c:v>
                </c:pt>
              </c:strCache>
            </c:strRef>
          </c:cat>
          <c:val>
            <c:numRef>
              <c:f>'ICME-Questionnaire CREM 090310 '!$BM$35:$BS$35</c:f>
              <c:numCache>
                <c:formatCode>0%</c:formatCode>
                <c:ptCount val="5"/>
                <c:pt idx="0">
                  <c:v>0</c:v>
                </c:pt>
                <c:pt idx="1">
                  <c:v>0.44444444444444442</c:v>
                </c:pt>
                <c:pt idx="2">
                  <c:v>0.6315789473684269</c:v>
                </c:pt>
                <c:pt idx="3">
                  <c:v>0.36363636363636381</c:v>
                </c:pt>
                <c:pt idx="4">
                  <c:v>0.28571428571428953</c:v>
                </c:pt>
              </c:numCache>
            </c:numRef>
          </c:val>
        </c:ser>
        <c:dLbls>
          <c:showVal val="1"/>
        </c:dLbls>
        <c:gapWidth val="69"/>
        <c:overlap val="100"/>
        <c:axId val="73452928"/>
        <c:axId val="73565312"/>
      </c:barChart>
      <c:catAx>
        <c:axId val="73452928"/>
        <c:scaling>
          <c:orientation val="minMax"/>
        </c:scaling>
        <c:delete val="1"/>
        <c:axPos val="l"/>
        <c:tickLblPos val="none"/>
        <c:crossAx val="73565312"/>
        <c:crosses val="autoZero"/>
        <c:auto val="1"/>
        <c:lblAlgn val="ctr"/>
        <c:lblOffset val="100"/>
      </c:catAx>
      <c:valAx>
        <c:axId val="73565312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lang="de-DE" sz="1000">
                <a:solidFill>
                  <a:schemeClr val="bg1">
                    <a:lumMod val="65000"/>
                  </a:schemeClr>
                </a:solidFill>
              </a:defRPr>
            </a:pPr>
            <a:endParaRPr lang="de-DE"/>
          </a:p>
        </c:txPr>
        <c:crossAx val="7345292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9156775599128539"/>
          <c:y val="0.93289349072962513"/>
          <c:w val="0.73860718954248361"/>
          <c:h val="6.2871481926104492E-2"/>
        </c:manualLayout>
      </c:layout>
      <c:txPr>
        <a:bodyPr/>
        <a:lstStyle/>
        <a:p>
          <a:pPr>
            <a:defRPr lang="de-DE" sz="800"/>
          </a:pPr>
          <a:endParaRPr lang="de-DE"/>
        </a:p>
      </c:txPr>
    </c:legend>
    <c:plotVisOnly val="1"/>
  </c:chart>
  <c:spPr>
    <a:noFill/>
    <a:ln>
      <a:noFill/>
    </a:ln>
  </c:spPr>
  <c:txPr>
    <a:bodyPr/>
    <a:lstStyle/>
    <a:p>
      <a:pPr>
        <a:defRPr sz="1100">
          <a:latin typeface="Helvetica" pitchFamily="34" charset="0"/>
        </a:defRPr>
      </a:pPr>
      <a:endParaRPr lang="de-DE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2897138766205713E-2"/>
          <c:y val="2.4703091245007837E-2"/>
          <c:w val="0.75917050647428608"/>
          <c:h val="0.79283080880132628"/>
        </c:manualLayout>
      </c:layout>
      <c:barChart>
        <c:barDir val="bar"/>
        <c:grouping val="percentStacked"/>
        <c:ser>
          <c:idx val="0"/>
          <c:order val="0"/>
          <c:tx>
            <c:v>keine Auswirkung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'!$CG$2:$CI$2</c:f>
              <c:strCache>
                <c:ptCount val="3"/>
                <c:pt idx="0">
                  <c:v>Stärkung des intern. Immobilienmanagement</c:v>
                </c:pt>
                <c:pt idx="1">
                  <c:v>Stärkung 
Immobiliencontrolling</c:v>
                </c:pt>
                <c:pt idx="2">
                  <c:v>Stärkung der Kosten- und Portfoliotransparenz</c:v>
                </c:pt>
              </c:strCache>
            </c:strRef>
          </c:cat>
          <c:val>
            <c:numRef>
              <c:f>'ICME-Questionnaire CREM 090310 '!$CG$33:$CI$33</c:f>
              <c:numCache>
                <c:formatCode>0%</c:formatCode>
                <c:ptCount val="3"/>
                <c:pt idx="0">
                  <c:v>0.33333333333333331</c:v>
                </c:pt>
                <c:pt idx="1">
                  <c:v>0.25</c:v>
                </c:pt>
                <c:pt idx="2">
                  <c:v>0.22222222222222221</c:v>
                </c:pt>
              </c:numCache>
            </c:numRef>
          </c:val>
        </c:ser>
        <c:ser>
          <c:idx val="1"/>
          <c:order val="1"/>
          <c:tx>
            <c:v>geringe Auswirkung</c:v>
          </c:tx>
          <c:dLbls>
            <c:dLbl>
              <c:idx val="0"/>
              <c:delete val="1"/>
            </c:dLbl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'!$CG$2:$CI$2</c:f>
              <c:strCache>
                <c:ptCount val="3"/>
                <c:pt idx="0">
                  <c:v>Stärkung des intern. Immobilienmanagement</c:v>
                </c:pt>
                <c:pt idx="1">
                  <c:v>Stärkung 
Immobiliencontrolling</c:v>
                </c:pt>
                <c:pt idx="2">
                  <c:v>Stärkung der Kosten- und Portfoliotransparenz</c:v>
                </c:pt>
              </c:strCache>
            </c:strRef>
          </c:cat>
          <c:val>
            <c:numRef>
              <c:f>'ICME-Questionnaire CREM 090310 '!$CG$34:$CI$34</c:f>
              <c:numCache>
                <c:formatCode>0%</c:formatCode>
                <c:ptCount val="3"/>
                <c:pt idx="0">
                  <c:v>0</c:v>
                </c:pt>
                <c:pt idx="1">
                  <c:v>0.37500000000000244</c:v>
                </c:pt>
                <c:pt idx="2">
                  <c:v>0.44444444444444442</c:v>
                </c:pt>
              </c:numCache>
            </c:numRef>
          </c:val>
        </c:ser>
        <c:ser>
          <c:idx val="2"/>
          <c:order val="2"/>
          <c:tx>
            <c:v>starke Auswirkung</c:v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'!$CG$2:$CI$2</c:f>
              <c:strCache>
                <c:ptCount val="3"/>
                <c:pt idx="0">
                  <c:v>Stärkung des intern. Immobilienmanagement</c:v>
                </c:pt>
                <c:pt idx="1">
                  <c:v>Stärkung 
Immobiliencontrolling</c:v>
                </c:pt>
                <c:pt idx="2">
                  <c:v>Stärkung der Kosten- und Portfoliotransparenz</c:v>
                </c:pt>
              </c:strCache>
            </c:strRef>
          </c:cat>
          <c:val>
            <c:numRef>
              <c:f>'ICME-Questionnaire CREM 090310 '!$CG$35:$CI$35</c:f>
              <c:numCache>
                <c:formatCode>0%</c:formatCode>
                <c:ptCount val="3"/>
                <c:pt idx="0">
                  <c:v>0.66666666666666663</c:v>
                </c:pt>
                <c:pt idx="1">
                  <c:v>0.37500000000000244</c:v>
                </c:pt>
                <c:pt idx="2">
                  <c:v>0.33333333333333331</c:v>
                </c:pt>
              </c:numCache>
            </c:numRef>
          </c:val>
        </c:ser>
        <c:dLbls>
          <c:showVal val="1"/>
        </c:dLbls>
        <c:gapWidth val="100"/>
        <c:overlap val="100"/>
        <c:axId val="73522176"/>
        <c:axId val="73863936"/>
      </c:barChart>
      <c:catAx>
        <c:axId val="73522176"/>
        <c:scaling>
          <c:orientation val="minMax"/>
        </c:scaling>
        <c:delete val="1"/>
        <c:axPos val="l"/>
        <c:numFmt formatCode="0.00" sourceLinked="1"/>
        <c:tickLblPos val="none"/>
        <c:crossAx val="73863936"/>
        <c:crosses val="autoZero"/>
        <c:auto val="1"/>
        <c:lblAlgn val="ctr"/>
        <c:lblOffset val="100"/>
      </c:catAx>
      <c:valAx>
        <c:axId val="73863936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lang="de-DE" sz="900">
                <a:solidFill>
                  <a:schemeClr val="bg1">
                    <a:lumMod val="65000"/>
                  </a:schemeClr>
                </a:solidFill>
              </a:defRPr>
            </a:pPr>
            <a:endParaRPr lang="de-DE"/>
          </a:p>
        </c:txPr>
        <c:crossAx val="7352217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87633452053567162"/>
          <c:w val="0.86458306364617421"/>
          <c:h val="7.5072339236076993E-2"/>
        </c:manualLayout>
      </c:layout>
      <c:txPr>
        <a:bodyPr/>
        <a:lstStyle/>
        <a:p>
          <a:pPr>
            <a:defRPr lang="de-DE" sz="800"/>
          </a:pPr>
          <a:endParaRPr lang="de-DE"/>
        </a:p>
      </c:txPr>
    </c:legend>
    <c:plotVisOnly val="1"/>
  </c:chart>
  <c:spPr>
    <a:noFill/>
    <a:ln>
      <a:noFill/>
    </a:ln>
  </c:spPr>
  <c:txPr>
    <a:bodyPr/>
    <a:lstStyle/>
    <a:p>
      <a:pPr marL="157374" indent="-157374" algn="l" defTabSz="888963" rtl="0" fontAlgn="base">
        <a:spcBef>
          <a:spcPts val="6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lang="de-DE" sz="1100" kern="1200" dirty="0" err="1" smtClean="0">
          <a:solidFill>
            <a:schemeClr val="tx1"/>
          </a:solidFill>
          <a:latin typeface="Helvetica" pitchFamily="34" charset="0"/>
          <a:ea typeface="+mn-ea"/>
          <a:cs typeface="Arial" charset="0"/>
        </a:defRPr>
      </a:pPr>
      <a:endParaRPr lang="de-DE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7928890545486554E-2"/>
          <c:y val="4.3839779017362614E-2"/>
          <c:w val="0.85702036124933367"/>
          <c:h val="0.820829139128478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53%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59%</a:t>
                    </a:r>
                    <a:endParaRPr lang="en-US" dirty="0"/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'!$AG$2:$AI$2</c:f>
              <c:strCache>
                <c:ptCount val="3"/>
                <c:pt idx="0">
                  <c:v>Stärkung des intern. Immobilienmanagement</c:v>
                </c:pt>
                <c:pt idx="1">
                  <c:v>Stärkung 
Immobiliencontrolling</c:v>
                </c:pt>
                <c:pt idx="2">
                  <c:v>Stärkung der Kosten- und Portfoliotransparenz</c:v>
                </c:pt>
              </c:strCache>
            </c:strRef>
          </c:cat>
          <c:val>
            <c:numRef>
              <c:f>'ICME-Questionnaire CREM 090310 '!$AG$32:$AI$32</c:f>
              <c:numCache>
                <c:formatCode>0%</c:formatCode>
                <c:ptCount val="3"/>
                <c:pt idx="0">
                  <c:v>0.23076923076923325</c:v>
                </c:pt>
                <c:pt idx="1">
                  <c:v>0.58333333333333337</c:v>
                </c:pt>
                <c:pt idx="2">
                  <c:v>0.61538461538461564</c:v>
                </c:pt>
              </c:numCache>
            </c:numRef>
          </c:val>
        </c:ser>
        <c:ser>
          <c:idx val="1"/>
          <c:order val="1"/>
          <c:tx>
            <c:v>NEIN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742894056847544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'!$AG$2:$AI$2</c:f>
              <c:strCache>
                <c:ptCount val="3"/>
                <c:pt idx="0">
                  <c:v>Stärkung des intern. Immobilienmanagement</c:v>
                </c:pt>
                <c:pt idx="1">
                  <c:v>Stärkung 
Immobiliencontrolling</c:v>
                </c:pt>
                <c:pt idx="2">
                  <c:v>Stärkung der Kosten- und Portfoliotransparenz</c:v>
                </c:pt>
              </c:strCache>
            </c:strRef>
          </c:cat>
          <c:val>
            <c:numRef>
              <c:f>'ICME-Questionnaire CREM 090310 '!$AG$33:$AI$33</c:f>
              <c:numCache>
                <c:formatCode>0%</c:formatCode>
                <c:ptCount val="3"/>
                <c:pt idx="0">
                  <c:v>0.76923076923076927</c:v>
                </c:pt>
                <c:pt idx="1">
                  <c:v>0.41666666666666985</c:v>
                </c:pt>
                <c:pt idx="2">
                  <c:v>0.3846153846153848</c:v>
                </c:pt>
              </c:numCache>
            </c:numRef>
          </c:val>
        </c:ser>
        <c:dLbls>
          <c:showVal val="1"/>
        </c:dLbls>
        <c:gapWidth val="100"/>
        <c:overlap val="100"/>
        <c:axId val="73913856"/>
        <c:axId val="73915392"/>
      </c:barChart>
      <c:catAx>
        <c:axId val="73913856"/>
        <c:scaling>
          <c:orientation val="minMax"/>
        </c:scaling>
        <c:delete val="1"/>
        <c:axPos val="l"/>
        <c:numFmt formatCode="0.00" sourceLinked="1"/>
        <c:tickLblPos val="none"/>
        <c:crossAx val="73915392"/>
        <c:crosses val="autoZero"/>
        <c:auto val="1"/>
        <c:lblAlgn val="ctr"/>
        <c:lblOffset val="100"/>
      </c:catAx>
      <c:valAx>
        <c:axId val="73915392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lang="de-DE">
                <a:solidFill>
                  <a:schemeClr val="bg1">
                    <a:lumMod val="65000"/>
                  </a:schemeClr>
                </a:solidFill>
              </a:defRPr>
            </a:pPr>
            <a:endParaRPr lang="de-DE"/>
          </a:p>
        </c:txPr>
        <c:crossAx val="7391385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>
          <a:latin typeface="Helvetica" pitchFamily="34" charset="0"/>
        </a:defRPr>
      </a:pPr>
      <a:endParaRPr lang="de-DE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557305104369239"/>
          <c:y val="4.6560846560846546E-2"/>
          <c:w val="0.6375556404316306"/>
          <c:h val="0.7887273361227336"/>
        </c:manualLayout>
      </c:layout>
      <c:barChart>
        <c:barDir val="bar"/>
        <c:grouping val="percentStacked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de-DE" sz="900" b="0">
                    <a:solidFill>
                      <a:schemeClr val="bg1"/>
                    </a:solidFill>
                    <a:latin typeface="Helvetica" pitchFamily="34" charset="0"/>
                    <a:ea typeface="Tahoma" pitchFamily="34" charset="0"/>
                    <a:cs typeface="Helvetica" pitchFamily="34" charset="0"/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'!$AE$2:$AF$2</c:f>
              <c:strCache>
                <c:ptCount val="2"/>
                <c:pt idx="0">
                  <c:v>Ausnutzung 
von Kurzarbeit</c:v>
                </c:pt>
                <c:pt idx="1">
                  <c:v>Freisetzung von
 Mitarbeiterkapazitäten</c:v>
                </c:pt>
              </c:strCache>
            </c:strRef>
          </c:cat>
          <c:val>
            <c:numRef>
              <c:f>'ICME-Questionnaire CREM 090310 '!$AE$74:$AF$74</c:f>
              <c:numCache>
                <c:formatCode>0%</c:formatCode>
                <c:ptCount val="2"/>
                <c:pt idx="0">
                  <c:v>0.5</c:v>
                </c:pt>
                <c:pt idx="1">
                  <c:v>0.58000000000000007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lang="de-DE" sz="900" b="0">
                    <a:solidFill>
                      <a:schemeClr val="bg1"/>
                    </a:solidFill>
                    <a:latin typeface="Helvetica" pitchFamily="34" charset="0"/>
                    <a:ea typeface="Tahoma" pitchFamily="34" charset="0"/>
                    <a:cs typeface="Helvetica" pitchFamily="34" charset="0"/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'!$AE$2:$AF$2</c:f>
              <c:strCache>
                <c:ptCount val="2"/>
                <c:pt idx="0">
                  <c:v>Ausnutzung 
von Kurzarbeit</c:v>
                </c:pt>
                <c:pt idx="1">
                  <c:v>Freisetzung von
 Mitarbeiterkapazitäten</c:v>
                </c:pt>
              </c:strCache>
            </c:strRef>
          </c:cat>
          <c:val>
            <c:numRef>
              <c:f>'ICME-Questionnaire CREM 090310 '!$AE$75:$AF$75</c:f>
              <c:numCache>
                <c:formatCode>0%</c:formatCode>
                <c:ptCount val="2"/>
                <c:pt idx="0">
                  <c:v>0.5</c:v>
                </c:pt>
                <c:pt idx="1">
                  <c:v>0.42000000000000021</c:v>
                </c:pt>
              </c:numCache>
            </c:numRef>
          </c:val>
        </c:ser>
        <c:gapWidth val="73"/>
        <c:overlap val="100"/>
        <c:axId val="73752960"/>
        <c:axId val="73754496"/>
      </c:barChart>
      <c:catAx>
        <c:axId val="73752960"/>
        <c:scaling>
          <c:orientation val="minMax"/>
        </c:scaling>
        <c:delete val="1"/>
        <c:axPos val="l"/>
        <c:numFmt formatCode="0.00" sourceLinked="1"/>
        <c:tickLblPos val="none"/>
        <c:crossAx val="73754496"/>
        <c:crosses val="autoZero"/>
        <c:auto val="1"/>
        <c:lblAlgn val="ctr"/>
        <c:lblOffset val="100"/>
      </c:catAx>
      <c:valAx>
        <c:axId val="73754496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lang="de-DE" sz="90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Tahoma" pitchFamily="34" charset="0"/>
                <a:cs typeface="Helvetica" pitchFamily="34" charset="0"/>
              </a:defRPr>
            </a:pPr>
            <a:endParaRPr lang="de-DE"/>
          </a:p>
        </c:txPr>
        <c:crossAx val="73752960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8493763823175339"/>
          <c:y val="0.13258232137877937"/>
          <c:w val="0.61629099668460285"/>
          <c:h val="0.66470560717794813"/>
        </c:manualLayout>
      </c:layout>
      <c:barChart>
        <c:barDir val="bar"/>
        <c:grouping val="percentStacked"/>
        <c:ser>
          <c:idx val="0"/>
          <c:order val="0"/>
          <c:tx>
            <c:v>keine Auswirkung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'!$CD$2:$CE$2</c:f>
              <c:strCache>
                <c:ptCount val="2"/>
                <c:pt idx="0">
                  <c:v>Ausnutzung 
von Kurzarbeit</c:v>
                </c:pt>
                <c:pt idx="1">
                  <c:v>Freisetzung von
 Mitarbeiterkapazitäten</c:v>
                </c:pt>
              </c:strCache>
            </c:strRef>
          </c:cat>
          <c:val>
            <c:numRef>
              <c:f>'ICME-Questionnaire CREM 090310 '!$CD$33:$CE$33</c:f>
              <c:numCache>
                <c:formatCode>0%</c:formatCode>
                <c:ptCount val="2"/>
                <c:pt idx="0">
                  <c:v>0.22222222222222221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v>geringe Auswirkung</c:v>
          </c:tx>
          <c:dLbls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'!$CD$2:$CE$2</c:f>
              <c:strCache>
                <c:ptCount val="2"/>
                <c:pt idx="0">
                  <c:v>Ausnutzung 
von Kurzarbeit</c:v>
                </c:pt>
                <c:pt idx="1">
                  <c:v>Freisetzung von
 Mitarbeiterkapazitäten</c:v>
                </c:pt>
              </c:strCache>
            </c:strRef>
          </c:cat>
          <c:val>
            <c:numRef>
              <c:f>'ICME-Questionnaire CREM 090310 '!$CD$34:$CE$34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v>starke Auswirkung</c:v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'!$CD$2:$CE$2</c:f>
              <c:strCache>
                <c:ptCount val="2"/>
                <c:pt idx="0">
                  <c:v>Ausnutzung 
von Kurzarbeit</c:v>
                </c:pt>
                <c:pt idx="1">
                  <c:v>Freisetzung von
 Mitarbeiterkapazitäten</c:v>
                </c:pt>
              </c:strCache>
            </c:strRef>
          </c:cat>
          <c:val>
            <c:numRef>
              <c:f>'ICME-Questionnaire CREM 090310 '!$CD$35:$CE$35</c:f>
              <c:numCache>
                <c:formatCode>0%</c:formatCode>
                <c:ptCount val="2"/>
                <c:pt idx="0">
                  <c:v>0.44444444444444442</c:v>
                </c:pt>
                <c:pt idx="1">
                  <c:v>0.60000000000000064</c:v>
                </c:pt>
              </c:numCache>
            </c:numRef>
          </c:val>
        </c:ser>
        <c:dLbls>
          <c:showVal val="1"/>
        </c:dLbls>
        <c:gapWidth val="80"/>
        <c:overlap val="100"/>
        <c:axId val="73776512"/>
        <c:axId val="73786496"/>
      </c:barChart>
      <c:catAx>
        <c:axId val="73776512"/>
        <c:scaling>
          <c:orientation val="minMax"/>
        </c:scaling>
        <c:delete val="1"/>
        <c:axPos val="l"/>
        <c:numFmt formatCode="0.00" sourceLinked="1"/>
        <c:tickLblPos val="none"/>
        <c:crossAx val="73786496"/>
        <c:crosses val="autoZero"/>
        <c:auto val="1"/>
        <c:lblAlgn val="ctr"/>
        <c:lblOffset val="100"/>
      </c:catAx>
      <c:valAx>
        <c:axId val="73786496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lang="de-DE" sz="900">
                <a:solidFill>
                  <a:schemeClr val="bg1">
                    <a:lumMod val="65000"/>
                  </a:schemeClr>
                </a:solidFill>
              </a:defRPr>
            </a:pPr>
            <a:endParaRPr lang="de-DE"/>
          </a:p>
        </c:txPr>
        <c:crossAx val="7377651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2389864537881116"/>
          <c:y val="0.90092727462962763"/>
          <c:w val="0.84743988793479263"/>
          <c:h val="6.7326772979302424E-2"/>
        </c:manualLayout>
      </c:layout>
      <c:txPr>
        <a:bodyPr/>
        <a:lstStyle/>
        <a:p>
          <a:pPr>
            <a:defRPr lang="de-DE" sz="800"/>
          </a:pPr>
          <a:endParaRPr lang="de-DE"/>
        </a:p>
      </c:txPr>
    </c:legend>
    <c:plotVisOnly val="1"/>
  </c:chart>
  <c:spPr>
    <a:noFill/>
    <a:ln>
      <a:noFill/>
    </a:ln>
  </c:spPr>
  <c:txPr>
    <a:bodyPr/>
    <a:lstStyle/>
    <a:p>
      <a:pPr>
        <a:defRPr>
          <a:latin typeface="Helvetica" pitchFamily="34" charset="0"/>
        </a:defRPr>
      </a:pPr>
      <a:endParaRPr lang="de-DE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'ICME-Questionnaire CREM 090310 '!$W$2</c:f>
              <c:strCache>
                <c:ptCount val="1"/>
                <c:pt idx="0">
                  <c:v>Prozessoptimierungen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1.4218892336980746E-2"/>
                  <c:y val="1.692720159943412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78%</a:t>
                    </a:r>
                    <a:endParaRPr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0.10785"/>
                  <c:y val="0.18320375166385006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22%</a:t>
                    </a:r>
                    <a:endParaRPr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Val val="1"/>
            <c:showLeaderLines val="1"/>
          </c:dLbls>
          <c:cat>
            <c:strLit>
              <c:ptCount val="1"/>
              <c:pt idx="0">
                <c:v>JA</c:v>
              </c:pt>
            </c:strLit>
          </c:cat>
          <c:val>
            <c:numRef>
              <c:f>'ICME-Questionnaire CREM 090310 '!$W$32:$W$33</c:f>
              <c:numCache>
                <c:formatCode>0%</c:formatCode>
                <c:ptCount val="2"/>
                <c:pt idx="0">
                  <c:v>0.8333333333333337</c:v>
                </c:pt>
                <c:pt idx="1">
                  <c:v>0.16666666666666666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 marL="157454" indent="-157454" algn="l" defTabSz="889401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lang="de-DE" sz="1100" kern="1200" dirty="0" smtClean="0">
          <a:solidFill>
            <a:schemeClr val="bg1">
              <a:lumMod val="50000"/>
            </a:schemeClr>
          </a:solidFill>
          <a:latin typeface="Helvetica" pitchFamily="34" charset="0"/>
          <a:ea typeface="+mn-ea"/>
          <a:cs typeface="Arial" charset="0"/>
        </a:defRPr>
      </a:pPr>
      <a:endParaRPr lang="de-DE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48813189992622"/>
          <c:y val="1.8676992445377155E-2"/>
          <c:w val="0.50561763347238164"/>
          <c:h val="0.84991345346414715"/>
        </c:manualLayout>
      </c:layout>
      <c:pieChart>
        <c:varyColors val="1"/>
        <c:ser>
          <c:idx val="0"/>
          <c:order val="0"/>
          <c:tx>
            <c:strRef>
              <c:f>'ICME-Questionnaire CREM 090310 '!$CF$2</c:f>
              <c:strCache>
                <c:ptCount val="1"/>
              </c:strCache>
            </c:strRef>
          </c:tx>
          <c:explosion val="6"/>
          <c:dPt>
            <c:idx val="0"/>
            <c:explosion val="0"/>
            <c:spPr>
              <a:solidFill>
                <a:schemeClr val="accent1">
                  <a:lumMod val="60000"/>
                  <a:lumOff val="40000"/>
                  <a:alpha val="59000"/>
                </a:schemeClr>
              </a:solidFill>
            </c:spPr>
          </c:dPt>
          <c:dPt>
            <c:idx val="1"/>
            <c:explosion val="0"/>
          </c:dPt>
          <c:dPt>
            <c:idx val="2"/>
            <c:explosion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1.282051282051282E-2"/>
                  <c:y val="-8.9591567852437728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Val val="1"/>
            <c:showLeaderLines val="1"/>
          </c:dLbls>
          <c:cat>
            <c:strRef>
              <c:f>'ICME-Questionnaire CREM 090310 '!$BL$33:$BL$35</c:f>
              <c:strCache>
                <c:ptCount val="3"/>
                <c:pt idx="0">
                  <c:v>keine Wirkung</c:v>
                </c:pt>
                <c:pt idx="1">
                  <c:v>geringe Wirkung</c:v>
                </c:pt>
                <c:pt idx="2">
                  <c:v>starke Wirkung</c:v>
                </c:pt>
              </c:strCache>
            </c:strRef>
          </c:cat>
          <c:val>
            <c:numRef>
              <c:f>'ICME-Questionnaire CREM 090310 '!$CF$33:$CF$35</c:f>
              <c:numCache>
                <c:formatCode>0%</c:formatCode>
                <c:ptCount val="3"/>
                <c:pt idx="0">
                  <c:v>7.407407407407407E-2</c:v>
                </c:pt>
                <c:pt idx="1">
                  <c:v>0.44444444444444442</c:v>
                </c:pt>
                <c:pt idx="2">
                  <c:v>0.48148148148148417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>
          <a:latin typeface="Helvetica" pitchFamily="34" charset="0"/>
        </a:defRPr>
      </a:pPr>
      <a:endParaRPr lang="de-DE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536489151873771"/>
          <c:y val="1.2488268893865841E-2"/>
          <c:w val="0.58830379930319354"/>
          <c:h val="0.74805694335950945"/>
        </c:manualLayout>
      </c:layout>
      <c:barChart>
        <c:barDir val="bar"/>
        <c:grouping val="percentStacked"/>
        <c:ser>
          <c:idx val="0"/>
          <c:order val="0"/>
          <c:tx>
            <c:v>keine Auswirkung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'!$CJ$2:$CL$2</c:f>
              <c:strCache>
                <c:ptCount val="3"/>
                <c:pt idx="0">
                  <c:v>Stärkere 
Verwertungsaktivitäten</c:v>
                </c:pt>
                <c:pt idx="1">
                  <c:v>Stärkere Ausnutzung 
von Sale und Lease Back</c:v>
                </c:pt>
                <c:pt idx="2">
                  <c:v>Nutzung der Immobilie 
zur Kreditbesicherung</c:v>
                </c:pt>
              </c:strCache>
            </c:strRef>
          </c:cat>
          <c:val>
            <c:numRef>
              <c:f>'ICME-Questionnaire CREM 090310 '!$CJ$33:$CL$33</c:f>
              <c:numCache>
                <c:formatCode>0%</c:formatCode>
                <c:ptCount val="3"/>
                <c:pt idx="0">
                  <c:v>0.1</c:v>
                </c:pt>
                <c:pt idx="1">
                  <c:v>0.57142857142857872</c:v>
                </c:pt>
                <c:pt idx="2">
                  <c:v>0.625000000000005</c:v>
                </c:pt>
              </c:numCache>
            </c:numRef>
          </c:val>
        </c:ser>
        <c:ser>
          <c:idx val="1"/>
          <c:order val="1"/>
          <c:tx>
            <c:v>geringe Auswirkung</c:v>
          </c:tx>
          <c:dLbls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'!$CJ$2:$CL$2</c:f>
              <c:strCache>
                <c:ptCount val="3"/>
                <c:pt idx="0">
                  <c:v>Stärkere 
Verwertungsaktivitäten</c:v>
                </c:pt>
                <c:pt idx="1">
                  <c:v>Stärkere Ausnutzung 
von Sale und Lease Back</c:v>
                </c:pt>
                <c:pt idx="2">
                  <c:v>Nutzung der Immobilie 
zur Kreditbesicherung</c:v>
                </c:pt>
              </c:strCache>
            </c:strRef>
          </c:cat>
          <c:val>
            <c:numRef>
              <c:f>'ICME-Questionnaire CREM 090310 '!$CJ$34:$CL$34</c:f>
              <c:numCache>
                <c:formatCode>0%</c:formatCode>
                <c:ptCount val="3"/>
                <c:pt idx="0">
                  <c:v>0.5</c:v>
                </c:pt>
                <c:pt idx="1">
                  <c:v>0.14285714285714468</c:v>
                </c:pt>
                <c:pt idx="2">
                  <c:v>0.125</c:v>
                </c:pt>
              </c:numCache>
            </c:numRef>
          </c:val>
        </c:ser>
        <c:ser>
          <c:idx val="2"/>
          <c:order val="2"/>
          <c:tx>
            <c:v>starke Auswirkung</c:v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'!$CJ$2:$CL$2</c:f>
              <c:strCache>
                <c:ptCount val="3"/>
                <c:pt idx="0">
                  <c:v>Stärkere 
Verwertungsaktivitäten</c:v>
                </c:pt>
                <c:pt idx="1">
                  <c:v>Stärkere Ausnutzung 
von Sale und Lease Back</c:v>
                </c:pt>
                <c:pt idx="2">
                  <c:v>Nutzung der Immobilie 
zur Kreditbesicherung</c:v>
                </c:pt>
              </c:strCache>
            </c:strRef>
          </c:cat>
          <c:val>
            <c:numRef>
              <c:f>'ICME-Questionnaire CREM 090310 '!$CJ$35:$CL$35</c:f>
              <c:numCache>
                <c:formatCode>0%</c:formatCode>
                <c:ptCount val="3"/>
                <c:pt idx="0">
                  <c:v>0.4</c:v>
                </c:pt>
                <c:pt idx="1">
                  <c:v>0.28571428571428936</c:v>
                </c:pt>
                <c:pt idx="2">
                  <c:v>0.25</c:v>
                </c:pt>
              </c:numCache>
            </c:numRef>
          </c:val>
        </c:ser>
        <c:dLbls>
          <c:showVal val="1"/>
        </c:dLbls>
        <c:gapWidth val="100"/>
        <c:overlap val="100"/>
        <c:axId val="74440704"/>
        <c:axId val="74442240"/>
      </c:barChart>
      <c:catAx>
        <c:axId val="74440704"/>
        <c:scaling>
          <c:orientation val="minMax"/>
        </c:scaling>
        <c:delete val="1"/>
        <c:axPos val="l"/>
        <c:numFmt formatCode="0.00" sourceLinked="1"/>
        <c:tickLblPos val="none"/>
        <c:crossAx val="74442240"/>
        <c:crosses val="autoZero"/>
        <c:auto val="1"/>
        <c:lblAlgn val="ctr"/>
        <c:lblOffset val="100"/>
      </c:catAx>
      <c:valAx>
        <c:axId val="74442240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lang="de-DE" sz="1000">
                <a:solidFill>
                  <a:schemeClr val="bg1">
                    <a:lumMod val="65000"/>
                  </a:schemeClr>
                </a:solidFill>
              </a:defRPr>
            </a:pPr>
            <a:endParaRPr lang="de-DE"/>
          </a:p>
        </c:txPr>
        <c:crossAx val="7444070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3041959064327491"/>
          <c:y val="0.81351553225985362"/>
          <c:w val="0.70202612247433571"/>
          <c:h val="6.2838478523517899E-2"/>
        </c:manualLayout>
      </c:layout>
      <c:txPr>
        <a:bodyPr/>
        <a:lstStyle/>
        <a:p>
          <a:pPr>
            <a:defRPr lang="de-DE" sz="800"/>
          </a:pPr>
          <a:endParaRPr lang="de-DE"/>
        </a:p>
      </c:txPr>
    </c:legend>
    <c:plotVisOnly val="1"/>
  </c:chart>
  <c:spPr>
    <a:noFill/>
    <a:ln>
      <a:noFill/>
    </a:ln>
  </c:spPr>
  <c:txPr>
    <a:bodyPr/>
    <a:lstStyle/>
    <a:p>
      <a:pPr marL="361950" lvl="1" indent="-180975" algn="l" defTabSz="1113263" rtl="0" fontAlgn="auto">
        <a:lnSpc>
          <a:spcPct val="95000"/>
        </a:lnSpc>
        <a:spcBef>
          <a:spcPts val="300"/>
        </a:spcBef>
        <a:spcAft>
          <a:spcPts val="0"/>
        </a:spcAft>
        <a:buClr>
          <a:srgbClr val="969696"/>
        </a:buClr>
        <a:buSzPct val="130000"/>
        <a:buFont typeface="Symbol" pitchFamily="18" charset="2"/>
        <a:buChar char="-"/>
        <a:tabLst>
          <a:tab pos="198860" algn="l"/>
        </a:tabLst>
        <a:defRPr lang="de-DE" sz="1100" kern="1200" dirty="0" smtClean="0">
          <a:solidFill>
            <a:schemeClr val="tx1"/>
          </a:solidFill>
          <a:latin typeface="Helvetica" pitchFamily="34" charset="0"/>
          <a:ea typeface="+mn-ea"/>
          <a:cs typeface="Arial" charset="0"/>
        </a:defRPr>
      </a:pPr>
      <a:endParaRPr lang="de-DE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87451272732921"/>
          <c:y val="6.4367816091954022E-2"/>
          <c:w val="0.74719035860162464"/>
          <c:h val="0.8146051226355350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de-DE">
                    <a:solidFill>
                      <a:schemeClr val="bg1"/>
                    </a:solidFill>
                    <a:latin typeface="Helvetica" pitchFamily="34" charset="0"/>
                  </a:defRPr>
                </a:pPr>
                <a:endParaRPr lang="de-DE"/>
              </a:p>
            </c:txPr>
            <c:dLblPos val="ctr"/>
            <c:showVal val="1"/>
          </c:dLbls>
          <c:cat>
            <c:strRef>
              <c:f>'ICME-Questionnaire CREM 090310 '!$D$80:$H$80</c:f>
              <c:strCache>
                <c:ptCount val="5"/>
                <c:pt idx="0">
                  <c:v>Bereitstellung 
von Liquidität</c:v>
                </c:pt>
                <c:pt idx="1">
                  <c:v>Sonstiges</c:v>
                </c:pt>
                <c:pt idx="2">
                  <c:v>Personal-
fragestelung</c:v>
                </c:pt>
                <c:pt idx="3">
                  <c:v>Strukturelle 
Anpassung</c:v>
                </c:pt>
                <c:pt idx="4">
                  <c:v>Kosten-
einsparung</c:v>
                </c:pt>
              </c:strCache>
            </c:strRef>
          </c:cat>
          <c:val>
            <c:numRef>
              <c:f>'ICME-Questionnaire CREM 090310 '!$D$81:$H$81</c:f>
              <c:numCache>
                <c:formatCode>0.0%</c:formatCode>
                <c:ptCount val="5"/>
                <c:pt idx="0">
                  <c:v>0.27</c:v>
                </c:pt>
                <c:pt idx="1">
                  <c:v>0.37030000000000046</c:v>
                </c:pt>
                <c:pt idx="2">
                  <c:v>0.31000000000000033</c:v>
                </c:pt>
                <c:pt idx="3">
                  <c:v>0.51</c:v>
                </c:pt>
                <c:pt idx="4">
                  <c:v>0.86000000000000065</c:v>
                </c:pt>
              </c:numCache>
            </c:numRef>
          </c:val>
        </c:ser>
        <c:dLbls>
          <c:showVal val="1"/>
        </c:dLbls>
        <c:gapWidth val="144"/>
        <c:axId val="71041024"/>
        <c:axId val="71042560"/>
      </c:barChart>
      <c:catAx>
        <c:axId val="71041024"/>
        <c:scaling>
          <c:orientation val="minMax"/>
        </c:scaling>
        <c:axPos val="l"/>
        <c:numFmt formatCode="0.00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lang="de-DE">
                <a:solidFill>
                  <a:schemeClr val="bg1">
                    <a:lumMod val="50000"/>
                  </a:schemeClr>
                </a:solidFill>
              </a:defRPr>
            </a:pPr>
            <a:endParaRPr lang="de-DE"/>
          </a:p>
        </c:txPr>
        <c:crossAx val="71042560"/>
        <c:crosses val="autoZero"/>
        <c:auto val="1"/>
        <c:lblAlgn val="ctr"/>
        <c:lblOffset val="100"/>
      </c:catAx>
      <c:valAx>
        <c:axId val="71042560"/>
        <c:scaling>
          <c:orientation val="minMax"/>
          <c:max val="1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lang="de-DE" sz="1050">
                <a:solidFill>
                  <a:schemeClr val="bg1">
                    <a:lumMod val="50000"/>
                  </a:schemeClr>
                </a:solidFill>
              </a:defRPr>
            </a:pPr>
            <a:endParaRPr lang="de-DE"/>
          </a:p>
        </c:txPr>
        <c:crossAx val="71041024"/>
        <c:crosses val="autoZero"/>
        <c:crossBetween val="between"/>
        <c:majorUnit val="0.2"/>
      </c:valAx>
      <c:spPr>
        <a:solidFill>
          <a:sysClr val="window" lastClr="FFFFFF"/>
        </a:solidFill>
      </c:spPr>
    </c:plotArea>
    <c:plotVisOnly val="1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Tahoma" pitchFamily="34" charset="0"/>
          <a:ea typeface="Tahoma" pitchFamily="34" charset="0"/>
          <a:cs typeface="Tahoma" pitchFamily="34" charset="0"/>
        </a:defRPr>
      </a:pPr>
      <a:endParaRPr lang="de-DE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1247438744713188"/>
          <c:y val="1.0336799921240656E-2"/>
          <c:w val="0.49731641532974885"/>
          <c:h val="0.66660121585647547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 dirty="0"/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 lang="de-DE" sz="900" b="1">
                    <a:solidFill>
                      <a:schemeClr val="bg1"/>
                    </a:solidFill>
                    <a:latin typeface="Helvetica" pitchFamily="34" charset="0"/>
                    <a:ea typeface="Tahoma" pitchFamily="34" charset="0"/>
                    <a:cs typeface="Tahoma" pitchFamily="34" charset="0"/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'!$AJ$2:$AL$2</c:f>
              <c:strCache>
                <c:ptCount val="3"/>
                <c:pt idx="0">
                  <c:v>Stärkere 
Verwertungsaktivitäten</c:v>
                </c:pt>
                <c:pt idx="1">
                  <c:v>Stärkere Ausnutzung 
von Sale und Lease Back</c:v>
                </c:pt>
                <c:pt idx="2">
                  <c:v>Nutzung der Immobilie zur Kreditbesicherung</c:v>
                </c:pt>
              </c:strCache>
            </c:strRef>
          </c:cat>
          <c:val>
            <c:numRef>
              <c:f>'ICME-Questionnaire CREM 090310 '!$AJ$32:$AL$32</c:f>
              <c:numCache>
                <c:formatCode>0%</c:formatCode>
                <c:ptCount val="3"/>
                <c:pt idx="0">
                  <c:v>0.6428571428571429</c:v>
                </c:pt>
                <c:pt idx="1">
                  <c:v>0.3846153846153848</c:v>
                </c:pt>
                <c:pt idx="2">
                  <c:v>0.15384615384615594</c:v>
                </c:pt>
              </c:numCache>
            </c:numRef>
          </c:val>
        </c:ser>
        <c:ser>
          <c:idx val="1"/>
          <c:order val="1"/>
          <c:tx>
            <c:v>NEIN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05740740740743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81%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de-DE" sz="900" b="1">
                    <a:solidFill>
                      <a:schemeClr val="bg1"/>
                    </a:solidFill>
                    <a:latin typeface="Helvetica" pitchFamily="34" charset="0"/>
                    <a:ea typeface="Tahoma" pitchFamily="34" charset="0"/>
                    <a:cs typeface="Tahoma" pitchFamily="34" charset="0"/>
                  </a:defRPr>
                </a:pPr>
                <a:endParaRPr lang="de-DE"/>
              </a:p>
            </c:txPr>
            <c:showVal val="1"/>
          </c:dLbls>
          <c:cat>
            <c:strRef>
              <c:f>'ICME-Questionnaire CREM 090310 '!$AJ$2:$AL$2</c:f>
              <c:strCache>
                <c:ptCount val="3"/>
                <c:pt idx="0">
                  <c:v>Stärkere 
Verwertungsaktivitäten</c:v>
                </c:pt>
                <c:pt idx="1">
                  <c:v>Stärkere Ausnutzung 
von Sale und Lease Back</c:v>
                </c:pt>
                <c:pt idx="2">
                  <c:v>Nutzung der Immobilie zur Kreditbesicherung</c:v>
                </c:pt>
              </c:strCache>
            </c:strRef>
          </c:cat>
          <c:val>
            <c:numRef>
              <c:f>'ICME-Questionnaire CREM 090310 '!$AJ$33:$AL$33</c:f>
              <c:numCache>
                <c:formatCode>0%</c:formatCode>
                <c:ptCount val="3"/>
                <c:pt idx="0">
                  <c:v>0.35714285714286154</c:v>
                </c:pt>
                <c:pt idx="1">
                  <c:v>0.61538461538461564</c:v>
                </c:pt>
                <c:pt idx="2">
                  <c:v>0.84615384615385236</c:v>
                </c:pt>
              </c:numCache>
            </c:numRef>
          </c:val>
        </c:ser>
        <c:dLbls>
          <c:showVal val="1"/>
        </c:dLbls>
        <c:gapWidth val="100"/>
        <c:overlap val="100"/>
        <c:axId val="75753728"/>
        <c:axId val="75866112"/>
      </c:barChart>
      <c:catAx>
        <c:axId val="75753728"/>
        <c:scaling>
          <c:orientation val="minMax"/>
        </c:scaling>
        <c:delete val="1"/>
        <c:axPos val="l"/>
        <c:numFmt formatCode="0.00" sourceLinked="1"/>
        <c:tickLblPos val="none"/>
        <c:crossAx val="75866112"/>
        <c:crosses val="autoZero"/>
        <c:auto val="1"/>
        <c:lblAlgn val="ctr"/>
        <c:lblOffset val="100"/>
      </c:catAx>
      <c:valAx>
        <c:axId val="75866112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lang="de-DE" sz="100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Tahoma" pitchFamily="34" charset="0"/>
                <a:cs typeface="Tahoma" pitchFamily="34" charset="0"/>
              </a:defRPr>
            </a:pPr>
            <a:endParaRPr lang="de-DE"/>
          </a:p>
        </c:txPr>
        <c:crossAx val="75753728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22727481243149292"/>
                  <c:y val="1.97943526626899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4088917001425061"/>
                  <c:y val="-7.68426153954574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de-DE" sz="105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  <c:showLeaderLines val="1"/>
          </c:dLbls>
          <c:val>
            <c:numRef>
              <c:f>'ICME-Questionnaire CREM 090310 '!$T$56:$T$57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26649021713972"/>
          <c:y val="4.7618891389088994E-2"/>
          <c:w val="0.47500370900070632"/>
          <c:h val="0.75030125041772522"/>
        </c:manualLayout>
      </c:layout>
      <c:pieChart>
        <c:varyColors val="1"/>
        <c:ser>
          <c:idx val="0"/>
          <c:order val="0"/>
          <c:tx>
            <c:strRef>
              <c:f>'ICME-Questionnaire CREM 090310 '!$BU$2</c:f>
              <c:strCache>
                <c:ptCount val="1"/>
                <c:pt idx="0">
                  <c:v>Verringerung 
Instandhaltungsmaßnahmen</c:v>
                </c:pt>
              </c:strCache>
            </c:strRef>
          </c:tx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lang="de-DE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Val val="1"/>
            <c:showLeaderLines val="1"/>
          </c:dLbls>
          <c:cat>
            <c:strRef>
              <c:f>'ICME-Questionnaire CREM 090310 '!$BL$33:$BL$35</c:f>
              <c:strCache>
                <c:ptCount val="3"/>
                <c:pt idx="0">
                  <c:v>keine Wirkung</c:v>
                </c:pt>
                <c:pt idx="1">
                  <c:v>geringe Wirkung</c:v>
                </c:pt>
                <c:pt idx="2">
                  <c:v>starke Wirkung</c:v>
                </c:pt>
              </c:strCache>
            </c:strRef>
          </c:cat>
          <c:val>
            <c:numRef>
              <c:f>'ICME-Questionnaire CREM 090310 '!$BU$33:$BU$35</c:f>
              <c:numCache>
                <c:formatCode>0%</c:formatCode>
                <c:ptCount val="3"/>
                <c:pt idx="0">
                  <c:v>0</c:v>
                </c:pt>
                <c:pt idx="1">
                  <c:v>0.8333333333333337</c:v>
                </c:pt>
                <c:pt idx="2">
                  <c:v>0.16666666666666666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>
          <a:latin typeface="Helvetica" pitchFamily="34" charset="0"/>
        </a:defRPr>
      </a:pPr>
      <a:endParaRPr lang="de-DE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'ICME-Questionnaire CREM 090310 '!$U$2</c:f>
              <c:strCache>
                <c:ptCount val="1"/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24822291666666671"/>
                  <c:y val="-0.203889981032341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de-DE"/>
                </a:pPr>
                <a:endParaRPr lang="de-DE"/>
              </a:p>
            </c:txPr>
            <c:showVal val="1"/>
            <c:showLeaderLines val="1"/>
          </c:dLbls>
          <c:val>
            <c:numRef>
              <c:f>'ICME-Questionnaire CREM 090310 '!$U$32:$U$33</c:f>
              <c:numCache>
                <c:formatCode>0%</c:formatCode>
                <c:ptCount val="2"/>
                <c:pt idx="0">
                  <c:v>0.78571428571428559</c:v>
                </c:pt>
                <c:pt idx="1">
                  <c:v>0.21428571428571427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>
          <a:solidFill>
            <a:schemeClr val="bg1"/>
          </a:solidFill>
          <a:latin typeface="Helvetica" pitchFamily="34" charset="0"/>
        </a:defRPr>
      </a:pPr>
      <a:endParaRPr lang="de-DE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35406952966928"/>
          <c:y val="0"/>
          <c:w val="0.52041136381991993"/>
          <c:h val="0.85128244631185812"/>
        </c:manualLayout>
      </c:layout>
      <c:pieChart>
        <c:varyColors val="1"/>
        <c:ser>
          <c:idx val="0"/>
          <c:order val="0"/>
          <c:tx>
            <c:strRef>
              <c:f>'ICME-Questionnaire CREM 090310 '!$BV$2</c:f>
              <c:strCache>
                <c:ptCount val="1"/>
                <c:pt idx="0">
                  <c:v>Verschiebung 
Instandsetzungsmaßnahmen</c:v>
                </c:pt>
              </c:strCache>
            </c:strRef>
          </c:tx>
          <c:explosion val="16"/>
          <c:dPt>
            <c:idx val="0"/>
            <c:explosion val="0"/>
            <c:spPr>
              <a:solidFill>
                <a:schemeClr val="accent1">
                  <a:lumMod val="60000"/>
                  <a:lumOff val="40000"/>
                  <a:alpha val="59000"/>
                </a:schemeClr>
              </a:solidFill>
            </c:spPr>
          </c:dPt>
          <c:dPt>
            <c:idx val="1"/>
            <c:explosion val="0"/>
            <c:spPr>
              <a:solidFill>
                <a:schemeClr val="accent1"/>
              </a:solidFill>
            </c:spPr>
          </c:dPt>
          <c:dPt>
            <c:idx val="2"/>
            <c:explosion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1.282051282051282E-2"/>
                  <c:y val="-8.9591567852437728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lang="de-DE" sz="1000" b="1">
                    <a:solidFill>
                      <a:schemeClr val="bg1"/>
                    </a:solidFill>
                    <a:latin typeface="Helvetica" pitchFamily="34" charset="0"/>
                    <a:ea typeface="Tahoma" pitchFamily="34" charset="0"/>
                    <a:cs typeface="Tahoma" pitchFamily="34" charset="0"/>
                  </a:defRPr>
                </a:pPr>
                <a:endParaRPr lang="de-DE"/>
              </a:p>
            </c:txPr>
            <c:dLblPos val="ctr"/>
            <c:showVal val="1"/>
            <c:showLeaderLines val="1"/>
          </c:dLbls>
          <c:cat>
            <c:strRef>
              <c:f>'ICME-Questionnaire CREM 090310 '!$BL$33:$BL$35</c:f>
              <c:strCache>
                <c:ptCount val="3"/>
                <c:pt idx="0">
                  <c:v>keine Wirkung</c:v>
                </c:pt>
                <c:pt idx="1">
                  <c:v>geringe Wirkung</c:v>
                </c:pt>
                <c:pt idx="2">
                  <c:v>starke Wirkung</c:v>
                </c:pt>
              </c:strCache>
            </c:strRef>
          </c:cat>
          <c:val>
            <c:numRef>
              <c:f>'ICME-Questionnaire CREM 090310 '!$BV$33:$BV$35</c:f>
              <c:numCache>
                <c:formatCode>0%</c:formatCode>
                <c:ptCount val="3"/>
                <c:pt idx="0">
                  <c:v>7.6923076923076927E-2</c:v>
                </c:pt>
                <c:pt idx="1">
                  <c:v>0.61538461538461564</c:v>
                </c:pt>
                <c:pt idx="2">
                  <c:v>0.30769230769230782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'ICME-Questionnaire CREM 090310 '!$BY$2</c:f>
              <c:strCache>
                <c:ptCount val="1"/>
              </c:strCache>
            </c:strRef>
          </c:tx>
          <c:explosion val="16"/>
          <c:dPt>
            <c:idx val="0"/>
            <c:explosion val="0"/>
            <c:spPr>
              <a:solidFill>
                <a:schemeClr val="accent1">
                  <a:lumMod val="60000"/>
                  <a:lumOff val="40000"/>
                  <a:alpha val="59000"/>
                </a:schemeClr>
              </a:solidFill>
            </c:spPr>
          </c:dPt>
          <c:dPt>
            <c:idx val="1"/>
            <c:explosion val="0"/>
          </c:dPt>
          <c:dPt>
            <c:idx val="2"/>
            <c:explosion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1.282051282051282E-2"/>
                  <c:y val="-8.9591567852437728E-2"/>
                </c:manualLayout>
              </c:layout>
              <c:dLblPos val="ctr"/>
              <c:showVal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lang="de-DE" sz="900"/>
                </a:pPr>
                <a:endParaRPr lang="de-DE"/>
              </a:p>
            </c:txPr>
            <c:dLblPos val="ctr"/>
            <c:showVal val="1"/>
            <c:showLeaderLines val="1"/>
          </c:dLbls>
          <c:cat>
            <c:strRef>
              <c:f>'ICME-Questionnaire CREM 090310 '!$BL$33:$BL$35</c:f>
              <c:strCache>
                <c:ptCount val="3"/>
                <c:pt idx="0">
                  <c:v>keine Wirkung</c:v>
                </c:pt>
                <c:pt idx="1">
                  <c:v>geringe Wirkung</c:v>
                </c:pt>
                <c:pt idx="2">
                  <c:v>starke Wirkung</c:v>
                </c:pt>
              </c:strCache>
            </c:strRef>
          </c:cat>
          <c:val>
            <c:numRef>
              <c:f>'ICME-Questionnaire CREM 090310 '!$BY$33:$BY$35</c:f>
              <c:numCache>
                <c:formatCode>0%</c:formatCode>
                <c:ptCount val="3"/>
                <c:pt idx="0">
                  <c:v>0.71428571428571463</c:v>
                </c:pt>
                <c:pt idx="1">
                  <c:v>0</c:v>
                </c:pt>
                <c:pt idx="2">
                  <c:v>0.28571428571428936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>
          <a:solidFill>
            <a:schemeClr val="bg1"/>
          </a:solidFill>
          <a:latin typeface="Helvetica" pitchFamily="34" charset="0"/>
        </a:defRPr>
      </a:pPr>
      <a:endParaRPr lang="de-DE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'ICME-Questionnaire CREM 090310 '!$BZ$2</c:f>
              <c:strCache>
                <c:ptCount val="1"/>
              </c:strCache>
            </c:strRef>
          </c:tx>
          <c:explosion val="16"/>
          <c:dPt>
            <c:idx val="0"/>
            <c:explosion val="0"/>
            <c:spPr>
              <a:solidFill>
                <a:schemeClr val="accent1">
                  <a:lumMod val="60000"/>
                  <a:lumOff val="40000"/>
                  <a:alpha val="59000"/>
                </a:schemeClr>
              </a:solidFill>
            </c:spPr>
          </c:dPt>
          <c:dPt>
            <c:idx val="1"/>
            <c:explosion val="0"/>
          </c:dPt>
          <c:dPt>
            <c:idx val="2"/>
            <c:explosion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1.282051282051282E-2"/>
                  <c:y val="-8.9591567852437728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4.4097222222222975E-3"/>
                  <c:y val="5.9290382819794834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Val val="1"/>
            <c:showLeaderLines val="1"/>
          </c:dLbls>
          <c:cat>
            <c:strRef>
              <c:f>'ICME-Questionnaire CREM 090310 '!$BL$33:$BL$35</c:f>
              <c:strCache>
                <c:ptCount val="3"/>
                <c:pt idx="0">
                  <c:v>keine Wirkung</c:v>
                </c:pt>
                <c:pt idx="1">
                  <c:v>geringe Wirkung</c:v>
                </c:pt>
                <c:pt idx="2">
                  <c:v>starke Wirkung</c:v>
                </c:pt>
              </c:strCache>
            </c:strRef>
          </c:cat>
          <c:val>
            <c:numRef>
              <c:f>'ICME-Questionnaire CREM 090310 '!$BZ$33:$BZ$35</c:f>
              <c:numCache>
                <c:formatCode>0%</c:formatCode>
                <c:ptCount val="3"/>
                <c:pt idx="0">
                  <c:v>0.33333333333333331</c:v>
                </c:pt>
                <c:pt idx="1">
                  <c:v>0.44444444444444442</c:v>
                </c:pt>
                <c:pt idx="2">
                  <c:v>0.22222222222222221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>
          <a:latin typeface="Helvetica" pitchFamily="34" charset="0"/>
        </a:defRPr>
      </a:pPr>
      <a:endParaRPr lang="de-DE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'ICME-Questionnaire CREM 090310 '!$AA$2</c:f>
              <c:strCache>
                <c:ptCount val="1"/>
                <c:pt idx="0">
                  <c:v>Insourcing 
von FM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7853350694444445"/>
                  <c:y val="-1.61017897091722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de-DE" sz="900">
                    <a:solidFill>
                      <a:schemeClr val="bg1"/>
                    </a:solidFill>
                    <a:latin typeface="Helvetica" pitchFamily="34" charset="0"/>
                  </a:defRPr>
                </a:pPr>
                <a:endParaRPr lang="de-DE"/>
              </a:p>
            </c:txPr>
            <c:showVal val="1"/>
            <c:showLeaderLines val="1"/>
          </c:dLbls>
          <c:val>
            <c:numRef>
              <c:f>'ICME-Questionnaire CREM 090310 '!$AA$32:$AA$33</c:f>
              <c:numCache>
                <c:formatCode>0%</c:formatCode>
                <c:ptCount val="2"/>
                <c:pt idx="0">
                  <c:v>0.46153846153846417</c:v>
                </c:pt>
                <c:pt idx="1">
                  <c:v>0.53846153846153844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  <a:ln>
      <a:noFill/>
    </a:ln>
  </c:spPr>
  <c:externalData r:id="rId2"/>
</c:chartSpace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0.77273</cdr:x>
      <cdr:y>0.47619</cdr:y>
    </cdr:from>
    <cdr:to>
      <cdr:x>0.98485</cdr:x>
      <cdr:y>0.82496</cdr:y>
    </cdr:to>
    <cdr:sp macro="" textlink="">
      <cdr:nvSpPr>
        <cdr:cNvPr id="2" name="Textfeld 23"/>
        <cdr:cNvSpPr txBox="1"/>
      </cdr:nvSpPr>
      <cdr:spPr>
        <a:xfrm xmlns:a="http://schemas.openxmlformats.org/drawingml/2006/main">
          <a:off x="3643338" y="1428760"/>
          <a:ext cx="1000132" cy="10464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US" sz="900" dirty="0" smtClean="0">
              <a:solidFill>
                <a:srgbClr val="FFFFFF">
                  <a:lumMod val="50000"/>
                </a:srgbClr>
              </a:solidFill>
              <a:latin typeface="Helvetica" pitchFamily="34" charset="0"/>
            </a:rPr>
            <a:t>no influence</a:t>
          </a:r>
        </a:p>
        <a:p xmlns:a="http://schemas.openxmlformats.org/drawingml/2006/main">
          <a:endParaRPr lang="en-US" sz="200" dirty="0" smtClean="0">
            <a:solidFill>
              <a:srgbClr val="FFFFFF">
                <a:lumMod val="50000"/>
              </a:srgbClr>
            </a:solidFill>
            <a:latin typeface="Helvetica" pitchFamily="34" charset="0"/>
          </a:endParaRPr>
        </a:p>
        <a:p xmlns:a="http://schemas.openxmlformats.org/drawingml/2006/main">
          <a:r>
            <a:rPr lang="en-US" sz="900" dirty="0" smtClean="0">
              <a:solidFill>
                <a:srgbClr val="FFFFFF">
                  <a:lumMod val="50000"/>
                </a:srgbClr>
              </a:solidFill>
              <a:latin typeface="Helvetica" pitchFamily="34" charset="0"/>
            </a:rPr>
            <a:t>few influence</a:t>
          </a:r>
        </a:p>
        <a:p xmlns:a="http://schemas.openxmlformats.org/drawingml/2006/main">
          <a:endParaRPr lang="en-US" sz="200" dirty="0" smtClean="0">
            <a:solidFill>
              <a:srgbClr val="FFFFFF">
                <a:lumMod val="50000"/>
              </a:srgbClr>
            </a:solidFill>
            <a:latin typeface="Helvetica" pitchFamily="34" charset="0"/>
          </a:endParaRPr>
        </a:p>
        <a:p xmlns:a="http://schemas.openxmlformats.org/drawingml/2006/main">
          <a:r>
            <a:rPr lang="en-US" sz="900" dirty="0" smtClean="0">
              <a:solidFill>
                <a:srgbClr val="FFFFFF">
                  <a:lumMod val="50000"/>
                </a:srgbClr>
              </a:solidFill>
              <a:latin typeface="Helvetica" pitchFamily="34" charset="0"/>
            </a:rPr>
            <a:t>mid. Influence</a:t>
          </a:r>
        </a:p>
        <a:p xmlns:a="http://schemas.openxmlformats.org/drawingml/2006/main">
          <a:r>
            <a:rPr lang="en-US" sz="900" dirty="0" smtClean="0">
              <a:solidFill>
                <a:srgbClr val="FFFFFF">
                  <a:lumMod val="50000"/>
                </a:srgbClr>
              </a:solidFill>
              <a:latin typeface="Helvetica" pitchFamily="34" charset="0"/>
            </a:rPr>
            <a:t>clear influence</a:t>
          </a:r>
        </a:p>
        <a:p xmlns:a="http://schemas.openxmlformats.org/drawingml/2006/main">
          <a:endParaRPr lang="en-US" sz="200" dirty="0" smtClean="0">
            <a:solidFill>
              <a:srgbClr val="FFFFFF">
                <a:lumMod val="50000"/>
              </a:srgbClr>
            </a:solidFill>
            <a:latin typeface="Helvetica" pitchFamily="34" charset="0"/>
          </a:endParaRPr>
        </a:p>
        <a:p xmlns:a="http://schemas.openxmlformats.org/drawingml/2006/main">
          <a:r>
            <a:rPr lang="en-US" sz="900" dirty="0" smtClean="0">
              <a:solidFill>
                <a:srgbClr val="FFFFFF">
                  <a:lumMod val="50000"/>
                </a:srgbClr>
              </a:solidFill>
              <a:latin typeface="Helvetica" pitchFamily="34" charset="0"/>
            </a:rPr>
            <a:t>strong influence</a:t>
          </a:r>
        </a:p>
        <a:p xmlns:a="http://schemas.openxmlformats.org/drawingml/2006/main">
          <a:endParaRPr lang="en-US" dirty="0">
            <a:solidFill>
              <a:srgbClr val="FFFFFF">
                <a:lumMod val="50000"/>
              </a:srgbClr>
            </a:solidFill>
            <a:latin typeface="Helvetic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0.08786</cdr:x>
      <cdr:y>0.19829</cdr:y>
    </cdr:from>
    <cdr:to>
      <cdr:x>0.86607</cdr:x>
      <cdr:y>0.23959</cdr:y>
    </cdr:to>
    <cdr:sp macro="" textlink="">
      <cdr:nvSpPr>
        <cdr:cNvPr id="3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097" y="738804"/>
          <a:ext cx="2418932" cy="153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1pPr>
          <a:lvl2pPr marL="456992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2pPr>
          <a:lvl3pPr marL="913985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3pPr>
          <a:lvl4pPr marL="1370976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4pPr>
          <a:lvl5pPr marL="1827968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5pPr>
          <a:lvl6pPr marL="2284962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6pPr>
          <a:lvl7pPr marL="2741954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7pPr>
          <a:lvl8pPr marL="3198943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8pPr>
          <a:lvl9pPr marL="3655936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rPr>
            <a:t>Price negotiations with service provider</a:t>
          </a:r>
          <a:endParaRPr lang="de-CH" sz="1000" b="1" dirty="0">
            <a:solidFill>
              <a:srgbClr val="FFFFFF">
                <a:lumMod val="65000"/>
              </a:srgbClr>
            </a:solidFill>
            <a:latin typeface="Helvetica" pitchFamily="34" charset="0"/>
            <a:cs typeface="Helvetica" pitchFamily="34" charset="0"/>
          </a:endParaRPr>
        </a:p>
      </cdr:txBody>
    </cdr:sp>
  </cdr:relSizeAnchor>
  <cdr:relSizeAnchor xmlns:cdr="http://schemas.openxmlformats.org/drawingml/2006/chartDrawing">
    <cdr:from>
      <cdr:x>0.08633</cdr:x>
      <cdr:y>0.36856</cdr:y>
    </cdr:from>
    <cdr:to>
      <cdr:x>0.61597</cdr:x>
      <cdr:y>0.40986</cdr:y>
    </cdr:to>
    <cdr:sp macro="" textlink="">
      <cdr:nvSpPr>
        <cdr:cNvPr id="4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8341" y="1373210"/>
          <a:ext cx="1646285" cy="153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1pPr>
          <a:lvl2pPr marL="456992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2pPr>
          <a:lvl3pPr marL="913985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3pPr>
          <a:lvl4pPr marL="1370976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4pPr>
          <a:lvl5pPr marL="1827968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5pPr>
          <a:lvl6pPr marL="2284962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6pPr>
          <a:lvl7pPr marL="2741954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7pPr>
          <a:lvl8pPr marL="3198943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8pPr>
          <a:lvl9pPr marL="3655936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9pPr>
        </a:lstStyle>
        <a:p xmlns:a="http://schemas.openxmlformats.org/drawingml/2006/main">
          <a:pPr defTabSz="816557"/>
          <a:r>
            <a:rPr lang="en-US" sz="1000" b="1" dirty="0" smtClean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rPr>
            <a:t>Pooling of service provider</a:t>
          </a:r>
          <a:endParaRPr lang="en-US" sz="1000" b="1" dirty="0">
            <a:solidFill>
              <a:schemeClr val="bg1">
                <a:lumMod val="65000"/>
              </a:schemeClr>
            </a:solidFill>
            <a:latin typeface="Helvetica" pitchFamily="34" charset="0"/>
            <a:cs typeface="Helvetica" pitchFamily="34" charset="0"/>
          </a:endParaRPr>
        </a:p>
      </cdr:txBody>
    </cdr:sp>
  </cdr:relSizeAnchor>
  <cdr:relSizeAnchor xmlns:cdr="http://schemas.openxmlformats.org/drawingml/2006/chartDrawing">
    <cdr:from>
      <cdr:x>0.08786</cdr:x>
      <cdr:y>0.71112</cdr:y>
    </cdr:from>
    <cdr:to>
      <cdr:x>0.61131</cdr:x>
      <cdr:y>0.75242</cdr:y>
    </cdr:to>
    <cdr:sp macro="" textlink="">
      <cdr:nvSpPr>
        <cdr:cNvPr id="6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097" y="2649546"/>
          <a:ext cx="1627048" cy="153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1pPr>
          <a:lvl2pPr marL="456992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2pPr>
          <a:lvl3pPr marL="913985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3pPr>
          <a:lvl4pPr marL="1370976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4pPr>
          <a:lvl5pPr marL="1827968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5pPr>
          <a:lvl6pPr marL="2284962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6pPr>
          <a:lvl7pPr marL="2741954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7pPr>
          <a:lvl8pPr marL="3198943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8pPr>
          <a:lvl9pPr marL="3655936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9pPr>
        </a:lstStyle>
        <a:p xmlns:a="http://schemas.openxmlformats.org/drawingml/2006/main">
          <a:pPr defTabSz="816557"/>
          <a:r>
            <a:rPr lang="en-US" sz="1000" b="1" dirty="0" smtClean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rPr>
            <a:t>Exploitation of </a:t>
          </a:r>
          <a:r>
            <a:rPr lang="en-US" sz="1000" b="1" dirty="0" err="1" smtClean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rPr>
            <a:t>Malus</a:t>
          </a:r>
          <a:r>
            <a:rPr lang="en-US" sz="1000" b="1" dirty="0" smtClean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rPr>
            <a:t> rules</a:t>
          </a:r>
          <a:endParaRPr lang="en-US" sz="1000" b="1" dirty="0">
            <a:solidFill>
              <a:schemeClr val="bg1">
                <a:lumMod val="65000"/>
              </a:schemeClr>
            </a:solidFill>
            <a:latin typeface="Helvetica" pitchFamily="34" charset="0"/>
            <a:cs typeface="Helvetica" pitchFamily="34" charset="0"/>
          </a:endParaRPr>
        </a:p>
      </cdr:txBody>
    </cdr:sp>
  </cdr:relSizeAnchor>
  <cdr:relSizeAnchor xmlns:cdr="http://schemas.openxmlformats.org/drawingml/2006/chartDrawing">
    <cdr:from>
      <cdr:x>0.0894</cdr:x>
      <cdr:y>0.53855</cdr:y>
    </cdr:from>
    <cdr:to>
      <cdr:x>0.66184</cdr:x>
      <cdr:y>0.57985</cdr:y>
    </cdr:to>
    <cdr:sp macro="" textlink="">
      <cdr:nvSpPr>
        <cdr:cNvPr id="5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883" y="2006572"/>
          <a:ext cx="1779333" cy="153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1pPr>
          <a:lvl2pPr marL="456992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2pPr>
          <a:lvl3pPr marL="913985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3pPr>
          <a:lvl4pPr marL="1370976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4pPr>
          <a:lvl5pPr marL="1827968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5pPr>
          <a:lvl6pPr marL="2284962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6pPr>
          <a:lvl7pPr marL="2741954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7pPr>
          <a:lvl8pPr marL="3198943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8pPr>
          <a:lvl9pPr marL="3655936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9pPr>
        </a:lstStyle>
        <a:p xmlns:a="http://schemas.openxmlformats.org/drawingml/2006/main">
          <a:pPr defTabSz="816557"/>
          <a:r>
            <a:rPr lang="en-US" sz="1000" b="1" dirty="0" smtClean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rPr>
            <a:t>Exchange of service provider</a:t>
          </a:r>
          <a:endParaRPr lang="en-US" sz="1000" b="1" dirty="0">
            <a:solidFill>
              <a:schemeClr val="bg1">
                <a:lumMod val="65000"/>
              </a:schemeClr>
            </a:solidFill>
            <a:latin typeface="Helvetica" pitchFamily="34" charset="0"/>
            <a:cs typeface="Helvetica" pitchFamily="34" charset="0"/>
          </a:endParaRPr>
        </a:p>
      </cdr:txBody>
    </cdr:sp>
  </cdr:relSizeAnchor>
  <cdr:relSizeAnchor xmlns:cdr="http://schemas.openxmlformats.org/drawingml/2006/chartDrawing">
    <cdr:from>
      <cdr:x>0.09092</cdr:x>
      <cdr:y>0.03041</cdr:y>
    </cdr:from>
    <cdr:to>
      <cdr:x>0.37508</cdr:x>
      <cdr:y>0.07171</cdr:y>
    </cdr:to>
    <cdr:sp macro="" textlink="">
      <cdr:nvSpPr>
        <cdr:cNvPr id="2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2608" y="113304"/>
          <a:ext cx="883255" cy="153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1pPr>
          <a:lvl2pPr marL="456992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2pPr>
          <a:lvl3pPr marL="913985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3pPr>
          <a:lvl4pPr marL="1370976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4pPr>
          <a:lvl5pPr marL="1827968" algn="l" rtl="0" fontAlgn="base">
            <a:spcBef>
              <a:spcPct val="0"/>
            </a:spcBef>
            <a:spcAft>
              <a:spcPct val="0"/>
            </a:spcAft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5pPr>
          <a:lvl6pPr marL="2284962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6pPr>
          <a:lvl7pPr marL="2741954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7pPr>
          <a:lvl8pPr marL="3198943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8pPr>
          <a:lvl9pPr marL="3655936" algn="l" defTabSz="913985" rtl="0" eaLnBrk="1" latinLnBrk="0" hangingPunct="1">
            <a:defRPr sz="1100" kern="1200">
              <a:solidFill>
                <a:srgbClr val="000000"/>
              </a:solidFill>
              <a:latin typeface="Tahoma" pitchFamily="34" charset="0"/>
              <a:cs typeface="Arial" charset="0"/>
            </a:defRPr>
          </a:lvl9pPr>
        </a:lstStyle>
        <a:p xmlns:a="http://schemas.openxmlformats.org/drawingml/2006/main">
          <a:pPr defTabSz="816557"/>
          <a:r>
            <a:rPr lang="en-US" sz="1000" b="1" dirty="0" err="1" smtClean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rPr>
            <a:t>ReductionSLA</a:t>
          </a:r>
          <a:endParaRPr lang="en-US" sz="1000" b="1" dirty="0">
            <a:solidFill>
              <a:schemeClr val="bg1">
                <a:lumMod val="65000"/>
              </a:schemeClr>
            </a:solidFill>
            <a:latin typeface="Helvetica" pitchFamily="34" charset="0"/>
            <a:cs typeface="Helvetic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889518" cy="4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38" tIns="45618" rIns="91238" bIns="45618" numCol="1" anchor="t" anchorCtr="0" compatLnSpc="1">
            <a:prstTxWarp prst="textNoShape">
              <a:avLst/>
            </a:prstTxWarp>
          </a:bodyPr>
          <a:lstStyle>
            <a:lvl1pPr defTabSz="913455" eaLnBrk="0" hangingPunct="0">
              <a:defRPr sz="1100"/>
            </a:lvl1pPr>
          </a:lstStyle>
          <a:p>
            <a:endParaRPr lang="de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577" y="5"/>
            <a:ext cx="2889518" cy="4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38" tIns="45618" rIns="91238" bIns="45618" numCol="1" anchor="t" anchorCtr="0" compatLnSpc="1">
            <a:prstTxWarp prst="textNoShape">
              <a:avLst/>
            </a:prstTxWarp>
          </a:bodyPr>
          <a:lstStyle>
            <a:lvl1pPr algn="r" defTabSz="913455" eaLnBrk="0" hangingPunct="0">
              <a:defRPr sz="1100"/>
            </a:lvl1pPr>
          </a:lstStyle>
          <a:p>
            <a:endParaRPr lang="de-CH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33105"/>
            <a:ext cx="2889518" cy="49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38" tIns="45618" rIns="91238" bIns="45618" numCol="1" anchor="b" anchorCtr="0" compatLnSpc="1">
            <a:prstTxWarp prst="textNoShape">
              <a:avLst/>
            </a:prstTxWarp>
          </a:bodyPr>
          <a:lstStyle>
            <a:lvl1pPr defTabSz="913455" eaLnBrk="0" hangingPunct="0">
              <a:defRPr sz="1100"/>
            </a:lvl1pPr>
          </a:lstStyle>
          <a:p>
            <a:endParaRPr lang="de-CH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577" y="9433105"/>
            <a:ext cx="2889518" cy="49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38" tIns="45618" rIns="91238" bIns="45618" numCol="1" anchor="b" anchorCtr="0" compatLnSpc="1">
            <a:prstTxWarp prst="textNoShape">
              <a:avLst/>
            </a:prstTxWarp>
          </a:bodyPr>
          <a:lstStyle>
            <a:lvl1pPr algn="r" defTabSz="913455" eaLnBrk="0" hangingPunct="0">
              <a:defRPr sz="1100"/>
            </a:lvl1pPr>
          </a:lstStyle>
          <a:p>
            <a:fld id="{0ACE7D36-0D44-4485-9C70-B38966B2BF6F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889518" cy="4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238" tIns="45618" rIns="91238" bIns="45618" numCol="1" anchor="ctr" anchorCtr="0" compatLnSpc="1">
            <a:prstTxWarp prst="textNoShape">
              <a:avLst/>
            </a:prstTxWarp>
          </a:bodyPr>
          <a:lstStyle>
            <a:lvl1pPr defTabSz="913455" eaLnBrk="0" hangingPunct="0">
              <a:defRPr sz="1100"/>
            </a:lvl1pPr>
          </a:lstStyle>
          <a:p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577" y="5"/>
            <a:ext cx="2889518" cy="4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238" tIns="45618" rIns="91238" bIns="45618" numCol="1" anchor="ctr" anchorCtr="0" compatLnSpc="1">
            <a:prstTxWarp prst="textNoShape">
              <a:avLst/>
            </a:prstTxWarp>
          </a:bodyPr>
          <a:lstStyle>
            <a:lvl1pPr algn="r" defTabSz="913455" eaLnBrk="0" hangingPunct="0">
              <a:defRPr sz="11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90550" y="742950"/>
            <a:ext cx="54879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056" y="4715751"/>
            <a:ext cx="4888983" cy="446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38" tIns="45618" rIns="91238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3105"/>
            <a:ext cx="2889518" cy="49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238" tIns="45618" rIns="91238" bIns="45618" numCol="1" anchor="b" anchorCtr="0" compatLnSpc="1">
            <a:prstTxWarp prst="textNoShape">
              <a:avLst/>
            </a:prstTxWarp>
          </a:bodyPr>
          <a:lstStyle>
            <a:lvl1pPr defTabSz="913455" eaLnBrk="0" hangingPunct="0">
              <a:defRPr sz="1100"/>
            </a:lvl1pPr>
          </a:lstStyle>
          <a:p>
            <a:endParaRPr lang="en-GB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577" y="9433105"/>
            <a:ext cx="2889518" cy="49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238" tIns="45618" rIns="91238" bIns="45618" numCol="1" anchor="b" anchorCtr="0" compatLnSpc="1">
            <a:prstTxWarp prst="textNoShape">
              <a:avLst/>
            </a:prstTxWarp>
          </a:bodyPr>
          <a:lstStyle>
            <a:lvl1pPr algn="r" defTabSz="913455" eaLnBrk="0" hangingPunct="0">
              <a:defRPr sz="1100"/>
            </a:lvl1pPr>
          </a:lstStyle>
          <a:p>
            <a:fld id="{5F779CF3-2212-4A83-9252-81ADC4F541E5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674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348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021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69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3693" algn="l" defTabSz="913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33" algn="l" defTabSz="913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69" algn="l" defTabSz="913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905" algn="l" defTabSz="913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25864-C16F-4E9D-899C-65B9A3BDCF2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742950"/>
            <a:ext cx="5487988" cy="37258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25864-C16F-4E9D-899C-65B9A3BDCF28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742950"/>
            <a:ext cx="5487988" cy="37258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25864-C16F-4E9D-899C-65B9A3BDCF2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742950"/>
            <a:ext cx="5487988" cy="37258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25864-C16F-4E9D-899C-65B9A3BDCF2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742950"/>
            <a:ext cx="5487988" cy="37258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820"/>
            <a:fld id="{75B6874F-98F8-4C55-9069-088C703F6EC9}" type="slidenum">
              <a:rPr lang="en-US" smtClean="0"/>
              <a:pPr defTabSz="895820"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8" y="742950"/>
            <a:ext cx="5484812" cy="37226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00B2C-E1D8-464C-93E3-5A4E5435A9C4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42950"/>
            <a:ext cx="5484813" cy="37226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13" y="4716948"/>
            <a:ext cx="4888476" cy="4465930"/>
          </a:xfrm>
          <a:noFill/>
          <a:ln/>
        </p:spPr>
        <p:txBody>
          <a:bodyPr lIns="88003" tIns="44002" rIns="88003" bIns="44002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25864-C16F-4E9D-899C-65B9A3BDCF28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742950"/>
            <a:ext cx="5487988" cy="37258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5203830"/>
            <a:ext cx="5480050" cy="4381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Master-Untertitelformat bearbeiten</a:t>
            </a:r>
          </a:p>
        </p:txBody>
      </p:sp>
      <p:sp>
        <p:nvSpPr>
          <p:cNvPr id="1261571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1524003" y="2286000"/>
            <a:ext cx="8458200" cy="1500188"/>
          </a:xfrm>
        </p:spPr>
        <p:txBody>
          <a:bodyPr tIns="44761" rIns="89524" bIns="44761" anchor="t"/>
          <a:lstStyle>
            <a:lvl1pPr>
              <a:defRPr sz="3200" b="1"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>
                  <a:lumMod val="5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>
                  <a:lumMod val="5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" name="LeanLine Horizontal 633682290303771631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auto">
          <a:xfrm rot="10800000">
            <a:off x="0" y="7015773"/>
            <a:ext cx="10668000" cy="1588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7" descr="ICME_Signet_2007"/>
          <p:cNvPicPr>
            <a:picLocks noChangeAspect="1" noChangeArrowheads="1"/>
          </p:cNvPicPr>
          <p:nvPr userDrawn="1"/>
        </p:nvPicPr>
        <p:blipFill>
          <a:blip r:embed="rId3" cstate="print"/>
          <a:srcRect l="20555" t="-8319" r="20221" b="53508"/>
          <a:stretch>
            <a:fillRect/>
          </a:stretch>
        </p:blipFill>
        <p:spPr bwMode="auto">
          <a:xfrm>
            <a:off x="8691586" y="6762772"/>
            <a:ext cx="1363108" cy="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5203829"/>
            <a:ext cx="5480050" cy="4381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Master-Untertitelformat bearbeiten</a:t>
            </a:r>
          </a:p>
        </p:txBody>
      </p:sp>
      <p:sp>
        <p:nvSpPr>
          <p:cNvPr id="8223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8458200" cy="1500188"/>
          </a:xfrm>
        </p:spPr>
        <p:txBody>
          <a:bodyPr tIns="44805" rIns="89615" bIns="44805" anchor="t"/>
          <a:lstStyle>
            <a:lvl1pPr>
              <a:defRPr sz="3200" b="1"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rgbClr val="B3D8F2"/>
              </a:gs>
              <a:gs pos="50000">
                <a:srgbClr val="52B7E9">
                  <a:lumMod val="50000"/>
                </a:srgbClr>
              </a:gs>
              <a:gs pos="100000">
                <a:srgbClr val="B3D8F2">
                  <a:lumMod val="1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2963" y="4651375"/>
            <a:ext cx="9067800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2963" y="3068642"/>
            <a:ext cx="906780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6" indent="0">
              <a:buNone/>
              <a:defRPr sz="1600"/>
            </a:lvl3pPr>
            <a:lvl4pPr marL="1371264" indent="0">
              <a:buNone/>
              <a:defRPr sz="1500"/>
            </a:lvl4pPr>
            <a:lvl5pPr marL="1828351" indent="0">
              <a:buNone/>
              <a:defRPr sz="1500"/>
            </a:lvl5pPr>
            <a:lvl6pPr marL="2285438" indent="0">
              <a:buNone/>
              <a:defRPr sz="1500"/>
            </a:lvl6pPr>
            <a:lvl7pPr marL="2742525" indent="0">
              <a:buNone/>
              <a:defRPr sz="1500"/>
            </a:lvl7pPr>
            <a:lvl8pPr marL="3199610" indent="0">
              <a:buNone/>
              <a:defRPr sz="1500"/>
            </a:lvl8pPr>
            <a:lvl9pPr marL="3656696" indent="0">
              <a:buNone/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chemeClr val="bg1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33528" y="1747842"/>
            <a:ext cx="4148138" cy="47879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34066" y="1747842"/>
            <a:ext cx="4148137" cy="47879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chemeClr val="bg1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90513"/>
            <a:ext cx="96012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620842"/>
            <a:ext cx="4713288" cy="67468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88" indent="0">
              <a:buNone/>
              <a:defRPr sz="2000" b="1"/>
            </a:lvl2pPr>
            <a:lvl3pPr marL="914176" indent="0">
              <a:buNone/>
              <a:defRPr sz="1800" b="1"/>
            </a:lvl3pPr>
            <a:lvl4pPr marL="1371264" indent="0">
              <a:buNone/>
              <a:defRPr sz="1600" b="1"/>
            </a:lvl4pPr>
            <a:lvl5pPr marL="1828351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25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" y="2295525"/>
            <a:ext cx="4713288" cy="417036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9729" y="1620842"/>
            <a:ext cx="4714875" cy="67468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88" indent="0">
              <a:buNone/>
              <a:defRPr sz="2000" b="1"/>
            </a:lvl2pPr>
            <a:lvl3pPr marL="914176" indent="0">
              <a:buNone/>
              <a:defRPr sz="1800" b="1"/>
            </a:lvl3pPr>
            <a:lvl4pPr marL="1371264" indent="0">
              <a:buNone/>
              <a:defRPr sz="1600" b="1"/>
            </a:lvl4pPr>
            <a:lvl5pPr marL="1828351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25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9729" y="2295525"/>
            <a:ext cx="4714875" cy="417036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chemeClr val="bg1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chemeClr val="bg1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chemeClr val="bg1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88928"/>
            <a:ext cx="3509963" cy="1225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0367" y="288929"/>
            <a:ext cx="5964237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3400" y="1514475"/>
            <a:ext cx="3509963" cy="4951413"/>
          </a:xfrm>
        </p:spPr>
        <p:txBody>
          <a:bodyPr/>
          <a:lstStyle>
            <a:lvl1pPr marL="0" indent="0">
              <a:buNone/>
              <a:defRPr sz="1500"/>
            </a:lvl1pPr>
            <a:lvl2pPr marL="457088" indent="0">
              <a:buNone/>
              <a:defRPr sz="1200"/>
            </a:lvl2pPr>
            <a:lvl3pPr marL="914176" indent="0">
              <a:buNone/>
              <a:defRPr sz="1000"/>
            </a:lvl3pPr>
            <a:lvl4pPr marL="1371264" indent="0">
              <a:buNone/>
              <a:defRPr sz="900"/>
            </a:lvl4pPr>
            <a:lvl5pPr marL="1828351" indent="0">
              <a:buNone/>
              <a:defRPr sz="900"/>
            </a:lvl5pPr>
            <a:lvl6pPr marL="2285438" indent="0">
              <a:buNone/>
              <a:defRPr sz="900"/>
            </a:lvl6pPr>
            <a:lvl7pPr marL="2742525" indent="0">
              <a:buNone/>
              <a:defRPr sz="900"/>
            </a:lvl7pPr>
            <a:lvl8pPr marL="3199610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ysClr val="window" lastClr="FFFFFF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DB857DF-C859-49BD-95A7-2D64C459B9F9}" type="slidenum">
              <a:rPr lang="de-DE" kern="0" smtClean="0">
                <a:solidFill>
                  <a:sysClr val="window" lastClr="FFFFFF">
                    <a:lumMod val="65000"/>
                  </a:sysClr>
                </a:solidFill>
              </a:rPr>
              <a:pPr>
                <a:defRPr/>
              </a:pPr>
              <a:t>‹Nr.›</a:t>
            </a:fld>
            <a:endParaRPr lang="de-DE" kern="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0738" y="5067304"/>
            <a:ext cx="6400800" cy="5984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0738" y="646113"/>
            <a:ext cx="64008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6" indent="0">
              <a:buNone/>
              <a:defRPr sz="2300"/>
            </a:lvl3pPr>
            <a:lvl4pPr marL="1371264" indent="0">
              <a:buNone/>
              <a:defRPr sz="2000"/>
            </a:lvl4pPr>
            <a:lvl5pPr marL="1828351" indent="0">
              <a:buNone/>
              <a:defRPr sz="2000"/>
            </a:lvl5pPr>
            <a:lvl6pPr marL="2285438" indent="0">
              <a:buNone/>
              <a:defRPr sz="2000"/>
            </a:lvl6pPr>
            <a:lvl7pPr marL="2742525" indent="0">
              <a:buNone/>
              <a:defRPr sz="2000"/>
            </a:lvl7pPr>
            <a:lvl8pPr marL="3199610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0738" y="5665792"/>
            <a:ext cx="6400800" cy="849312"/>
          </a:xfrm>
        </p:spPr>
        <p:txBody>
          <a:bodyPr/>
          <a:lstStyle>
            <a:lvl1pPr marL="0" indent="0">
              <a:buNone/>
              <a:defRPr sz="1500"/>
            </a:lvl1pPr>
            <a:lvl2pPr marL="457088" indent="0">
              <a:buNone/>
              <a:defRPr sz="1200"/>
            </a:lvl2pPr>
            <a:lvl3pPr marL="914176" indent="0">
              <a:buNone/>
              <a:defRPr sz="1000"/>
            </a:lvl3pPr>
            <a:lvl4pPr marL="1371264" indent="0">
              <a:buNone/>
              <a:defRPr sz="900"/>
            </a:lvl4pPr>
            <a:lvl5pPr marL="1828351" indent="0">
              <a:buNone/>
              <a:defRPr sz="900"/>
            </a:lvl5pPr>
            <a:lvl6pPr marL="2285438" indent="0">
              <a:buNone/>
              <a:defRPr sz="900"/>
            </a:lvl6pPr>
            <a:lvl7pPr marL="2742525" indent="0">
              <a:buNone/>
              <a:defRPr sz="900"/>
            </a:lvl7pPr>
            <a:lvl8pPr marL="3199610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ysClr val="window" lastClr="FFFFFF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DB857DF-C859-49BD-95A7-2D64C459B9F9}" type="slidenum">
              <a:rPr lang="de-DE" kern="0" smtClean="0">
                <a:solidFill>
                  <a:sysClr val="window" lastClr="FFFFFF">
                    <a:lumMod val="65000"/>
                  </a:sysClr>
                </a:solidFill>
              </a:rPr>
              <a:pPr>
                <a:defRPr/>
              </a:pPr>
              <a:t>‹Nr.›</a:t>
            </a:fld>
            <a:endParaRPr lang="de-DE" kern="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ysClr val="window" lastClr="FFFFFF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DB857DF-C859-49BD-95A7-2D64C459B9F9}" type="slidenum">
              <a:rPr lang="de-DE" kern="0" smtClean="0">
                <a:solidFill>
                  <a:sysClr val="window" lastClr="FFFFFF">
                    <a:lumMod val="65000"/>
                  </a:sysClr>
                </a:solidFill>
              </a:rPr>
              <a:pPr>
                <a:defRPr/>
              </a:pPr>
              <a:t>‹Nr.›</a:t>
            </a:fld>
            <a:endParaRPr lang="de-DE" kern="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70828" y="492125"/>
            <a:ext cx="2111375" cy="6043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33529" y="492125"/>
            <a:ext cx="6184900" cy="60436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6188" y="6846213"/>
            <a:ext cx="395021" cy="256405"/>
          </a:xfrm>
          <a:prstGeom prst="rect">
            <a:avLst/>
          </a:prstGeom>
          <a:solidFill>
            <a:sysClr val="window" lastClr="FFFFFF"/>
          </a:solidFill>
        </p:spPr>
        <p:txBody>
          <a:bodyPr lIns="20139" rIns="20139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DB857DF-C859-49BD-95A7-2D64C459B9F9}" type="slidenum">
              <a:rPr lang="de-DE" kern="0" smtClean="0">
                <a:solidFill>
                  <a:sysClr val="window" lastClr="FFFFFF">
                    <a:lumMod val="65000"/>
                  </a:sysClr>
                </a:solidFill>
              </a:rPr>
              <a:pPr>
                <a:defRPr/>
              </a:pPr>
              <a:t>‹Nr.›</a:t>
            </a:fld>
            <a:endParaRPr lang="de-DE" kern="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9815" y="1991064"/>
            <a:ext cx="9067800" cy="678660"/>
          </a:xfrm>
        </p:spPr>
        <p:txBody>
          <a:bodyPr>
            <a:normAutofit/>
          </a:bodyPr>
          <a:lstStyle>
            <a:lvl1pPr marL="0" marR="0" indent="0" algn="l" defTabSz="1023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900" kern="1200" noProof="0" dirty="0">
                <a:solidFill>
                  <a:srgbClr val="1F76B4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</a:lstStyle>
          <a:p>
            <a:pPr marL="0" marR="0" lvl="0" indent="0" defTabSz="1023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5738" y="2790025"/>
            <a:ext cx="9251221" cy="678661"/>
          </a:xfrm>
          <a:prstGeom prst="rect">
            <a:avLst/>
          </a:prstGeom>
        </p:spPr>
        <p:txBody>
          <a:bodyPr lIns="102321" tIns="51161" rIns="102321" bIns="51161">
            <a:noAutofit/>
          </a:bodyPr>
          <a:lstStyle>
            <a:lvl1pPr marL="0" indent="0" algn="l">
              <a:buNone/>
              <a:defRPr lang="de-DE" sz="2200" kern="12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+mn-ea"/>
                <a:cs typeface="Arial" charset="0"/>
              </a:defRPr>
            </a:lvl1pPr>
            <a:lvl2pPr marL="511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4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39" name="Picture 7" descr="ICME_Signet_2007"/>
          <p:cNvPicPr>
            <a:picLocks noChangeAspect="1" noChangeArrowheads="1"/>
          </p:cNvPicPr>
          <p:nvPr userDrawn="1"/>
        </p:nvPicPr>
        <p:blipFill>
          <a:blip r:embed="rId2" cstate="print"/>
          <a:srcRect l="20555" t="-8319" r="20435" b="50813"/>
          <a:stretch>
            <a:fillRect/>
          </a:stretch>
        </p:blipFill>
        <p:spPr bwMode="auto">
          <a:xfrm>
            <a:off x="781083" y="764438"/>
            <a:ext cx="2302620" cy="57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rgbClr val="B3D8F2"/>
              </a:gs>
              <a:gs pos="50000">
                <a:srgbClr val="52B7E9">
                  <a:lumMod val="50000"/>
                </a:srgbClr>
              </a:gs>
              <a:gs pos="100000">
                <a:srgbClr val="B3D8F2">
                  <a:lumMod val="1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062" y="75381"/>
            <a:ext cx="9601200" cy="388740"/>
          </a:xfrm>
        </p:spPr>
        <p:txBody>
          <a:bodyPr>
            <a:normAutofit/>
          </a:bodyPr>
          <a:lstStyle>
            <a:lvl1pPr>
              <a:defRPr sz="1600">
                <a:latin typeface="Helvetica" pitchFamily="34" charset="0"/>
                <a:cs typeface="Tahom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66185" y="6846213"/>
            <a:ext cx="395021" cy="256405"/>
          </a:xfrm>
          <a:prstGeom prst="rect">
            <a:avLst/>
          </a:prstGeom>
          <a:solidFill>
            <a:schemeClr val="bg1"/>
          </a:solidFill>
        </p:spPr>
        <p:txBody>
          <a:bodyPr lIns="20142" rIns="20142"/>
          <a:lstStyle>
            <a:lvl1pPr algn="ctr">
              <a:defRPr sz="12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>
                <a:solidFill>
                  <a:prstClr val="white">
                    <a:lumMod val="65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750062" y="790510"/>
            <a:ext cx="9325240" cy="603254"/>
          </a:xfrm>
          <a:prstGeom prst="rect">
            <a:avLst/>
          </a:prstGeom>
        </p:spPr>
        <p:txBody>
          <a:bodyPr lIns="102321" tIns="51161" rIns="102321" bIns="51161" anchor="b" anchorCtr="0"/>
          <a:lstStyle>
            <a:lvl1pPr>
              <a:defRPr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83703" y="6969561"/>
            <a:ext cx="2667019" cy="269439"/>
          </a:xfrm>
          <a:prstGeom prst="rect">
            <a:avLst/>
          </a:prstGeom>
        </p:spPr>
        <p:txBody>
          <a:bodyPr vert="horz" lIns="102321" tIns="51161" rIns="102321" bIns="511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20100312_EADS_CREM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11" name="LeanLine Horizontal 633682290303771631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auto">
          <a:xfrm rot="10800000">
            <a:off x="0" y="7015773"/>
            <a:ext cx="10668000" cy="1588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7" descr="ICME_Signet_2007"/>
          <p:cNvPicPr>
            <a:picLocks noChangeAspect="1" noChangeArrowheads="1"/>
          </p:cNvPicPr>
          <p:nvPr userDrawn="1"/>
        </p:nvPicPr>
        <p:blipFill>
          <a:blip r:embed="rId3" cstate="print"/>
          <a:srcRect l="20555" t="-8319" r="20221" b="53508"/>
          <a:stretch>
            <a:fillRect/>
          </a:stretch>
        </p:blipFill>
        <p:spPr bwMode="auto">
          <a:xfrm>
            <a:off x="8691586" y="6762772"/>
            <a:ext cx="1363108" cy="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rgbClr val="B3D8F2"/>
              </a:gs>
              <a:gs pos="50000">
                <a:srgbClr val="52B7E9">
                  <a:lumMod val="50000"/>
                </a:srgbClr>
              </a:gs>
              <a:gs pos="100000">
                <a:srgbClr val="B3D8F2">
                  <a:lumMod val="1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33528" y="1747842"/>
            <a:ext cx="4148138" cy="47879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34063" y="1747842"/>
            <a:ext cx="4148138" cy="47879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5203830"/>
            <a:ext cx="5480050" cy="4381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Master-Untertitelformat bearbeiten</a:t>
            </a:r>
          </a:p>
        </p:txBody>
      </p:sp>
      <p:sp>
        <p:nvSpPr>
          <p:cNvPr id="1261571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1524003" y="2286000"/>
            <a:ext cx="8458200" cy="1500188"/>
          </a:xfrm>
        </p:spPr>
        <p:txBody>
          <a:bodyPr tIns="44761" rIns="89524" bIns="44761" anchor="t"/>
          <a:lstStyle>
            <a:lvl1pPr>
              <a:defRPr sz="3200" b="1"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>
                  <a:lumMod val="5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33528" y="1747842"/>
            <a:ext cx="4148138" cy="47879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34063" y="1747842"/>
            <a:ext cx="4148138" cy="47879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1533536" y="492137"/>
            <a:ext cx="84486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3536" y="1747842"/>
            <a:ext cx="84486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>
                  <a:lumMod val="5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0" name="LeanLine Horizontal 63368229030377163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10800000">
            <a:off x="0" y="7015773"/>
            <a:ext cx="10668000" cy="1588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7" descr="ICME_Signet_2007"/>
          <p:cNvPicPr>
            <a:picLocks noChangeAspect="1" noChangeArrowheads="1"/>
          </p:cNvPicPr>
          <p:nvPr/>
        </p:nvPicPr>
        <p:blipFill>
          <a:blip r:embed="rId8" cstate="print"/>
          <a:srcRect l="20555" t="-8319" r="20221" b="53508"/>
          <a:stretch>
            <a:fillRect/>
          </a:stretch>
        </p:blipFill>
        <p:spPr bwMode="auto">
          <a:xfrm>
            <a:off x="8691586" y="6762772"/>
            <a:ext cx="1363108" cy="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9" r:id="rId3"/>
    <p:sldLayoutId id="2147483657" r:id="rId4"/>
    <p:sldLayoutId id="2147483656" r:id="rId5"/>
  </p:sldLayoutIdLst>
  <p:transition advClick="0"/>
  <p:hf hdr="0" dt="0"/>
  <p:txStyles>
    <p:titleStyle>
      <a:lvl1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2pPr>
      <a:lvl3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3pPr>
      <a:lvl4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4pPr>
      <a:lvl5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5pPr>
      <a:lvl6pPr marL="456740" algn="l" defTabSz="99436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6pPr>
      <a:lvl7pPr marL="913481" algn="l" defTabSz="99436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7pPr>
      <a:lvl8pPr marL="1370212" algn="l" defTabSz="99436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8pPr>
      <a:lvl9pPr marL="1826951" algn="l" defTabSz="99436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9pPr>
    </p:titleStyle>
    <p:bodyStyle>
      <a:lvl1pPr marL="298144" indent="-298144" algn="l" defTabSz="994360" rtl="0" eaLnBrk="0" fontAlgn="base" hangingPunct="0">
        <a:spcBef>
          <a:spcPct val="6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1674" indent="-209338" algn="l" defTabSz="99436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1600">
          <a:solidFill>
            <a:schemeClr val="tx1"/>
          </a:solidFill>
          <a:latin typeface="+mn-lt"/>
        </a:defRPr>
      </a:lvl2pPr>
      <a:lvl3pPr marL="991187" indent="-187139" algn="l" defTabSz="994360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370212" indent="-179207" algn="l" defTabSz="994360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953824" indent="-253743" algn="l" defTabSz="994360" rtl="0" eaLnBrk="0" fontAlgn="base" hangingPunct="0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5pPr>
      <a:lvl6pPr marL="2410565" indent="-253743" algn="l" defTabSz="994360" rtl="0" fontAlgn="base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6pPr>
      <a:lvl7pPr marL="2867305" indent="-253743" algn="l" defTabSz="994360" rtl="0" fontAlgn="base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7pPr>
      <a:lvl8pPr marL="3324043" indent="-253743" algn="l" defTabSz="994360" rtl="0" fontAlgn="base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8pPr>
      <a:lvl9pPr marL="3780782" indent="-253743" algn="l" defTabSz="994360" rtl="0" fontAlgn="base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1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2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1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3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3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9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05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1533536" y="492137"/>
            <a:ext cx="84486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3536" y="1747842"/>
            <a:ext cx="84486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>
                  <a:lumMod val="5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0" name="LeanLine Horizontal 63368229030377163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0800000">
            <a:off x="0" y="7015773"/>
            <a:ext cx="10668000" cy="1588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7" descr="ICME_Signet_2007"/>
          <p:cNvPicPr>
            <a:picLocks noChangeAspect="1" noChangeArrowheads="1"/>
          </p:cNvPicPr>
          <p:nvPr/>
        </p:nvPicPr>
        <p:blipFill>
          <a:blip r:embed="rId9" cstate="print"/>
          <a:srcRect l="20555" t="-8319" r="20221" b="53508"/>
          <a:stretch>
            <a:fillRect/>
          </a:stretch>
        </p:blipFill>
        <p:spPr bwMode="auto">
          <a:xfrm>
            <a:off x="8691586" y="6762772"/>
            <a:ext cx="1363108" cy="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70" r:id="rId6"/>
  </p:sldLayoutIdLst>
  <p:transition advClick="0"/>
  <p:hf hdr="0" dt="0"/>
  <p:txStyles>
    <p:titleStyle>
      <a:lvl1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2pPr>
      <a:lvl3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3pPr>
      <a:lvl4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4pPr>
      <a:lvl5pPr algn="l" defTabSz="9943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5pPr>
      <a:lvl6pPr marL="456740" algn="l" defTabSz="99436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6pPr>
      <a:lvl7pPr marL="913481" algn="l" defTabSz="99436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7pPr>
      <a:lvl8pPr marL="1370212" algn="l" defTabSz="99436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8pPr>
      <a:lvl9pPr marL="1826951" algn="l" defTabSz="99436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9pPr>
    </p:titleStyle>
    <p:bodyStyle>
      <a:lvl1pPr marL="298144" indent="-298144" algn="l" defTabSz="994360" rtl="0" eaLnBrk="0" fontAlgn="base" hangingPunct="0">
        <a:spcBef>
          <a:spcPct val="6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1674" indent="-209338" algn="l" defTabSz="99436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1600">
          <a:solidFill>
            <a:schemeClr val="tx1"/>
          </a:solidFill>
          <a:latin typeface="+mn-lt"/>
        </a:defRPr>
      </a:lvl2pPr>
      <a:lvl3pPr marL="991187" indent="-187139" algn="l" defTabSz="994360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370212" indent="-179207" algn="l" defTabSz="994360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953824" indent="-253743" algn="l" defTabSz="994360" rtl="0" eaLnBrk="0" fontAlgn="base" hangingPunct="0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5pPr>
      <a:lvl6pPr marL="2410565" indent="-253743" algn="l" defTabSz="994360" rtl="0" fontAlgn="base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6pPr>
      <a:lvl7pPr marL="2867305" indent="-253743" algn="l" defTabSz="994360" rtl="0" fontAlgn="base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7pPr>
      <a:lvl8pPr marL="3324043" indent="-253743" algn="l" defTabSz="994360" rtl="0" fontAlgn="base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8pPr>
      <a:lvl9pPr marL="3780782" indent="-253743" algn="l" defTabSz="994360" rtl="0" fontAlgn="base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0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1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2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1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3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3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9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05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1533530" y="492129"/>
            <a:ext cx="84486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6148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3530" y="1747842"/>
            <a:ext cx="84486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rgbClr val="B3D8F2"/>
              </a:gs>
              <a:gs pos="50000">
                <a:srgbClr val="52B7E9">
                  <a:lumMod val="50000"/>
                </a:srgbClr>
              </a:gs>
              <a:gs pos="100000">
                <a:srgbClr val="B3D8F2">
                  <a:lumMod val="1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3" name="LeanLine Horizontal 633682290303771631"/>
          <p:cNvCxnSpPr>
            <a:cxnSpLocks noChangeShapeType="1"/>
          </p:cNvCxnSpPr>
          <p:nvPr userDrawn="1">
            <p:custDataLst>
              <p:tags r:id="rId13"/>
            </p:custDataLst>
          </p:nvPr>
        </p:nvCxnSpPr>
        <p:spPr bwMode="auto">
          <a:xfrm rot="10800000">
            <a:off x="0" y="7015773"/>
            <a:ext cx="10668000" cy="1588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7" descr="ICME_Signet_2007"/>
          <p:cNvPicPr>
            <a:picLocks noChangeAspect="1" noChangeArrowheads="1"/>
          </p:cNvPicPr>
          <p:nvPr userDrawn="1"/>
        </p:nvPicPr>
        <p:blipFill>
          <a:blip r:embed="rId14" cstate="print"/>
          <a:srcRect l="20555" t="-8319" r="20221" b="53508"/>
          <a:stretch>
            <a:fillRect/>
          </a:stretch>
        </p:blipFill>
        <p:spPr bwMode="auto">
          <a:xfrm>
            <a:off x="8691586" y="6762772"/>
            <a:ext cx="1363108" cy="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5312" y="6870071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advClick="0"/>
  <p:hf hdr="0" dt="0"/>
  <p:txStyles>
    <p:titleStyle>
      <a:lvl1pPr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2pPr>
      <a:lvl3pPr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3pPr>
      <a:lvl4pPr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4pPr>
      <a:lvl5pPr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5pPr>
      <a:lvl6pPr marL="457088"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6pPr>
      <a:lvl7pPr marL="914176"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7pPr>
      <a:lvl8pPr marL="1371264"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8pPr>
      <a:lvl9pPr marL="1828351" algn="l" defTabSz="9951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ahoma" pitchFamily="34" charset="0"/>
        </a:defRPr>
      </a:lvl9pPr>
    </p:titleStyle>
    <p:bodyStyle>
      <a:lvl1pPr marL="298378" indent="-298378" algn="l" defTabSz="995117" rtl="0" eaLnBrk="0" fontAlgn="base" hangingPunct="0">
        <a:spcBef>
          <a:spcPct val="6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2146" indent="-209498" algn="l" defTabSz="995117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1600">
          <a:solidFill>
            <a:schemeClr val="tx1"/>
          </a:solidFill>
          <a:latin typeface="+mn-lt"/>
        </a:defRPr>
      </a:lvl2pPr>
      <a:lvl3pPr marL="993529" indent="-188867" algn="l" defTabSz="995117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371264" indent="-179343" algn="l" defTabSz="995117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955318" indent="-250763" algn="l" defTabSz="995117" rtl="0" eaLnBrk="0" fontAlgn="base" hangingPunct="0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5pPr>
      <a:lvl6pPr marL="2412406" indent="-250763" algn="l" defTabSz="995117" rtl="0" eaLnBrk="0" fontAlgn="base" hangingPunct="0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6pPr>
      <a:lvl7pPr marL="2869493" indent="-250763" algn="l" defTabSz="995117" rtl="0" eaLnBrk="0" fontAlgn="base" hangingPunct="0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7pPr>
      <a:lvl8pPr marL="3326580" indent="-250763" algn="l" defTabSz="995117" rtl="0" eaLnBrk="0" fontAlgn="base" hangingPunct="0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8pPr>
      <a:lvl9pPr marL="3783667" indent="-250763" algn="l" defTabSz="995117" rtl="0" eaLnBrk="0" fontAlgn="base" hangingPunct="0">
        <a:spcBef>
          <a:spcPct val="25000"/>
        </a:spcBef>
        <a:spcAft>
          <a:spcPct val="0"/>
        </a:spcAft>
        <a:buSzPct val="90000"/>
        <a:buChar char="¯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6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4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1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5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0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3114" y="75381"/>
            <a:ext cx="9601200" cy="388740"/>
          </a:xfrm>
          <a:prstGeom prst="rect">
            <a:avLst/>
          </a:prstGeom>
        </p:spPr>
        <p:txBody>
          <a:bodyPr vert="horz" lIns="102321" tIns="51161" rIns="102321" bIns="51161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8" name="LeanLine Horizontal 633682290303771631"/>
          <p:cNvCxnSpPr>
            <a:cxnSpLocks noChangeShapeType="1"/>
          </p:cNvCxnSpPr>
          <p:nvPr userDrawn="1">
            <p:custDataLst>
              <p:tags r:id="rId6"/>
            </p:custDataLst>
          </p:nvPr>
        </p:nvCxnSpPr>
        <p:spPr bwMode="auto">
          <a:xfrm rot="10800000">
            <a:off x="0" y="7015773"/>
            <a:ext cx="10668000" cy="1588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7" descr="ICME_Signet_2007"/>
          <p:cNvPicPr>
            <a:picLocks noChangeAspect="1" noChangeArrowheads="1"/>
          </p:cNvPicPr>
          <p:nvPr userDrawn="1"/>
        </p:nvPicPr>
        <p:blipFill>
          <a:blip r:embed="rId7" cstate="print"/>
          <a:srcRect l="20555" t="-8319" r="20221" b="53508"/>
          <a:stretch>
            <a:fillRect/>
          </a:stretch>
        </p:blipFill>
        <p:spPr bwMode="auto">
          <a:xfrm>
            <a:off x="8691586" y="6762772"/>
            <a:ext cx="1363108" cy="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515553" y="4"/>
            <a:ext cx="180000" cy="1254125"/>
          </a:xfrm>
          <a:prstGeom prst="rect">
            <a:avLst/>
          </a:prstGeom>
          <a:gradFill>
            <a:gsLst>
              <a:gs pos="0">
                <a:srgbClr val="B3D8F2"/>
              </a:gs>
              <a:gs pos="50000">
                <a:srgbClr val="52B7E9">
                  <a:lumMod val="50000"/>
                </a:srgbClr>
              </a:gs>
              <a:gs pos="100000">
                <a:srgbClr val="B3D8F2">
                  <a:lumMod val="1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hf hdr="0" ftr="0" dt="0"/>
  <p:txStyles>
    <p:titleStyle>
      <a:lvl1pPr algn="l" defTabSz="1023214" rtl="0" eaLnBrk="1" latinLnBrk="0" hangingPunct="1">
        <a:spcBef>
          <a:spcPct val="0"/>
        </a:spcBef>
        <a:buNone/>
        <a:defRPr sz="1600" kern="1200">
          <a:solidFill>
            <a:srgbClr val="0F3B5A"/>
          </a:solidFill>
          <a:latin typeface="Helvetica" pitchFamily="34" charset="0"/>
          <a:ea typeface="+mj-ea"/>
          <a:cs typeface="Tahoma" pitchFamily="34" charset="0"/>
        </a:defRPr>
      </a:lvl1pPr>
    </p:titleStyle>
    <p:bodyStyle>
      <a:lvl1pPr marL="0" indent="0" algn="l" defTabSz="1023214" rtl="0" eaLnBrk="1" latinLnBrk="0" hangingPunct="1">
        <a:spcBef>
          <a:spcPct val="20000"/>
        </a:spcBef>
        <a:buFontTx/>
        <a:buNone/>
        <a:defRPr sz="1600" kern="1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831361" indent="-319754" algn="l" defTabSz="1023214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17" indent="-255803" algn="l" defTabSz="10232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24" indent="-255803" algn="l" defTabSz="102321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231" indent="-255803" algn="l" defTabSz="102321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837" indent="-255803" algn="l" defTabSz="10232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44" indent="-255803" algn="l" defTabSz="10232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1" indent="-255803" algn="l" defTabSz="10232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658" indent="-255803" algn="l" defTabSz="102321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07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14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20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27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034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641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248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854" algn="l" defTabSz="10232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6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6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vmlDrawing" Target="../drawings/vmlDrawing1.vml"/><Relationship Id="rId6" Type="http://schemas.openxmlformats.org/officeDocument/2006/relationships/tags" Target="../tags/tag82.xml"/><Relationship Id="rId11" Type="http://schemas.openxmlformats.org/officeDocument/2006/relationships/oleObject" Target="../embeddings/oleObject1.bin"/><Relationship Id="rId5" Type="http://schemas.openxmlformats.org/officeDocument/2006/relationships/tags" Target="../tags/tag8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0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oleObject" Target="../embeddings/Microsoft_Office_Excel_97-2003-Arbeitsblatt1.xls"/><Relationship Id="rId2" Type="http://schemas.openxmlformats.org/officeDocument/2006/relationships/tags" Target="../tags/tag9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106.xml"/><Relationship Id="rId16" Type="http://schemas.openxmlformats.org/officeDocument/2006/relationships/slideLayout" Target="../slideLayouts/slideLayout13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40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168" y="4183335"/>
            <a:ext cx="1428000" cy="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6980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768" y="4183335"/>
            <a:ext cx="1428000" cy="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6979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2368" y="4183335"/>
            <a:ext cx="1428000" cy="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6978" name="Picture 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5568" y="4183335"/>
            <a:ext cx="1428000" cy="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6977" name="Picture 1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967" y="4183335"/>
            <a:ext cx="1428000" cy="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96973" y="1960566"/>
            <a:ext cx="9351936" cy="1873249"/>
          </a:xfr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en-US" sz="1600" b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ICME Study 2010:</a:t>
            </a:r>
            <a:r>
              <a:rPr lang="en-US" sz="2800" b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/>
            </a:r>
            <a:br>
              <a:rPr lang="en-US" sz="2800" b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</a:br>
            <a:r>
              <a:rPr lang="en-US" sz="2300" b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/>
            </a:r>
            <a:br>
              <a:rPr lang="en-US" sz="2300" b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</a:br>
            <a:r>
              <a:rPr lang="en-US" sz="2300" b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Post-crisis-strategies for the Corporate Real Estate Management</a:t>
            </a:r>
            <a:r>
              <a:rPr lang="en-US" sz="230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/>
            </a:r>
            <a:br>
              <a:rPr lang="en-US" sz="230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</a:br>
            <a:r>
              <a:rPr lang="en-US" sz="200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br>
              <a:rPr lang="en-US" sz="2000" smtClean="0">
                <a:solidFill>
                  <a:schemeClr val="bg2"/>
                </a:solidFill>
                <a:latin typeface="Helvetica" pitchFamily="34" charset="0"/>
              </a:rPr>
            </a:br>
            <a:r>
              <a:rPr lang="en-US" sz="1600" b="0" smtClean="0">
                <a:solidFill>
                  <a:schemeClr val="bg2"/>
                </a:solidFill>
                <a:latin typeface="Helvetica" pitchFamily="34" charset="0"/>
              </a:rPr>
              <a:t>- New requirements for CREM through the crisis in 2009 - </a:t>
            </a:r>
            <a:endParaRPr lang="en-US" sz="1600" b="0">
              <a:solidFill>
                <a:schemeClr val="bg2"/>
              </a:solidFill>
              <a:latin typeface="Helvetica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89369" y="6824642"/>
            <a:ext cx="1333509" cy="272540"/>
          </a:xfrm>
          <a:prstGeom prst="rect">
            <a:avLst/>
          </a:prstGeom>
          <a:noFill/>
        </p:spPr>
        <p:txBody>
          <a:bodyPr wrap="square" lIns="102264" tIns="51132" rIns="102264" bIns="51132" rtlCol="0">
            <a:spAutoFit/>
          </a:bodyPr>
          <a:lstStyle/>
          <a:p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Abu Dhabi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500294" y="6824642"/>
            <a:ext cx="833443" cy="272540"/>
          </a:xfrm>
          <a:prstGeom prst="rect">
            <a:avLst/>
          </a:prstGeom>
          <a:noFill/>
        </p:spPr>
        <p:txBody>
          <a:bodyPr wrap="square" lIns="102264" tIns="51132" rIns="102264" bIns="51132" rtlCol="0">
            <a:spAutoFit/>
          </a:bodyPr>
          <a:lstStyle/>
          <a:p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Berlin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833802" y="6824642"/>
            <a:ext cx="833443" cy="272540"/>
          </a:xfrm>
          <a:prstGeom prst="rect">
            <a:avLst/>
          </a:prstGeom>
          <a:noFill/>
        </p:spPr>
        <p:txBody>
          <a:bodyPr wrap="square" lIns="102264" tIns="51132" rIns="102264" bIns="51132" rtlCol="0">
            <a:spAutoFit/>
          </a:bodyPr>
          <a:lstStyle/>
          <a:p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Milan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083967" y="6824642"/>
            <a:ext cx="1250165" cy="272540"/>
          </a:xfrm>
          <a:prstGeom prst="rect">
            <a:avLst/>
          </a:prstGeom>
          <a:noFill/>
        </p:spPr>
        <p:txBody>
          <a:bodyPr wrap="square" lIns="102264" tIns="51132" rIns="102264" bIns="51132" rtlCol="0">
            <a:spAutoFit/>
          </a:bodyPr>
          <a:lstStyle/>
          <a:p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Munich</a:t>
            </a:r>
            <a:endParaRPr lang="de-DE" kern="0" dirty="0" smtClean="0">
              <a:solidFill>
                <a:schemeClr val="bg1">
                  <a:lumMod val="65000"/>
                </a:schemeClr>
              </a:solidFill>
              <a:latin typeface="Helvetica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500821" y="6824642"/>
            <a:ext cx="1000132" cy="272540"/>
          </a:xfrm>
          <a:prstGeom prst="rect">
            <a:avLst/>
          </a:prstGeom>
          <a:noFill/>
        </p:spPr>
        <p:txBody>
          <a:bodyPr wrap="square" lIns="102264" tIns="51132" rIns="102264" bIns="51132" rtlCol="0">
            <a:spAutoFit/>
          </a:bodyPr>
          <a:lstStyle/>
          <a:p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Paris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750986" y="6824642"/>
            <a:ext cx="1000132" cy="272540"/>
          </a:xfrm>
          <a:prstGeom prst="rect">
            <a:avLst/>
          </a:prstGeom>
          <a:noFill/>
        </p:spPr>
        <p:txBody>
          <a:bodyPr wrap="square" lIns="102264" tIns="51132" rIns="102264" bIns="51132" rtlCol="0">
            <a:spAutoFit/>
          </a:bodyPr>
          <a:lstStyle/>
          <a:p>
            <a:r>
              <a:rPr lang="de-DE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Vienna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9135994" y="6824642"/>
            <a:ext cx="1000132" cy="272540"/>
          </a:xfrm>
          <a:prstGeom prst="rect">
            <a:avLst/>
          </a:prstGeom>
          <a:noFill/>
        </p:spPr>
        <p:txBody>
          <a:bodyPr wrap="square" lIns="102264" tIns="51132" rIns="102264" bIns="51132" rtlCol="0">
            <a:spAutoFit/>
          </a:bodyPr>
          <a:lstStyle/>
          <a:p>
            <a:r>
              <a:rPr lang="de-DE" kern="0" dirty="0" err="1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Zurich</a:t>
            </a:r>
            <a:endParaRPr lang="de-DE" kern="0" dirty="0" smtClean="0">
              <a:solidFill>
                <a:schemeClr val="bg1">
                  <a:lumMod val="65000"/>
                </a:schemeClr>
              </a:solidFill>
              <a:latin typeface="Helvetica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8254141" y="4183463"/>
            <a:ext cx="1428000" cy="910669"/>
          </a:xfrm>
          <a:prstGeom prst="roundRect">
            <a:avLst>
              <a:gd name="adj" fmla="val 2737"/>
            </a:avLst>
          </a:prstGeom>
          <a:blipFill>
            <a:blip r:embed="rId7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0" tIns="0" rIns="0" bIns="0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500" b="1" dirty="0">
              <a:latin typeface="Helvetica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90530" y="5616190"/>
            <a:ext cx="2500330" cy="287929"/>
          </a:xfrm>
          <a:prstGeom prst="rect">
            <a:avLst/>
          </a:prstGeom>
          <a:noFill/>
        </p:spPr>
        <p:txBody>
          <a:bodyPr wrap="square" lIns="102264" tIns="51132" rIns="102264" bIns="51132" rtlCol="0">
            <a:spAutoFit/>
          </a:bodyPr>
          <a:lstStyle/>
          <a:p>
            <a:r>
              <a:rPr lang="de-DE" sz="1200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Milano, 24</a:t>
            </a:r>
            <a:r>
              <a:rPr lang="de-DE" sz="1200" kern="0" baseline="300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th</a:t>
            </a:r>
            <a:r>
              <a:rPr lang="de-DE" sz="1200" kern="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> June 2010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Helvetica" pitchFamily="34" charset="0"/>
            </a:endParaRPr>
          </a:p>
        </p:txBody>
      </p:sp>
      <p:pic>
        <p:nvPicPr>
          <p:cNvPr id="24" name="Picture 7" descr="ICME_Signet_2007"/>
          <p:cNvPicPr>
            <a:picLocks noChangeAspect="1" noChangeArrowheads="1"/>
          </p:cNvPicPr>
          <p:nvPr/>
        </p:nvPicPr>
        <p:blipFill>
          <a:blip r:embed="rId8" cstate="print"/>
          <a:srcRect l="20555" t="-8319" r="20435" b="50813"/>
          <a:stretch>
            <a:fillRect/>
          </a:stretch>
        </p:blipFill>
        <p:spPr bwMode="auto">
          <a:xfrm>
            <a:off x="708188" y="748905"/>
            <a:ext cx="1973675" cy="5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Diagramm 76"/>
          <p:cNvGraphicFramePr/>
          <p:nvPr/>
        </p:nvGraphicFramePr>
        <p:xfrm>
          <a:off x="761968" y="3619500"/>
          <a:ext cx="471490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96935" y="6762772"/>
            <a:ext cx="8382529" cy="123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97650" indent="-97650" defTabSz="967608" eaLnBrk="0" hangingPunct="0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Source: n= 37,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percentages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rounded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7048516" y="2179638"/>
            <a:ext cx="2989781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7657" indent="-177657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1 out of 3 companies saw equal impact of the crisis on the core-business and  CREM.</a:t>
            </a:r>
          </a:p>
          <a:p>
            <a:pPr marL="177657" indent="-177657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tabLst>
                <a:tab pos="177657" algn="l"/>
              </a:tabLst>
              <a:defRPr/>
            </a:pPr>
            <a:endParaRPr lang="en-US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  <a:p>
            <a:pPr marL="177657" indent="-177657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</a:br>
            <a:endParaRPr lang="en-US" sz="200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  <a:p>
            <a:pPr marL="177657" indent="-177657" defTabSz="994567" fontAlgn="auto">
              <a:lnSpc>
                <a:spcPts val="894"/>
              </a:lnSpc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tabLst>
                <a:tab pos="177657" algn="l"/>
              </a:tabLst>
              <a:defRPr/>
            </a:pPr>
            <a:endParaRPr lang="en-US" sz="800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  <a:p>
            <a:pPr marL="161599" indent="-161599" defTabSz="888799">
              <a:spcBef>
                <a:spcPts val="536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80000"/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1.	CREM positioning at the company</a:t>
            </a:r>
          </a:p>
          <a:p>
            <a:pPr marL="323359" lvl="1" indent="-161679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RE is not the core focus of top-managers</a:t>
            </a:r>
          </a:p>
          <a:p>
            <a:pPr marL="323359" lvl="1" indent="-161679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Low integration  grade of company decisions</a:t>
            </a:r>
          </a:p>
          <a:p>
            <a:pPr marL="323359" lvl="1" indent="-161679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latin typeface="Helvetica" pitchFamily="34" charset="0"/>
                <a:cs typeface="Helvetica" pitchFamily="34" charset="0"/>
              </a:rPr>
              <a:t>Translation of real estate to the financial management isn´t very common</a:t>
            </a:r>
          </a:p>
          <a:p>
            <a:pPr marL="161599" indent="-161599" defTabSz="888799">
              <a:spcBef>
                <a:spcPts val="536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80000"/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2. 	Missing transparency</a:t>
            </a:r>
          </a:p>
          <a:p>
            <a:pPr marL="323359" lvl="1" indent="-161679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Missing global transparency and comparability of costs and assets</a:t>
            </a:r>
          </a:p>
          <a:p>
            <a:pPr marL="323359" lvl="1" indent="-161679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Missing ratios and comprehensive control mechanisms</a:t>
            </a:r>
          </a:p>
          <a:p>
            <a:pPr marL="323359" lvl="1" indent="-161679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Missing definition of international standard processes as well as responsibilities and interfaces</a:t>
            </a:r>
          </a:p>
          <a:p>
            <a:pPr marL="161599" indent="-161599" defTabSz="888799">
              <a:spcBef>
                <a:spcPts val="536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80000"/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3.	Missing active portfolio management</a:t>
            </a:r>
          </a:p>
          <a:p>
            <a:pPr marL="323359" lvl="1" indent="-161679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Missing continuous management over the total portfolio </a:t>
            </a:r>
          </a:p>
          <a:p>
            <a:pPr marL="715963" lvl="1" indent="-160338" defTabSz="994567" fontAlgn="auto">
              <a:spcBef>
                <a:spcPts val="179"/>
              </a:spcBef>
              <a:spcAft>
                <a:spcPts val="0"/>
              </a:spcAft>
              <a:buClr>
                <a:srgbClr val="969696"/>
              </a:buClr>
              <a:buSzPct val="130000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     short sighted measures </a:t>
            </a:r>
          </a:p>
          <a:p>
            <a:pPr marL="198847" indent="-198847" defTabSz="1113195" fontAlgn="auto">
              <a:spcBef>
                <a:spcPts val="600"/>
              </a:spcBef>
              <a:spcAft>
                <a:spcPts val="0"/>
              </a:spcAft>
              <a:buClr>
                <a:srgbClr val="969696"/>
              </a:buClr>
              <a:buSzPct val="130000"/>
              <a:tabLst>
                <a:tab pos="198847" algn="l"/>
              </a:tabLst>
              <a:defRPr/>
            </a:pPr>
            <a:endParaRPr lang="de-DE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048514" y="1630800"/>
            <a:ext cx="252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Comments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84801" y="1630800"/>
            <a:ext cx="5465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Effect of the crisis for </a:t>
            </a:r>
            <a:r>
              <a:rPr lang="en-US" sz="1200" dirty="0" err="1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corporates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 and to CREM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781323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How was the effect of the crisis in 2009 for </a:t>
            </a:r>
            <a:r>
              <a:rPr lang="en-US" sz="1500" dirty="0" err="1" smtClean="0">
                <a:latin typeface="Helvetica" pitchFamily="34" charset="0"/>
              </a:rPr>
              <a:t>corporates</a:t>
            </a:r>
            <a:r>
              <a:rPr lang="en-US" sz="1500" dirty="0" smtClean="0">
                <a:latin typeface="Helvetica" pitchFamily="34" charset="0"/>
              </a:rPr>
              <a:t> and especially to the CREM?</a:t>
            </a:r>
            <a:endParaRPr lang="en-US" sz="1500" dirty="0">
              <a:latin typeface="Helvetica" pitchFamily="34" charset="0"/>
            </a:endParaRPr>
          </a:p>
        </p:txBody>
      </p:sp>
      <p:grpSp>
        <p:nvGrpSpPr>
          <p:cNvPr id="2" name="Gruppieren 31"/>
          <p:cNvGrpSpPr/>
          <p:nvPr/>
        </p:nvGrpSpPr>
        <p:grpSpPr>
          <a:xfrm>
            <a:off x="6477008" y="2180675"/>
            <a:ext cx="357191" cy="4678916"/>
            <a:chOff x="4476744" y="2142910"/>
            <a:chExt cx="357191" cy="4724982"/>
          </a:xfrm>
        </p:grpSpPr>
        <p:cxnSp>
          <p:nvCxnSpPr>
            <p:cNvPr id="32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3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9</a:t>
            </a:fld>
            <a:endParaRPr lang="de-DE" b="0" dirty="0"/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784801" y="1954800"/>
            <a:ext cx="5652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eaLnBrk="0" hangingPunct="0">
              <a:defRPr/>
            </a:pPr>
            <a:endParaRPr lang="de-DE" sz="12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2" name="Gerade Verbindung 41"/>
          <p:cNvCxnSpPr/>
          <p:nvPr/>
        </p:nvCxnSpPr>
        <p:spPr bwMode="auto">
          <a:xfrm rot="10800000">
            <a:off x="7048513" y="1954800"/>
            <a:ext cx="2952000" cy="1588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Gleichschenkliges Dreieck 37"/>
          <p:cNvSpPr/>
          <p:nvPr/>
        </p:nvSpPr>
        <p:spPr bwMode="auto">
          <a:xfrm rot="10800000">
            <a:off x="8262967" y="2840786"/>
            <a:ext cx="500063" cy="196850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" name="Gruppieren 59"/>
          <p:cNvGrpSpPr/>
          <p:nvPr/>
        </p:nvGrpSpPr>
        <p:grpSpPr>
          <a:xfrm>
            <a:off x="794121" y="2179640"/>
            <a:ext cx="4392564" cy="2026601"/>
            <a:chOff x="726282" y="2179639"/>
            <a:chExt cx="4392564" cy="2026601"/>
          </a:xfrm>
        </p:grpSpPr>
        <p:sp>
          <p:nvSpPr>
            <p:cNvPr id="25" name="Rechteck 24"/>
            <p:cNvSpPr/>
            <p:nvPr/>
          </p:nvSpPr>
          <p:spPr bwMode="gray">
            <a:xfrm>
              <a:off x="3322668" y="3294002"/>
              <a:ext cx="618326" cy="241128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26" name="Gleichschenkliges Dreieck 25"/>
            <p:cNvSpPr/>
            <p:nvPr/>
          </p:nvSpPr>
          <p:spPr bwMode="auto">
            <a:xfrm rot="10800000">
              <a:off x="3771773" y="2352800"/>
              <a:ext cx="324000" cy="196850"/>
            </a:xfrm>
            <a:prstGeom prst="triangle">
              <a:avLst/>
            </a:prstGeom>
            <a:solidFill>
              <a:schemeClr val="tx2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>
                <a:buFont typeface="Wingdings" pitchFamily="2" charset="2"/>
                <a:buNone/>
                <a:defRPr/>
              </a:pPr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" name="Gleichschenkliges Dreieck 26"/>
            <p:cNvSpPr/>
            <p:nvPr/>
          </p:nvSpPr>
          <p:spPr bwMode="auto">
            <a:xfrm rot="10800000">
              <a:off x="3153587" y="3098919"/>
              <a:ext cx="324000" cy="196850"/>
            </a:xfrm>
            <a:prstGeom prst="triangle">
              <a:avLst/>
            </a:prstGeom>
            <a:solidFill>
              <a:schemeClr val="tx2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>
                <a:buFont typeface="Wingdings" pitchFamily="2" charset="2"/>
                <a:buNone/>
                <a:defRPr/>
              </a:pPr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3807643" y="2179639"/>
              <a:ext cx="195566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3,5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3207266" y="2923506"/>
              <a:ext cx="195566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2,9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46" name="Gerade Verbindung 45"/>
            <p:cNvCxnSpPr/>
            <p:nvPr/>
          </p:nvCxnSpPr>
          <p:spPr bwMode="auto">
            <a:xfrm rot="16200000" flipH="1">
              <a:off x="3328938" y="3182999"/>
              <a:ext cx="1224000" cy="10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3483795" y="3332105"/>
              <a:ext cx="33021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 smtClean="0">
                  <a:latin typeface="Helvetica" pitchFamily="34" charset="0"/>
                  <a:cs typeface="Helvetica" pitchFamily="34" charset="0"/>
                </a:rPr>
                <a:t>Delta</a:t>
              </a:r>
              <a:endParaRPr lang="de-CH" dirty="0"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50" name="Gerade Verbindung 49"/>
            <p:cNvCxnSpPr/>
            <p:nvPr/>
          </p:nvCxnSpPr>
          <p:spPr bwMode="auto">
            <a:xfrm rot="5400000">
              <a:off x="-12280" y="3055697"/>
              <a:ext cx="1620000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Gerade Verbindung 51"/>
            <p:cNvCxnSpPr/>
            <p:nvPr/>
          </p:nvCxnSpPr>
          <p:spPr bwMode="auto">
            <a:xfrm>
              <a:off x="726282" y="3795047"/>
              <a:ext cx="4357718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Gerade Verbindung 52"/>
            <p:cNvCxnSpPr/>
            <p:nvPr/>
          </p:nvCxnSpPr>
          <p:spPr bwMode="auto">
            <a:xfrm rot="5400000">
              <a:off x="845774" y="3054901"/>
              <a:ext cx="1620000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Gerade Verbindung 53"/>
            <p:cNvCxnSpPr/>
            <p:nvPr/>
          </p:nvCxnSpPr>
          <p:spPr bwMode="auto">
            <a:xfrm rot="5400000">
              <a:off x="1703029" y="3054901"/>
              <a:ext cx="1620000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rade Verbindung 54"/>
            <p:cNvCxnSpPr/>
            <p:nvPr/>
          </p:nvCxnSpPr>
          <p:spPr bwMode="auto">
            <a:xfrm rot="5400000">
              <a:off x="2560284" y="3054901"/>
              <a:ext cx="1620000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/>
          </p:nvCxnSpPr>
          <p:spPr bwMode="auto">
            <a:xfrm rot="5400000">
              <a:off x="3417539" y="3054901"/>
              <a:ext cx="1620000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/>
          </p:nvCxnSpPr>
          <p:spPr bwMode="auto">
            <a:xfrm rot="5400000">
              <a:off x="4274794" y="3054901"/>
              <a:ext cx="1620000" cy="158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hteck 57"/>
            <p:cNvSpPr/>
            <p:nvPr/>
          </p:nvSpPr>
          <p:spPr bwMode="gray">
            <a:xfrm>
              <a:off x="797718" y="2552029"/>
              <a:ext cx="3136132" cy="242893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59" name="Rechteck 58"/>
            <p:cNvSpPr/>
            <p:nvPr/>
          </p:nvSpPr>
          <p:spPr bwMode="gray">
            <a:xfrm>
              <a:off x="797727" y="3294988"/>
              <a:ext cx="2514625" cy="242893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61" name="Text Box 39"/>
            <p:cNvSpPr txBox="1">
              <a:spLocks noChangeArrowheads="1"/>
            </p:cNvSpPr>
            <p:nvPr/>
          </p:nvSpPr>
          <p:spPr bwMode="auto">
            <a:xfrm>
              <a:off x="752509" y="3856966"/>
              <a:ext cx="70532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sz="1000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de-CH" sz="1000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" name="Text Box 39"/>
            <p:cNvSpPr txBox="1">
              <a:spLocks noChangeArrowheads="1"/>
            </p:cNvSpPr>
            <p:nvPr/>
          </p:nvSpPr>
          <p:spPr bwMode="auto">
            <a:xfrm>
              <a:off x="1619289" y="3856966"/>
              <a:ext cx="70532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sz="1000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de-CH" sz="1000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" name="Text Box 39"/>
            <p:cNvSpPr txBox="1">
              <a:spLocks noChangeArrowheads="1"/>
            </p:cNvSpPr>
            <p:nvPr/>
          </p:nvSpPr>
          <p:spPr bwMode="auto">
            <a:xfrm>
              <a:off x="2476546" y="3856966"/>
              <a:ext cx="70532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sz="1000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</a:t>
              </a:r>
              <a:endParaRPr lang="de-CH" sz="1000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" name="Text Box 39"/>
            <p:cNvSpPr txBox="1">
              <a:spLocks noChangeArrowheads="1"/>
            </p:cNvSpPr>
            <p:nvPr/>
          </p:nvSpPr>
          <p:spPr bwMode="auto">
            <a:xfrm>
              <a:off x="3333802" y="3856966"/>
              <a:ext cx="70532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sz="1000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3</a:t>
              </a:r>
              <a:endParaRPr lang="de-CH" sz="1000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" name="Text Box 39"/>
            <p:cNvSpPr txBox="1">
              <a:spLocks noChangeArrowheads="1"/>
            </p:cNvSpPr>
            <p:nvPr/>
          </p:nvSpPr>
          <p:spPr bwMode="auto">
            <a:xfrm>
              <a:off x="4191057" y="3856966"/>
              <a:ext cx="70532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sz="1000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4</a:t>
              </a:r>
              <a:endParaRPr lang="de-CH" sz="1000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5048314" y="3856966"/>
              <a:ext cx="70532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sz="1000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de-CH" sz="1000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" name="Text Box 39"/>
            <p:cNvSpPr txBox="1">
              <a:spLocks noChangeArrowheads="1"/>
            </p:cNvSpPr>
            <p:nvPr/>
          </p:nvSpPr>
          <p:spPr bwMode="auto">
            <a:xfrm>
              <a:off x="835862" y="2580601"/>
              <a:ext cx="697307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 err="1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Corporates</a:t>
              </a:r>
              <a:endParaRPr lang="de-CH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" name="Text Box 39"/>
            <p:cNvSpPr txBox="1">
              <a:spLocks noChangeArrowheads="1"/>
            </p:cNvSpPr>
            <p:nvPr/>
          </p:nvSpPr>
          <p:spPr bwMode="auto">
            <a:xfrm>
              <a:off x="835864" y="3328306"/>
              <a:ext cx="416781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CREM</a:t>
              </a:r>
              <a:endParaRPr lang="de-CH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" name="AutoShape 58"/>
            <p:cNvSpPr>
              <a:spLocks noChangeArrowheads="1"/>
            </p:cNvSpPr>
            <p:nvPr/>
          </p:nvSpPr>
          <p:spPr bwMode="auto">
            <a:xfrm>
              <a:off x="3360426" y="4009360"/>
              <a:ext cx="1723579" cy="196880"/>
            </a:xfrm>
            <a:prstGeom prst="homePlate">
              <a:avLst>
                <a:gd name="adj" fmla="val 74524"/>
              </a:avLst>
            </a:prstGeom>
            <a:solidFill>
              <a:srgbClr val="DDDDDD">
                <a:alpha val="8117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 defTabSz="888908"/>
              <a:r>
                <a:rPr lang="de-DE" sz="1000" dirty="0" smtClean="0">
                  <a:solidFill>
                    <a:schemeClr val="bg1"/>
                  </a:solidFill>
                  <a:latin typeface="Helvetica" pitchFamily="34" charset="0"/>
                </a:rPr>
                <a:t>                                        </a:t>
              </a:r>
              <a:r>
                <a:rPr lang="en-US" sz="1000" dirty="0" smtClean="0">
                  <a:solidFill>
                    <a:schemeClr val="bg1"/>
                  </a:solidFill>
                  <a:latin typeface="Helvetica" pitchFamily="34" charset="0"/>
                </a:rPr>
                <a:t>strong influence		             strong influence </a:t>
              </a:r>
              <a:r>
                <a:rPr lang="de-DE" sz="1000" dirty="0">
                  <a:solidFill>
                    <a:schemeClr val="bg1"/>
                  </a:solidFill>
                  <a:latin typeface="Helvetica" pitchFamily="34" charset="0"/>
                </a:rPr>
                <a:t>		</a:t>
              </a:r>
            </a:p>
          </p:txBody>
        </p:sp>
        <p:sp>
          <p:nvSpPr>
            <p:cNvPr id="70" name="AutoShape 58"/>
            <p:cNvSpPr>
              <a:spLocks noChangeArrowheads="1"/>
            </p:cNvSpPr>
            <p:nvPr/>
          </p:nvSpPr>
          <p:spPr bwMode="auto">
            <a:xfrm flipH="1">
              <a:off x="797718" y="4009360"/>
              <a:ext cx="1716882" cy="196880"/>
            </a:xfrm>
            <a:prstGeom prst="homePlate">
              <a:avLst>
                <a:gd name="adj" fmla="val 74524"/>
              </a:avLst>
            </a:prstGeom>
            <a:solidFill>
              <a:srgbClr val="DDDDDD">
                <a:alpha val="8117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88908"/>
              <a:r>
                <a:rPr lang="en-US" sz="1000" dirty="0" smtClean="0">
                  <a:solidFill>
                    <a:schemeClr val="bg1"/>
                  </a:solidFill>
                  <a:latin typeface="Helvetica" pitchFamily="34" charset="0"/>
                </a:rPr>
                <a:t>             non influence </a:t>
              </a:r>
              <a:r>
                <a:rPr lang="de-DE" sz="1000" dirty="0">
                  <a:solidFill>
                    <a:schemeClr val="bg1"/>
                  </a:solidFill>
                  <a:latin typeface="Helvetica" pitchFamily="34" charset="0"/>
                </a:rPr>
                <a:t>		</a:t>
              </a:r>
            </a:p>
          </p:txBody>
        </p:sp>
      </p:grp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761970" y="5405459"/>
            <a:ext cx="697307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96"/>
            <a:r>
              <a:rPr lang="de-DE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Corporates</a:t>
            </a:r>
            <a:endParaRPr lang="de-CH" dirty="0">
              <a:solidFill>
                <a:srgbClr val="0F3B5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761971" y="4548198"/>
            <a:ext cx="416781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96"/>
            <a:r>
              <a:rPr lang="de-DE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CREM</a:t>
            </a:r>
            <a:endParaRPr lang="de-CH" dirty="0">
              <a:solidFill>
                <a:srgbClr val="0F3B5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7048514" y="2966198"/>
            <a:ext cx="252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Reasons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cxnSp>
        <p:nvCxnSpPr>
          <p:cNvPr id="81" name="Gerade Verbindung 80"/>
          <p:cNvCxnSpPr/>
          <p:nvPr/>
        </p:nvCxnSpPr>
        <p:spPr bwMode="auto">
          <a:xfrm rot="10800000">
            <a:off x="7048513" y="3149274"/>
            <a:ext cx="2952000" cy="1588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6" name="Titel 1"/>
          <p:cNvSpPr>
            <a:spLocks noGrp="1"/>
          </p:cNvSpPr>
          <p:nvPr>
            <p:ph type="title"/>
          </p:nvPr>
        </p:nvSpPr>
        <p:spPr>
          <a:xfrm>
            <a:off x="784800" y="89706"/>
            <a:ext cx="9601200" cy="388740"/>
          </a:xfrm>
        </p:spPr>
        <p:txBody>
          <a:bodyPr>
            <a:normAutofit/>
          </a:bodyPr>
          <a:lstStyle/>
          <a:p>
            <a:r>
              <a:rPr lang="en-US" sz="1500" dirty="0" smtClean="0">
                <a:solidFill>
                  <a:srgbClr val="002060"/>
                </a:solidFill>
                <a:latin typeface="Helvetica" pitchFamily="34" charset="0"/>
              </a:rPr>
              <a:t>Effects of the crisis for CREM</a:t>
            </a:r>
            <a:endParaRPr lang="de-DE" sz="1500" dirty="0" smtClean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48" name="Pfeil nach rechts 47"/>
          <p:cNvSpPr/>
          <p:nvPr/>
        </p:nvSpPr>
        <p:spPr bwMode="gray">
          <a:xfrm>
            <a:off x="7391634" y="6348212"/>
            <a:ext cx="285752" cy="190479"/>
          </a:xfrm>
          <a:prstGeom prst="rightArrow">
            <a:avLst/>
          </a:prstGeom>
          <a:solidFill>
            <a:srgbClr val="0F3B5A"/>
          </a:solidFill>
          <a:ln w="12700">
            <a:noFill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m 27"/>
          <p:cNvGraphicFramePr/>
          <p:nvPr/>
        </p:nvGraphicFramePr>
        <p:xfrm>
          <a:off x="727677" y="2143986"/>
          <a:ext cx="5894396" cy="480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379" name="Rectangle 16"/>
          <p:cNvSpPr>
            <a:spLocks noChangeArrowheads="1"/>
          </p:cNvSpPr>
          <p:nvPr/>
        </p:nvSpPr>
        <p:spPr bwMode="auto">
          <a:xfrm>
            <a:off x="784800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What were the targets of CREM crisis management?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1504273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CREM targets during the crisis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grpSp>
        <p:nvGrpSpPr>
          <p:cNvPr id="2" name="Gruppieren 31"/>
          <p:cNvGrpSpPr/>
          <p:nvPr/>
        </p:nvGrpSpPr>
        <p:grpSpPr>
          <a:xfrm>
            <a:off x="6548450" y="2179638"/>
            <a:ext cx="357191" cy="4724982"/>
            <a:chOff x="4476744" y="2142910"/>
            <a:chExt cx="357191" cy="4724982"/>
          </a:xfrm>
        </p:grpSpPr>
        <p:cxnSp>
          <p:nvCxnSpPr>
            <p:cNvPr id="33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35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3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10</a:t>
            </a:fld>
            <a:endParaRPr lang="de-DE" b="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027865" y="2179638"/>
            <a:ext cx="2986087" cy="34820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7657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CREM was integrated in the overall cost cutting programs of the company (93%)</a:t>
            </a:r>
          </a:p>
          <a:p>
            <a:pPr marL="177657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However just 1/3 of the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corporates</a:t>
            </a: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 have provide extra liquidity</a:t>
            </a:r>
          </a:p>
          <a:p>
            <a:pPr marL="323359" lvl="1" indent="-161679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Due to the bad situation of the international real estate markets</a:t>
            </a:r>
          </a:p>
          <a:p>
            <a:pPr marL="323359" lvl="1" indent="-161679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Difficult  identification of options at asset levels</a:t>
            </a:r>
          </a:p>
          <a:p>
            <a:pPr marL="177657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Nearly 50 % of the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corporates</a:t>
            </a: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 undertook structural and personnel measures during the crisis </a:t>
            </a:r>
          </a:p>
          <a:p>
            <a:pPr marL="177657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endParaRPr lang="en-US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  <a:p>
            <a:pPr marL="177657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tabLst>
                <a:tab pos="177657" algn="l"/>
              </a:tabLst>
              <a:defRPr/>
            </a:pPr>
            <a:endParaRPr lang="en-US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  <a:p>
            <a:pPr marL="177657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Current CREM structures aren´t able to focus on the organization's costs and assets immediately</a:t>
            </a:r>
          </a:p>
          <a:p>
            <a:pPr marL="177657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Modern solutions of transactions for further optimization of asset structures aren´t in wide usage</a:t>
            </a:r>
          </a:p>
          <a:p>
            <a:pPr marL="198847" indent="-198847" defTabSz="1113195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98847" algn="l"/>
              </a:tabLst>
              <a:defRPr/>
            </a:pPr>
            <a:endParaRPr lang="de-DE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  <a:p>
            <a:pPr marL="198847" indent="-198847" defTabSz="1113195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98847" algn="l"/>
              </a:tabLst>
              <a:defRPr/>
            </a:pPr>
            <a:endParaRPr lang="de-DE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27864" y="1630800"/>
            <a:ext cx="252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Comments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 rot="10800000">
            <a:off x="7027863" y="1954800"/>
            <a:ext cx="2952000" cy="1588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784800" y="1618107"/>
            <a:ext cx="50657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Targets of the CREM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784801" y="1954800"/>
            <a:ext cx="5652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eaLnBrk="0" hangingPunct="0">
              <a:defRPr/>
            </a:pPr>
            <a:endParaRPr lang="de-DE" sz="15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Gleichschenkliges Dreieck 19"/>
          <p:cNvSpPr/>
          <p:nvPr/>
        </p:nvSpPr>
        <p:spPr bwMode="auto">
          <a:xfrm rot="10800000">
            <a:off x="8262967" y="4637096"/>
            <a:ext cx="500063" cy="196850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94672" y="2652707"/>
            <a:ext cx="967428" cy="430881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7" rIns="91435" bIns="45717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Reduction of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cost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94073" y="3405187"/>
            <a:ext cx="968076" cy="430881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7" rIns="91435" bIns="45717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Structural adaptations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94742" y="4162344"/>
            <a:ext cx="968076" cy="600158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7" rIns="91435" bIns="45717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Questions of personnel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94742" y="5022860"/>
            <a:ext cx="968076" cy="261604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7" rIns="91435" bIns="45717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Others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94742" y="5539304"/>
            <a:ext cx="968076" cy="769435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7" rIns="91435" bIns="45717" rtlCol="0">
            <a:spAutoFit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Ambition of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liquidity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29" name="Legende mit Linie 2 28"/>
          <p:cNvSpPr/>
          <p:nvPr/>
        </p:nvSpPr>
        <p:spPr bwMode="gray">
          <a:xfrm>
            <a:off x="5476877" y="2119302"/>
            <a:ext cx="994262" cy="445465"/>
          </a:xfrm>
          <a:prstGeom prst="borderCallout2">
            <a:avLst>
              <a:gd name="adj1" fmla="val 18750"/>
              <a:gd name="adj2" fmla="val 2025"/>
              <a:gd name="adj3" fmla="val 23887"/>
              <a:gd name="adj4" fmla="val -21270"/>
              <a:gd name="adj5" fmla="val 143748"/>
              <a:gd name="adj6" fmla="val -77441"/>
            </a:avLst>
          </a:prstGeom>
          <a:solidFill>
            <a:schemeClr val="tx2"/>
          </a:solidFill>
          <a:ln w="12700">
            <a:solidFill>
              <a:schemeClr val="tx2"/>
            </a:solidFill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Italy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: </a:t>
            </a:r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only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 72 %</a:t>
            </a:r>
            <a:endParaRPr lang="de-DE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2" name="Legende mit Linie 2 21"/>
          <p:cNvSpPr/>
          <p:nvPr/>
        </p:nvSpPr>
        <p:spPr bwMode="gray">
          <a:xfrm>
            <a:off x="4548182" y="3245473"/>
            <a:ext cx="994262" cy="445465"/>
          </a:xfrm>
          <a:prstGeom prst="borderCallout2">
            <a:avLst>
              <a:gd name="adj1" fmla="val 18750"/>
              <a:gd name="adj2" fmla="val 2025"/>
              <a:gd name="adj3" fmla="val 23887"/>
              <a:gd name="adj4" fmla="val -21270"/>
              <a:gd name="adj5" fmla="val 74273"/>
              <a:gd name="adj6" fmla="val -64707"/>
            </a:avLst>
          </a:prstGeom>
          <a:solidFill>
            <a:schemeClr val="tx2"/>
          </a:solidFill>
          <a:ln w="12700">
            <a:solidFill>
              <a:schemeClr val="tx2"/>
            </a:solidFill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Italy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: </a:t>
            </a:r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only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 29 %</a:t>
            </a:r>
            <a:endParaRPr lang="de-DE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7" name="Legende mit Linie 2 26"/>
          <p:cNvSpPr/>
          <p:nvPr/>
        </p:nvSpPr>
        <p:spPr bwMode="gray">
          <a:xfrm>
            <a:off x="3690926" y="4031291"/>
            <a:ext cx="994262" cy="445465"/>
          </a:xfrm>
          <a:prstGeom prst="borderCallout2">
            <a:avLst>
              <a:gd name="adj1" fmla="val 18750"/>
              <a:gd name="adj2" fmla="val 2025"/>
              <a:gd name="adj3" fmla="val 23887"/>
              <a:gd name="adj4" fmla="val -21270"/>
              <a:gd name="adj5" fmla="val 74273"/>
              <a:gd name="adj6" fmla="val -64707"/>
            </a:avLst>
          </a:prstGeom>
          <a:solidFill>
            <a:schemeClr val="tx2"/>
          </a:solidFill>
          <a:ln w="12700">
            <a:solidFill>
              <a:schemeClr val="tx2"/>
            </a:solidFill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Italy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: </a:t>
            </a:r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no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 HR</a:t>
            </a:r>
            <a:b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adaptions</a:t>
            </a:r>
            <a:endParaRPr lang="de-DE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0" name="Legende mit Linie 2 29"/>
          <p:cNvSpPr/>
          <p:nvPr/>
        </p:nvSpPr>
        <p:spPr bwMode="gray">
          <a:xfrm>
            <a:off x="3548050" y="5602927"/>
            <a:ext cx="994262" cy="445465"/>
          </a:xfrm>
          <a:prstGeom prst="borderCallout2">
            <a:avLst>
              <a:gd name="adj1" fmla="val 18750"/>
              <a:gd name="adj2" fmla="val 2025"/>
              <a:gd name="adj3" fmla="val 23887"/>
              <a:gd name="adj4" fmla="val -21270"/>
              <a:gd name="adj5" fmla="val 74273"/>
              <a:gd name="adj6" fmla="val -64707"/>
            </a:avLst>
          </a:prstGeom>
          <a:solidFill>
            <a:schemeClr val="tx2"/>
          </a:solidFill>
          <a:ln w="12700">
            <a:solidFill>
              <a:schemeClr val="tx2"/>
            </a:solidFill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Italy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: </a:t>
            </a:r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only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 14 %</a:t>
            </a:r>
            <a:endParaRPr lang="de-DE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5" name="Rectangle 3"/>
          <p:cNvSpPr>
            <a:spLocks noChangeArrowheads="1"/>
          </p:cNvSpPr>
          <p:nvPr/>
        </p:nvSpPr>
        <p:spPr bwMode="blackWhite">
          <a:xfrm>
            <a:off x="784806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94812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de-DE" sz="1500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Index</a:t>
            </a:r>
          </a:p>
        </p:txBody>
      </p:sp>
      <p:grpSp>
        <p:nvGrpSpPr>
          <p:cNvPr id="2" name="Gruppieren 26"/>
          <p:cNvGrpSpPr/>
          <p:nvPr/>
        </p:nvGrpSpPr>
        <p:grpSpPr>
          <a:xfrm>
            <a:off x="785722" y="2389145"/>
            <a:ext cx="9223143" cy="307777"/>
            <a:chOff x="754327" y="1704744"/>
            <a:chExt cx="9223143" cy="307777"/>
          </a:xfrm>
        </p:grpSpPr>
        <p:sp>
          <p:nvSpPr>
            <p:cNvPr id="9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Introduction of the study</a:t>
              </a:r>
            </a:p>
          </p:txBody>
        </p:sp>
        <p:sp>
          <p:nvSpPr>
            <p:cNvPr id="10" name="Textfram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B.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fram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3" name="Gruppieren 28"/>
          <p:cNvGrpSpPr/>
          <p:nvPr/>
        </p:nvGrpSpPr>
        <p:grpSpPr>
          <a:xfrm>
            <a:off x="785719" y="3061490"/>
            <a:ext cx="9223144" cy="1067518"/>
            <a:chOff x="754327" y="2619359"/>
            <a:chExt cx="9223144" cy="1067517"/>
          </a:xfrm>
        </p:grpSpPr>
        <p:sp>
          <p:nvSpPr>
            <p:cNvPr id="15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4721" y="2686603"/>
              <a:ext cx="6480000" cy="1000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The crisis in 2009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Initial situation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Effect for </a:t>
              </a:r>
              <a:r>
                <a:rPr lang="en-US" sz="1500" dirty="0" err="1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corporates</a:t>
              </a: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 and CREM 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Targets for CREM</a:t>
              </a:r>
            </a:p>
          </p:txBody>
        </p:sp>
        <p:sp>
          <p:nvSpPr>
            <p:cNvPr id="16" name="Textfram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4327" y="2619359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C.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" name="Textframe 2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884497" y="2685874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7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4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11</a:t>
            </a:fld>
            <a:endParaRPr lang="de-DE" b="0" dirty="0"/>
          </a:p>
        </p:txBody>
      </p:sp>
      <p:grpSp>
        <p:nvGrpSpPr>
          <p:cNvPr id="4" name="Gruppieren 46"/>
          <p:cNvGrpSpPr/>
          <p:nvPr/>
        </p:nvGrpSpPr>
        <p:grpSpPr>
          <a:xfrm>
            <a:off x="785722" y="4493576"/>
            <a:ext cx="9223143" cy="811035"/>
            <a:chOff x="754327" y="2619361"/>
            <a:chExt cx="9223143" cy="811035"/>
          </a:xfrm>
        </p:grpSpPr>
        <p:sp>
          <p:nvSpPr>
            <p:cNvPr id="48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4721" y="2686603"/>
              <a:ext cx="6480000" cy="743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Activities at the crisis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Activities undertook in 2009</a:t>
              </a:r>
              <a:endParaRPr lang="de-DE" sz="15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  <a:p>
              <a:pPr marL="180874" indent="-180874" eaLnBrk="0" hangingPunct="0"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8520150" algn="r"/>
                </a:tabLst>
                <a:defRPr/>
              </a:pPr>
              <a:endParaRPr lang="de-DE" sz="15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" name="Textframe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4327" y="2619361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D.</a:t>
              </a:r>
              <a:endParaRPr lang="de-DE" altLang="de-DE" sz="2000" b="0" dirty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" name="Textframe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800690" y="2685876"/>
              <a:ext cx="176780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11</a:t>
              </a:r>
              <a:endParaRPr lang="de-DE" altLang="de-DE" dirty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" name="Gruppieren 50"/>
          <p:cNvGrpSpPr/>
          <p:nvPr/>
        </p:nvGrpSpPr>
        <p:grpSpPr>
          <a:xfrm>
            <a:off x="785722" y="5669177"/>
            <a:ext cx="9223143" cy="307777"/>
            <a:chOff x="754327" y="2619361"/>
            <a:chExt cx="9223143" cy="307777"/>
          </a:xfrm>
        </p:grpSpPr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4721" y="2686603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Recommendation for 2010</a:t>
              </a:r>
            </a:p>
          </p:txBody>
        </p:sp>
        <p:sp>
          <p:nvSpPr>
            <p:cNvPr id="53" name="Textfram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4327" y="2619361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E.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frame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91522" y="2685876"/>
              <a:ext cx="185948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26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20" name="Gruppieren 26"/>
          <p:cNvGrpSpPr/>
          <p:nvPr/>
        </p:nvGrpSpPr>
        <p:grpSpPr>
          <a:xfrm>
            <a:off x="801157" y="1716800"/>
            <a:ext cx="9223143" cy="307777"/>
            <a:chOff x="754327" y="1704744"/>
            <a:chExt cx="9223143" cy="307777"/>
          </a:xfrm>
        </p:grpSpPr>
        <p:sp>
          <p:nvSpPr>
            <p:cNvPr id="21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ICME</a:t>
              </a:r>
            </a:p>
          </p:txBody>
        </p:sp>
        <p:sp>
          <p:nvSpPr>
            <p:cNvPr id="22" name="Textfram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" name="Textframe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Diagramm 52"/>
          <p:cNvGraphicFramePr/>
          <p:nvPr/>
        </p:nvGraphicFramePr>
        <p:xfrm>
          <a:off x="881332" y="4605564"/>
          <a:ext cx="2681287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Diagramm 51"/>
          <p:cNvGraphicFramePr/>
          <p:nvPr/>
        </p:nvGraphicFramePr>
        <p:xfrm>
          <a:off x="3697970" y="2369792"/>
          <a:ext cx="3370180" cy="213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Diagramm 39"/>
          <p:cNvGraphicFramePr>
            <a:graphicFrameLocks noChangeAspect="1"/>
          </p:cNvGraphicFramePr>
          <p:nvPr/>
        </p:nvGraphicFramePr>
        <p:xfrm>
          <a:off x="810928" y="2179647"/>
          <a:ext cx="2880000" cy="214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12</a:t>
            </a:fld>
            <a:endParaRPr lang="de-DE" b="0" dirty="0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81323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Measures of maintenance and repair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Activities and measures during the crisis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39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>
                <a:solidFill>
                  <a:schemeClr val="bg1"/>
                </a:solidFill>
                <a:latin typeface="Tahoma" pitchFamily="34" charset="0"/>
              </a:rPr>
              <a:t>1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blackWhite">
          <a:xfrm>
            <a:off x="7334275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769"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Interpretation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gray">
          <a:xfrm>
            <a:off x="78480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blackWhite">
          <a:xfrm>
            <a:off x="4036837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Effect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gray">
          <a:xfrm>
            <a:off x="4040048" y="1948039"/>
            <a:ext cx="2808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blackWhite">
          <a:xfrm>
            <a:off x="784801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Measure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gray">
          <a:xfrm>
            <a:off x="734891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334265" y="2179647"/>
            <a:ext cx="2679686" cy="4679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657" lvl="1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The basis for maintenance or repair wasn´t requested and evaluated</a:t>
            </a:r>
          </a:p>
          <a:p>
            <a:pPr marL="177657" lvl="1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The result of the reduction of service levels are: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Short dated cost reduction but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Fall in value and higher efforts for repairs 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Shorter life cycle for facilities in the future</a:t>
            </a:r>
            <a:endParaRPr lang="en-US" sz="1000" dirty="0" smtClean="0">
              <a:latin typeface="Helvetica" pitchFamily="34" charset="0"/>
              <a:cs typeface="Helvetica" pitchFamily="34" charset="0"/>
            </a:endParaRPr>
          </a:p>
          <a:p>
            <a:pPr marL="177657" lvl="1" indent="-177657" defTabSz="994567" fontAlgn="auto">
              <a:spcBef>
                <a:spcPct val="60000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The transfer of repair comes to: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Short dated cost reduction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Higher burden of the budgets in the following years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Fall in portfolio value</a:t>
            </a:r>
          </a:p>
          <a:p>
            <a:pPr marL="140593" lvl="1" indent="-140593" defTabSz="794183">
              <a:spcBef>
                <a:spcPct val="25000"/>
              </a:spcBef>
              <a:buClr>
                <a:schemeClr val="bg2"/>
              </a:buClr>
              <a:buSzPct val="120000"/>
              <a:tabLst>
                <a:tab pos="163018" algn="l"/>
              </a:tabLst>
              <a:defRPr/>
            </a:pPr>
            <a:endParaRPr lang="en-US" dirty="0" smtClean="0">
              <a:latin typeface="Helvetica" pitchFamily="34" charset="0"/>
            </a:endParaRPr>
          </a:p>
          <a:p>
            <a:pPr marL="140593" lvl="1" indent="-140593" defTabSz="794183">
              <a:spcBef>
                <a:spcPct val="25000"/>
              </a:spcBef>
              <a:buClr>
                <a:schemeClr val="bg2"/>
              </a:buClr>
              <a:buSzPct val="120000"/>
              <a:tabLst>
                <a:tab pos="163018" algn="l"/>
              </a:tabLst>
              <a:defRPr/>
            </a:pPr>
            <a:endParaRPr lang="en-US" dirty="0" smtClean="0">
              <a:latin typeface="Helvetica" pitchFamily="34" charset="0"/>
            </a:endParaRPr>
          </a:p>
          <a:p>
            <a:pPr marL="140593" lvl="1" indent="-140593" defTabSz="794183">
              <a:spcBef>
                <a:spcPct val="25000"/>
              </a:spcBef>
              <a:buClr>
                <a:schemeClr val="bg2"/>
              </a:buClr>
              <a:buSzPct val="120000"/>
              <a:tabLst>
                <a:tab pos="163018" algn="l"/>
              </a:tabLst>
              <a:defRPr/>
            </a:pPr>
            <a:endParaRPr lang="en-US" dirty="0" smtClean="0">
              <a:latin typeface="Helvetica" pitchFamily="34" charset="0"/>
            </a:endParaRPr>
          </a:p>
          <a:p>
            <a:pPr marL="140593" lvl="1" indent="-140593" defTabSz="794183"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  <a:tabLst>
                <a:tab pos="163018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Effects of measures are short dated,  </a:t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</a:rPr>
              <a:t>this could mean: increased costs in the following years</a:t>
            </a:r>
          </a:p>
          <a:p>
            <a:pPr marL="140593" lvl="1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  <a:tabLst>
                <a:tab pos="163018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Need of a lasting strategy of main-</a:t>
            </a:r>
            <a:r>
              <a:rPr lang="en-US" dirty="0" err="1" smtClean="0">
                <a:latin typeface="Helvetica" pitchFamily="34" charset="0"/>
              </a:rPr>
              <a:t>tenance</a:t>
            </a:r>
            <a:r>
              <a:rPr lang="en-US" dirty="0" smtClean="0">
                <a:latin typeface="Helvetica" pitchFamily="34" charset="0"/>
              </a:rPr>
              <a:t> and repair</a:t>
            </a:r>
          </a:p>
        </p:txBody>
      </p:sp>
      <p:graphicFrame>
        <p:nvGraphicFramePr>
          <p:cNvPr id="48" name="Diagramm 47"/>
          <p:cNvGraphicFramePr/>
          <p:nvPr/>
        </p:nvGraphicFramePr>
        <p:xfrm>
          <a:off x="3548050" y="4717597"/>
          <a:ext cx="3503857" cy="21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" name="Gruppieren 31"/>
          <p:cNvGrpSpPr/>
          <p:nvPr/>
        </p:nvGrpSpPr>
        <p:grpSpPr>
          <a:xfrm>
            <a:off x="6883064" y="2168349"/>
            <a:ext cx="357191" cy="4680000"/>
            <a:chOff x="4476744" y="2142910"/>
            <a:chExt cx="357191" cy="4724982"/>
          </a:xfrm>
        </p:grpSpPr>
        <p:cxnSp>
          <p:nvCxnSpPr>
            <p:cNvPr id="54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5" name="Rechteck 54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56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7" name="Gleichschenkliges Dreieck 56"/>
          <p:cNvSpPr/>
          <p:nvPr/>
        </p:nvSpPr>
        <p:spPr bwMode="auto">
          <a:xfrm rot="10800000">
            <a:off x="8334400" y="5191136"/>
            <a:ext cx="500063" cy="196850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8" name="Rechteck 57"/>
          <p:cNvSpPr/>
          <p:nvPr/>
        </p:nvSpPr>
        <p:spPr bwMode="gray">
          <a:xfrm>
            <a:off x="796925" y="2179638"/>
            <a:ext cx="393734" cy="20988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Reduction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of maintenance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</p:txBody>
      </p:sp>
      <p:cxnSp>
        <p:nvCxnSpPr>
          <p:cNvPr id="60" name="Gerade Verbindung 59"/>
          <p:cNvCxnSpPr/>
          <p:nvPr/>
        </p:nvCxnSpPr>
        <p:spPr bwMode="auto">
          <a:xfrm>
            <a:off x="796926" y="4519679"/>
            <a:ext cx="6048000" cy="158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hteck 29"/>
          <p:cNvSpPr/>
          <p:nvPr/>
        </p:nvSpPr>
        <p:spPr bwMode="gray">
          <a:xfrm>
            <a:off x="796925" y="4762511"/>
            <a:ext cx="393734" cy="20970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Transfer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of repairs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715088" y="4103080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few effect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715088" y="2179638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strong effect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547789" y="4103080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Yes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428942" y="2179638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No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715088" y="6460534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few effect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048119" y="4537093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strong effect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547789" y="6460534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Yes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428942" y="4537093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No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442161" y="4548194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none effect</a:t>
            </a:r>
            <a:endParaRPr lang="en-US" sz="900" dirty="0">
              <a:latin typeface="Helvetica" pitchFamily="34" charset="0"/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 rot="16200000" flipH="1">
            <a:off x="5048252" y="2547933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 rot="5400000">
            <a:off x="5548320" y="4833949"/>
            <a:ext cx="214313" cy="7143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/>
          <p:cNvCxnSpPr/>
          <p:nvPr/>
        </p:nvCxnSpPr>
        <p:spPr bwMode="auto">
          <a:xfrm rot="16200000" flipH="1">
            <a:off x="2119294" y="3976692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 rot="16200000" flipH="1">
            <a:off x="2119295" y="6334147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 rot="16200000" flipH="1">
            <a:off x="5262567" y="6334147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 rot="16200000" flipH="1">
            <a:off x="1976419" y="2547932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>
            <a:stCxn id="41" idx="2"/>
          </p:cNvCxnSpPr>
          <p:nvPr/>
        </p:nvCxnSpPr>
        <p:spPr bwMode="auto">
          <a:xfrm rot="16200000" flipH="1">
            <a:off x="4687737" y="4830622"/>
            <a:ext cx="351820" cy="22632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rot="16200000" flipH="1">
            <a:off x="1976420" y="4905387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rot="16200000" flipH="1">
            <a:off x="5262567" y="3976693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Legende mit Linie 2 43"/>
          <p:cNvSpPr/>
          <p:nvPr/>
        </p:nvSpPr>
        <p:spPr bwMode="gray">
          <a:xfrm>
            <a:off x="3262298" y="2333616"/>
            <a:ext cx="994262" cy="445465"/>
          </a:xfrm>
          <a:prstGeom prst="borderCallout2">
            <a:avLst>
              <a:gd name="adj1" fmla="val 18750"/>
              <a:gd name="adj2" fmla="val 2025"/>
              <a:gd name="adj3" fmla="val 23887"/>
              <a:gd name="adj4" fmla="val -21270"/>
              <a:gd name="adj5" fmla="val 143748"/>
              <a:gd name="adj6" fmla="val -77441"/>
            </a:avLst>
          </a:prstGeom>
          <a:solidFill>
            <a:schemeClr val="tx2"/>
          </a:solidFill>
          <a:ln w="12700">
            <a:solidFill>
              <a:schemeClr val="tx2"/>
            </a:solidFill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Italy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: </a:t>
            </a:r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only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 30 %</a:t>
            </a:r>
            <a:endParaRPr lang="de-DE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9" name="Legende mit Linie 2 48"/>
          <p:cNvSpPr/>
          <p:nvPr/>
        </p:nvSpPr>
        <p:spPr bwMode="gray">
          <a:xfrm>
            <a:off x="3262298" y="4691070"/>
            <a:ext cx="994262" cy="445465"/>
          </a:xfrm>
          <a:prstGeom prst="borderCallout2">
            <a:avLst>
              <a:gd name="adj1" fmla="val 18750"/>
              <a:gd name="adj2" fmla="val 2025"/>
              <a:gd name="adj3" fmla="val 23887"/>
              <a:gd name="adj4" fmla="val -21270"/>
              <a:gd name="adj5" fmla="val 143748"/>
              <a:gd name="adj6" fmla="val -77441"/>
            </a:avLst>
          </a:prstGeom>
          <a:solidFill>
            <a:schemeClr val="tx2"/>
          </a:solidFill>
          <a:ln w="12700">
            <a:solidFill>
              <a:schemeClr val="tx2"/>
            </a:solidFill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Italy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: </a:t>
            </a:r>
            <a:b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no</a:t>
            </a:r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Helvetica" pitchFamily="34" charset="0"/>
              </a:rPr>
              <a:t>transfer</a:t>
            </a:r>
            <a:endParaRPr lang="de-DE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2" hidden="1"/>
          <p:cNvGraphicFramePr>
            <a:graphicFrameLocks/>
          </p:cNvGraphicFramePr>
          <p:nvPr/>
        </p:nvGraphicFramePr>
        <p:xfrm>
          <a:off x="0" y="4"/>
          <a:ext cx="171450" cy="168275"/>
        </p:xfrm>
        <a:graphic>
          <a:graphicData uri="http://schemas.openxmlformats.org/presentationml/2006/ole">
            <p:oleObj spid="_x0000_s216066" r:id="rId11" imgW="0" imgH="0" progId="">
              <p:embed/>
            </p:oleObj>
          </a:graphicData>
        </a:graphic>
      </p:graphicFrame>
      <p:sp>
        <p:nvSpPr>
          <p:cNvPr id="92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84801" y="495577"/>
            <a:ext cx="9217025" cy="803275"/>
          </a:xfrm>
        </p:spPr>
        <p:txBody>
          <a:bodyPr/>
          <a:lstStyle/>
          <a:p>
            <a:r>
              <a:rPr lang="en-US" sz="1500" dirty="0" smtClean="0">
                <a:latin typeface="Helvetica" pitchFamily="34" charset="0"/>
              </a:rPr>
              <a:t>About 50 real estate related savings leavers are to be assessed for their economic potential and implementation requirements</a:t>
            </a:r>
          </a:p>
        </p:txBody>
      </p:sp>
      <p:sp>
        <p:nvSpPr>
          <p:cNvPr id="9221" name="Rectangle 27"/>
          <p:cNvSpPr>
            <a:spLocks noChangeArrowheads="1"/>
          </p:cNvSpPr>
          <p:nvPr/>
        </p:nvSpPr>
        <p:spPr bwMode="blackWhite">
          <a:xfrm>
            <a:off x="784800" y="247048"/>
            <a:ext cx="9193212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89350">
              <a:spcBef>
                <a:spcPct val="60000"/>
              </a:spcBef>
              <a:buClr>
                <a:schemeClr val="bg2"/>
              </a:buClr>
              <a:buSzPct val="80000"/>
            </a:pPr>
            <a:r>
              <a:rPr lang="en-US" sz="1500" dirty="0" smtClean="0">
                <a:solidFill>
                  <a:srgbClr val="0F3B5A"/>
                </a:solidFill>
                <a:latin typeface="Helvetica" pitchFamily="34" charset="0"/>
              </a:rPr>
              <a:t>Savings leavers</a:t>
            </a:r>
            <a:endParaRPr lang="en-US" sz="15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13</a:t>
            </a:fld>
            <a:endParaRPr lang="de-DE" b="0" dirty="0"/>
          </a:p>
        </p:txBody>
      </p:sp>
      <p:sp>
        <p:nvSpPr>
          <p:cNvPr id="36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1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feld 180"/>
          <p:cNvSpPr txBox="1">
            <a:spLocks noChangeArrowheads="1"/>
          </p:cNvSpPr>
          <p:nvPr/>
        </p:nvSpPr>
        <p:spPr bwMode="auto">
          <a:xfrm>
            <a:off x="714409" y="4923120"/>
            <a:ext cx="2522196" cy="15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02" tIns="40849" rIns="81702" bIns="40849">
            <a:spAutoFit/>
          </a:bodyPr>
          <a:lstStyle/>
          <a:p>
            <a:pPr marL="154609" indent="-154609">
              <a:spcAft>
                <a:spcPts val="357"/>
              </a:spcAft>
              <a:buFont typeface="Arial" pitchFamily="34" charset="0"/>
              <a:buChar char="•"/>
              <a:defRPr/>
            </a:pPr>
            <a:r>
              <a:rPr lang="en-US" altLang="zh-HK" dirty="0" smtClean="0">
                <a:solidFill>
                  <a:srgbClr val="0F3B5A"/>
                </a:solidFill>
                <a:latin typeface="Helvetica" pitchFamily="34" charset="0"/>
                <a:ea typeface="新細明體" pitchFamily="18" charset="-120"/>
              </a:rPr>
              <a:t>Consideration of all real estate costs</a:t>
            </a:r>
          </a:p>
          <a:p>
            <a:pPr marL="154609" indent="-154609">
              <a:spcAft>
                <a:spcPts val="357"/>
              </a:spcAft>
              <a:buFont typeface="Arial" pitchFamily="34" charset="0"/>
              <a:buChar char="•"/>
              <a:defRPr/>
            </a:pPr>
            <a:r>
              <a:rPr lang="en-US" altLang="zh-HK" dirty="0" smtClean="0">
                <a:solidFill>
                  <a:srgbClr val="0F3B5A"/>
                </a:solidFill>
                <a:latin typeface="Helvetica" pitchFamily="34" charset="0"/>
                <a:ea typeface="新細明體" pitchFamily="18" charset="-120"/>
              </a:rPr>
              <a:t>Comprehensive cost-reduction by reviewing more than 50 leavers per property</a:t>
            </a:r>
          </a:p>
          <a:p>
            <a:pPr marL="154609" indent="-154609">
              <a:spcAft>
                <a:spcPts val="357"/>
              </a:spcAft>
              <a:buFont typeface="Arial" pitchFamily="34" charset="0"/>
              <a:buChar char="•"/>
              <a:defRPr/>
            </a:pPr>
            <a:r>
              <a:rPr lang="en-US" altLang="zh-HK" dirty="0" smtClean="0">
                <a:solidFill>
                  <a:srgbClr val="0F3B5A"/>
                </a:solidFill>
                <a:latin typeface="Helvetica" pitchFamily="34" charset="0"/>
                <a:ea typeface="新細明體" pitchFamily="18" charset="-120"/>
              </a:rPr>
              <a:t>Individual appraisal with regard to potentials and feasibility</a:t>
            </a:r>
          </a:p>
          <a:p>
            <a:pPr marL="154609" indent="-154609">
              <a:spcAft>
                <a:spcPts val="357"/>
              </a:spcAft>
              <a:buFont typeface="Arial" pitchFamily="34" charset="0"/>
              <a:buChar char="•"/>
              <a:defRPr/>
            </a:pPr>
            <a:r>
              <a:rPr lang="en-US" altLang="zh-HK" dirty="0" smtClean="0">
                <a:solidFill>
                  <a:srgbClr val="0F3B5A"/>
                </a:solidFill>
                <a:latin typeface="Helvetica" pitchFamily="34" charset="0"/>
                <a:ea typeface="新細明體" pitchFamily="18" charset="-120"/>
              </a:rPr>
              <a:t>Identification of Quick Wins</a:t>
            </a:r>
          </a:p>
        </p:txBody>
      </p:sp>
      <p:sp>
        <p:nvSpPr>
          <p:cNvPr id="38" name="Textfeld 77"/>
          <p:cNvSpPr txBox="1">
            <a:spLocks noChangeArrowheads="1"/>
          </p:cNvSpPr>
          <p:nvPr/>
        </p:nvSpPr>
        <p:spPr bwMode="auto">
          <a:xfrm>
            <a:off x="3551340" y="1670039"/>
            <a:ext cx="46001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CREM- Savings leavers</a:t>
            </a:r>
          </a:p>
        </p:txBody>
      </p:sp>
      <p:sp>
        <p:nvSpPr>
          <p:cNvPr id="39" name="RbLeanShape Arrow Option 2 9"/>
          <p:cNvSpPr/>
          <p:nvPr>
            <p:custDataLst>
              <p:tags r:id="rId3"/>
            </p:custDataLst>
          </p:nvPr>
        </p:nvSpPr>
        <p:spPr>
          <a:xfrm>
            <a:off x="3507316" y="1939352"/>
            <a:ext cx="1152699" cy="381451"/>
          </a:xfrm>
          <a:custGeom>
            <a:avLst/>
            <a:gdLst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91944"/>
              <a:gd name="connsiteY0" fmla="*/ 0 h 508000"/>
              <a:gd name="connsiteX1" fmla="*/ 330200 w 491944"/>
              <a:gd name="connsiteY1" fmla="*/ 0 h 508000"/>
              <a:gd name="connsiteX2" fmla="*/ 491944 w 491944"/>
              <a:gd name="connsiteY2" fmla="*/ 254000 h 508000"/>
              <a:gd name="connsiteX3" fmla="*/ 330200 w 491944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48514"/>
              <a:gd name="connsiteY0" fmla="*/ 0 h 508000"/>
              <a:gd name="connsiteX1" fmla="*/ 330200 w 448514"/>
              <a:gd name="connsiteY1" fmla="*/ 0 h 508000"/>
              <a:gd name="connsiteX2" fmla="*/ 448514 w 448514"/>
              <a:gd name="connsiteY2" fmla="*/ 254000 h 508000"/>
              <a:gd name="connsiteX3" fmla="*/ 330200 w 448514"/>
              <a:gd name="connsiteY3" fmla="*/ 508000 h 508000"/>
              <a:gd name="connsiteX0" fmla="*/ 0 w 439828"/>
              <a:gd name="connsiteY0" fmla="*/ 0 h 508000"/>
              <a:gd name="connsiteX1" fmla="*/ 330200 w 439828"/>
              <a:gd name="connsiteY1" fmla="*/ 0 h 508000"/>
              <a:gd name="connsiteX2" fmla="*/ 439828 w 439828"/>
              <a:gd name="connsiteY2" fmla="*/ 254000 h 508000"/>
              <a:gd name="connsiteX3" fmla="*/ 330200 w 439828"/>
              <a:gd name="connsiteY3" fmla="*/ 508000 h 508000"/>
              <a:gd name="connsiteX0" fmla="*/ 0 w 431142"/>
              <a:gd name="connsiteY0" fmla="*/ 0 h 508000"/>
              <a:gd name="connsiteX1" fmla="*/ 330200 w 431142"/>
              <a:gd name="connsiteY1" fmla="*/ 0 h 508000"/>
              <a:gd name="connsiteX2" fmla="*/ 431142 w 431142"/>
              <a:gd name="connsiteY2" fmla="*/ 254000 h 508000"/>
              <a:gd name="connsiteX3" fmla="*/ 330200 w 431142"/>
              <a:gd name="connsiteY3" fmla="*/ 508000 h 508000"/>
              <a:gd name="connsiteX0" fmla="*/ 0 w 422456"/>
              <a:gd name="connsiteY0" fmla="*/ 0 h 508000"/>
              <a:gd name="connsiteX1" fmla="*/ 330200 w 422456"/>
              <a:gd name="connsiteY1" fmla="*/ 0 h 508000"/>
              <a:gd name="connsiteX2" fmla="*/ 422456 w 422456"/>
              <a:gd name="connsiteY2" fmla="*/ 254000 h 508000"/>
              <a:gd name="connsiteX3" fmla="*/ 330200 w 422456"/>
              <a:gd name="connsiteY3" fmla="*/ 508000 h 508000"/>
              <a:gd name="connsiteX0" fmla="*/ 0 w 413770"/>
              <a:gd name="connsiteY0" fmla="*/ 0 h 508000"/>
              <a:gd name="connsiteX1" fmla="*/ 330200 w 413770"/>
              <a:gd name="connsiteY1" fmla="*/ 0 h 508000"/>
              <a:gd name="connsiteX2" fmla="*/ 413770 w 413770"/>
              <a:gd name="connsiteY2" fmla="*/ 254000 h 508000"/>
              <a:gd name="connsiteX3" fmla="*/ 330200 w 413770"/>
              <a:gd name="connsiteY3" fmla="*/ 508000 h 508000"/>
              <a:gd name="connsiteX0" fmla="*/ 0 w 405084"/>
              <a:gd name="connsiteY0" fmla="*/ 0 h 508000"/>
              <a:gd name="connsiteX1" fmla="*/ 330200 w 405084"/>
              <a:gd name="connsiteY1" fmla="*/ 0 h 508000"/>
              <a:gd name="connsiteX2" fmla="*/ 405084 w 405084"/>
              <a:gd name="connsiteY2" fmla="*/ 254000 h 508000"/>
              <a:gd name="connsiteX3" fmla="*/ 330200 w 405084"/>
              <a:gd name="connsiteY3" fmla="*/ 508000 h 508000"/>
              <a:gd name="connsiteX0" fmla="*/ 0 w 396398"/>
              <a:gd name="connsiteY0" fmla="*/ 0 h 508000"/>
              <a:gd name="connsiteX1" fmla="*/ 330200 w 396398"/>
              <a:gd name="connsiteY1" fmla="*/ 0 h 508000"/>
              <a:gd name="connsiteX2" fmla="*/ 396398 w 396398"/>
              <a:gd name="connsiteY2" fmla="*/ 254000 h 508000"/>
              <a:gd name="connsiteX3" fmla="*/ 330200 w 396398"/>
              <a:gd name="connsiteY3" fmla="*/ 508000 h 508000"/>
              <a:gd name="connsiteX0" fmla="*/ 0 w 387712"/>
              <a:gd name="connsiteY0" fmla="*/ 0 h 508000"/>
              <a:gd name="connsiteX1" fmla="*/ 330200 w 387712"/>
              <a:gd name="connsiteY1" fmla="*/ 0 h 508000"/>
              <a:gd name="connsiteX2" fmla="*/ 387712 w 387712"/>
              <a:gd name="connsiteY2" fmla="*/ 254000 h 508000"/>
              <a:gd name="connsiteX3" fmla="*/ 330200 w 387712"/>
              <a:gd name="connsiteY3" fmla="*/ 508000 h 508000"/>
              <a:gd name="connsiteX0" fmla="*/ 0 w 379026"/>
              <a:gd name="connsiteY0" fmla="*/ 0 h 508000"/>
              <a:gd name="connsiteX1" fmla="*/ 330200 w 379026"/>
              <a:gd name="connsiteY1" fmla="*/ 0 h 508000"/>
              <a:gd name="connsiteX2" fmla="*/ 379026 w 379026"/>
              <a:gd name="connsiteY2" fmla="*/ 254000 h 508000"/>
              <a:gd name="connsiteX3" fmla="*/ 330200 w 379026"/>
              <a:gd name="connsiteY3" fmla="*/ 508000 h 508000"/>
              <a:gd name="connsiteX0" fmla="*/ 0 w 370340"/>
              <a:gd name="connsiteY0" fmla="*/ 0 h 508000"/>
              <a:gd name="connsiteX1" fmla="*/ 330200 w 370340"/>
              <a:gd name="connsiteY1" fmla="*/ 0 h 508000"/>
              <a:gd name="connsiteX2" fmla="*/ 370340 w 370340"/>
              <a:gd name="connsiteY2" fmla="*/ 254000 h 508000"/>
              <a:gd name="connsiteX3" fmla="*/ 330200 w 370340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40" h="508000">
                <a:moveTo>
                  <a:pt x="0" y="0"/>
                </a:moveTo>
                <a:lnTo>
                  <a:pt x="330200" y="0"/>
                </a:lnTo>
                <a:lnTo>
                  <a:pt x="370340" y="254000"/>
                </a:lnTo>
                <a:lnTo>
                  <a:pt x="330200" y="508000"/>
                </a:lnTo>
              </a:path>
            </a:pathLst>
          </a:custGeom>
          <a:solidFill>
            <a:schemeClr val="bg1"/>
          </a:solidFill>
          <a:ln w="2222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font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0" name="RbLeanShape Arrow Option 2 9"/>
          <p:cNvSpPr/>
          <p:nvPr>
            <p:custDataLst>
              <p:tags r:id="rId4"/>
            </p:custDataLst>
          </p:nvPr>
        </p:nvSpPr>
        <p:spPr>
          <a:xfrm>
            <a:off x="4771470" y="1939352"/>
            <a:ext cx="1152699" cy="381451"/>
          </a:xfrm>
          <a:custGeom>
            <a:avLst/>
            <a:gdLst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91944"/>
              <a:gd name="connsiteY0" fmla="*/ 0 h 508000"/>
              <a:gd name="connsiteX1" fmla="*/ 330200 w 491944"/>
              <a:gd name="connsiteY1" fmla="*/ 0 h 508000"/>
              <a:gd name="connsiteX2" fmla="*/ 491944 w 491944"/>
              <a:gd name="connsiteY2" fmla="*/ 254000 h 508000"/>
              <a:gd name="connsiteX3" fmla="*/ 330200 w 491944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48514"/>
              <a:gd name="connsiteY0" fmla="*/ 0 h 508000"/>
              <a:gd name="connsiteX1" fmla="*/ 330200 w 448514"/>
              <a:gd name="connsiteY1" fmla="*/ 0 h 508000"/>
              <a:gd name="connsiteX2" fmla="*/ 448514 w 448514"/>
              <a:gd name="connsiteY2" fmla="*/ 254000 h 508000"/>
              <a:gd name="connsiteX3" fmla="*/ 330200 w 448514"/>
              <a:gd name="connsiteY3" fmla="*/ 508000 h 508000"/>
              <a:gd name="connsiteX0" fmla="*/ 0 w 439828"/>
              <a:gd name="connsiteY0" fmla="*/ 0 h 508000"/>
              <a:gd name="connsiteX1" fmla="*/ 330200 w 439828"/>
              <a:gd name="connsiteY1" fmla="*/ 0 h 508000"/>
              <a:gd name="connsiteX2" fmla="*/ 439828 w 439828"/>
              <a:gd name="connsiteY2" fmla="*/ 254000 h 508000"/>
              <a:gd name="connsiteX3" fmla="*/ 330200 w 439828"/>
              <a:gd name="connsiteY3" fmla="*/ 508000 h 508000"/>
              <a:gd name="connsiteX0" fmla="*/ 0 w 431142"/>
              <a:gd name="connsiteY0" fmla="*/ 0 h 508000"/>
              <a:gd name="connsiteX1" fmla="*/ 330200 w 431142"/>
              <a:gd name="connsiteY1" fmla="*/ 0 h 508000"/>
              <a:gd name="connsiteX2" fmla="*/ 431142 w 431142"/>
              <a:gd name="connsiteY2" fmla="*/ 254000 h 508000"/>
              <a:gd name="connsiteX3" fmla="*/ 330200 w 431142"/>
              <a:gd name="connsiteY3" fmla="*/ 508000 h 508000"/>
              <a:gd name="connsiteX0" fmla="*/ 0 w 422456"/>
              <a:gd name="connsiteY0" fmla="*/ 0 h 508000"/>
              <a:gd name="connsiteX1" fmla="*/ 330200 w 422456"/>
              <a:gd name="connsiteY1" fmla="*/ 0 h 508000"/>
              <a:gd name="connsiteX2" fmla="*/ 422456 w 422456"/>
              <a:gd name="connsiteY2" fmla="*/ 254000 h 508000"/>
              <a:gd name="connsiteX3" fmla="*/ 330200 w 422456"/>
              <a:gd name="connsiteY3" fmla="*/ 508000 h 508000"/>
              <a:gd name="connsiteX0" fmla="*/ 0 w 413770"/>
              <a:gd name="connsiteY0" fmla="*/ 0 h 508000"/>
              <a:gd name="connsiteX1" fmla="*/ 330200 w 413770"/>
              <a:gd name="connsiteY1" fmla="*/ 0 h 508000"/>
              <a:gd name="connsiteX2" fmla="*/ 413770 w 413770"/>
              <a:gd name="connsiteY2" fmla="*/ 254000 h 508000"/>
              <a:gd name="connsiteX3" fmla="*/ 330200 w 413770"/>
              <a:gd name="connsiteY3" fmla="*/ 508000 h 508000"/>
              <a:gd name="connsiteX0" fmla="*/ 0 w 405084"/>
              <a:gd name="connsiteY0" fmla="*/ 0 h 508000"/>
              <a:gd name="connsiteX1" fmla="*/ 330200 w 405084"/>
              <a:gd name="connsiteY1" fmla="*/ 0 h 508000"/>
              <a:gd name="connsiteX2" fmla="*/ 405084 w 405084"/>
              <a:gd name="connsiteY2" fmla="*/ 254000 h 508000"/>
              <a:gd name="connsiteX3" fmla="*/ 330200 w 405084"/>
              <a:gd name="connsiteY3" fmla="*/ 508000 h 508000"/>
              <a:gd name="connsiteX0" fmla="*/ 0 w 396398"/>
              <a:gd name="connsiteY0" fmla="*/ 0 h 508000"/>
              <a:gd name="connsiteX1" fmla="*/ 330200 w 396398"/>
              <a:gd name="connsiteY1" fmla="*/ 0 h 508000"/>
              <a:gd name="connsiteX2" fmla="*/ 396398 w 396398"/>
              <a:gd name="connsiteY2" fmla="*/ 254000 h 508000"/>
              <a:gd name="connsiteX3" fmla="*/ 330200 w 396398"/>
              <a:gd name="connsiteY3" fmla="*/ 508000 h 508000"/>
              <a:gd name="connsiteX0" fmla="*/ 0 w 387712"/>
              <a:gd name="connsiteY0" fmla="*/ 0 h 508000"/>
              <a:gd name="connsiteX1" fmla="*/ 330200 w 387712"/>
              <a:gd name="connsiteY1" fmla="*/ 0 h 508000"/>
              <a:gd name="connsiteX2" fmla="*/ 387712 w 387712"/>
              <a:gd name="connsiteY2" fmla="*/ 254000 h 508000"/>
              <a:gd name="connsiteX3" fmla="*/ 330200 w 387712"/>
              <a:gd name="connsiteY3" fmla="*/ 508000 h 508000"/>
              <a:gd name="connsiteX0" fmla="*/ 0 w 379026"/>
              <a:gd name="connsiteY0" fmla="*/ 0 h 508000"/>
              <a:gd name="connsiteX1" fmla="*/ 330200 w 379026"/>
              <a:gd name="connsiteY1" fmla="*/ 0 h 508000"/>
              <a:gd name="connsiteX2" fmla="*/ 379026 w 379026"/>
              <a:gd name="connsiteY2" fmla="*/ 254000 h 508000"/>
              <a:gd name="connsiteX3" fmla="*/ 330200 w 379026"/>
              <a:gd name="connsiteY3" fmla="*/ 508000 h 508000"/>
              <a:gd name="connsiteX0" fmla="*/ 0 w 370340"/>
              <a:gd name="connsiteY0" fmla="*/ 0 h 508000"/>
              <a:gd name="connsiteX1" fmla="*/ 330200 w 370340"/>
              <a:gd name="connsiteY1" fmla="*/ 0 h 508000"/>
              <a:gd name="connsiteX2" fmla="*/ 370340 w 370340"/>
              <a:gd name="connsiteY2" fmla="*/ 254000 h 508000"/>
              <a:gd name="connsiteX3" fmla="*/ 330200 w 370340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40" h="508000">
                <a:moveTo>
                  <a:pt x="0" y="0"/>
                </a:moveTo>
                <a:lnTo>
                  <a:pt x="330200" y="0"/>
                </a:lnTo>
                <a:lnTo>
                  <a:pt x="370340" y="254000"/>
                </a:lnTo>
                <a:lnTo>
                  <a:pt x="330200" y="508000"/>
                </a:lnTo>
              </a:path>
            </a:pathLst>
          </a:custGeom>
          <a:solidFill>
            <a:schemeClr val="bg1"/>
          </a:solidFill>
          <a:ln w="2222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font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1" name="RbLeanShape Arrow Option 2 9"/>
          <p:cNvSpPr/>
          <p:nvPr>
            <p:custDataLst>
              <p:tags r:id="rId5"/>
            </p:custDataLst>
          </p:nvPr>
        </p:nvSpPr>
        <p:spPr>
          <a:xfrm>
            <a:off x="6066154" y="1939352"/>
            <a:ext cx="1152699" cy="381451"/>
          </a:xfrm>
          <a:custGeom>
            <a:avLst/>
            <a:gdLst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91944"/>
              <a:gd name="connsiteY0" fmla="*/ 0 h 508000"/>
              <a:gd name="connsiteX1" fmla="*/ 330200 w 491944"/>
              <a:gd name="connsiteY1" fmla="*/ 0 h 508000"/>
              <a:gd name="connsiteX2" fmla="*/ 491944 w 491944"/>
              <a:gd name="connsiteY2" fmla="*/ 254000 h 508000"/>
              <a:gd name="connsiteX3" fmla="*/ 330200 w 491944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48514"/>
              <a:gd name="connsiteY0" fmla="*/ 0 h 508000"/>
              <a:gd name="connsiteX1" fmla="*/ 330200 w 448514"/>
              <a:gd name="connsiteY1" fmla="*/ 0 h 508000"/>
              <a:gd name="connsiteX2" fmla="*/ 448514 w 448514"/>
              <a:gd name="connsiteY2" fmla="*/ 254000 h 508000"/>
              <a:gd name="connsiteX3" fmla="*/ 330200 w 448514"/>
              <a:gd name="connsiteY3" fmla="*/ 508000 h 508000"/>
              <a:gd name="connsiteX0" fmla="*/ 0 w 439828"/>
              <a:gd name="connsiteY0" fmla="*/ 0 h 508000"/>
              <a:gd name="connsiteX1" fmla="*/ 330200 w 439828"/>
              <a:gd name="connsiteY1" fmla="*/ 0 h 508000"/>
              <a:gd name="connsiteX2" fmla="*/ 439828 w 439828"/>
              <a:gd name="connsiteY2" fmla="*/ 254000 h 508000"/>
              <a:gd name="connsiteX3" fmla="*/ 330200 w 439828"/>
              <a:gd name="connsiteY3" fmla="*/ 508000 h 508000"/>
              <a:gd name="connsiteX0" fmla="*/ 0 w 431142"/>
              <a:gd name="connsiteY0" fmla="*/ 0 h 508000"/>
              <a:gd name="connsiteX1" fmla="*/ 330200 w 431142"/>
              <a:gd name="connsiteY1" fmla="*/ 0 h 508000"/>
              <a:gd name="connsiteX2" fmla="*/ 431142 w 431142"/>
              <a:gd name="connsiteY2" fmla="*/ 254000 h 508000"/>
              <a:gd name="connsiteX3" fmla="*/ 330200 w 431142"/>
              <a:gd name="connsiteY3" fmla="*/ 508000 h 508000"/>
              <a:gd name="connsiteX0" fmla="*/ 0 w 422456"/>
              <a:gd name="connsiteY0" fmla="*/ 0 h 508000"/>
              <a:gd name="connsiteX1" fmla="*/ 330200 w 422456"/>
              <a:gd name="connsiteY1" fmla="*/ 0 h 508000"/>
              <a:gd name="connsiteX2" fmla="*/ 422456 w 422456"/>
              <a:gd name="connsiteY2" fmla="*/ 254000 h 508000"/>
              <a:gd name="connsiteX3" fmla="*/ 330200 w 422456"/>
              <a:gd name="connsiteY3" fmla="*/ 508000 h 508000"/>
              <a:gd name="connsiteX0" fmla="*/ 0 w 413770"/>
              <a:gd name="connsiteY0" fmla="*/ 0 h 508000"/>
              <a:gd name="connsiteX1" fmla="*/ 330200 w 413770"/>
              <a:gd name="connsiteY1" fmla="*/ 0 h 508000"/>
              <a:gd name="connsiteX2" fmla="*/ 413770 w 413770"/>
              <a:gd name="connsiteY2" fmla="*/ 254000 h 508000"/>
              <a:gd name="connsiteX3" fmla="*/ 330200 w 413770"/>
              <a:gd name="connsiteY3" fmla="*/ 508000 h 508000"/>
              <a:gd name="connsiteX0" fmla="*/ 0 w 405084"/>
              <a:gd name="connsiteY0" fmla="*/ 0 h 508000"/>
              <a:gd name="connsiteX1" fmla="*/ 330200 w 405084"/>
              <a:gd name="connsiteY1" fmla="*/ 0 h 508000"/>
              <a:gd name="connsiteX2" fmla="*/ 405084 w 405084"/>
              <a:gd name="connsiteY2" fmla="*/ 254000 h 508000"/>
              <a:gd name="connsiteX3" fmla="*/ 330200 w 405084"/>
              <a:gd name="connsiteY3" fmla="*/ 508000 h 508000"/>
              <a:gd name="connsiteX0" fmla="*/ 0 w 396398"/>
              <a:gd name="connsiteY0" fmla="*/ 0 h 508000"/>
              <a:gd name="connsiteX1" fmla="*/ 330200 w 396398"/>
              <a:gd name="connsiteY1" fmla="*/ 0 h 508000"/>
              <a:gd name="connsiteX2" fmla="*/ 396398 w 396398"/>
              <a:gd name="connsiteY2" fmla="*/ 254000 h 508000"/>
              <a:gd name="connsiteX3" fmla="*/ 330200 w 396398"/>
              <a:gd name="connsiteY3" fmla="*/ 508000 h 508000"/>
              <a:gd name="connsiteX0" fmla="*/ 0 w 387712"/>
              <a:gd name="connsiteY0" fmla="*/ 0 h 508000"/>
              <a:gd name="connsiteX1" fmla="*/ 330200 w 387712"/>
              <a:gd name="connsiteY1" fmla="*/ 0 h 508000"/>
              <a:gd name="connsiteX2" fmla="*/ 387712 w 387712"/>
              <a:gd name="connsiteY2" fmla="*/ 254000 h 508000"/>
              <a:gd name="connsiteX3" fmla="*/ 330200 w 387712"/>
              <a:gd name="connsiteY3" fmla="*/ 508000 h 508000"/>
              <a:gd name="connsiteX0" fmla="*/ 0 w 379026"/>
              <a:gd name="connsiteY0" fmla="*/ 0 h 508000"/>
              <a:gd name="connsiteX1" fmla="*/ 330200 w 379026"/>
              <a:gd name="connsiteY1" fmla="*/ 0 h 508000"/>
              <a:gd name="connsiteX2" fmla="*/ 379026 w 379026"/>
              <a:gd name="connsiteY2" fmla="*/ 254000 h 508000"/>
              <a:gd name="connsiteX3" fmla="*/ 330200 w 379026"/>
              <a:gd name="connsiteY3" fmla="*/ 508000 h 508000"/>
              <a:gd name="connsiteX0" fmla="*/ 0 w 370340"/>
              <a:gd name="connsiteY0" fmla="*/ 0 h 508000"/>
              <a:gd name="connsiteX1" fmla="*/ 330200 w 370340"/>
              <a:gd name="connsiteY1" fmla="*/ 0 h 508000"/>
              <a:gd name="connsiteX2" fmla="*/ 370340 w 370340"/>
              <a:gd name="connsiteY2" fmla="*/ 254000 h 508000"/>
              <a:gd name="connsiteX3" fmla="*/ 330200 w 370340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40" h="508000">
                <a:moveTo>
                  <a:pt x="0" y="0"/>
                </a:moveTo>
                <a:lnTo>
                  <a:pt x="330200" y="0"/>
                </a:lnTo>
                <a:lnTo>
                  <a:pt x="370340" y="254000"/>
                </a:lnTo>
                <a:lnTo>
                  <a:pt x="330200" y="508000"/>
                </a:lnTo>
              </a:path>
            </a:pathLst>
          </a:custGeom>
          <a:solidFill>
            <a:schemeClr val="bg1"/>
          </a:solidFill>
          <a:ln w="2222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font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2" name="RbLeanShape Arrow Option 2 9"/>
          <p:cNvSpPr/>
          <p:nvPr>
            <p:custDataLst>
              <p:tags r:id="rId6"/>
            </p:custDataLst>
          </p:nvPr>
        </p:nvSpPr>
        <p:spPr>
          <a:xfrm>
            <a:off x="7284504" y="1939352"/>
            <a:ext cx="1152699" cy="381451"/>
          </a:xfrm>
          <a:custGeom>
            <a:avLst/>
            <a:gdLst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91944"/>
              <a:gd name="connsiteY0" fmla="*/ 0 h 508000"/>
              <a:gd name="connsiteX1" fmla="*/ 330200 w 491944"/>
              <a:gd name="connsiteY1" fmla="*/ 0 h 508000"/>
              <a:gd name="connsiteX2" fmla="*/ 491944 w 491944"/>
              <a:gd name="connsiteY2" fmla="*/ 254000 h 508000"/>
              <a:gd name="connsiteX3" fmla="*/ 330200 w 491944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48514"/>
              <a:gd name="connsiteY0" fmla="*/ 0 h 508000"/>
              <a:gd name="connsiteX1" fmla="*/ 330200 w 448514"/>
              <a:gd name="connsiteY1" fmla="*/ 0 h 508000"/>
              <a:gd name="connsiteX2" fmla="*/ 448514 w 448514"/>
              <a:gd name="connsiteY2" fmla="*/ 254000 h 508000"/>
              <a:gd name="connsiteX3" fmla="*/ 330200 w 448514"/>
              <a:gd name="connsiteY3" fmla="*/ 508000 h 508000"/>
              <a:gd name="connsiteX0" fmla="*/ 0 w 439828"/>
              <a:gd name="connsiteY0" fmla="*/ 0 h 508000"/>
              <a:gd name="connsiteX1" fmla="*/ 330200 w 439828"/>
              <a:gd name="connsiteY1" fmla="*/ 0 h 508000"/>
              <a:gd name="connsiteX2" fmla="*/ 439828 w 439828"/>
              <a:gd name="connsiteY2" fmla="*/ 254000 h 508000"/>
              <a:gd name="connsiteX3" fmla="*/ 330200 w 439828"/>
              <a:gd name="connsiteY3" fmla="*/ 508000 h 508000"/>
              <a:gd name="connsiteX0" fmla="*/ 0 w 431142"/>
              <a:gd name="connsiteY0" fmla="*/ 0 h 508000"/>
              <a:gd name="connsiteX1" fmla="*/ 330200 w 431142"/>
              <a:gd name="connsiteY1" fmla="*/ 0 h 508000"/>
              <a:gd name="connsiteX2" fmla="*/ 431142 w 431142"/>
              <a:gd name="connsiteY2" fmla="*/ 254000 h 508000"/>
              <a:gd name="connsiteX3" fmla="*/ 330200 w 431142"/>
              <a:gd name="connsiteY3" fmla="*/ 508000 h 508000"/>
              <a:gd name="connsiteX0" fmla="*/ 0 w 422456"/>
              <a:gd name="connsiteY0" fmla="*/ 0 h 508000"/>
              <a:gd name="connsiteX1" fmla="*/ 330200 w 422456"/>
              <a:gd name="connsiteY1" fmla="*/ 0 h 508000"/>
              <a:gd name="connsiteX2" fmla="*/ 422456 w 422456"/>
              <a:gd name="connsiteY2" fmla="*/ 254000 h 508000"/>
              <a:gd name="connsiteX3" fmla="*/ 330200 w 422456"/>
              <a:gd name="connsiteY3" fmla="*/ 508000 h 508000"/>
              <a:gd name="connsiteX0" fmla="*/ 0 w 413770"/>
              <a:gd name="connsiteY0" fmla="*/ 0 h 508000"/>
              <a:gd name="connsiteX1" fmla="*/ 330200 w 413770"/>
              <a:gd name="connsiteY1" fmla="*/ 0 h 508000"/>
              <a:gd name="connsiteX2" fmla="*/ 413770 w 413770"/>
              <a:gd name="connsiteY2" fmla="*/ 254000 h 508000"/>
              <a:gd name="connsiteX3" fmla="*/ 330200 w 413770"/>
              <a:gd name="connsiteY3" fmla="*/ 508000 h 508000"/>
              <a:gd name="connsiteX0" fmla="*/ 0 w 405084"/>
              <a:gd name="connsiteY0" fmla="*/ 0 h 508000"/>
              <a:gd name="connsiteX1" fmla="*/ 330200 w 405084"/>
              <a:gd name="connsiteY1" fmla="*/ 0 h 508000"/>
              <a:gd name="connsiteX2" fmla="*/ 405084 w 405084"/>
              <a:gd name="connsiteY2" fmla="*/ 254000 h 508000"/>
              <a:gd name="connsiteX3" fmla="*/ 330200 w 405084"/>
              <a:gd name="connsiteY3" fmla="*/ 508000 h 508000"/>
              <a:gd name="connsiteX0" fmla="*/ 0 w 396398"/>
              <a:gd name="connsiteY0" fmla="*/ 0 h 508000"/>
              <a:gd name="connsiteX1" fmla="*/ 330200 w 396398"/>
              <a:gd name="connsiteY1" fmla="*/ 0 h 508000"/>
              <a:gd name="connsiteX2" fmla="*/ 396398 w 396398"/>
              <a:gd name="connsiteY2" fmla="*/ 254000 h 508000"/>
              <a:gd name="connsiteX3" fmla="*/ 330200 w 396398"/>
              <a:gd name="connsiteY3" fmla="*/ 508000 h 508000"/>
              <a:gd name="connsiteX0" fmla="*/ 0 w 387712"/>
              <a:gd name="connsiteY0" fmla="*/ 0 h 508000"/>
              <a:gd name="connsiteX1" fmla="*/ 330200 w 387712"/>
              <a:gd name="connsiteY1" fmla="*/ 0 h 508000"/>
              <a:gd name="connsiteX2" fmla="*/ 387712 w 387712"/>
              <a:gd name="connsiteY2" fmla="*/ 254000 h 508000"/>
              <a:gd name="connsiteX3" fmla="*/ 330200 w 387712"/>
              <a:gd name="connsiteY3" fmla="*/ 508000 h 508000"/>
              <a:gd name="connsiteX0" fmla="*/ 0 w 379026"/>
              <a:gd name="connsiteY0" fmla="*/ 0 h 508000"/>
              <a:gd name="connsiteX1" fmla="*/ 330200 w 379026"/>
              <a:gd name="connsiteY1" fmla="*/ 0 h 508000"/>
              <a:gd name="connsiteX2" fmla="*/ 379026 w 379026"/>
              <a:gd name="connsiteY2" fmla="*/ 254000 h 508000"/>
              <a:gd name="connsiteX3" fmla="*/ 330200 w 379026"/>
              <a:gd name="connsiteY3" fmla="*/ 508000 h 508000"/>
              <a:gd name="connsiteX0" fmla="*/ 0 w 370340"/>
              <a:gd name="connsiteY0" fmla="*/ 0 h 508000"/>
              <a:gd name="connsiteX1" fmla="*/ 330200 w 370340"/>
              <a:gd name="connsiteY1" fmla="*/ 0 h 508000"/>
              <a:gd name="connsiteX2" fmla="*/ 370340 w 370340"/>
              <a:gd name="connsiteY2" fmla="*/ 254000 h 508000"/>
              <a:gd name="connsiteX3" fmla="*/ 330200 w 370340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40" h="508000">
                <a:moveTo>
                  <a:pt x="0" y="0"/>
                </a:moveTo>
                <a:lnTo>
                  <a:pt x="330200" y="0"/>
                </a:lnTo>
                <a:lnTo>
                  <a:pt x="370340" y="254000"/>
                </a:lnTo>
                <a:lnTo>
                  <a:pt x="330200" y="508000"/>
                </a:lnTo>
              </a:path>
            </a:pathLst>
          </a:custGeom>
          <a:solidFill>
            <a:schemeClr val="bg1"/>
          </a:solidFill>
          <a:ln w="2222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font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3" name="Text12"/>
          <p:cNvSpPr>
            <a:spLocks noChangeArrowheads="1"/>
          </p:cNvSpPr>
          <p:nvPr/>
        </p:nvSpPr>
        <p:spPr bwMode="auto">
          <a:xfrm>
            <a:off x="3493101" y="2254655"/>
            <a:ext cx="1175600" cy="403054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43250" lvl="1" indent="-465242" defTabSz="295032" fontAlgn="t">
              <a:spcBef>
                <a:spcPts val="90"/>
              </a:spcBef>
              <a:tabLst>
                <a:tab pos="238294" algn="l"/>
              </a:tabLst>
            </a:pPr>
            <a:endParaRPr lang="en-US" sz="900" u="sng" dirty="0" smtClean="0">
              <a:solidFill>
                <a:srgbClr val="12638C"/>
              </a:solidFill>
              <a:latin typeface="Helvetica" pitchFamily="34" charset="0"/>
            </a:endParaRP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Standardization</a:t>
            </a:r>
            <a:br>
              <a:rPr lang="en-US" sz="900" dirty="0" smtClean="0">
                <a:latin typeface="Helvetica" pitchFamily="34" charset="0"/>
              </a:rPr>
            </a:br>
            <a:r>
              <a:rPr lang="en-US" sz="900" dirty="0" smtClean="0">
                <a:latin typeface="Helvetica" pitchFamily="34" charset="0"/>
              </a:rPr>
              <a:t>Service Levels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Reduction Service Levels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Price negotiations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New tender offers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Service provider bundling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Introduction of standardized contracts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Outsourcing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Management of service providers 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Bonus/ </a:t>
            </a:r>
            <a:r>
              <a:rPr lang="en-US" sz="900" dirty="0" err="1" smtClean="0">
                <a:latin typeface="Helvetica" pitchFamily="34" charset="0"/>
              </a:rPr>
              <a:t>Malus</a:t>
            </a:r>
            <a:r>
              <a:rPr lang="en-US" sz="900" dirty="0" smtClean="0">
                <a:latin typeface="Helvetica" pitchFamily="34" charset="0"/>
              </a:rPr>
              <a:t>- systems for external </a:t>
            </a:r>
            <a:r>
              <a:rPr lang="en-US" sz="900" dirty="0" err="1" smtClean="0">
                <a:latin typeface="Helvetica" pitchFamily="34" charset="0"/>
              </a:rPr>
              <a:t>mngt</a:t>
            </a:r>
            <a:r>
              <a:rPr lang="en-US" sz="900" dirty="0" smtClean="0">
                <a:latin typeface="Helvetica" pitchFamily="34" charset="0"/>
              </a:rPr>
              <a:t>, 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Quality inspection and defining </a:t>
            </a:r>
            <a:r>
              <a:rPr lang="en-US" sz="900" dirty="0" err="1" smtClean="0">
                <a:latin typeface="Helvetica" pitchFamily="34" charset="0"/>
              </a:rPr>
              <a:t>Malus</a:t>
            </a:r>
            <a:r>
              <a:rPr lang="en-US" sz="900" dirty="0" smtClean="0">
                <a:latin typeface="Helvetica" pitchFamily="34" charset="0"/>
              </a:rPr>
              <a:t>-regulations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Renegotiation</a:t>
            </a:r>
          </a:p>
          <a:p>
            <a:pPr marL="238294" indent="-238294" defTabSz="295032" fontAlgn="t">
              <a:spcBef>
                <a:spcPts val="90"/>
              </a:spcBef>
              <a:buAutoNum type="arabicPeriod"/>
              <a:tabLst>
                <a:tab pos="238294" algn="l"/>
              </a:tabLst>
            </a:pPr>
            <a:r>
              <a:rPr lang="en-US" sz="900" dirty="0" smtClean="0">
                <a:latin typeface="Helvetica" pitchFamily="34" charset="0"/>
              </a:rPr>
              <a:t>Effective maintenance strategy</a:t>
            </a:r>
          </a:p>
        </p:txBody>
      </p:sp>
      <p:sp>
        <p:nvSpPr>
          <p:cNvPr id="44" name="Text12"/>
          <p:cNvSpPr>
            <a:spLocks noChangeArrowheads="1"/>
          </p:cNvSpPr>
          <p:nvPr/>
        </p:nvSpPr>
        <p:spPr bwMode="auto">
          <a:xfrm>
            <a:off x="4778628" y="2254656"/>
            <a:ext cx="1175600" cy="18650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316" lvl="1" indent="-253898" defTabSz="295032" fontAlgn="t">
              <a:spcBef>
                <a:spcPts val="90"/>
              </a:spcBef>
            </a:pPr>
            <a:endParaRPr lang="en-US" sz="900" u="sng" dirty="0" smtClean="0">
              <a:solidFill>
                <a:srgbClr val="12638C"/>
              </a:solidFill>
              <a:latin typeface="Helvetica" pitchFamily="34" charset="0"/>
            </a:endParaRPr>
          </a:p>
          <a:p>
            <a:pPr marL="306378" indent="-306378" defTabSz="295032" fontAlgn="t">
              <a:spcBef>
                <a:spcPts val="90"/>
              </a:spcBef>
              <a:buFont typeface="+mj-lt"/>
              <a:buAutoNum type="arabicPeriod" startAt="13"/>
            </a:pPr>
            <a:r>
              <a:rPr lang="en-US" sz="900" dirty="0" smtClean="0">
                <a:latin typeface="Helvetica" pitchFamily="34" charset="0"/>
              </a:rPr>
              <a:t>Consumption management</a:t>
            </a:r>
          </a:p>
          <a:p>
            <a:pPr marL="306378" indent="-306378" defTabSz="295032" fontAlgn="t">
              <a:spcBef>
                <a:spcPts val="90"/>
              </a:spcBef>
              <a:buFont typeface="+mj-lt"/>
              <a:buAutoNum type="arabicPeriod" startAt="13"/>
            </a:pPr>
            <a:r>
              <a:rPr lang="en-US" sz="900" dirty="0" smtClean="0">
                <a:latin typeface="Helvetica" pitchFamily="34" charset="0"/>
              </a:rPr>
              <a:t>Retrofitting of the property</a:t>
            </a:r>
          </a:p>
          <a:p>
            <a:pPr marL="306378" indent="-306378" defTabSz="295032" fontAlgn="t">
              <a:spcBef>
                <a:spcPts val="90"/>
              </a:spcBef>
              <a:buFont typeface="+mj-lt"/>
              <a:buAutoNum type="arabicPeriod" startAt="13"/>
            </a:pPr>
            <a:r>
              <a:rPr lang="en-US" sz="900" dirty="0" smtClean="0">
                <a:latin typeface="Helvetica" pitchFamily="34" charset="0"/>
              </a:rPr>
              <a:t>Costs of utilities</a:t>
            </a:r>
          </a:p>
          <a:p>
            <a:pPr marL="306378" indent="-306378" defTabSz="295032" fontAlgn="t">
              <a:spcBef>
                <a:spcPts val="90"/>
              </a:spcBef>
              <a:buFont typeface="+mj-lt"/>
              <a:buAutoNum type="arabicPeriod" startAt="13"/>
            </a:pPr>
            <a:r>
              <a:rPr lang="en-US" sz="900" dirty="0" smtClean="0">
                <a:latin typeface="Helvetica" pitchFamily="34" charset="0"/>
              </a:rPr>
              <a:t>Bundling of purchases</a:t>
            </a:r>
          </a:p>
          <a:p>
            <a:pPr marL="306378" indent="-306378" defTabSz="295032" fontAlgn="t">
              <a:spcBef>
                <a:spcPts val="90"/>
              </a:spcBef>
              <a:buFont typeface="+mj-lt"/>
              <a:buAutoNum type="arabicPeriod" startAt="13"/>
            </a:pPr>
            <a:r>
              <a:rPr lang="en-US" sz="900" dirty="0" smtClean="0">
                <a:latin typeface="Helvetica" pitchFamily="34" charset="0"/>
              </a:rPr>
              <a:t>Form of contract</a:t>
            </a:r>
          </a:p>
        </p:txBody>
      </p:sp>
      <p:sp>
        <p:nvSpPr>
          <p:cNvPr id="45" name="Text12"/>
          <p:cNvSpPr>
            <a:spLocks noChangeArrowheads="1"/>
          </p:cNvSpPr>
          <p:nvPr/>
        </p:nvSpPr>
        <p:spPr bwMode="auto">
          <a:xfrm>
            <a:off x="6050413" y="2254656"/>
            <a:ext cx="1174073" cy="38178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316" lvl="1" indent="-253898" defTabSz="295032" fontAlgn="t">
              <a:spcBef>
                <a:spcPts val="90"/>
              </a:spcBef>
            </a:pPr>
            <a:endParaRPr lang="en-US" sz="900" u="sng" dirty="0" smtClean="0">
              <a:solidFill>
                <a:srgbClr val="12638C"/>
              </a:solidFill>
              <a:latin typeface="Helvetica" pitchFamily="34" charset="0"/>
            </a:endParaRP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Lease term/ Extension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Reduction of the rent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Additional services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Space optimization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Relocation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Rate of internal services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Fixtures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Rent-free periods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Space reduction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18"/>
            </a:pPr>
            <a:r>
              <a:rPr lang="en-US" sz="900" dirty="0" smtClean="0">
                <a:latin typeface="Helvetica" pitchFamily="34" charset="0"/>
              </a:rPr>
              <a:t>Evaluation rent vs. ownership</a:t>
            </a:r>
          </a:p>
          <a:p>
            <a:pPr marL="255316" lvl="1" indent="-253898" defTabSz="295032" fontAlgn="t">
              <a:spcBef>
                <a:spcPts val="90"/>
              </a:spcBef>
            </a:pPr>
            <a:endParaRPr lang="en-US" sz="900" dirty="0" smtClean="0">
              <a:latin typeface="Helvetica" pitchFamily="34" charset="0"/>
            </a:endParaRPr>
          </a:p>
          <a:p>
            <a:pPr marL="255316" lvl="1" indent="-253898" defTabSz="295032" fontAlgn="t">
              <a:spcBef>
                <a:spcPts val="90"/>
              </a:spcBef>
              <a:buFontTx/>
              <a:buAutoNum type="arabicPeriod" startAt="3"/>
            </a:pPr>
            <a:endParaRPr lang="en-US" sz="900" dirty="0">
              <a:latin typeface="Helvetica" pitchFamily="34" charset="0"/>
            </a:endParaRPr>
          </a:p>
        </p:txBody>
      </p:sp>
      <p:sp>
        <p:nvSpPr>
          <p:cNvPr id="46" name="Text12"/>
          <p:cNvSpPr>
            <a:spLocks noChangeArrowheads="1"/>
          </p:cNvSpPr>
          <p:nvPr/>
        </p:nvSpPr>
        <p:spPr bwMode="auto">
          <a:xfrm>
            <a:off x="7290136" y="2254654"/>
            <a:ext cx="1174073" cy="45520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316" lvl="1" indent="-253898" defTabSz="295032" fontAlgn="t">
              <a:spcBef>
                <a:spcPts val="90"/>
              </a:spcBef>
            </a:pPr>
            <a:endParaRPr lang="en-US" sz="900" u="sng" dirty="0" smtClean="0">
              <a:solidFill>
                <a:srgbClr val="12638C"/>
              </a:solidFill>
              <a:latin typeface="Helvetica" pitchFamily="34" charset="0"/>
            </a:endParaRP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Capacity evaluation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Level of administrative tasks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Reduction of duplication of work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Definition of interfaces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Evaluation of service scope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Evaluation of competencies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Identification of process breaks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Defined responsibilities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Management mechanisms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Reporting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Internal Benchmarking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Reduction of repeated process steps; short decision making processes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28"/>
            </a:pPr>
            <a:r>
              <a:rPr lang="en-US" sz="900" dirty="0" smtClean="0">
                <a:latin typeface="Helvetica" pitchFamily="34" charset="0"/>
              </a:rPr>
              <a:t>IT-costs</a:t>
            </a:r>
          </a:p>
          <a:p>
            <a:pPr marL="255316" lvl="1" indent="-253898" defTabSz="295032" fontAlgn="t">
              <a:spcBef>
                <a:spcPts val="90"/>
              </a:spcBef>
              <a:buAutoNum type="arabicPeriod" startAt="28"/>
            </a:pPr>
            <a:endParaRPr lang="en-US" sz="900" dirty="0" smtClean="0">
              <a:latin typeface="Helvetica" pitchFamily="34" charset="0"/>
            </a:endParaRPr>
          </a:p>
          <a:p>
            <a:pPr marL="255316" lvl="1" indent="-253898" defTabSz="295032" fontAlgn="t">
              <a:spcBef>
                <a:spcPts val="90"/>
              </a:spcBef>
              <a:buAutoNum type="arabicPeriod" startAt="28"/>
            </a:pPr>
            <a:endParaRPr lang="en-US" sz="900" dirty="0" smtClean="0">
              <a:latin typeface="Helvetica" pitchFamily="34" charset="0"/>
            </a:endParaRPr>
          </a:p>
          <a:p>
            <a:pPr marL="255316" lvl="1" indent="-253898" defTabSz="295032" fontAlgn="t">
              <a:spcBef>
                <a:spcPts val="90"/>
              </a:spcBef>
              <a:buAutoNum type="arabicPeriod" startAt="28"/>
            </a:pPr>
            <a:endParaRPr lang="en-US" sz="900" dirty="0" smtClean="0">
              <a:latin typeface="Helvetica" pitchFamily="34" charset="0"/>
            </a:endParaRPr>
          </a:p>
          <a:p>
            <a:pPr marL="255316" lvl="1" indent="-253898" defTabSz="295032" fontAlgn="t">
              <a:spcBef>
                <a:spcPts val="90"/>
              </a:spcBef>
            </a:pPr>
            <a:endParaRPr lang="en-US" sz="900" dirty="0">
              <a:latin typeface="Helvetica" pitchFamily="34" charset="0"/>
            </a:endParaRPr>
          </a:p>
        </p:txBody>
      </p:sp>
      <p:sp>
        <p:nvSpPr>
          <p:cNvPr id="47" name="Textfeld 190"/>
          <p:cNvSpPr txBox="1">
            <a:spLocks noChangeArrowheads="1"/>
          </p:cNvSpPr>
          <p:nvPr/>
        </p:nvSpPr>
        <p:spPr bwMode="auto">
          <a:xfrm>
            <a:off x="3470677" y="1929223"/>
            <a:ext cx="951167" cy="25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96" tIns="40848" rIns="81696" bIns="4084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FM-Costs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8" name="Textfeld 191"/>
          <p:cNvSpPr txBox="1">
            <a:spLocks noChangeArrowheads="1"/>
          </p:cNvSpPr>
          <p:nvPr/>
        </p:nvSpPr>
        <p:spPr bwMode="auto">
          <a:xfrm>
            <a:off x="4759255" y="1929223"/>
            <a:ext cx="1009185" cy="25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96" tIns="40848" rIns="81696" bIns="4084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Utilities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9" name="Textfeld 192"/>
          <p:cNvSpPr txBox="1">
            <a:spLocks noChangeArrowheads="1"/>
          </p:cNvSpPr>
          <p:nvPr/>
        </p:nvSpPr>
        <p:spPr bwMode="auto">
          <a:xfrm>
            <a:off x="6034092" y="1929223"/>
            <a:ext cx="1019872" cy="42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96" tIns="40848" rIns="81696" bIns="4084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</a:rPr>
              <a:t>Rental costs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50" name="Textfeld 193"/>
          <p:cNvSpPr txBox="1">
            <a:spLocks noChangeArrowheads="1"/>
          </p:cNvSpPr>
          <p:nvPr/>
        </p:nvSpPr>
        <p:spPr bwMode="auto">
          <a:xfrm>
            <a:off x="7263129" y="1929223"/>
            <a:ext cx="1172547" cy="42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96" tIns="40848" rIns="81696" bIns="4084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Organizational costs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51" name="Straight Connector 6"/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760690" y="1952853"/>
            <a:ext cx="2447384" cy="1688"/>
          </a:xfrm>
          <a:prstGeom prst="line">
            <a:avLst/>
          </a:prstGeom>
          <a:solidFill>
            <a:schemeClr val="bg1"/>
          </a:solidFill>
          <a:ln w="22225">
            <a:solidFill>
              <a:srgbClr val="0F3B5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77"/>
          <p:cNvSpPr txBox="1">
            <a:spLocks noChangeArrowheads="1"/>
          </p:cNvSpPr>
          <p:nvPr/>
        </p:nvSpPr>
        <p:spPr bwMode="auto">
          <a:xfrm>
            <a:off x="760690" y="1670037"/>
            <a:ext cx="15567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26229">
              <a:defRPr/>
            </a:pPr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Savings Leavers</a:t>
            </a:r>
          </a:p>
        </p:txBody>
      </p:sp>
      <p:sp>
        <p:nvSpPr>
          <p:cNvPr id="54" name="RbLeanShape Arrow Option 2 9"/>
          <p:cNvSpPr/>
          <p:nvPr>
            <p:custDataLst>
              <p:tags r:id="rId8"/>
            </p:custDataLst>
          </p:nvPr>
        </p:nvSpPr>
        <p:spPr>
          <a:xfrm>
            <a:off x="8490639" y="1939716"/>
            <a:ext cx="1152699" cy="381451"/>
          </a:xfrm>
          <a:custGeom>
            <a:avLst/>
            <a:gdLst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91944"/>
              <a:gd name="connsiteY0" fmla="*/ 0 h 508000"/>
              <a:gd name="connsiteX1" fmla="*/ 330200 w 491944"/>
              <a:gd name="connsiteY1" fmla="*/ 0 h 508000"/>
              <a:gd name="connsiteX2" fmla="*/ 491944 w 491944"/>
              <a:gd name="connsiteY2" fmla="*/ 254000 h 508000"/>
              <a:gd name="connsiteX3" fmla="*/ 330200 w 491944"/>
              <a:gd name="connsiteY3" fmla="*/ 508000 h 508000"/>
              <a:gd name="connsiteX0" fmla="*/ 0 w 483258"/>
              <a:gd name="connsiteY0" fmla="*/ 0 h 508000"/>
              <a:gd name="connsiteX1" fmla="*/ 330200 w 483258"/>
              <a:gd name="connsiteY1" fmla="*/ 0 h 508000"/>
              <a:gd name="connsiteX2" fmla="*/ 483258 w 483258"/>
              <a:gd name="connsiteY2" fmla="*/ 254000 h 508000"/>
              <a:gd name="connsiteX3" fmla="*/ 330200 w 483258"/>
              <a:gd name="connsiteY3" fmla="*/ 508000 h 508000"/>
              <a:gd name="connsiteX0" fmla="*/ 0 w 474572"/>
              <a:gd name="connsiteY0" fmla="*/ 0 h 508000"/>
              <a:gd name="connsiteX1" fmla="*/ 330200 w 474572"/>
              <a:gd name="connsiteY1" fmla="*/ 0 h 508000"/>
              <a:gd name="connsiteX2" fmla="*/ 474572 w 474572"/>
              <a:gd name="connsiteY2" fmla="*/ 254000 h 508000"/>
              <a:gd name="connsiteX3" fmla="*/ 330200 w 474572"/>
              <a:gd name="connsiteY3" fmla="*/ 508000 h 508000"/>
              <a:gd name="connsiteX0" fmla="*/ 0 w 465886"/>
              <a:gd name="connsiteY0" fmla="*/ 0 h 508000"/>
              <a:gd name="connsiteX1" fmla="*/ 330200 w 465886"/>
              <a:gd name="connsiteY1" fmla="*/ 0 h 508000"/>
              <a:gd name="connsiteX2" fmla="*/ 465886 w 465886"/>
              <a:gd name="connsiteY2" fmla="*/ 254000 h 508000"/>
              <a:gd name="connsiteX3" fmla="*/ 330200 w 465886"/>
              <a:gd name="connsiteY3" fmla="*/ 508000 h 508000"/>
              <a:gd name="connsiteX0" fmla="*/ 0 w 457200"/>
              <a:gd name="connsiteY0" fmla="*/ 0 h 508000"/>
              <a:gd name="connsiteX1" fmla="*/ 330200 w 457200"/>
              <a:gd name="connsiteY1" fmla="*/ 0 h 508000"/>
              <a:gd name="connsiteX2" fmla="*/ 457200 w 457200"/>
              <a:gd name="connsiteY2" fmla="*/ 254000 h 508000"/>
              <a:gd name="connsiteX3" fmla="*/ 330200 w 457200"/>
              <a:gd name="connsiteY3" fmla="*/ 508000 h 508000"/>
              <a:gd name="connsiteX0" fmla="*/ 0 w 448514"/>
              <a:gd name="connsiteY0" fmla="*/ 0 h 508000"/>
              <a:gd name="connsiteX1" fmla="*/ 330200 w 448514"/>
              <a:gd name="connsiteY1" fmla="*/ 0 h 508000"/>
              <a:gd name="connsiteX2" fmla="*/ 448514 w 448514"/>
              <a:gd name="connsiteY2" fmla="*/ 254000 h 508000"/>
              <a:gd name="connsiteX3" fmla="*/ 330200 w 448514"/>
              <a:gd name="connsiteY3" fmla="*/ 508000 h 508000"/>
              <a:gd name="connsiteX0" fmla="*/ 0 w 439828"/>
              <a:gd name="connsiteY0" fmla="*/ 0 h 508000"/>
              <a:gd name="connsiteX1" fmla="*/ 330200 w 439828"/>
              <a:gd name="connsiteY1" fmla="*/ 0 h 508000"/>
              <a:gd name="connsiteX2" fmla="*/ 439828 w 439828"/>
              <a:gd name="connsiteY2" fmla="*/ 254000 h 508000"/>
              <a:gd name="connsiteX3" fmla="*/ 330200 w 439828"/>
              <a:gd name="connsiteY3" fmla="*/ 508000 h 508000"/>
              <a:gd name="connsiteX0" fmla="*/ 0 w 431142"/>
              <a:gd name="connsiteY0" fmla="*/ 0 h 508000"/>
              <a:gd name="connsiteX1" fmla="*/ 330200 w 431142"/>
              <a:gd name="connsiteY1" fmla="*/ 0 h 508000"/>
              <a:gd name="connsiteX2" fmla="*/ 431142 w 431142"/>
              <a:gd name="connsiteY2" fmla="*/ 254000 h 508000"/>
              <a:gd name="connsiteX3" fmla="*/ 330200 w 431142"/>
              <a:gd name="connsiteY3" fmla="*/ 508000 h 508000"/>
              <a:gd name="connsiteX0" fmla="*/ 0 w 422456"/>
              <a:gd name="connsiteY0" fmla="*/ 0 h 508000"/>
              <a:gd name="connsiteX1" fmla="*/ 330200 w 422456"/>
              <a:gd name="connsiteY1" fmla="*/ 0 h 508000"/>
              <a:gd name="connsiteX2" fmla="*/ 422456 w 422456"/>
              <a:gd name="connsiteY2" fmla="*/ 254000 h 508000"/>
              <a:gd name="connsiteX3" fmla="*/ 330200 w 422456"/>
              <a:gd name="connsiteY3" fmla="*/ 508000 h 508000"/>
              <a:gd name="connsiteX0" fmla="*/ 0 w 413770"/>
              <a:gd name="connsiteY0" fmla="*/ 0 h 508000"/>
              <a:gd name="connsiteX1" fmla="*/ 330200 w 413770"/>
              <a:gd name="connsiteY1" fmla="*/ 0 h 508000"/>
              <a:gd name="connsiteX2" fmla="*/ 413770 w 413770"/>
              <a:gd name="connsiteY2" fmla="*/ 254000 h 508000"/>
              <a:gd name="connsiteX3" fmla="*/ 330200 w 413770"/>
              <a:gd name="connsiteY3" fmla="*/ 508000 h 508000"/>
              <a:gd name="connsiteX0" fmla="*/ 0 w 405084"/>
              <a:gd name="connsiteY0" fmla="*/ 0 h 508000"/>
              <a:gd name="connsiteX1" fmla="*/ 330200 w 405084"/>
              <a:gd name="connsiteY1" fmla="*/ 0 h 508000"/>
              <a:gd name="connsiteX2" fmla="*/ 405084 w 405084"/>
              <a:gd name="connsiteY2" fmla="*/ 254000 h 508000"/>
              <a:gd name="connsiteX3" fmla="*/ 330200 w 405084"/>
              <a:gd name="connsiteY3" fmla="*/ 508000 h 508000"/>
              <a:gd name="connsiteX0" fmla="*/ 0 w 396398"/>
              <a:gd name="connsiteY0" fmla="*/ 0 h 508000"/>
              <a:gd name="connsiteX1" fmla="*/ 330200 w 396398"/>
              <a:gd name="connsiteY1" fmla="*/ 0 h 508000"/>
              <a:gd name="connsiteX2" fmla="*/ 396398 w 396398"/>
              <a:gd name="connsiteY2" fmla="*/ 254000 h 508000"/>
              <a:gd name="connsiteX3" fmla="*/ 330200 w 396398"/>
              <a:gd name="connsiteY3" fmla="*/ 508000 h 508000"/>
              <a:gd name="connsiteX0" fmla="*/ 0 w 387712"/>
              <a:gd name="connsiteY0" fmla="*/ 0 h 508000"/>
              <a:gd name="connsiteX1" fmla="*/ 330200 w 387712"/>
              <a:gd name="connsiteY1" fmla="*/ 0 h 508000"/>
              <a:gd name="connsiteX2" fmla="*/ 387712 w 387712"/>
              <a:gd name="connsiteY2" fmla="*/ 254000 h 508000"/>
              <a:gd name="connsiteX3" fmla="*/ 330200 w 387712"/>
              <a:gd name="connsiteY3" fmla="*/ 508000 h 508000"/>
              <a:gd name="connsiteX0" fmla="*/ 0 w 379026"/>
              <a:gd name="connsiteY0" fmla="*/ 0 h 508000"/>
              <a:gd name="connsiteX1" fmla="*/ 330200 w 379026"/>
              <a:gd name="connsiteY1" fmla="*/ 0 h 508000"/>
              <a:gd name="connsiteX2" fmla="*/ 379026 w 379026"/>
              <a:gd name="connsiteY2" fmla="*/ 254000 h 508000"/>
              <a:gd name="connsiteX3" fmla="*/ 330200 w 379026"/>
              <a:gd name="connsiteY3" fmla="*/ 508000 h 508000"/>
              <a:gd name="connsiteX0" fmla="*/ 0 w 370340"/>
              <a:gd name="connsiteY0" fmla="*/ 0 h 508000"/>
              <a:gd name="connsiteX1" fmla="*/ 330200 w 370340"/>
              <a:gd name="connsiteY1" fmla="*/ 0 h 508000"/>
              <a:gd name="connsiteX2" fmla="*/ 370340 w 370340"/>
              <a:gd name="connsiteY2" fmla="*/ 254000 h 508000"/>
              <a:gd name="connsiteX3" fmla="*/ 330200 w 370340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40" h="508000">
                <a:moveTo>
                  <a:pt x="0" y="0"/>
                </a:moveTo>
                <a:lnTo>
                  <a:pt x="330200" y="0"/>
                </a:lnTo>
                <a:lnTo>
                  <a:pt x="370340" y="254000"/>
                </a:lnTo>
                <a:lnTo>
                  <a:pt x="330200" y="508000"/>
                </a:lnTo>
              </a:path>
            </a:pathLst>
          </a:custGeom>
          <a:solidFill>
            <a:schemeClr val="bg1"/>
          </a:solidFill>
          <a:ln w="2222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font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55" name="Text12"/>
          <p:cNvSpPr>
            <a:spLocks noChangeArrowheads="1"/>
          </p:cNvSpPr>
          <p:nvPr/>
        </p:nvSpPr>
        <p:spPr bwMode="auto">
          <a:xfrm>
            <a:off x="8517645" y="2254656"/>
            <a:ext cx="1174073" cy="2153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316" lvl="1" indent="-253898" defTabSz="295032" fontAlgn="t">
              <a:spcBef>
                <a:spcPts val="90"/>
              </a:spcBef>
            </a:pPr>
            <a:endParaRPr lang="en-US" sz="900" u="sng" dirty="0" smtClean="0">
              <a:solidFill>
                <a:srgbClr val="12638C"/>
              </a:solidFill>
              <a:latin typeface="Helvetica" pitchFamily="34" charset="0"/>
            </a:endParaRP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41"/>
            </a:pPr>
            <a:r>
              <a:rPr lang="en-US" sz="900" dirty="0" smtClean="0">
                <a:latin typeface="Helvetica" pitchFamily="34" charset="0"/>
              </a:rPr>
              <a:t>Portfolio adjustments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41"/>
            </a:pPr>
            <a:r>
              <a:rPr lang="en-US" sz="900" dirty="0" smtClean="0">
                <a:latin typeface="Helvetica" pitchFamily="34" charset="0"/>
              </a:rPr>
              <a:t>Space optimization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41"/>
            </a:pPr>
            <a:r>
              <a:rPr lang="en-US" sz="900" dirty="0" smtClean="0">
                <a:latin typeface="Helvetica" pitchFamily="34" charset="0"/>
              </a:rPr>
              <a:t>Sale/ relocation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41"/>
            </a:pPr>
            <a:r>
              <a:rPr lang="en-US" sz="900" dirty="0" smtClean="0">
                <a:latin typeface="Helvetica" pitchFamily="34" charset="0"/>
              </a:rPr>
              <a:t>Extension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41"/>
            </a:pPr>
            <a:r>
              <a:rPr lang="en-US" sz="900" dirty="0" smtClean="0">
                <a:latin typeface="Helvetica" pitchFamily="34" charset="0"/>
              </a:rPr>
              <a:t>Ownership vs. rents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41"/>
            </a:pPr>
            <a:r>
              <a:rPr lang="en-US" sz="900" dirty="0" smtClean="0">
                <a:latin typeface="Helvetica" pitchFamily="34" charset="0"/>
              </a:rPr>
              <a:t>Off-Balance -strategies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41"/>
            </a:pPr>
            <a:r>
              <a:rPr lang="en-US" sz="900" dirty="0" smtClean="0">
                <a:latin typeface="Helvetica" pitchFamily="34" charset="0"/>
              </a:rPr>
              <a:t>Optimization of financing*</a:t>
            </a:r>
          </a:p>
          <a:p>
            <a:pPr marL="255316" lvl="1" indent="-253898" defTabSz="295032" fontAlgn="t">
              <a:spcBef>
                <a:spcPts val="90"/>
              </a:spcBef>
              <a:buFont typeface="+mj-lt"/>
              <a:buAutoNum type="arabicPeriod" startAt="41"/>
            </a:pPr>
            <a:r>
              <a:rPr lang="en-US" sz="900" dirty="0" smtClean="0">
                <a:latin typeface="Helvetica" pitchFamily="34" charset="0"/>
              </a:rPr>
              <a:t>Tax optimization*</a:t>
            </a:r>
          </a:p>
        </p:txBody>
      </p:sp>
      <p:sp>
        <p:nvSpPr>
          <p:cNvPr id="56" name="Textfeld 193"/>
          <p:cNvSpPr txBox="1">
            <a:spLocks noChangeArrowheads="1"/>
          </p:cNvSpPr>
          <p:nvPr/>
        </p:nvSpPr>
        <p:spPr bwMode="auto">
          <a:xfrm>
            <a:off x="8465013" y="1939276"/>
            <a:ext cx="1064582" cy="59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96" tIns="40848" rIns="81696" bIns="4084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</a:rPr>
              <a:t>Costs of equity capital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57" name="Rechteck 56"/>
          <p:cNvSpPr/>
          <p:nvPr/>
        </p:nvSpPr>
        <p:spPr bwMode="gray">
          <a:xfrm>
            <a:off x="1612142" y="2167096"/>
            <a:ext cx="598487" cy="1164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en-US">
              <a:latin typeface="Helvetica" pitchFamily="34" charset="0"/>
            </a:endParaRPr>
          </a:p>
        </p:txBody>
      </p:sp>
      <p:grpSp>
        <p:nvGrpSpPr>
          <p:cNvPr id="2" name="Gruppieren 29"/>
          <p:cNvGrpSpPr/>
          <p:nvPr/>
        </p:nvGrpSpPr>
        <p:grpSpPr>
          <a:xfrm>
            <a:off x="728631" y="2083724"/>
            <a:ext cx="2249491" cy="2470986"/>
            <a:chOff x="1228722" y="2236124"/>
            <a:chExt cx="2249491" cy="2470986"/>
          </a:xfrm>
        </p:grpSpPr>
        <p:grpSp>
          <p:nvGrpSpPr>
            <p:cNvPr id="3" name="Gruppieren 125"/>
            <p:cNvGrpSpPr/>
            <p:nvPr/>
          </p:nvGrpSpPr>
          <p:grpSpPr>
            <a:xfrm>
              <a:off x="1228722" y="2466975"/>
              <a:ext cx="2249491" cy="2240135"/>
              <a:chOff x="4833934" y="2405054"/>
              <a:chExt cx="2249491" cy="2240135"/>
            </a:xfrm>
          </p:grpSpPr>
          <p:grpSp>
            <p:nvGrpSpPr>
              <p:cNvPr id="4" name="Gruppieren 50"/>
              <p:cNvGrpSpPr/>
              <p:nvPr/>
            </p:nvGrpSpPr>
            <p:grpSpPr>
              <a:xfrm>
                <a:off x="5084760" y="2405054"/>
                <a:ext cx="1998665" cy="1997078"/>
                <a:chOff x="5084760" y="2405054"/>
                <a:chExt cx="1998665" cy="1997078"/>
              </a:xfrm>
            </p:grpSpPr>
            <p:grpSp>
              <p:nvGrpSpPr>
                <p:cNvPr id="5" name="Gruppieren 46"/>
                <p:cNvGrpSpPr/>
                <p:nvPr/>
              </p:nvGrpSpPr>
              <p:grpSpPr>
                <a:xfrm>
                  <a:off x="5119686" y="2540000"/>
                  <a:ext cx="1890726" cy="1828528"/>
                  <a:chOff x="5119686" y="2540000"/>
                  <a:chExt cx="1890726" cy="1828528"/>
                </a:xfrm>
              </p:grpSpPr>
              <p:sp>
                <p:nvSpPr>
                  <p:cNvPr id="117" name="Rechteck 116"/>
                  <p:cNvSpPr/>
                  <p:nvPr/>
                </p:nvSpPr>
                <p:spPr bwMode="gray">
                  <a:xfrm>
                    <a:off x="5119686" y="2540000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18" name="Rechteck 5"/>
                  <p:cNvSpPr/>
                  <p:nvPr/>
                </p:nvSpPr>
                <p:spPr bwMode="gray">
                  <a:xfrm>
                    <a:off x="5434013" y="2540000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19" name="Rechteck 118"/>
                  <p:cNvSpPr/>
                  <p:nvPr/>
                </p:nvSpPr>
                <p:spPr bwMode="gray">
                  <a:xfrm>
                    <a:off x="5748340" y="2540000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0" name="Rechteck 119"/>
                  <p:cNvSpPr/>
                  <p:nvPr/>
                </p:nvSpPr>
                <p:spPr bwMode="gray">
                  <a:xfrm>
                    <a:off x="6062667" y="2540000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1" name="Rechteck 120"/>
                  <p:cNvSpPr/>
                  <p:nvPr/>
                </p:nvSpPr>
                <p:spPr bwMode="gray">
                  <a:xfrm>
                    <a:off x="6376994" y="2540000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2" name="Rechteck 121"/>
                  <p:cNvSpPr/>
                  <p:nvPr/>
                </p:nvSpPr>
                <p:spPr bwMode="gray">
                  <a:xfrm>
                    <a:off x="6691322" y="2540000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3" name="Rechteck 122"/>
                  <p:cNvSpPr/>
                  <p:nvPr/>
                </p:nvSpPr>
                <p:spPr bwMode="gray">
                  <a:xfrm>
                    <a:off x="5119686" y="2841626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4" name="Rechteck 123"/>
                  <p:cNvSpPr/>
                  <p:nvPr/>
                </p:nvSpPr>
                <p:spPr bwMode="gray">
                  <a:xfrm>
                    <a:off x="5434013" y="2841626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5" name="Rechteck 124"/>
                  <p:cNvSpPr/>
                  <p:nvPr/>
                </p:nvSpPr>
                <p:spPr bwMode="gray">
                  <a:xfrm>
                    <a:off x="5748340" y="2841626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6" name="Rechteck 125"/>
                  <p:cNvSpPr/>
                  <p:nvPr/>
                </p:nvSpPr>
                <p:spPr bwMode="gray">
                  <a:xfrm>
                    <a:off x="6062667" y="2841626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7" name="Rechteck 126"/>
                  <p:cNvSpPr/>
                  <p:nvPr/>
                </p:nvSpPr>
                <p:spPr bwMode="gray">
                  <a:xfrm>
                    <a:off x="6376994" y="2841626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8" name="Rechteck 127"/>
                  <p:cNvSpPr/>
                  <p:nvPr/>
                </p:nvSpPr>
                <p:spPr bwMode="gray">
                  <a:xfrm>
                    <a:off x="6691322" y="2841626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29" name="Rechteck 128"/>
                  <p:cNvSpPr/>
                  <p:nvPr/>
                </p:nvSpPr>
                <p:spPr bwMode="gray">
                  <a:xfrm>
                    <a:off x="5119686" y="3143252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0" name="Rechteck 129"/>
                  <p:cNvSpPr/>
                  <p:nvPr/>
                </p:nvSpPr>
                <p:spPr bwMode="gray">
                  <a:xfrm>
                    <a:off x="5434013" y="3143252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1" name="Rechteck 130"/>
                  <p:cNvSpPr/>
                  <p:nvPr/>
                </p:nvSpPr>
                <p:spPr bwMode="gray">
                  <a:xfrm>
                    <a:off x="5748340" y="3143252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2" name="Rechteck 131"/>
                  <p:cNvSpPr/>
                  <p:nvPr/>
                </p:nvSpPr>
                <p:spPr bwMode="gray">
                  <a:xfrm>
                    <a:off x="6062667" y="3143252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3" name="Rechteck 132"/>
                  <p:cNvSpPr/>
                  <p:nvPr/>
                </p:nvSpPr>
                <p:spPr bwMode="gray">
                  <a:xfrm>
                    <a:off x="6376994" y="3143252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4" name="Rechteck 133"/>
                  <p:cNvSpPr/>
                  <p:nvPr/>
                </p:nvSpPr>
                <p:spPr bwMode="gray">
                  <a:xfrm>
                    <a:off x="6691322" y="3143252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5" name="Rechteck 134"/>
                  <p:cNvSpPr/>
                  <p:nvPr/>
                </p:nvSpPr>
                <p:spPr bwMode="gray">
                  <a:xfrm>
                    <a:off x="5119686" y="344487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6" name="Rechteck 135"/>
                  <p:cNvSpPr/>
                  <p:nvPr/>
                </p:nvSpPr>
                <p:spPr bwMode="gray">
                  <a:xfrm>
                    <a:off x="5434013" y="344487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7" name="Rechteck 136"/>
                  <p:cNvSpPr/>
                  <p:nvPr/>
                </p:nvSpPr>
                <p:spPr bwMode="gray">
                  <a:xfrm>
                    <a:off x="5748340" y="344487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8" name="Rechteck 137"/>
                  <p:cNvSpPr/>
                  <p:nvPr/>
                </p:nvSpPr>
                <p:spPr bwMode="gray">
                  <a:xfrm>
                    <a:off x="6062667" y="344487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39" name="Rechteck 138"/>
                  <p:cNvSpPr/>
                  <p:nvPr/>
                </p:nvSpPr>
                <p:spPr bwMode="gray">
                  <a:xfrm>
                    <a:off x="6376994" y="344487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0" name="Rechteck 139"/>
                  <p:cNvSpPr/>
                  <p:nvPr/>
                </p:nvSpPr>
                <p:spPr bwMode="gray">
                  <a:xfrm>
                    <a:off x="6691322" y="344487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1" name="Rechteck 140"/>
                  <p:cNvSpPr/>
                  <p:nvPr/>
                </p:nvSpPr>
                <p:spPr bwMode="gray">
                  <a:xfrm>
                    <a:off x="5119686" y="3746504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2" name="Rechteck 141"/>
                  <p:cNvSpPr/>
                  <p:nvPr/>
                </p:nvSpPr>
                <p:spPr bwMode="gray">
                  <a:xfrm>
                    <a:off x="5434013" y="3746504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3" name="Rechteck 142"/>
                  <p:cNvSpPr/>
                  <p:nvPr/>
                </p:nvSpPr>
                <p:spPr bwMode="gray">
                  <a:xfrm>
                    <a:off x="5748340" y="3746504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4" name="Rechteck 143"/>
                  <p:cNvSpPr/>
                  <p:nvPr/>
                </p:nvSpPr>
                <p:spPr bwMode="gray">
                  <a:xfrm>
                    <a:off x="6062667" y="3746504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5" name="Rechteck 144"/>
                  <p:cNvSpPr/>
                  <p:nvPr/>
                </p:nvSpPr>
                <p:spPr bwMode="gray">
                  <a:xfrm>
                    <a:off x="6376994" y="3746504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6" name="Rechteck 145"/>
                  <p:cNvSpPr/>
                  <p:nvPr/>
                </p:nvSpPr>
                <p:spPr bwMode="gray">
                  <a:xfrm>
                    <a:off x="6691322" y="3746504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7" name="Rechteck 146"/>
                  <p:cNvSpPr/>
                  <p:nvPr/>
                </p:nvSpPr>
                <p:spPr bwMode="gray">
                  <a:xfrm>
                    <a:off x="5119686" y="404812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8" name="Rechteck 147"/>
                  <p:cNvSpPr/>
                  <p:nvPr/>
                </p:nvSpPr>
                <p:spPr bwMode="gray">
                  <a:xfrm>
                    <a:off x="5434013" y="404812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49" name="Rechteck 148"/>
                  <p:cNvSpPr/>
                  <p:nvPr/>
                </p:nvSpPr>
                <p:spPr bwMode="gray">
                  <a:xfrm>
                    <a:off x="5748340" y="404812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50" name="Rechteck 149"/>
                  <p:cNvSpPr/>
                  <p:nvPr/>
                </p:nvSpPr>
                <p:spPr bwMode="gray">
                  <a:xfrm>
                    <a:off x="6062667" y="404812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51" name="Rechteck 150"/>
                  <p:cNvSpPr/>
                  <p:nvPr/>
                </p:nvSpPr>
                <p:spPr bwMode="gray">
                  <a:xfrm>
                    <a:off x="6376994" y="404812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  <p:sp>
                <p:nvSpPr>
                  <p:cNvPr id="152" name="Rechteck 151"/>
                  <p:cNvSpPr/>
                  <p:nvPr/>
                </p:nvSpPr>
                <p:spPr bwMode="gray">
                  <a:xfrm>
                    <a:off x="6691322" y="4048128"/>
                    <a:ext cx="319090" cy="320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2700000">
                      <a:schemeClr val="bg1">
                        <a:alpha val="50000"/>
                      </a:schemeClr>
                    </a:innerShdw>
                  </a:effectLst>
                </p:spPr>
                <p:txBody>
                  <a:bodyPr vert="horz" wrap="none" lIns="0" tIns="40274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>
                      <a:defRPr/>
                    </a:pPr>
                    <a:endParaRPr lang="de-DE" kern="0">
                      <a:solidFill>
                        <a:schemeClr val="bg1"/>
                      </a:solidFill>
                      <a:latin typeface="Helvetica" pitchFamily="34" charset="0"/>
                    </a:endParaRPr>
                  </a:p>
                </p:txBody>
              </p:sp>
            </p:grpSp>
            <p:cxnSp>
              <p:nvCxnSpPr>
                <p:cNvPr id="115" name="Gerade Verbindung mit Pfeil 114"/>
                <p:cNvCxnSpPr/>
                <p:nvPr/>
              </p:nvCxnSpPr>
              <p:spPr bwMode="auto">
                <a:xfrm>
                  <a:off x="5086348" y="4400544"/>
                  <a:ext cx="1997077" cy="1588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16" name="Gerade Verbindung mit Pfeil 115"/>
                <p:cNvCxnSpPr/>
                <p:nvPr/>
              </p:nvCxnSpPr>
              <p:spPr bwMode="auto">
                <a:xfrm rot="16200000">
                  <a:off x="4087015" y="3402799"/>
                  <a:ext cx="1997077" cy="1588"/>
                </a:xfrm>
                <a:prstGeom prst="straightConnector1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59" name="Textfeld 58"/>
              <p:cNvSpPr txBox="1"/>
              <p:nvPr/>
            </p:nvSpPr>
            <p:spPr>
              <a:xfrm>
                <a:off x="5048248" y="4414356"/>
                <a:ext cx="37382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>
                    <a:solidFill>
                      <a:schemeClr val="bg2"/>
                    </a:solidFill>
                    <a:latin typeface="Helvetica" pitchFamily="34" charset="0"/>
                  </a:rPr>
                  <a:t>Low</a:t>
                </a:r>
                <a:endParaRPr lang="de-DE" sz="800" dirty="0">
                  <a:solidFill>
                    <a:schemeClr val="bg2"/>
                  </a:solidFill>
                  <a:latin typeface="Helvetica" pitchFamily="34" charset="0"/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 rot="16200000" flipH="1">
                <a:off x="4770135" y="4126365"/>
                <a:ext cx="37382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>
                    <a:solidFill>
                      <a:schemeClr val="bg2"/>
                    </a:solidFill>
                    <a:latin typeface="Helvetica" pitchFamily="34" charset="0"/>
                  </a:rPr>
                  <a:t>Low</a:t>
                </a:r>
                <a:endParaRPr lang="de-DE" sz="800" dirty="0">
                  <a:solidFill>
                    <a:schemeClr val="bg2"/>
                  </a:solidFill>
                  <a:latin typeface="Helvetica" pitchFamily="34" charset="0"/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 rot="16200000" flipH="1">
                <a:off x="4758915" y="2579696"/>
                <a:ext cx="3962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>
                    <a:solidFill>
                      <a:schemeClr val="bg2"/>
                    </a:solidFill>
                    <a:latin typeface="Helvetica" pitchFamily="34" charset="0"/>
                  </a:rPr>
                  <a:t>High</a:t>
                </a:r>
                <a:endParaRPr lang="de-DE" sz="800" dirty="0">
                  <a:solidFill>
                    <a:schemeClr val="bg2"/>
                  </a:solidFill>
                  <a:latin typeface="Helvetica" pitchFamily="34" charset="0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 flipH="1">
                <a:off x="6633013" y="4414356"/>
                <a:ext cx="3962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>
                    <a:solidFill>
                      <a:schemeClr val="bg2"/>
                    </a:solidFill>
                    <a:latin typeface="Helvetica" pitchFamily="34" charset="0"/>
                  </a:rPr>
                  <a:t>High</a:t>
                </a:r>
                <a:endParaRPr lang="de-DE" sz="800" dirty="0">
                  <a:solidFill>
                    <a:schemeClr val="bg2"/>
                  </a:solidFill>
                  <a:latin typeface="Helvetica" pitchFamily="34" charset="0"/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5598578" y="4398968"/>
                <a:ext cx="9028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 smtClean="0">
                    <a:solidFill>
                      <a:srgbClr val="0F3B5A"/>
                    </a:solidFill>
                    <a:latin typeface="Helvetica" pitchFamily="34" charset="0"/>
                  </a:rPr>
                  <a:t>Practicability</a:t>
                </a:r>
                <a:endParaRPr lang="de-DE" sz="1000" dirty="0">
                  <a:solidFill>
                    <a:srgbClr val="0F3B5A"/>
                  </a:solidFill>
                  <a:latin typeface="Helvetica" pitchFamily="34" charset="0"/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 rot="16200000">
                <a:off x="4584988" y="3337641"/>
                <a:ext cx="7441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0F3B5A"/>
                    </a:solidFill>
                    <a:latin typeface="Helvetica" pitchFamily="34" charset="0"/>
                  </a:rPr>
                  <a:t>Potentials</a:t>
                </a:r>
              </a:p>
            </p:txBody>
          </p:sp>
          <p:sp>
            <p:nvSpPr>
              <p:cNvPr id="65" name="Ellipse 64"/>
              <p:cNvSpPr/>
              <p:nvPr/>
            </p:nvSpPr>
            <p:spPr bwMode="gray">
              <a:xfrm>
                <a:off x="6561143" y="269080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6" name="Ellipse 65"/>
              <p:cNvSpPr/>
              <p:nvPr/>
            </p:nvSpPr>
            <p:spPr bwMode="gray">
              <a:xfrm>
                <a:off x="6335715" y="261936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7" name="Ellipse 66"/>
              <p:cNvSpPr/>
              <p:nvPr/>
            </p:nvSpPr>
            <p:spPr bwMode="gray">
              <a:xfrm>
                <a:off x="5191124" y="2833682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8" name="Ellipse 67"/>
              <p:cNvSpPr/>
              <p:nvPr/>
            </p:nvSpPr>
            <p:spPr bwMode="gray">
              <a:xfrm>
                <a:off x="5548314" y="269080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69" name="Ellipse 68"/>
              <p:cNvSpPr/>
              <p:nvPr/>
            </p:nvSpPr>
            <p:spPr bwMode="gray">
              <a:xfrm>
                <a:off x="5476876" y="3190872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0" name="Ellipse 69"/>
              <p:cNvSpPr/>
              <p:nvPr/>
            </p:nvSpPr>
            <p:spPr bwMode="gray">
              <a:xfrm>
                <a:off x="5619752" y="297655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1" name="Ellipse 70"/>
              <p:cNvSpPr/>
              <p:nvPr/>
            </p:nvSpPr>
            <p:spPr bwMode="gray">
              <a:xfrm>
                <a:off x="6561143" y="297655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2" name="Ellipse 71"/>
              <p:cNvSpPr/>
              <p:nvPr/>
            </p:nvSpPr>
            <p:spPr bwMode="gray">
              <a:xfrm>
                <a:off x="6335715" y="2905120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 bwMode="gray">
              <a:xfrm>
                <a:off x="5905504" y="297655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4" name="Ellipse 73"/>
              <p:cNvSpPr/>
              <p:nvPr/>
            </p:nvSpPr>
            <p:spPr bwMode="gray">
              <a:xfrm>
                <a:off x="6048380" y="276224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 bwMode="gray">
              <a:xfrm>
                <a:off x="5834066" y="269080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6" name="Ellipse 75"/>
              <p:cNvSpPr/>
              <p:nvPr/>
            </p:nvSpPr>
            <p:spPr bwMode="gray">
              <a:xfrm>
                <a:off x="6761163" y="3262310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 bwMode="gray">
              <a:xfrm>
                <a:off x="6561143" y="3262310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8" name="Ellipse 77"/>
              <p:cNvSpPr/>
              <p:nvPr/>
            </p:nvSpPr>
            <p:spPr bwMode="gray">
              <a:xfrm>
                <a:off x="6435725" y="347662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 bwMode="gray">
              <a:xfrm>
                <a:off x="6335715" y="311943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 bwMode="gray">
              <a:xfrm>
                <a:off x="6235705" y="2833682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 bwMode="gray">
              <a:xfrm>
                <a:off x="6235705" y="3190872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 bwMode="gray">
              <a:xfrm>
                <a:off x="6235705" y="304799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 bwMode="gray">
              <a:xfrm>
                <a:off x="6761163" y="297655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4" name="Ellipse 83"/>
              <p:cNvSpPr/>
              <p:nvPr/>
            </p:nvSpPr>
            <p:spPr bwMode="gray">
              <a:xfrm>
                <a:off x="5191124" y="311943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5" name="Ellipse 84"/>
              <p:cNvSpPr/>
              <p:nvPr/>
            </p:nvSpPr>
            <p:spPr bwMode="gray">
              <a:xfrm>
                <a:off x="6048380" y="311943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6" name="Ellipse 85"/>
              <p:cNvSpPr/>
              <p:nvPr/>
            </p:nvSpPr>
            <p:spPr bwMode="gray">
              <a:xfrm>
                <a:off x="6761163" y="347662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 bwMode="gray">
              <a:xfrm>
                <a:off x="6235705" y="340518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8" name="Ellipse 87"/>
              <p:cNvSpPr/>
              <p:nvPr/>
            </p:nvSpPr>
            <p:spPr bwMode="gray">
              <a:xfrm>
                <a:off x="6435725" y="340518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89" name="Ellipse 88"/>
              <p:cNvSpPr/>
              <p:nvPr/>
            </p:nvSpPr>
            <p:spPr bwMode="gray">
              <a:xfrm>
                <a:off x="5405438" y="2905120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0" name="Ellipse 89"/>
              <p:cNvSpPr/>
              <p:nvPr/>
            </p:nvSpPr>
            <p:spPr bwMode="gray">
              <a:xfrm>
                <a:off x="5691190" y="2833682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1" name="Ellipse 90"/>
              <p:cNvSpPr/>
              <p:nvPr/>
            </p:nvSpPr>
            <p:spPr bwMode="gray">
              <a:xfrm>
                <a:off x="5762628" y="3190872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" name="Ellipse 91"/>
              <p:cNvSpPr/>
              <p:nvPr/>
            </p:nvSpPr>
            <p:spPr bwMode="gray">
              <a:xfrm>
                <a:off x="5976942" y="333374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3" name="Ellipse 92"/>
              <p:cNvSpPr/>
              <p:nvPr/>
            </p:nvSpPr>
            <p:spPr bwMode="gray">
              <a:xfrm>
                <a:off x="5762628" y="340518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4" name="Ellipse 93"/>
              <p:cNvSpPr/>
              <p:nvPr/>
            </p:nvSpPr>
            <p:spPr bwMode="gray">
              <a:xfrm>
                <a:off x="6048380" y="269080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5" name="Ellipse 94"/>
              <p:cNvSpPr/>
              <p:nvPr/>
            </p:nvSpPr>
            <p:spPr bwMode="gray">
              <a:xfrm>
                <a:off x="5915028" y="355758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6" name="Ellipse 95"/>
              <p:cNvSpPr/>
              <p:nvPr/>
            </p:nvSpPr>
            <p:spPr bwMode="gray">
              <a:xfrm>
                <a:off x="5548314" y="340518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7" name="Ellipse 96"/>
              <p:cNvSpPr/>
              <p:nvPr/>
            </p:nvSpPr>
            <p:spPr bwMode="gray">
              <a:xfrm>
                <a:off x="6235705" y="3548062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8" name="Ellipse 97"/>
              <p:cNvSpPr/>
              <p:nvPr/>
            </p:nvSpPr>
            <p:spPr bwMode="gray">
              <a:xfrm>
                <a:off x="6661153" y="383381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99" name="Ellipse 98"/>
              <p:cNvSpPr/>
              <p:nvPr/>
            </p:nvSpPr>
            <p:spPr bwMode="gray">
              <a:xfrm>
                <a:off x="6335715" y="383381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 bwMode="gray">
              <a:xfrm>
                <a:off x="6561143" y="369093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1" name="Ellipse 100"/>
              <p:cNvSpPr/>
              <p:nvPr/>
            </p:nvSpPr>
            <p:spPr bwMode="gray">
              <a:xfrm>
                <a:off x="5334000" y="340518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 bwMode="gray">
              <a:xfrm>
                <a:off x="6435725" y="404812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3" name="Ellipse 102"/>
              <p:cNvSpPr/>
              <p:nvPr/>
            </p:nvSpPr>
            <p:spPr bwMode="gray">
              <a:xfrm>
                <a:off x="5191124" y="376237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4" name="Ellipse 103"/>
              <p:cNvSpPr/>
              <p:nvPr/>
            </p:nvSpPr>
            <p:spPr bwMode="gray">
              <a:xfrm>
                <a:off x="5405438" y="3976690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5" name="Ellipse 104"/>
              <p:cNvSpPr/>
              <p:nvPr/>
            </p:nvSpPr>
            <p:spPr bwMode="gray">
              <a:xfrm>
                <a:off x="5691190" y="411956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6" name="Ellipse 105"/>
              <p:cNvSpPr/>
              <p:nvPr/>
            </p:nvSpPr>
            <p:spPr bwMode="gray">
              <a:xfrm>
                <a:off x="5691190" y="3619500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7" name="Ellipse 106"/>
              <p:cNvSpPr/>
              <p:nvPr/>
            </p:nvSpPr>
            <p:spPr bwMode="gray">
              <a:xfrm>
                <a:off x="6048380" y="3762376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8" name="Ellipse 107"/>
              <p:cNvSpPr/>
              <p:nvPr/>
            </p:nvSpPr>
            <p:spPr bwMode="gray">
              <a:xfrm>
                <a:off x="5619752" y="3833814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9" name="Ellipse 108"/>
              <p:cNvSpPr/>
              <p:nvPr/>
            </p:nvSpPr>
            <p:spPr bwMode="gray">
              <a:xfrm>
                <a:off x="6048380" y="2905120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10" name="Ellipse 109"/>
              <p:cNvSpPr/>
              <p:nvPr/>
            </p:nvSpPr>
            <p:spPr bwMode="gray">
              <a:xfrm>
                <a:off x="5905504" y="3905252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11" name="Ellipse 110"/>
              <p:cNvSpPr/>
              <p:nvPr/>
            </p:nvSpPr>
            <p:spPr bwMode="gray">
              <a:xfrm>
                <a:off x="6235705" y="369093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112" name="Ellipse 111"/>
              <p:cNvSpPr/>
              <p:nvPr/>
            </p:nvSpPr>
            <p:spPr bwMode="gray">
              <a:xfrm>
                <a:off x="6761163" y="2619368"/>
                <a:ext cx="200020" cy="200020"/>
              </a:xfrm>
              <a:prstGeom prst="ellipse">
                <a:avLst/>
              </a:prstGeom>
              <a:solidFill>
                <a:srgbClr val="B3D8F2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endParaRPr lang="de-DE" b="1" kern="0" dirty="0" smtClea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32" name="Textfeld 31"/>
            <p:cNvSpPr txBox="1"/>
            <p:nvPr/>
          </p:nvSpPr>
          <p:spPr>
            <a:xfrm>
              <a:off x="2055640" y="2236124"/>
              <a:ext cx="1135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solidFill>
                    <a:schemeClr val="tx2"/>
                  </a:solidFill>
                  <a:latin typeface="Helvetica" pitchFamily="34" charset="0"/>
                </a:rPr>
                <a:t>Project </a:t>
              </a:r>
              <a:r>
                <a:rPr lang="de-DE" sz="1000" dirty="0" err="1" smtClean="0">
                  <a:solidFill>
                    <a:schemeClr val="tx2"/>
                  </a:solidFill>
                  <a:latin typeface="Helvetica" pitchFamily="34" charset="0"/>
                </a:rPr>
                <a:t>example</a:t>
              </a:r>
              <a:r>
                <a:rPr lang="de-DE" sz="1000" dirty="0" smtClean="0">
                  <a:solidFill>
                    <a:schemeClr val="tx2"/>
                  </a:solidFill>
                  <a:latin typeface="Helvetica" pitchFamily="34" charset="0"/>
                </a:rPr>
                <a:t> </a:t>
              </a:r>
            </a:p>
            <a:p>
              <a:r>
                <a:rPr lang="de-DE" sz="1000" dirty="0" err="1" smtClean="0">
                  <a:solidFill>
                    <a:schemeClr val="tx2"/>
                  </a:solidFill>
                  <a:latin typeface="Helvetica" pitchFamily="34" charset="0"/>
                </a:rPr>
                <a:t>recommendation</a:t>
              </a:r>
              <a:endParaRPr lang="de-DE" sz="1000" dirty="0">
                <a:solidFill>
                  <a:schemeClr val="tx2"/>
                </a:solidFill>
                <a:latin typeface="Helvetica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333604" y="4119566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F3B5A"/>
                  </a:solidFill>
                  <a:latin typeface="Helvetica" pitchFamily="34" charset="0"/>
                </a:rPr>
                <a:t>Leverage</a:t>
              </a:r>
              <a:endParaRPr lang="de-DE" dirty="0">
                <a:solidFill>
                  <a:srgbClr val="0F3B5A"/>
                </a:solidFill>
                <a:latin typeface="Helvetica" pitchFamily="34" charset="0"/>
              </a:endParaRPr>
            </a:p>
          </p:txBody>
        </p:sp>
      </p:grpSp>
      <p:sp>
        <p:nvSpPr>
          <p:cNvPr id="153" name="Freihandform 152"/>
          <p:cNvSpPr/>
          <p:nvPr/>
        </p:nvSpPr>
        <p:spPr bwMode="auto">
          <a:xfrm>
            <a:off x="1328057" y="2467430"/>
            <a:ext cx="1563914" cy="1349828"/>
          </a:xfrm>
          <a:custGeom>
            <a:avLst/>
            <a:gdLst>
              <a:gd name="connsiteX0" fmla="*/ 3629 w 1563914"/>
              <a:gd name="connsiteY0" fmla="*/ 0 h 1349828"/>
              <a:gd name="connsiteX1" fmla="*/ 1563914 w 1563914"/>
              <a:gd name="connsiteY1" fmla="*/ 0 h 1349828"/>
              <a:gd name="connsiteX2" fmla="*/ 1560286 w 1563914"/>
              <a:gd name="connsiteY2" fmla="*/ 1349828 h 1349828"/>
              <a:gd name="connsiteX3" fmla="*/ 954314 w 1563914"/>
              <a:gd name="connsiteY3" fmla="*/ 1349828 h 1349828"/>
              <a:gd name="connsiteX4" fmla="*/ 957943 w 1563914"/>
              <a:gd name="connsiteY4" fmla="*/ 1186542 h 1349828"/>
              <a:gd name="connsiteX5" fmla="*/ 624114 w 1563914"/>
              <a:gd name="connsiteY5" fmla="*/ 1186542 h 1349828"/>
              <a:gd name="connsiteX6" fmla="*/ 631372 w 1563914"/>
              <a:gd name="connsiteY6" fmla="*/ 878114 h 1349828"/>
              <a:gd name="connsiteX7" fmla="*/ 322943 w 1563914"/>
              <a:gd name="connsiteY7" fmla="*/ 878114 h 1349828"/>
              <a:gd name="connsiteX8" fmla="*/ 322943 w 1563914"/>
              <a:gd name="connsiteY8" fmla="*/ 580571 h 1349828"/>
              <a:gd name="connsiteX9" fmla="*/ 0 w 1563914"/>
              <a:gd name="connsiteY9" fmla="*/ 580571 h 1349828"/>
              <a:gd name="connsiteX10" fmla="*/ 3629 w 1563914"/>
              <a:gd name="connsiteY10" fmla="*/ 0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3914" h="1349828">
                <a:moveTo>
                  <a:pt x="3629" y="0"/>
                </a:moveTo>
                <a:lnTo>
                  <a:pt x="1563914" y="0"/>
                </a:lnTo>
                <a:cubicBezTo>
                  <a:pt x="1562705" y="449943"/>
                  <a:pt x="1561495" y="899885"/>
                  <a:pt x="1560286" y="1349828"/>
                </a:cubicBezTo>
                <a:lnTo>
                  <a:pt x="954314" y="1349828"/>
                </a:lnTo>
                <a:cubicBezTo>
                  <a:pt x="955524" y="1295399"/>
                  <a:pt x="956733" y="1240971"/>
                  <a:pt x="957943" y="1186542"/>
                </a:cubicBezTo>
                <a:lnTo>
                  <a:pt x="624114" y="1186542"/>
                </a:lnTo>
                <a:lnTo>
                  <a:pt x="631372" y="878114"/>
                </a:lnTo>
                <a:lnTo>
                  <a:pt x="322943" y="878114"/>
                </a:lnTo>
                <a:lnTo>
                  <a:pt x="322943" y="580571"/>
                </a:lnTo>
                <a:lnTo>
                  <a:pt x="0" y="580571"/>
                </a:lnTo>
                <a:cubicBezTo>
                  <a:pt x="1210" y="387047"/>
                  <a:pt x="2419" y="193524"/>
                  <a:pt x="3629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44" eaLnBrk="0" hangingPunct="0"/>
            <a:endParaRPr lang="de-DE" sz="1200" b="1" dirty="0" smtClean="0"/>
          </a:p>
        </p:txBody>
      </p:sp>
      <p:sp>
        <p:nvSpPr>
          <p:cNvPr id="155" name="Textfeld 154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14</a:t>
            </a:fld>
            <a:endParaRPr lang="de-DE" b="0" dirty="0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84800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Sourcing strategies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Activities and measures during the crisis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796927" y="2179641"/>
            <a:ext cx="2679688" cy="45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sz="10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350125" y="2179646"/>
            <a:ext cx="2663826" cy="4282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0593" indent="-140593" defTabSz="794183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The trend of in sourcing is increasing , if compared to the outsourcing :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Decisions by level of resources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Socially acceptable measure but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Long dated relationship between FTE and capital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</a:rPr>
              <a:t>No clear defined borderline between in sourcing and outsourcing  („market line“)</a:t>
            </a: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In sourcing can be an indication for missing configuration of the interfaces between service provider and  customer. That's an essential reason for missing the targets.</a:t>
            </a:r>
          </a:p>
          <a:p>
            <a:pPr marL="140593" indent="-140593" defTabSz="794183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It is necessary to have a clear sourcing strategy and a well defined „market line“</a:t>
            </a: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The interfaces between service provider and company must become more efficient and professional (e.g. clear management mechanism)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156732" y="2690815"/>
            <a:ext cx="333645" cy="246171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JA</a:t>
            </a:r>
            <a:endParaRPr lang="de-DE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367471" y="2690815"/>
            <a:ext cx="490739" cy="246171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Helvetica" pitchFamily="34" charset="0"/>
              </a:rPr>
              <a:t>NEIN</a:t>
            </a:r>
            <a:endParaRPr lang="de-DE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graphicFrame>
        <p:nvGraphicFramePr>
          <p:cNvPr id="28" name="Diagramm 27"/>
          <p:cNvGraphicFramePr/>
          <p:nvPr/>
        </p:nvGraphicFramePr>
        <p:xfrm>
          <a:off x="4038600" y="2179638"/>
          <a:ext cx="2880000" cy="21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Diagramm 30"/>
          <p:cNvGraphicFramePr/>
          <p:nvPr/>
        </p:nvGraphicFramePr>
        <p:xfrm>
          <a:off x="4038600" y="4567264"/>
          <a:ext cx="2880000" cy="21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Gleichschenkliges Dreieck 32"/>
          <p:cNvSpPr/>
          <p:nvPr/>
        </p:nvSpPr>
        <p:spPr bwMode="auto">
          <a:xfrm rot="10800000">
            <a:off x="8548720" y="4833947"/>
            <a:ext cx="500063" cy="196850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40" name="Diagramm 39"/>
          <p:cNvGraphicFramePr/>
          <p:nvPr/>
        </p:nvGraphicFramePr>
        <p:xfrm>
          <a:off x="796928" y="4567261"/>
          <a:ext cx="2880000" cy="21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Diagramm 40"/>
          <p:cNvGraphicFramePr/>
          <p:nvPr/>
        </p:nvGraphicFramePr>
        <p:xfrm>
          <a:off x="796928" y="2179638"/>
          <a:ext cx="2880000" cy="21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Rechteck 41"/>
          <p:cNvSpPr/>
          <p:nvPr/>
        </p:nvSpPr>
        <p:spPr bwMode="gray">
          <a:xfrm>
            <a:off x="796925" y="2179638"/>
            <a:ext cx="393734" cy="20988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Outsourcing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of FM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3" name="Rechteck 42"/>
          <p:cNvSpPr/>
          <p:nvPr/>
        </p:nvSpPr>
        <p:spPr bwMode="gray">
          <a:xfrm>
            <a:off x="796925" y="4762511"/>
            <a:ext cx="393734" cy="209708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In sourcing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of FM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</p:txBody>
      </p:sp>
      <p:cxnSp>
        <p:nvCxnSpPr>
          <p:cNvPr id="44" name="Gerade Verbindung 43"/>
          <p:cNvCxnSpPr/>
          <p:nvPr/>
        </p:nvCxnSpPr>
        <p:spPr bwMode="auto">
          <a:xfrm>
            <a:off x="796926" y="4519679"/>
            <a:ext cx="6048000" cy="158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feld 44"/>
          <p:cNvSpPr txBox="1"/>
          <p:nvPr/>
        </p:nvSpPr>
        <p:spPr>
          <a:xfrm>
            <a:off x="4715088" y="4103080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no</a:t>
            </a:r>
            <a:r>
              <a:rPr lang="de-DE" sz="900" dirty="0" smtClean="0">
                <a:latin typeface="Helvetica" pitchFamily="34" charset="0"/>
              </a:rPr>
              <a:t> </a:t>
            </a:r>
            <a:r>
              <a:rPr lang="de-DE" sz="900" dirty="0" err="1" smtClean="0">
                <a:latin typeface="Helvetica" pitchFamily="34" charset="0"/>
              </a:rPr>
              <a:t>effect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715088" y="2179638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smtClean="0">
                <a:latin typeface="Helvetica" pitchFamily="34" charset="0"/>
              </a:rPr>
              <a:t>strong </a:t>
            </a:r>
            <a:r>
              <a:rPr lang="de-DE" sz="900" dirty="0" err="1" smtClean="0">
                <a:latin typeface="Helvetica" pitchFamily="34" charset="0"/>
              </a:rPr>
              <a:t>effect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547789" y="4103080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Yes</a:t>
            </a:r>
            <a:r>
              <a:rPr lang="de-DE" sz="900" dirty="0" smtClean="0">
                <a:latin typeface="Helvetica" pitchFamily="34" charset="0"/>
              </a:rPr>
              <a:t> 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715088" y="6460534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few</a:t>
            </a:r>
            <a:r>
              <a:rPr lang="de-DE" sz="900" dirty="0" smtClean="0">
                <a:latin typeface="Helvetica" pitchFamily="34" charset="0"/>
              </a:rPr>
              <a:t> </a:t>
            </a:r>
            <a:r>
              <a:rPr lang="de-DE" sz="900" dirty="0" err="1" smtClean="0">
                <a:latin typeface="Helvetica" pitchFamily="34" charset="0"/>
              </a:rPr>
              <a:t>effect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048119" y="4537093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smtClean="0">
                <a:latin typeface="Helvetica" pitchFamily="34" charset="0"/>
              </a:rPr>
              <a:t>strong </a:t>
            </a:r>
            <a:r>
              <a:rPr lang="de-DE" sz="900" dirty="0" err="1" smtClean="0">
                <a:latin typeface="Helvetica" pitchFamily="34" charset="0"/>
              </a:rPr>
              <a:t>effect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547789" y="6460534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Yes</a:t>
            </a:r>
            <a:r>
              <a:rPr lang="de-DE" sz="900" dirty="0" smtClean="0">
                <a:latin typeface="Helvetica" pitchFamily="34" charset="0"/>
              </a:rPr>
              <a:t> 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5442161" y="4548194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no</a:t>
            </a:r>
            <a:r>
              <a:rPr lang="de-DE" sz="900" dirty="0" smtClean="0">
                <a:latin typeface="Helvetica" pitchFamily="34" charset="0"/>
              </a:rPr>
              <a:t> </a:t>
            </a:r>
            <a:r>
              <a:rPr lang="de-DE" sz="900" dirty="0" err="1" smtClean="0">
                <a:latin typeface="Helvetica" pitchFamily="34" charset="0"/>
              </a:rPr>
              <a:t>effect</a:t>
            </a:r>
            <a:endParaRPr lang="de-DE" sz="900" dirty="0">
              <a:latin typeface="Helvetica" pitchFamily="34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 rot="16200000" flipH="1">
            <a:off x="5048252" y="2547933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 rot="5400000">
            <a:off x="5548320" y="4833949"/>
            <a:ext cx="214313" cy="7143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 rot="16200000" flipH="1">
            <a:off x="2119294" y="3976692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 rot="16200000" flipH="1">
            <a:off x="2119295" y="6334147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 rot="16200000" flipH="1">
            <a:off x="5262567" y="6334147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 rot="16200000" flipH="1">
            <a:off x="2262167" y="2547932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 Verbindung 59"/>
          <p:cNvCxnSpPr>
            <a:stCxn id="50" idx="2"/>
          </p:cNvCxnSpPr>
          <p:nvPr/>
        </p:nvCxnSpPr>
        <p:spPr bwMode="auto">
          <a:xfrm rot="16200000" flipH="1">
            <a:off x="4687736" y="4830623"/>
            <a:ext cx="351822" cy="22632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/>
          <p:cNvCxnSpPr/>
          <p:nvPr/>
        </p:nvCxnSpPr>
        <p:spPr bwMode="auto">
          <a:xfrm rot="16200000" flipH="1">
            <a:off x="5262567" y="3976693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feld 61"/>
          <p:cNvSpPr txBox="1"/>
          <p:nvPr/>
        </p:nvSpPr>
        <p:spPr>
          <a:xfrm>
            <a:off x="1714693" y="2179638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No</a:t>
            </a:r>
            <a:r>
              <a:rPr lang="de-DE" sz="900" dirty="0" smtClean="0">
                <a:latin typeface="Helvetica" pitchFamily="34" charset="0"/>
              </a:rPr>
              <a:t> 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714693" y="4537093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No</a:t>
            </a:r>
            <a:r>
              <a:rPr lang="de-DE" sz="900" dirty="0" smtClean="0">
                <a:latin typeface="Helvetica" pitchFamily="34" charset="0"/>
              </a:rPr>
              <a:t> </a:t>
            </a:r>
            <a:endParaRPr lang="de-DE" sz="900" dirty="0">
              <a:latin typeface="Helvetica" pitchFamily="34" charset="0"/>
            </a:endParaRPr>
          </a:p>
        </p:txBody>
      </p:sp>
      <p:cxnSp>
        <p:nvCxnSpPr>
          <p:cNvPr id="64" name="Gerade Verbindung 63"/>
          <p:cNvCxnSpPr/>
          <p:nvPr/>
        </p:nvCxnSpPr>
        <p:spPr bwMode="auto">
          <a:xfrm rot="16200000" flipH="1">
            <a:off x="2262169" y="4905387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uppieren 31"/>
          <p:cNvGrpSpPr/>
          <p:nvPr/>
        </p:nvGrpSpPr>
        <p:grpSpPr>
          <a:xfrm>
            <a:off x="6883064" y="2168349"/>
            <a:ext cx="357191" cy="4680000"/>
            <a:chOff x="4476744" y="2142910"/>
            <a:chExt cx="357191" cy="4724982"/>
          </a:xfrm>
        </p:grpSpPr>
        <p:cxnSp>
          <p:nvCxnSpPr>
            <p:cNvPr id="72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Rechteck 72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74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75" name="Line 6"/>
          <p:cNvSpPr>
            <a:spLocks noChangeShapeType="1"/>
          </p:cNvSpPr>
          <p:nvPr/>
        </p:nvSpPr>
        <p:spPr bwMode="gray">
          <a:xfrm>
            <a:off x="78480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gray">
          <a:xfrm>
            <a:off x="4040048" y="1948039"/>
            <a:ext cx="2808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gray">
          <a:xfrm>
            <a:off x="734891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blackWhite">
          <a:xfrm>
            <a:off x="7334275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769"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Interpretation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blackWhite">
          <a:xfrm>
            <a:off x="4036837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Effect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blackWhite">
          <a:xfrm>
            <a:off x="784801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8285" indent="-298285" defTabSz="994812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de-DE" sz="1200" dirty="0" err="1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Measure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48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CH" altLang="de-DE" kern="0" dirty="0" smtClean="0">
                <a:solidFill>
                  <a:schemeClr val="bg1"/>
                </a:solidFill>
                <a:latin typeface="Tahoma" pitchFamily="34" charset="0"/>
              </a:rPr>
              <a:t>2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799" y="696638"/>
            <a:ext cx="9324000" cy="604200"/>
          </a:xfrm>
        </p:spPr>
        <p:txBody>
          <a:bodyPr/>
          <a:lstStyle/>
          <a:p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latin typeface="Helvetica" pitchFamily="34" charset="0"/>
              </a:rPr>
              <a:t>A management approach for FM service providers enables the full control of the activities involved</a:t>
            </a:r>
            <a:endParaRPr lang="de-DE" sz="1500" kern="1200" dirty="0" smtClean="0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75783" name="Rectangle 5"/>
          <p:cNvSpPr>
            <a:spLocks noChangeArrowheads="1"/>
          </p:cNvSpPr>
          <p:nvPr/>
        </p:nvSpPr>
        <p:spPr bwMode="blackWhite">
          <a:xfrm>
            <a:off x="781322" y="246308"/>
            <a:ext cx="960120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89241">
              <a:spcBef>
                <a:spcPct val="60000"/>
              </a:spcBef>
              <a:buClr>
                <a:schemeClr val="bg2"/>
              </a:buClr>
              <a:buSzPct val="80000"/>
            </a:pPr>
            <a:r>
              <a:rPr lang="en-US" altLang="de-DE" sz="1500" dirty="0" smtClean="0">
                <a:solidFill>
                  <a:srgbClr val="0F3B5A"/>
                </a:solidFill>
                <a:latin typeface="Helvetica" pitchFamily="34" charset="0"/>
              </a:rPr>
              <a:t>FM Management model: managerial approach</a:t>
            </a:r>
            <a:endParaRPr lang="en-US" altLang="de-DE" sz="15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36" name="Foliennummernplatzhalter 5"/>
          <p:cNvSpPr txBox="1">
            <a:spLocks/>
          </p:cNvSpPr>
          <p:nvPr/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 defTabSz="914344">
              <a:defRPr/>
            </a:pPr>
            <a:fld id="{8DB857DF-C859-49BD-95A7-2D64C459B9F9}" type="slidenum">
              <a:rPr lang="de-DE" b="0" smtClean="0"/>
              <a:pPr defTabSz="914344">
                <a:defRPr/>
              </a:pPr>
              <a:t>15</a:t>
            </a:fld>
            <a:endParaRPr lang="de-DE" b="0" dirty="0"/>
          </a:p>
        </p:txBody>
      </p:sp>
      <p:sp>
        <p:nvSpPr>
          <p:cNvPr id="41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2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790880" y="2274647"/>
            <a:ext cx="9161191" cy="3916621"/>
            <a:chOff x="673404" y="1713205"/>
            <a:chExt cx="7848601" cy="3355459"/>
          </a:xfrm>
        </p:grpSpPr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6456817" y="2102123"/>
              <a:ext cx="2065188" cy="22993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502550" y="2102123"/>
              <a:ext cx="2782043" cy="2299350"/>
            </a:xfrm>
            <a:prstGeom prst="rect">
              <a:avLst/>
            </a:prstGeom>
            <a:solidFill>
              <a:srgbClr val="B3D8F2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1496245" y="2103757"/>
              <a:ext cx="1835559" cy="2299349"/>
            </a:xfrm>
            <a:prstGeom prst="rect">
              <a:avLst/>
            </a:prstGeom>
            <a:solidFill>
              <a:srgbClr val="B3D8F2">
                <a:lumMod val="2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1496245" y="1721153"/>
              <a:ext cx="1835559" cy="390547"/>
            </a:xfrm>
            <a:prstGeom prst="rect">
              <a:avLst/>
            </a:prstGeom>
            <a:solidFill>
              <a:srgbClr val="B3D8F2">
                <a:lumMod val="2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chemeClr val="bg1"/>
                  </a:solidFill>
                  <a:latin typeface="Helvetica" pitchFamily="34" charset="0"/>
                </a:rPr>
                <a:t>Management function</a:t>
              </a: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3502550" y="1721153"/>
              <a:ext cx="2782043" cy="390547"/>
            </a:xfrm>
            <a:prstGeom prst="rect">
              <a:avLst/>
            </a:prstGeom>
            <a:solidFill>
              <a:srgbClr val="B3D8F2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defRPr/>
              </a:pPr>
              <a:r>
                <a:rPr lang="en-US" kern="0" dirty="0" smtClean="0">
                  <a:solidFill>
                    <a:schemeClr val="bg1"/>
                  </a:solidFill>
                  <a:latin typeface="Helvetica" pitchFamily="34" charset="0"/>
                </a:rPr>
                <a:t>Scope FM</a:t>
              </a:r>
              <a:endParaRPr lang="en-US" kern="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6456817" y="1713205"/>
              <a:ext cx="2065188" cy="3905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latin typeface="Helvetica" pitchFamily="34" charset="0"/>
                </a:rPr>
                <a:t>Service provider</a:t>
              </a:r>
              <a:endParaRPr lang="en-US" kern="0" dirty="0">
                <a:latin typeface="Helvetica" pitchFamily="34" charset="0"/>
              </a:endParaRP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673404" y="2102123"/>
              <a:ext cx="687415" cy="2299350"/>
            </a:xfrm>
            <a:prstGeom prst="rect">
              <a:avLst/>
            </a:prstGeom>
            <a:solidFill>
              <a:srgbClr val="969696"/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673404" y="1713205"/>
              <a:ext cx="687415" cy="390547"/>
            </a:xfrm>
            <a:prstGeom prst="rect">
              <a:avLst/>
            </a:prstGeom>
            <a:solidFill>
              <a:srgbClr val="969696"/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defRPr/>
              </a:pPr>
              <a:r>
                <a:rPr lang="en-US" kern="0" dirty="0" smtClean="0">
                  <a:solidFill>
                    <a:schemeClr val="bg1"/>
                  </a:solidFill>
                  <a:latin typeface="Helvetica" pitchFamily="34" charset="0"/>
                </a:rPr>
                <a:t>Holding</a:t>
              </a:r>
              <a:endParaRPr lang="en-US" kern="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713150" y="2577293"/>
              <a:ext cx="934707" cy="914532"/>
            </a:xfrm>
            <a:prstGeom prst="homePlate">
              <a:avLst>
                <a:gd name="adj" fmla="val 15531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32158" tIns="41805" rIns="0" bIns="41805" anchor="ctr"/>
            <a:lstStyle/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Real Estate-</a:t>
              </a:r>
              <a:b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</a:b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strategy</a:t>
              </a:r>
              <a:endParaRPr lang="en-US" b="1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>
              <a:off x="1722930" y="2577293"/>
              <a:ext cx="830197" cy="914532"/>
            </a:xfrm>
            <a:prstGeom prst="homePlate">
              <a:avLst>
                <a:gd name="adj" fmla="val 13794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32158" tIns="41805" rIns="0" bIns="41805" anchor="ctr"/>
            <a:lstStyle/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Deduction </a:t>
              </a:r>
              <a:b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</a:b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Real Estate-</a:t>
              </a:r>
              <a:b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</a:b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targets</a:t>
              </a:r>
              <a:endParaRPr lang="en-US" b="1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52" name="AutoShape 16"/>
            <p:cNvSpPr>
              <a:spLocks noChangeArrowheads="1"/>
            </p:cNvSpPr>
            <p:nvPr/>
          </p:nvSpPr>
          <p:spPr bwMode="auto">
            <a:xfrm>
              <a:off x="2731232" y="2577293"/>
              <a:ext cx="934708" cy="914532"/>
            </a:xfrm>
            <a:prstGeom prst="homePlate">
              <a:avLst>
                <a:gd name="adj" fmla="val 15531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32158" tIns="41805" rIns="0" bIns="41805" anchor="ctr"/>
            <a:lstStyle/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Parameter of</a:t>
              </a:r>
            </a:p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 Quality = </a:t>
              </a:r>
              <a:b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</a:b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targets FM</a:t>
              </a:r>
              <a:endParaRPr lang="en-US" b="1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53" name="AutoShape 17"/>
            <p:cNvSpPr>
              <a:spLocks noChangeArrowheads="1"/>
            </p:cNvSpPr>
            <p:nvPr/>
          </p:nvSpPr>
          <p:spPr bwMode="auto">
            <a:xfrm>
              <a:off x="4708105" y="2194877"/>
              <a:ext cx="934707" cy="1659828"/>
            </a:xfrm>
            <a:prstGeom prst="homePlate">
              <a:avLst>
                <a:gd name="adj" fmla="val 13745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32158" tIns="41805" rIns="0" bIns="41805" anchor="ctr"/>
            <a:lstStyle/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KPI</a:t>
              </a:r>
              <a:b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</a:b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FM</a:t>
              </a:r>
            </a:p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Controller</a:t>
              </a:r>
              <a:endParaRPr lang="en-US" b="1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54" name="AutoShape 18"/>
            <p:cNvSpPr>
              <a:spLocks noChangeArrowheads="1"/>
            </p:cNvSpPr>
            <p:nvPr/>
          </p:nvSpPr>
          <p:spPr bwMode="auto">
            <a:xfrm>
              <a:off x="5703164" y="2194877"/>
              <a:ext cx="1112817" cy="1659828"/>
            </a:xfrm>
            <a:prstGeom prst="homePlate">
              <a:avLst>
                <a:gd name="adj" fmla="val 13745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32158" tIns="41805" rIns="0" bIns="41805" anchor="ctr"/>
            <a:lstStyle/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Aims FM</a:t>
              </a:r>
              <a:b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</a:br>
              <a:r>
                <a:rPr lang="en-US" b="1" smtClean="0">
                  <a:solidFill>
                    <a:schemeClr val="tx1"/>
                  </a:solidFill>
                  <a:latin typeface="Helvetica" pitchFamily="34" charset="0"/>
                </a:rPr>
                <a:t>service provider</a:t>
              </a:r>
              <a:endParaRPr lang="en-US" b="1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>
              <a:off x="3044767" y="4505625"/>
              <a:ext cx="1149616" cy="55978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2158" tIns="41805" rIns="32158" bIns="41805" anchor="ctr" anchorCtr="1"/>
            <a:lstStyle/>
            <a:p>
              <a:pPr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mtClean="0">
                  <a:solidFill>
                    <a:schemeClr val="tx1"/>
                  </a:solidFill>
                  <a:latin typeface="Helvetica" pitchFamily="34" charset="0"/>
                </a:rPr>
                <a:t>Leverage of business portfolio</a:t>
              </a:r>
              <a:endParaRPr lang="en-US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7150117" y="2194879"/>
              <a:ext cx="934708" cy="1625655"/>
            </a:xfrm>
            <a:prstGeom prst="homePlate">
              <a:avLst>
                <a:gd name="adj" fmla="val 13745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32158" tIns="41805" rIns="0" bIns="41805" anchor="ctr"/>
            <a:lstStyle/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dirty="0" smtClean="0">
                  <a:solidFill>
                    <a:schemeClr val="tx1"/>
                  </a:solidFill>
                  <a:latin typeface="Helvetica" pitchFamily="34" charset="0"/>
                </a:rPr>
                <a:t>KPI</a:t>
              </a:r>
              <a:br>
                <a:rPr lang="en-US" b="1" dirty="0" smtClean="0">
                  <a:solidFill>
                    <a:schemeClr val="tx1"/>
                  </a:solidFill>
                  <a:latin typeface="Helvetica" pitchFamily="34" charset="0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Helvetica" pitchFamily="34" charset="0"/>
                </a:rPr>
                <a:t>FM service </a:t>
              </a:r>
            </a:p>
            <a:p>
              <a:pPr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b="1" dirty="0" smtClean="0">
                  <a:solidFill>
                    <a:schemeClr val="tx1"/>
                  </a:solidFill>
                  <a:latin typeface="Helvetica" pitchFamily="34" charset="0"/>
                </a:rPr>
                <a:t>provider</a:t>
              </a:r>
              <a:endParaRPr lang="en-US" b="1" dirty="0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4641866" y="4227356"/>
              <a:ext cx="936179" cy="58972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2158" tIns="32158" rIns="32158" bIns="32158"/>
            <a:lstStyle/>
            <a:p>
              <a:pPr algn="ctr"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mtClean="0">
                  <a:solidFill>
                    <a:srgbClr val="0F3B5A"/>
                  </a:solidFill>
                  <a:latin typeface="Helvetica" pitchFamily="34" charset="0"/>
                </a:rPr>
                <a:t>Balanced Scorecard</a:t>
              </a:r>
              <a:endParaRPr lang="en-US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7083883" y="4227356"/>
              <a:ext cx="936179" cy="58972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2158" tIns="32158" rIns="32158" bIns="32158"/>
            <a:lstStyle/>
            <a:p>
              <a:pPr algn="ctr"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mtClean="0">
                  <a:solidFill>
                    <a:srgbClr val="0F3B5A"/>
                  </a:solidFill>
                  <a:latin typeface="Helvetica" pitchFamily="34" charset="0"/>
                </a:rPr>
                <a:t>Balanced Scorecard</a:t>
              </a:r>
              <a:endParaRPr lang="en-US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cxnSp>
          <p:nvCxnSpPr>
            <p:cNvPr id="59" name="AutoShape 23"/>
            <p:cNvCxnSpPr>
              <a:cxnSpLocks noChangeShapeType="1"/>
              <a:stCxn id="53" idx="2"/>
              <a:endCxn id="57" idx="0"/>
            </p:cNvCxnSpPr>
            <p:nvPr/>
          </p:nvCxnSpPr>
          <p:spPr bwMode="auto">
            <a:xfrm rot="5400000">
              <a:off x="4924262" y="4040402"/>
              <a:ext cx="372649" cy="1265"/>
            </a:xfrm>
            <a:prstGeom prst="bentConnector3">
              <a:avLst>
                <a:gd name="adj1" fmla="val 50000"/>
              </a:avLst>
            </a:prstGeom>
            <a:noFill/>
            <a:ln w="28575">
              <a:noFill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60" name="AutoShape 24"/>
            <p:cNvCxnSpPr>
              <a:cxnSpLocks noChangeShapeType="1"/>
              <a:stCxn id="56" idx="2"/>
              <a:endCxn id="58" idx="0"/>
            </p:cNvCxnSpPr>
            <p:nvPr/>
          </p:nvCxnSpPr>
          <p:spPr bwMode="auto">
            <a:xfrm rot="5400000">
              <a:off x="7349192" y="4023313"/>
              <a:ext cx="406821" cy="1266"/>
            </a:xfrm>
            <a:prstGeom prst="bentConnector3">
              <a:avLst>
                <a:gd name="adj1" fmla="val 50000"/>
              </a:avLst>
            </a:prstGeom>
            <a:noFill/>
            <a:ln w="28575">
              <a:noFill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1824496" y="4220845"/>
              <a:ext cx="936179" cy="58817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2158" tIns="32158" rIns="32158" bIns="32158"/>
            <a:lstStyle/>
            <a:p>
              <a:pPr algn="ctr"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mtClean="0">
                  <a:solidFill>
                    <a:srgbClr val="0F3B5A"/>
                  </a:solidFill>
                  <a:latin typeface="Helvetica" pitchFamily="34" charset="0"/>
                </a:rPr>
                <a:t>CREM Cockpit of basis BSC</a:t>
              </a:r>
              <a:endParaRPr lang="en-US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3721879" y="2308791"/>
              <a:ext cx="934707" cy="229447"/>
            </a:xfrm>
            <a:prstGeom prst="homePlate">
              <a:avLst>
                <a:gd name="adj" fmla="val 35465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41805" rIns="0" bIns="41805" anchor="ctr"/>
            <a:lstStyle/>
            <a:p>
              <a:pPr algn="ctr"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z="900" dirty="0" smtClean="0">
                  <a:solidFill>
                    <a:srgbClr val="0F3B5A"/>
                  </a:solidFill>
                  <a:latin typeface="Helvetica" pitchFamily="34" charset="0"/>
                </a:rPr>
                <a:t>Aims PM</a:t>
              </a:r>
              <a:endParaRPr lang="en-US" sz="900" dirty="0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sp>
          <p:nvSpPr>
            <p:cNvPr id="63" name="AutoShape 27"/>
            <p:cNvSpPr>
              <a:spLocks noChangeArrowheads="1"/>
            </p:cNvSpPr>
            <p:nvPr/>
          </p:nvSpPr>
          <p:spPr bwMode="auto">
            <a:xfrm>
              <a:off x="3721879" y="2583804"/>
              <a:ext cx="934707" cy="229447"/>
            </a:xfrm>
            <a:prstGeom prst="homePlate">
              <a:avLst>
                <a:gd name="adj" fmla="val 31921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41805" rIns="0" bIns="41805" anchor="ctr"/>
            <a:lstStyle/>
            <a:p>
              <a:pPr algn="ctr"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z="900" dirty="0" smtClean="0">
                  <a:solidFill>
                    <a:srgbClr val="0F3B5A"/>
                  </a:solidFill>
                  <a:latin typeface="Helvetica" pitchFamily="34" charset="0"/>
                </a:rPr>
                <a:t>Aims KFM</a:t>
              </a:r>
              <a:endParaRPr lang="en-US" sz="900" dirty="0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sp>
          <p:nvSpPr>
            <p:cNvPr id="64" name="AutoShape 28"/>
            <p:cNvSpPr>
              <a:spLocks noChangeArrowheads="1"/>
            </p:cNvSpPr>
            <p:nvPr/>
          </p:nvSpPr>
          <p:spPr bwMode="auto">
            <a:xfrm>
              <a:off x="3721879" y="2858813"/>
              <a:ext cx="934707" cy="229447"/>
            </a:xfrm>
            <a:prstGeom prst="homePlate">
              <a:avLst>
                <a:gd name="adj" fmla="val 28377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41805" rIns="0" bIns="41805" anchor="ctr"/>
            <a:lstStyle/>
            <a:p>
              <a:pPr algn="ctr"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z="900" dirty="0" smtClean="0">
                  <a:solidFill>
                    <a:srgbClr val="0F3B5A"/>
                  </a:solidFill>
                  <a:latin typeface="Helvetica" pitchFamily="34" charset="0"/>
                </a:rPr>
                <a:t>Aims IFM</a:t>
              </a:r>
              <a:endParaRPr lang="en-US" sz="900" dirty="0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sp>
          <p:nvSpPr>
            <p:cNvPr id="65" name="AutoShape 29"/>
            <p:cNvSpPr>
              <a:spLocks noChangeArrowheads="1"/>
            </p:cNvSpPr>
            <p:nvPr/>
          </p:nvSpPr>
          <p:spPr bwMode="auto">
            <a:xfrm>
              <a:off x="3721879" y="3141961"/>
              <a:ext cx="934707" cy="229447"/>
            </a:xfrm>
            <a:prstGeom prst="homePlate">
              <a:avLst>
                <a:gd name="adj" fmla="val 27668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41805" rIns="0" bIns="41805" anchor="ctr"/>
            <a:lstStyle/>
            <a:p>
              <a:pPr algn="ctr"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z="900" dirty="0" smtClean="0">
                  <a:solidFill>
                    <a:srgbClr val="0F3B5A"/>
                  </a:solidFill>
                  <a:latin typeface="Helvetica" pitchFamily="34" charset="0"/>
                </a:rPr>
                <a:t>aims TFM</a:t>
              </a:r>
              <a:endParaRPr lang="en-US" sz="900" dirty="0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sp>
          <p:nvSpPr>
            <p:cNvPr id="66" name="AutoShape 30"/>
            <p:cNvSpPr>
              <a:spLocks noChangeArrowheads="1"/>
            </p:cNvSpPr>
            <p:nvPr/>
          </p:nvSpPr>
          <p:spPr bwMode="auto">
            <a:xfrm>
              <a:off x="3721879" y="3416973"/>
              <a:ext cx="934707" cy="229447"/>
            </a:xfrm>
            <a:prstGeom prst="homePlate">
              <a:avLst>
                <a:gd name="adj" fmla="val 27668"/>
              </a:avLst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41805" rIns="0" bIns="41805" anchor="ctr"/>
            <a:lstStyle/>
            <a:p>
              <a:pPr algn="ctr"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z="900" dirty="0" smtClean="0">
                  <a:solidFill>
                    <a:srgbClr val="0F3B5A"/>
                  </a:solidFill>
                  <a:latin typeface="Helvetica" pitchFamily="34" charset="0"/>
                </a:rPr>
                <a:t>Aims ...</a:t>
              </a:r>
              <a:endParaRPr lang="en-US" sz="900" dirty="0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cxnSp>
          <p:nvCxnSpPr>
            <p:cNvPr id="67" name="AutoShape 31"/>
            <p:cNvCxnSpPr>
              <a:cxnSpLocks noChangeShapeType="1"/>
              <a:stCxn id="55" idx="0"/>
              <a:endCxn id="52" idx="2"/>
            </p:cNvCxnSpPr>
            <p:nvPr/>
          </p:nvCxnSpPr>
          <p:spPr bwMode="auto">
            <a:xfrm rot="5400000" flipH="1">
              <a:off x="2870531" y="3755846"/>
              <a:ext cx="1013798" cy="485755"/>
            </a:xfrm>
            <a:prstGeom prst="bentConnector3">
              <a:avLst>
                <a:gd name="adj1" fmla="val 50398"/>
              </a:avLst>
            </a:prstGeom>
            <a:noFill/>
            <a:ln w="28575">
              <a:noFill/>
              <a:miter lim="800000"/>
              <a:headEnd/>
              <a:tailEnd type="triangle" w="med" len="med"/>
            </a:ln>
          </p:spPr>
        </p:cxnSp>
        <p:cxnSp>
          <p:nvCxnSpPr>
            <p:cNvPr id="68" name="AutoShape 32"/>
            <p:cNvCxnSpPr>
              <a:cxnSpLocks noChangeShapeType="1"/>
              <a:stCxn id="55" idx="0"/>
              <a:endCxn id="66" idx="2"/>
            </p:cNvCxnSpPr>
            <p:nvPr/>
          </p:nvCxnSpPr>
          <p:spPr bwMode="auto">
            <a:xfrm rot="16200000">
              <a:off x="3460817" y="3805909"/>
              <a:ext cx="859205" cy="540218"/>
            </a:xfrm>
            <a:prstGeom prst="bentConnector3">
              <a:avLst>
                <a:gd name="adj1" fmla="val 59278"/>
              </a:avLst>
            </a:prstGeom>
            <a:noFill/>
            <a:ln w="28575">
              <a:noFill/>
              <a:miter lim="800000"/>
              <a:headEnd/>
              <a:tailEnd type="triangle" w="med" len="med"/>
            </a:ln>
          </p:spPr>
        </p:cxnSp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5698746" y="4508878"/>
              <a:ext cx="959732" cy="55978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2158" tIns="41805" rIns="32158" bIns="41805" anchor="ctr" anchorCtr="1"/>
            <a:lstStyle/>
            <a:p>
              <a:pPr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SzPct val="65000"/>
              </a:pPr>
              <a:r>
                <a:rPr lang="en-US" smtClean="0">
                  <a:solidFill>
                    <a:srgbClr val="0F3B5A"/>
                  </a:solidFill>
                  <a:latin typeface="Helvetica" pitchFamily="34" charset="0"/>
                </a:rPr>
                <a:t>Service</a:t>
              </a:r>
              <a:br>
                <a:rPr lang="en-US" smtClean="0">
                  <a:solidFill>
                    <a:srgbClr val="0F3B5A"/>
                  </a:solidFill>
                  <a:latin typeface="Helvetica" pitchFamily="34" charset="0"/>
                </a:rPr>
              </a:br>
              <a:r>
                <a:rPr lang="en-US" smtClean="0">
                  <a:solidFill>
                    <a:srgbClr val="0F3B5A"/>
                  </a:solidFill>
                  <a:latin typeface="Helvetica" pitchFamily="34" charset="0"/>
                </a:rPr>
                <a:t>Level Agreements</a:t>
              </a:r>
              <a:endParaRPr lang="en-US">
                <a:solidFill>
                  <a:srgbClr val="0F3B5A"/>
                </a:solidFill>
                <a:latin typeface="Helvetica" pitchFamily="34" charset="0"/>
              </a:endParaRPr>
            </a:p>
          </p:txBody>
        </p:sp>
        <p:cxnSp>
          <p:nvCxnSpPr>
            <p:cNvPr id="70" name="AutoShape 34"/>
            <p:cNvCxnSpPr>
              <a:cxnSpLocks noChangeShapeType="1"/>
              <a:stCxn id="69" idx="0"/>
              <a:endCxn id="54" idx="2"/>
            </p:cNvCxnSpPr>
            <p:nvPr/>
          </p:nvCxnSpPr>
          <p:spPr bwMode="auto">
            <a:xfrm rot="16200000">
              <a:off x="5853735" y="4179588"/>
              <a:ext cx="654168" cy="4418"/>
            </a:xfrm>
            <a:prstGeom prst="bentConnector3">
              <a:avLst>
                <a:gd name="adj1" fmla="val 50000"/>
              </a:avLst>
            </a:prstGeom>
            <a:noFill/>
            <a:ln w="28575">
              <a:noFill/>
              <a:miter lim="800000"/>
              <a:headEnd/>
              <a:tailEnd type="triangle" w="med" len="med"/>
            </a:ln>
          </p:spPr>
        </p:cxnSp>
      </p:grpSp>
      <p:sp>
        <p:nvSpPr>
          <p:cNvPr id="72" name="Textfeld 71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m 35"/>
          <p:cNvGraphicFramePr/>
          <p:nvPr/>
        </p:nvGraphicFramePr>
        <p:xfrm>
          <a:off x="654052" y="2246313"/>
          <a:ext cx="3108315" cy="372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Diagramm 25"/>
          <p:cNvGraphicFramePr/>
          <p:nvPr/>
        </p:nvGraphicFramePr>
        <p:xfrm>
          <a:off x="3030017" y="2246313"/>
          <a:ext cx="4232810" cy="394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4067307" y="2379755"/>
            <a:ext cx="883255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506"/>
            <a:r>
              <a:rPr lang="en-US" sz="1000" b="1" dirty="0" err="1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ReductionSLA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16</a:t>
            </a:fld>
            <a:endParaRPr lang="de-DE" b="0" dirty="0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84800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Strategies of service provider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Activities and measures during the crisis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796927" y="2246316"/>
            <a:ext cx="2679688" cy="45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sz="10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334265" y="2179646"/>
            <a:ext cx="2679686" cy="4282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0593" indent="-140593" defTabSz="794183">
              <a:spcBef>
                <a:spcPts val="267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Adopted service provider model: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Service provider as partner</a:t>
            </a: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Service level reduction</a:t>
            </a:r>
          </a:p>
          <a:p>
            <a:pPr marL="612194" lvl="1" indent="-204125" defTabSz="794183">
              <a:spcBef>
                <a:spcPts val="267"/>
              </a:spcBef>
              <a:buClr>
                <a:schemeClr val="bg2"/>
              </a:buClr>
              <a:buSzPct val="80000"/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</a:rPr>
              <a:t>Service level  is overrated </a:t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Helvetica" pitchFamily="34" charset="0"/>
              </a:rPr>
              <a:t>adaption is useful</a:t>
            </a:r>
          </a:p>
          <a:p>
            <a:pPr marL="612194" lvl="1" indent="-204125" defTabSz="794183">
              <a:spcBef>
                <a:spcPts val="267"/>
              </a:spcBef>
              <a:buClr>
                <a:schemeClr val="bg2"/>
              </a:buClr>
              <a:buSzPct val="80000"/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</a:rPr>
              <a:t>Service level is exhausted  </a:t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  <a:sym typeface="Wingdings" pitchFamily="2" charset="2"/>
              </a:rPr>
              <a:t> short dated measure</a:t>
            </a:r>
            <a:endParaRPr lang="en-US" dirty="0" smtClean="0">
              <a:latin typeface="Helvetica" pitchFamily="34" charset="0"/>
            </a:endParaRPr>
          </a:p>
          <a:p>
            <a:pPr marL="323359" lvl="1" indent="-161679" defTabSz="994567" fontAlgn="auto"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Post-price negotiations</a:t>
            </a: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Potentials like pooling of service provider and –efforts are not used</a:t>
            </a: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Partner-like models with service provider are future-oriented</a:t>
            </a: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Modern models which aren´t oriented at the individual  facilities, but at the allocation of the property will be more used in the future</a:t>
            </a:r>
          </a:p>
          <a:p>
            <a:pPr marL="140593" indent="-140593" defTabSz="794183"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The industry approached a further wave of service provider pooling, which will be responsible for further concentrations at the FM business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067307" y="2990846"/>
            <a:ext cx="241893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9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Price negotiations with service provider</a:t>
            </a:r>
            <a:endParaRPr lang="de-CH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067309" y="3633643"/>
            <a:ext cx="1646285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Pooling of service provider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4067307" y="4248155"/>
            <a:ext cx="1779333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Exchange of service provider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4067308" y="4861654"/>
            <a:ext cx="162704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Exploitation of </a:t>
            </a:r>
            <a:r>
              <a:rPr lang="en-US" sz="1000" b="1" dirty="0" err="1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Malus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 rules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6" name="Gleichschenkliges Dreieck 45"/>
          <p:cNvSpPr/>
          <p:nvPr/>
        </p:nvSpPr>
        <p:spPr bwMode="auto">
          <a:xfrm rot="10800000">
            <a:off x="8262967" y="4333880"/>
            <a:ext cx="500063" cy="196850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2" name="Rechteck 41"/>
          <p:cNvSpPr/>
          <p:nvPr/>
        </p:nvSpPr>
        <p:spPr bwMode="gray">
          <a:xfrm>
            <a:off x="838828" y="2269587"/>
            <a:ext cx="2652950" cy="1926177"/>
          </a:xfrm>
          <a:prstGeom prst="rect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461180" y="6115067"/>
            <a:ext cx="1413340" cy="504829"/>
          </a:xfrm>
          <a:prstGeom prst="rect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794183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Service provider model based on partnership</a:t>
            </a:r>
          </a:p>
        </p:txBody>
      </p:sp>
      <p:cxnSp>
        <p:nvCxnSpPr>
          <p:cNvPr id="45" name="Gerade Verbindung 44"/>
          <p:cNvCxnSpPr>
            <a:stCxn id="42" idx="2"/>
            <a:endCxn id="43" idx="0"/>
          </p:cNvCxnSpPr>
          <p:nvPr/>
        </p:nvCxnSpPr>
        <p:spPr bwMode="auto">
          <a:xfrm rot="16200000" flipH="1">
            <a:off x="1206927" y="5154140"/>
            <a:ext cx="1919303" cy="254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feld 47"/>
          <p:cNvSpPr txBox="1"/>
          <p:nvPr/>
        </p:nvSpPr>
        <p:spPr>
          <a:xfrm>
            <a:off x="2190729" y="2598131"/>
            <a:ext cx="487325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bg1"/>
                </a:solidFill>
                <a:latin typeface="Helvetica" pitchFamily="34" charset="0"/>
              </a:rPr>
              <a:t>Yes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586867" y="2598131"/>
            <a:ext cx="524159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bg1"/>
                </a:solidFill>
                <a:latin typeface="Helvetica" pitchFamily="34" charset="0"/>
              </a:rPr>
              <a:t>No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grpSp>
        <p:nvGrpSpPr>
          <p:cNvPr id="2" name="Gruppieren 31"/>
          <p:cNvGrpSpPr/>
          <p:nvPr/>
        </p:nvGrpSpPr>
        <p:grpSpPr>
          <a:xfrm>
            <a:off x="6883064" y="2235024"/>
            <a:ext cx="357191" cy="4680000"/>
            <a:chOff x="4476744" y="2142910"/>
            <a:chExt cx="357191" cy="4724982"/>
          </a:xfrm>
        </p:grpSpPr>
        <p:cxnSp>
          <p:nvCxnSpPr>
            <p:cNvPr id="58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9" name="Rechteck 58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60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61" name="Line 6"/>
          <p:cNvSpPr>
            <a:spLocks noChangeShapeType="1"/>
          </p:cNvSpPr>
          <p:nvPr/>
        </p:nvSpPr>
        <p:spPr bwMode="gray">
          <a:xfrm>
            <a:off x="78480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gray">
          <a:xfrm>
            <a:off x="4040048" y="1948039"/>
            <a:ext cx="2808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gray">
          <a:xfrm>
            <a:off x="734891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blackWhite">
          <a:xfrm>
            <a:off x="7334275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769"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Interpretation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blackWhite">
          <a:xfrm>
            <a:off x="4036837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Effect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blackWhite">
          <a:xfrm>
            <a:off x="784801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Measure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34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CH" altLang="de-DE" kern="0" dirty="0" smtClean="0">
                <a:solidFill>
                  <a:schemeClr val="bg1"/>
                </a:solidFill>
                <a:latin typeface="Tahoma" pitchFamily="34" charset="0"/>
              </a:rPr>
              <a:t>3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020408" y="5943616"/>
            <a:ext cx="884965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no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066710" y="5938854"/>
            <a:ext cx="884965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strong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76810" y="5934904"/>
            <a:ext cx="1000132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few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6"/>
          <p:cNvSpPr>
            <a:spLocks noGrp="1" noChangeArrowheads="1"/>
          </p:cNvSpPr>
          <p:nvPr>
            <p:ph type="title"/>
          </p:nvPr>
        </p:nvSpPr>
        <p:spPr>
          <a:xfrm>
            <a:off x="784799" y="495577"/>
            <a:ext cx="9229151" cy="803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sz="1500" dirty="0" smtClean="0">
                <a:latin typeface="Helvetica" pitchFamily="34" charset="0"/>
              </a:rPr>
              <a:t>Through in-depth knowledge of the FM market and FM companies, ICME provides a significant contribution regarding the successful M&amp;A process</a:t>
            </a:r>
            <a:endParaRPr lang="de-DE" sz="1500" kern="1200" dirty="0" smtClean="0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blackWhite">
          <a:xfrm>
            <a:off x="784799" y="249496"/>
            <a:ext cx="844892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93595">
              <a:spcBef>
                <a:spcPct val="60000"/>
              </a:spcBef>
              <a:buClr>
                <a:schemeClr val="bg2"/>
              </a:buClr>
              <a:buSzPct val="80000"/>
            </a:pPr>
            <a:r>
              <a:rPr lang="en-US" altLang="de-DE" sz="1500" dirty="0" smtClean="0">
                <a:solidFill>
                  <a:srgbClr val="0F3B5A"/>
                </a:solidFill>
                <a:latin typeface="Helvetica" pitchFamily="34" charset="0"/>
              </a:rPr>
              <a:t>Selection of partners</a:t>
            </a:r>
            <a:endParaRPr lang="en-US" altLang="de-DE" sz="15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51" name="Foliennummernplatzhalter 5"/>
          <p:cNvSpPr txBox="1">
            <a:spLocks/>
          </p:cNvSpPr>
          <p:nvPr/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 defTabSz="914344">
              <a:defRPr/>
            </a:pPr>
            <a:fld id="{8DB857DF-C859-49BD-95A7-2D64C459B9F9}" type="slidenum">
              <a:rPr lang="de-DE" b="0" smtClean="0"/>
              <a:pPr defTabSz="914344">
                <a:defRPr/>
              </a:pPr>
              <a:t>17</a:t>
            </a:fld>
            <a:endParaRPr lang="de-DE" b="0" dirty="0"/>
          </a:p>
        </p:txBody>
      </p:sp>
      <p:sp>
        <p:nvSpPr>
          <p:cNvPr id="45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3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790096" y="1619237"/>
            <a:ext cx="8768200" cy="5029511"/>
            <a:chOff x="685320" y="2068006"/>
            <a:chExt cx="7354352" cy="4218516"/>
          </a:xfrm>
        </p:grpSpPr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4092385" y="2888208"/>
              <a:ext cx="2716197" cy="2681877"/>
            </a:xfrm>
            <a:prstGeom prst="chevron">
              <a:avLst>
                <a:gd name="adj" fmla="val 8762"/>
              </a:avLst>
            </a:prstGeom>
            <a:solidFill>
              <a:srgbClr val="B3D8F2">
                <a:lumMod val="2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685320" y="2888208"/>
              <a:ext cx="3664488" cy="2681877"/>
            </a:xfrm>
            <a:prstGeom prst="homePlate">
              <a:avLst>
                <a:gd name="adj" fmla="val 9086"/>
              </a:avLst>
            </a:prstGeom>
            <a:solidFill>
              <a:srgbClr val="B3D8F2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9" name="AutoShape 5"/>
            <p:cNvSpPr>
              <a:spLocks noChangeArrowheads="1"/>
            </p:cNvSpPr>
            <p:nvPr/>
          </p:nvSpPr>
          <p:spPr bwMode="auto">
            <a:xfrm>
              <a:off x="6563646" y="2888208"/>
              <a:ext cx="1476026" cy="2669722"/>
            </a:xfrm>
            <a:prstGeom prst="chevron">
              <a:avLst>
                <a:gd name="adj" fmla="val 14356"/>
              </a:avLst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67314" tIns="67314" rIns="67314" bIns="67314" anchor="ctr" anchorCtr="1"/>
            <a:lstStyle/>
            <a:p>
              <a:pPr marL="357036" defTabSz="853710"/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50" name="AutoShape 10"/>
            <p:cNvSpPr>
              <a:spLocks noChangeArrowheads="1"/>
            </p:cNvSpPr>
            <p:nvPr/>
          </p:nvSpPr>
          <p:spPr bwMode="auto">
            <a:xfrm>
              <a:off x="2445138" y="2068006"/>
              <a:ext cx="1128096" cy="817741"/>
            </a:xfrm>
            <a:prstGeom prst="chevron">
              <a:avLst>
                <a:gd name="adj" fmla="val 20590"/>
              </a:avLst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Identification of potential partners of the transaction</a:t>
              </a:r>
            </a:p>
          </p:txBody>
        </p:sp>
        <p:sp>
          <p:nvSpPr>
            <p:cNvPr id="52" name="AutoShape 11"/>
            <p:cNvSpPr>
              <a:spLocks noChangeArrowheads="1"/>
            </p:cNvSpPr>
            <p:nvPr/>
          </p:nvSpPr>
          <p:spPr bwMode="auto">
            <a:xfrm>
              <a:off x="4973802" y="2068006"/>
              <a:ext cx="879821" cy="817741"/>
            </a:xfrm>
            <a:prstGeom prst="chevron">
              <a:avLst>
                <a:gd name="adj" fmla="val 20957"/>
              </a:avLst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Buy/ sale strategy</a:t>
              </a:r>
            </a:p>
          </p:txBody>
        </p:sp>
        <p:sp>
          <p:nvSpPr>
            <p:cNvPr id="53" name="AutoShape 12"/>
            <p:cNvSpPr>
              <a:spLocks noChangeArrowheads="1"/>
            </p:cNvSpPr>
            <p:nvPr/>
          </p:nvSpPr>
          <p:spPr bwMode="auto">
            <a:xfrm>
              <a:off x="3408544" y="2068006"/>
              <a:ext cx="994648" cy="817741"/>
            </a:xfrm>
            <a:prstGeom prst="chevron">
              <a:avLst>
                <a:gd name="adj" fmla="val 20953"/>
              </a:avLst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Contact with potential investors</a:t>
              </a:r>
            </a:p>
          </p:txBody>
        </p:sp>
        <p:sp>
          <p:nvSpPr>
            <p:cNvPr id="54" name="AutoShape 13"/>
            <p:cNvSpPr>
              <a:spLocks noChangeArrowheads="1"/>
            </p:cNvSpPr>
            <p:nvPr/>
          </p:nvSpPr>
          <p:spPr bwMode="auto">
            <a:xfrm>
              <a:off x="4238500" y="2068006"/>
              <a:ext cx="899994" cy="817741"/>
            </a:xfrm>
            <a:prstGeom prst="chevron">
              <a:avLst>
                <a:gd name="adj" fmla="val 20405"/>
              </a:avLst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indent="-145987" algn="ctr" eaLnBrk="0" hangingPunct="0">
                <a:buClr>
                  <a:schemeClr val="bg2"/>
                </a:buClr>
                <a:buSzPct val="80000"/>
                <a:defRPr/>
              </a:pPr>
              <a:r>
                <a:rPr lang="en-US" sz="700" kern="0" dirty="0" smtClean="0">
                  <a:latin typeface="Helvetica" pitchFamily="34" charset="0"/>
                </a:rPr>
                <a:t>Due Diligence</a:t>
              </a:r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5688931" y="2068006"/>
              <a:ext cx="1126543" cy="817741"/>
            </a:xfrm>
            <a:prstGeom prst="chevron">
              <a:avLst>
                <a:gd name="adj" fmla="val 21507"/>
              </a:avLst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Negotiation &amp; signing</a:t>
              </a:r>
            </a:p>
          </p:txBody>
        </p:sp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6650782" y="2068006"/>
              <a:ext cx="1337576" cy="817741"/>
            </a:xfrm>
            <a:prstGeom prst="chevron">
              <a:avLst>
                <a:gd name="adj" fmla="val 20959"/>
              </a:avLst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Integration Planning &amp; Implementation</a:t>
              </a:r>
            </a:p>
          </p:txBody>
        </p:sp>
        <p:sp>
          <p:nvSpPr>
            <p:cNvPr id="57" name="AutoShape 16"/>
            <p:cNvSpPr>
              <a:spLocks noChangeArrowheads="1"/>
            </p:cNvSpPr>
            <p:nvPr/>
          </p:nvSpPr>
          <p:spPr bwMode="auto">
            <a:xfrm>
              <a:off x="1500351" y="2068006"/>
              <a:ext cx="1109476" cy="817741"/>
            </a:xfrm>
            <a:prstGeom prst="chevron">
              <a:avLst>
                <a:gd name="adj" fmla="val 20774"/>
              </a:avLst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90404"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Company analysis &amp; Indicative valuation</a:t>
              </a: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787458" y="5860578"/>
              <a:ext cx="3257550" cy="28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1004745" eaLnBrk="0" hangingPunct="0">
                <a:spcBef>
                  <a:spcPct val="50000"/>
                </a:spcBef>
                <a:defRPr/>
              </a:pPr>
              <a:r>
                <a:rPr lang="en-US" b="1" kern="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Market screening and pre-selection of potential partners based on deep FM-expertise</a:t>
              </a: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954512" y="3258174"/>
              <a:ext cx="2899996" cy="14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791" indent="-169791" algn="ctr" defTabSz="853710">
                <a:spcBef>
                  <a:spcPct val="50000"/>
                </a:spcBef>
              </a:pPr>
              <a:r>
                <a:rPr lang="en-US" b="1" dirty="0" smtClean="0">
                  <a:solidFill>
                    <a:schemeClr val="bg1"/>
                  </a:solidFill>
                  <a:latin typeface="Helvetica" pitchFamily="34" charset="0"/>
                </a:rPr>
                <a:t>Conceptual Competition</a:t>
              </a:r>
              <a:endParaRPr lang="en-US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61" name="Text Box 19"/>
            <p:cNvSpPr txBox="1">
              <a:spLocks noChangeArrowheads="1"/>
            </p:cNvSpPr>
            <p:nvPr/>
          </p:nvSpPr>
          <p:spPr bwMode="auto">
            <a:xfrm>
              <a:off x="4403040" y="3258174"/>
              <a:ext cx="1973874" cy="14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791" indent="-169791" algn="ctr" defTabSz="853710">
                <a:spcBef>
                  <a:spcPct val="50000"/>
                </a:spcBef>
              </a:pPr>
              <a:r>
                <a:rPr lang="en-US" b="1" dirty="0" smtClean="0">
                  <a:solidFill>
                    <a:schemeClr val="bg1"/>
                  </a:solidFill>
                  <a:latin typeface="Helvetica" pitchFamily="34" charset="0"/>
                </a:rPr>
                <a:t>Transaction</a:t>
              </a:r>
              <a:endParaRPr lang="en-US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6622647" y="3258174"/>
              <a:ext cx="1233854" cy="14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791" indent="-169791" algn="ctr" defTabSz="853710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Helvetica" pitchFamily="34" charset="0"/>
                </a:rPr>
                <a:t>PMI-Phase</a:t>
              </a:r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6837606" y="3947309"/>
              <a:ext cx="1134390" cy="477942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Merger</a:t>
              </a:r>
              <a:b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Integration</a:t>
              </a: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4376663" y="3672610"/>
              <a:ext cx="937846" cy="479530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00" kern="0" dirty="0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67" name="Oval 26"/>
            <p:cNvSpPr>
              <a:spLocks noChangeArrowheads="1"/>
            </p:cNvSpPr>
            <p:nvPr/>
          </p:nvSpPr>
          <p:spPr bwMode="auto">
            <a:xfrm>
              <a:off x="5185926" y="4115619"/>
              <a:ext cx="1049215" cy="477943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Support negotiation strategy</a:t>
              </a:r>
            </a:p>
          </p:txBody>
        </p:sp>
        <p:sp>
          <p:nvSpPr>
            <p:cNvPr id="68" name="Oval 27"/>
            <p:cNvSpPr>
              <a:spLocks noChangeArrowheads="1"/>
            </p:cNvSpPr>
            <p:nvPr/>
          </p:nvSpPr>
          <p:spPr bwMode="auto">
            <a:xfrm>
              <a:off x="5185924" y="4765052"/>
              <a:ext cx="1233854" cy="376319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Selection of offers</a:t>
              </a:r>
            </a:p>
          </p:txBody>
        </p:sp>
        <p:sp>
          <p:nvSpPr>
            <p:cNvPr id="69" name="Oval 28"/>
            <p:cNvSpPr>
              <a:spLocks noChangeArrowheads="1"/>
            </p:cNvSpPr>
            <p:nvPr/>
          </p:nvSpPr>
          <p:spPr bwMode="auto">
            <a:xfrm>
              <a:off x="711259" y="3672610"/>
              <a:ext cx="920262" cy="479530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Screening</a:t>
              </a:r>
              <a:b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</a:b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FM-Market</a:t>
              </a:r>
            </a:p>
          </p:txBody>
        </p:sp>
        <p:sp>
          <p:nvSpPr>
            <p:cNvPr id="70" name="Oval 29"/>
            <p:cNvSpPr>
              <a:spLocks noChangeArrowheads="1"/>
            </p:cNvSpPr>
            <p:nvPr/>
          </p:nvSpPr>
          <p:spPr bwMode="auto">
            <a:xfrm>
              <a:off x="703933" y="4418896"/>
              <a:ext cx="1475643" cy="546220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SWOT-analysis &amp; Market positioning</a:t>
              </a:r>
            </a:p>
          </p:txBody>
        </p:sp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2509289" y="4760286"/>
              <a:ext cx="926123" cy="450949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Search for potential partners</a:t>
              </a:r>
            </a:p>
          </p:txBody>
        </p:sp>
        <p:sp>
          <p:nvSpPr>
            <p:cNvPr id="72" name="Oval 31"/>
            <p:cNvSpPr>
              <a:spLocks noChangeArrowheads="1"/>
            </p:cNvSpPr>
            <p:nvPr/>
          </p:nvSpPr>
          <p:spPr bwMode="auto">
            <a:xfrm>
              <a:off x="4345893" y="3672610"/>
              <a:ext cx="1047750" cy="47953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Attendance</a:t>
              </a:r>
              <a:b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</a:b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Due Diligence</a:t>
              </a:r>
            </a:p>
          </p:txBody>
        </p:sp>
        <p:sp>
          <p:nvSpPr>
            <p:cNvPr id="73" name="Oval 37"/>
            <p:cNvSpPr>
              <a:spLocks noChangeArrowheads="1"/>
            </p:cNvSpPr>
            <p:nvPr/>
          </p:nvSpPr>
          <p:spPr bwMode="auto">
            <a:xfrm>
              <a:off x="4310725" y="4468124"/>
              <a:ext cx="669680" cy="315982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Legal DD</a:t>
              </a:r>
            </a:p>
          </p:txBody>
        </p:sp>
        <p:sp>
          <p:nvSpPr>
            <p:cNvPr id="74" name="Oval 38"/>
            <p:cNvSpPr>
              <a:spLocks noChangeArrowheads="1"/>
            </p:cNvSpPr>
            <p:nvPr/>
          </p:nvSpPr>
          <p:spPr bwMode="auto">
            <a:xfrm>
              <a:off x="4403040" y="4726941"/>
              <a:ext cx="666750" cy="315982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Tax DD</a:t>
              </a:r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4441141" y="4973056"/>
              <a:ext cx="666750" cy="3525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Financial DD</a:t>
              </a:r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>
              <a:off x="6945029" y="4969882"/>
              <a:ext cx="710712" cy="281048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...</a:t>
              </a:r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5749497" y="3686900"/>
              <a:ext cx="709246" cy="281048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...</a:t>
              </a:r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>
              <a:off x="3310856" y="4472889"/>
              <a:ext cx="924657" cy="338210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Valuation Matrix</a:t>
              </a:r>
              <a:endParaRPr lang="en-US" sz="700" b="1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2276765" y="4025116"/>
              <a:ext cx="1151910" cy="519227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Tendering of concept competition</a:t>
              </a:r>
            </a:p>
          </p:txBody>
        </p:sp>
        <p:sp>
          <p:nvSpPr>
            <p:cNvPr id="80" name="Text Box 44"/>
            <p:cNvSpPr txBox="1">
              <a:spLocks noChangeArrowheads="1"/>
            </p:cNvSpPr>
            <p:nvPr/>
          </p:nvSpPr>
          <p:spPr bwMode="auto">
            <a:xfrm>
              <a:off x="4454328" y="5860580"/>
              <a:ext cx="1880088" cy="28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1004745" eaLnBrk="0" hangingPunct="0">
                <a:spcBef>
                  <a:spcPct val="50000"/>
                </a:spcBef>
                <a:defRPr/>
              </a:pPr>
              <a:r>
                <a:rPr lang="en-US" b="1" kern="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Integrated and pragmatic project management</a:t>
              </a:r>
            </a:p>
          </p:txBody>
        </p:sp>
        <p:sp>
          <p:nvSpPr>
            <p:cNvPr id="81" name="Text Box 45"/>
            <p:cNvSpPr txBox="1">
              <a:spLocks noChangeArrowheads="1"/>
            </p:cNvSpPr>
            <p:nvPr/>
          </p:nvSpPr>
          <p:spPr bwMode="auto">
            <a:xfrm>
              <a:off x="6468784" y="5860577"/>
              <a:ext cx="1541586" cy="425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1004745" eaLnBrk="0" hangingPunct="0">
                <a:spcBef>
                  <a:spcPct val="50000"/>
                </a:spcBef>
                <a:defRPr/>
              </a:pPr>
              <a:r>
                <a:rPr lang="en-US" b="1" kern="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Fast and optimized implementation of the PMI phase</a:t>
              </a:r>
            </a:p>
          </p:txBody>
        </p:sp>
        <p:sp>
          <p:nvSpPr>
            <p:cNvPr id="82" name="Oval 49"/>
            <p:cNvSpPr>
              <a:spLocks noChangeArrowheads="1"/>
            </p:cNvSpPr>
            <p:nvPr/>
          </p:nvSpPr>
          <p:spPr bwMode="auto">
            <a:xfrm>
              <a:off x="2331244" y="3472534"/>
              <a:ext cx="1302844" cy="460480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Restructuring</a:t>
              </a:r>
              <a:b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</a:b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Concept</a:t>
              </a:r>
              <a:endParaRPr lang="en-US" sz="700" b="1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" name="Oval 50"/>
            <p:cNvSpPr>
              <a:spLocks noChangeArrowheads="1"/>
            </p:cNvSpPr>
            <p:nvPr/>
          </p:nvSpPr>
          <p:spPr bwMode="auto">
            <a:xfrm>
              <a:off x="3310854" y="5203294"/>
              <a:ext cx="740020" cy="300104"/>
            </a:xfrm>
            <a:prstGeom prst="ellipse">
              <a:avLst/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</a:rPr>
                <a:t>...</a:t>
              </a:r>
            </a:p>
          </p:txBody>
        </p:sp>
        <p:sp>
          <p:nvSpPr>
            <p:cNvPr id="84" name="Gleichschenkliges Dreieck 83"/>
            <p:cNvSpPr/>
            <p:nvPr/>
          </p:nvSpPr>
          <p:spPr bwMode="auto">
            <a:xfrm rot="10800000">
              <a:off x="2083998" y="5645476"/>
              <a:ext cx="428625" cy="186530"/>
            </a:xfrm>
            <a:prstGeom prst="triangle">
              <a:avLst/>
            </a:prstGeom>
            <a:solidFill>
              <a:srgbClr val="0F3B5A"/>
            </a:solidFill>
            <a:ln w="25400" cap="flat" cmpd="sng" algn="ctr">
              <a:noFill/>
              <a:prstDash val="solid"/>
              <a:headEnd/>
              <a:tailEnd/>
            </a:ln>
            <a:effectLst>
              <a:innerShdw blurRad="50800" dist="25400" dir="2700000">
                <a:srgbClr val="FFFFFF">
                  <a:alpha val="50000"/>
                </a:srgbClr>
              </a:innerShdw>
            </a:effectLst>
          </p:spPr>
          <p:txBody>
            <a:bodyPr wrap="none" lIns="0" tIns="0" rIns="0" bIns="0" anchor="ctr"/>
            <a:lstStyle/>
            <a:p>
              <a:pPr defTabSz="8168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" name="Gleichschenkliges Dreieck 84"/>
            <p:cNvSpPr/>
            <p:nvPr/>
          </p:nvSpPr>
          <p:spPr bwMode="auto">
            <a:xfrm rot="10800000">
              <a:off x="5118571" y="5645476"/>
              <a:ext cx="428625" cy="186530"/>
            </a:xfrm>
            <a:prstGeom prst="triangle">
              <a:avLst/>
            </a:prstGeom>
            <a:solidFill>
              <a:srgbClr val="0F3B5A"/>
            </a:solidFill>
            <a:ln w="25400" cap="flat" cmpd="sng" algn="ctr">
              <a:noFill/>
              <a:prstDash val="solid"/>
              <a:headEnd/>
              <a:tailEnd/>
            </a:ln>
            <a:effectLst>
              <a:innerShdw blurRad="50800" dist="25400" dir="2700000">
                <a:srgbClr val="FFFFFF">
                  <a:alpha val="50000"/>
                </a:srgbClr>
              </a:innerShdw>
            </a:effectLst>
          </p:spPr>
          <p:txBody>
            <a:bodyPr wrap="none" lIns="0" tIns="0" rIns="0" bIns="0" anchor="ctr"/>
            <a:lstStyle/>
            <a:p>
              <a:pPr defTabSz="8168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" name="Gleichschenkliges Dreieck 85"/>
            <p:cNvSpPr/>
            <p:nvPr/>
          </p:nvSpPr>
          <p:spPr bwMode="auto">
            <a:xfrm rot="10800000">
              <a:off x="6986086" y="5645476"/>
              <a:ext cx="428625" cy="186530"/>
            </a:xfrm>
            <a:prstGeom prst="triangle">
              <a:avLst/>
            </a:prstGeom>
            <a:solidFill>
              <a:srgbClr val="0F3B5A"/>
            </a:solidFill>
            <a:ln w="25400" cap="flat" cmpd="sng" algn="ctr">
              <a:noFill/>
              <a:prstDash val="solid"/>
              <a:headEnd/>
              <a:tailEnd/>
            </a:ln>
            <a:effectLst>
              <a:innerShdw blurRad="50800" dist="25400" dir="2700000">
                <a:srgbClr val="FFFFFF">
                  <a:alpha val="50000"/>
                </a:srgbClr>
              </a:innerShdw>
            </a:effectLst>
          </p:spPr>
          <p:txBody>
            <a:bodyPr wrap="none" lIns="0" tIns="0" rIns="0" bIns="0" anchor="ctr"/>
            <a:lstStyle/>
            <a:p>
              <a:pPr defTabSz="8168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" name="AutoShape 9"/>
            <p:cNvSpPr>
              <a:spLocks noChangeArrowheads="1"/>
            </p:cNvSpPr>
            <p:nvPr/>
          </p:nvSpPr>
          <p:spPr bwMode="auto">
            <a:xfrm>
              <a:off x="685323" y="2068006"/>
              <a:ext cx="979721" cy="817741"/>
            </a:xfrm>
            <a:prstGeom prst="homePlate">
              <a:avLst>
                <a:gd name="adj" fmla="val 21690"/>
              </a:avLst>
            </a:prstGeom>
            <a:solidFill>
              <a:srgbClr val="B3D8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Portfolio strategy </a:t>
              </a:r>
            </a:p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&amp;</a:t>
              </a:r>
            </a:p>
            <a:p>
              <a:pPr algn="ctr" defTabSz="1004745" eaLnBrk="0" hangingPunct="0">
                <a:defRPr/>
              </a:pPr>
              <a:r>
                <a:rPr lang="en-US" sz="700" kern="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Property identification</a:t>
              </a: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1"/>
          <p:cNvGrpSpPr/>
          <p:nvPr/>
        </p:nvGrpSpPr>
        <p:grpSpPr>
          <a:xfrm>
            <a:off x="6883064" y="2177874"/>
            <a:ext cx="357191" cy="4680000"/>
            <a:chOff x="4476744" y="2142910"/>
            <a:chExt cx="357191" cy="4724982"/>
          </a:xfrm>
        </p:grpSpPr>
        <p:cxnSp>
          <p:nvCxnSpPr>
            <p:cNvPr id="52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3" name="Rechteck 52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54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1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18</a:t>
            </a:fld>
            <a:endParaRPr lang="de-DE" b="0" dirty="0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81323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Real estate management &amp; transparency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Activities and measures during the crisis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796927" y="2179641"/>
            <a:ext cx="2679688" cy="45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sz="10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350125" y="2179646"/>
            <a:ext cx="2663826" cy="4282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Measures of cost and portfolio transparency were the basis for implemented cost cutting programs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A further internationalization of CREM wasn´t implemented because of the fast efficiency of the measures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Guarantee of the allocation and care of the reached transparency of cost and portfolio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Stop of  increasing bureaucracy at CREM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Integration of the data and their interpretations into the financial management of the companies, i.e. translation of the property into financial ratios e.g. by DCF methods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Further internationalization of CREM, but as a strategic escort function (e.g. coordination model) </a:t>
            </a:r>
          </a:p>
          <a:p>
            <a:pPr marL="157364" indent="-157364" defTabSz="888908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dirty="0" smtClean="0">
              <a:latin typeface="Helvetica" pitchFamily="34" charset="0"/>
            </a:endParaRPr>
          </a:p>
        </p:txBody>
      </p:sp>
      <p:graphicFrame>
        <p:nvGraphicFramePr>
          <p:cNvPr id="33" name="Diagramm 32"/>
          <p:cNvGraphicFramePr/>
          <p:nvPr/>
        </p:nvGraphicFramePr>
        <p:xfrm>
          <a:off x="3833802" y="2128828"/>
          <a:ext cx="3708000" cy="480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095537" y="2362192"/>
            <a:ext cx="2775511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Transparency of costs and portfolio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4095537" y="3640488"/>
            <a:ext cx="2814426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Increase of Real estate controlling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4095537" y="4888008"/>
            <a:ext cx="2775511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Increase of intern.  Real estate management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" name="Gleichschenkliges Dreieck 40"/>
          <p:cNvSpPr/>
          <p:nvPr/>
        </p:nvSpPr>
        <p:spPr bwMode="auto">
          <a:xfrm rot="10800000">
            <a:off x="8477282" y="3262311"/>
            <a:ext cx="500063" cy="196850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22" name="Diagramm 21"/>
          <p:cNvGraphicFramePr/>
          <p:nvPr/>
        </p:nvGraphicFramePr>
        <p:xfrm>
          <a:off x="634332" y="2028921"/>
          <a:ext cx="3096000" cy="466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857078" y="2362192"/>
            <a:ext cx="318152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Transparency of costs and portfolio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857078" y="3640488"/>
            <a:ext cx="2701886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Increase of Real estate controlling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857078" y="4888008"/>
            <a:ext cx="2701886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Increase of intern.  Real estate management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976415" y="2752897"/>
            <a:ext cx="426926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bg1"/>
                </a:solidFill>
                <a:latin typeface="Helvetica" pitchFamily="34" charset="0"/>
              </a:rPr>
              <a:t>Yes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2396193" y="2752897"/>
            <a:ext cx="524159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bg1"/>
                </a:solidFill>
                <a:latin typeface="Helvetica" pitchFamily="34" charset="0"/>
              </a:rPr>
              <a:t>No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gray">
          <a:xfrm>
            <a:off x="78480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gray">
          <a:xfrm>
            <a:off x="4040048" y="1948039"/>
            <a:ext cx="2808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gray">
          <a:xfrm>
            <a:off x="734891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blackWhite">
          <a:xfrm>
            <a:off x="7334275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769"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Interpretation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blackWhite">
          <a:xfrm>
            <a:off x="4036837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Effect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blackWhite">
          <a:xfrm>
            <a:off x="784801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Measure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29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4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035418" y="6414332"/>
            <a:ext cx="869954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no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22850" y="6418282"/>
            <a:ext cx="954093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few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115058" y="6405582"/>
            <a:ext cx="930269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strong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5" name="Rectangle 3"/>
          <p:cNvSpPr>
            <a:spLocks noChangeArrowheads="1"/>
          </p:cNvSpPr>
          <p:nvPr/>
        </p:nvSpPr>
        <p:spPr bwMode="blackWhite">
          <a:xfrm>
            <a:off x="784806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94812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de-DE" sz="1500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Index</a:t>
            </a:r>
          </a:p>
        </p:txBody>
      </p:sp>
      <p:grpSp>
        <p:nvGrpSpPr>
          <p:cNvPr id="2" name="Gruppieren 26"/>
          <p:cNvGrpSpPr/>
          <p:nvPr/>
        </p:nvGrpSpPr>
        <p:grpSpPr>
          <a:xfrm>
            <a:off x="785722" y="2389145"/>
            <a:ext cx="9223143" cy="307777"/>
            <a:chOff x="754327" y="1704744"/>
            <a:chExt cx="9223143" cy="307777"/>
          </a:xfrm>
        </p:grpSpPr>
        <p:sp>
          <p:nvSpPr>
            <p:cNvPr id="9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Introduction of the study</a:t>
              </a:r>
            </a:p>
          </p:txBody>
        </p:sp>
        <p:sp>
          <p:nvSpPr>
            <p:cNvPr id="10" name="Textfram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B.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fram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3" name="Gruppieren 28"/>
          <p:cNvGrpSpPr/>
          <p:nvPr/>
        </p:nvGrpSpPr>
        <p:grpSpPr>
          <a:xfrm>
            <a:off x="785719" y="3061490"/>
            <a:ext cx="9223144" cy="1067518"/>
            <a:chOff x="754327" y="2619359"/>
            <a:chExt cx="9223144" cy="1067517"/>
          </a:xfrm>
        </p:grpSpPr>
        <p:sp>
          <p:nvSpPr>
            <p:cNvPr id="15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4721" y="2686603"/>
              <a:ext cx="6480000" cy="1000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The crisis in 2009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Initial situation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Effect for </a:t>
              </a:r>
              <a:r>
                <a:rPr lang="en-US" sz="1500" dirty="0" err="1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corporates</a:t>
              </a: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 and CREM 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Targets for CREM</a:t>
              </a:r>
            </a:p>
          </p:txBody>
        </p:sp>
        <p:sp>
          <p:nvSpPr>
            <p:cNvPr id="16" name="Textfram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4327" y="2619359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C.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" name="Textframe 2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884497" y="2685874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7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4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1</a:t>
            </a:fld>
            <a:endParaRPr lang="de-DE" b="0" dirty="0"/>
          </a:p>
        </p:txBody>
      </p:sp>
      <p:grpSp>
        <p:nvGrpSpPr>
          <p:cNvPr id="4" name="Gruppieren 46"/>
          <p:cNvGrpSpPr/>
          <p:nvPr/>
        </p:nvGrpSpPr>
        <p:grpSpPr>
          <a:xfrm>
            <a:off x="785722" y="4493576"/>
            <a:ext cx="9223143" cy="811035"/>
            <a:chOff x="754327" y="2619361"/>
            <a:chExt cx="9223143" cy="811035"/>
          </a:xfrm>
        </p:grpSpPr>
        <p:sp>
          <p:nvSpPr>
            <p:cNvPr id="48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4721" y="2686603"/>
              <a:ext cx="6480000" cy="743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Activities at the crisis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Activities undertook in 2009</a:t>
              </a:r>
              <a:endParaRPr lang="de-DE" sz="15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  <a:p>
              <a:pPr marL="180874" indent="-180874" eaLnBrk="0" hangingPunct="0"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8520150" algn="r"/>
                </a:tabLst>
                <a:defRPr/>
              </a:pPr>
              <a:endParaRPr lang="de-DE" sz="15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" name="Textframe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4327" y="2619361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D.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" name="Textframe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800690" y="2685876"/>
              <a:ext cx="176780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11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" name="Gruppieren 50"/>
          <p:cNvGrpSpPr/>
          <p:nvPr/>
        </p:nvGrpSpPr>
        <p:grpSpPr>
          <a:xfrm>
            <a:off x="785722" y="5669177"/>
            <a:ext cx="9223143" cy="307777"/>
            <a:chOff x="754327" y="2619361"/>
            <a:chExt cx="9223143" cy="307777"/>
          </a:xfrm>
        </p:grpSpPr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4721" y="2686603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Recommendation for 2010</a:t>
              </a:r>
            </a:p>
          </p:txBody>
        </p:sp>
        <p:sp>
          <p:nvSpPr>
            <p:cNvPr id="53" name="Textfram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4327" y="2619361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E.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frame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91522" y="2685876"/>
              <a:ext cx="185948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26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6" name="Gruppieren 26"/>
          <p:cNvGrpSpPr/>
          <p:nvPr/>
        </p:nvGrpSpPr>
        <p:grpSpPr>
          <a:xfrm>
            <a:off x="801157" y="1716800"/>
            <a:ext cx="9223143" cy="307777"/>
            <a:chOff x="754327" y="1704744"/>
            <a:chExt cx="9223143" cy="307777"/>
          </a:xfrm>
        </p:grpSpPr>
        <p:sp>
          <p:nvSpPr>
            <p:cNvPr id="21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accent5">
                      <a:lumMod val="25000"/>
                    </a:schemeClr>
                  </a:solidFill>
                  <a:latin typeface="Helvetica" pitchFamily="34" charset="0"/>
                  <a:cs typeface="Helvetica" pitchFamily="34" charset="0"/>
                </a:rPr>
                <a:t>ICME</a:t>
              </a:r>
            </a:p>
          </p:txBody>
        </p:sp>
        <p:sp>
          <p:nvSpPr>
            <p:cNvPr id="22" name="Textfram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accent5">
                      <a:lumMod val="25000"/>
                    </a:schemeClr>
                  </a:solidFill>
                  <a:latin typeface="Helvetica" pitchFamily="34" charset="0"/>
                  <a:cs typeface="Helvetica" pitchFamily="34" charset="0"/>
                </a:rPr>
                <a:t>A.</a:t>
              </a:r>
            </a:p>
          </p:txBody>
        </p:sp>
        <p:sp>
          <p:nvSpPr>
            <p:cNvPr id="23" name="Textframe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accent5">
                      <a:lumMod val="25000"/>
                    </a:schemeClr>
                  </a:solidFill>
                  <a:latin typeface="Helvetica" pitchFamily="34" charset="0"/>
                  <a:cs typeface="Helvetica" pitchFamily="34" charset="0"/>
                </a:rPr>
                <a:t>1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>
          <a:xfrm>
            <a:off x="781322" y="698128"/>
            <a:ext cx="9324000" cy="604200"/>
          </a:xfrm>
        </p:spPr>
        <p:txBody>
          <a:bodyPr/>
          <a:lstStyle/>
          <a:p>
            <a:pPr eaLnBrk="1" hangingPunct="1"/>
            <a:r>
              <a:rPr lang="en-US" sz="1500" dirty="0" smtClean="0">
                <a:latin typeface="Helvetica" pitchFamily="34" charset="0"/>
              </a:rPr>
              <a:t>Due to four different dimensions, the management of real estate is very complex</a:t>
            </a:r>
            <a:endParaRPr lang="de-DE" sz="1500" kern="1200" dirty="0" smtClean="0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blackWhite">
          <a:xfrm>
            <a:off x="784799" y="246308"/>
            <a:ext cx="960120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89021">
              <a:spcBef>
                <a:spcPct val="60000"/>
              </a:spcBef>
              <a:buClr>
                <a:srgbClr val="969696"/>
              </a:buClr>
              <a:buSzPct val="80000"/>
            </a:pPr>
            <a:r>
              <a:rPr lang="de-DE" altLang="de-DE" sz="1500" dirty="0" smtClean="0">
                <a:solidFill>
                  <a:srgbClr val="0F3B5A"/>
                </a:solidFill>
                <a:latin typeface="Helvetica" pitchFamily="34" charset="0"/>
              </a:rPr>
              <a:t>Management </a:t>
            </a:r>
            <a:r>
              <a:rPr lang="de-DE" altLang="de-DE" sz="1500" dirty="0" err="1" smtClean="0">
                <a:solidFill>
                  <a:srgbClr val="0F3B5A"/>
                </a:solidFill>
                <a:latin typeface="Helvetica" pitchFamily="34" charset="0"/>
              </a:rPr>
              <a:t>levels</a:t>
            </a:r>
            <a:endParaRPr lang="de-DE" altLang="de-DE" sz="15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1544642" y="492129"/>
            <a:ext cx="84486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95117">
              <a:lnSpc>
                <a:spcPct val="90000"/>
              </a:lnSpc>
            </a:pPr>
            <a:endParaRPr lang="de-DE" sz="1500" dirty="0">
              <a:solidFill>
                <a:srgbClr val="000000"/>
              </a:solidFill>
            </a:endParaRPr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blackWhite">
          <a:xfrm>
            <a:off x="784800" y="1645899"/>
            <a:ext cx="5446713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887">
              <a:buClr>
                <a:srgbClr val="969696"/>
              </a:buClr>
              <a:buSzPct val="80000"/>
            </a:pPr>
            <a:r>
              <a:rPr lang="de-DE" sz="1200" dirty="0" smtClean="0">
                <a:solidFill>
                  <a:srgbClr val="0F3B5A"/>
                </a:solidFill>
                <a:latin typeface="Helvetica" pitchFamily="34" charset="0"/>
              </a:rPr>
              <a:t>Management </a:t>
            </a:r>
            <a:r>
              <a:rPr lang="de-DE" sz="1200" dirty="0" err="1" smtClean="0">
                <a:solidFill>
                  <a:srgbClr val="0F3B5A"/>
                </a:solidFill>
                <a:latin typeface="Helvetica" pitchFamily="34" charset="0"/>
              </a:rPr>
              <a:t>levels</a:t>
            </a:r>
            <a:endParaRPr lang="de-DE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86022" name="Rectangle 8"/>
          <p:cNvSpPr>
            <a:spLocks noChangeArrowheads="1"/>
          </p:cNvSpPr>
          <p:nvPr/>
        </p:nvSpPr>
        <p:spPr bwMode="blackWhite">
          <a:xfrm>
            <a:off x="6846888" y="1645899"/>
            <a:ext cx="2478088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887">
              <a:buClr>
                <a:srgbClr val="969696"/>
              </a:buClr>
              <a:buSzPct val="80000"/>
            </a:pPr>
            <a:r>
              <a:rPr lang="de-DE" sz="1200" dirty="0" smtClean="0">
                <a:solidFill>
                  <a:srgbClr val="0F3B5A"/>
                </a:solidFill>
                <a:latin typeface="Helvetica" pitchFamily="34" charset="0"/>
              </a:rPr>
              <a:t>Comments</a:t>
            </a:r>
            <a:endParaRPr lang="de-DE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86023" name="Rectangle 18"/>
          <p:cNvSpPr>
            <a:spLocks noChangeArrowheads="1"/>
          </p:cNvSpPr>
          <p:nvPr/>
        </p:nvSpPr>
        <p:spPr bwMode="auto">
          <a:xfrm>
            <a:off x="6846888" y="2168525"/>
            <a:ext cx="3167063" cy="44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767" indent="-177767" defTabSz="995182">
              <a:spcBef>
                <a:spcPts val="1200"/>
              </a:spcBef>
              <a:spcAft>
                <a:spcPct val="55000"/>
              </a:spcAft>
              <a:buClr>
                <a:srgbClr val="969696"/>
              </a:buClr>
              <a:buSzPct val="80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Level I – Management CREM </a:t>
            </a:r>
            <a:r>
              <a:rPr lang="en-US" dirty="0" smtClean="0">
                <a:solidFill>
                  <a:srgbClr val="969696"/>
                </a:solidFill>
                <a:latin typeface="Helvetica" pitchFamily="34" charset="0"/>
              </a:rPr>
              <a:t/>
            </a:r>
            <a:br>
              <a:rPr lang="en-US" dirty="0" smtClean="0">
                <a:solidFill>
                  <a:srgbClr val="969696"/>
                </a:solidFill>
                <a:latin typeface="Helvetic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Procedure to integrate  Real Estate Management into the group’s overall management</a:t>
            </a:r>
          </a:p>
          <a:p>
            <a:pPr marL="177767" indent="-177767" defTabSz="995182">
              <a:spcBef>
                <a:spcPts val="1200"/>
              </a:spcBef>
              <a:spcAft>
                <a:spcPct val="55000"/>
              </a:spcAft>
              <a:buClr>
                <a:srgbClr val="969696"/>
              </a:buClr>
              <a:buSzPct val="80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Level II – Internal invoicing </a:t>
            </a:r>
            <a:r>
              <a:rPr lang="en-US" dirty="0" smtClean="0">
                <a:solidFill>
                  <a:srgbClr val="969696"/>
                </a:solidFill>
                <a:latin typeface="Helvetica" pitchFamily="34" charset="0"/>
              </a:rPr>
              <a:t/>
            </a:r>
            <a:br>
              <a:rPr lang="en-US" dirty="0" smtClean="0">
                <a:solidFill>
                  <a:srgbClr val="969696"/>
                </a:solidFill>
                <a:latin typeface="Helvetic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Internal real estate specific cost allocation (e.g. asset costs, operating costs)</a:t>
            </a:r>
            <a:endParaRPr lang="en-US" dirty="0" smtClean="0">
              <a:solidFill>
                <a:srgbClr val="BA4A55"/>
              </a:solidFill>
              <a:latin typeface="Helvetica" pitchFamily="34" charset="0"/>
            </a:endParaRPr>
          </a:p>
          <a:p>
            <a:pPr marL="177767" indent="-177767" defTabSz="995182">
              <a:spcBef>
                <a:spcPts val="1200"/>
              </a:spcBef>
              <a:spcAft>
                <a:spcPct val="55000"/>
              </a:spcAft>
              <a:buClr>
                <a:srgbClr val="969696"/>
              </a:buClr>
              <a:buSzPct val="80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Level III – Portfolio Management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Management tools to optimize (e.g. risk, return, value, transparency of the portfolio)</a:t>
            </a:r>
          </a:p>
          <a:p>
            <a:pPr marL="177767" indent="-177767" defTabSz="995182">
              <a:spcBef>
                <a:spcPts val="1200"/>
              </a:spcBef>
              <a:spcAft>
                <a:spcPct val="55000"/>
              </a:spcAft>
              <a:buClr>
                <a:srgbClr val="969696"/>
              </a:buClr>
              <a:buSzPct val="80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Level IV – Management of service providers  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Management of external service providers through result- and performance-oriented tools</a:t>
            </a: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86024" name="Rectangle 4"/>
          <p:cNvSpPr>
            <a:spLocks noChangeArrowheads="1"/>
          </p:cNvSpPr>
          <p:nvPr/>
        </p:nvSpPr>
        <p:spPr bwMode="auto">
          <a:xfrm>
            <a:off x="1166783" y="5510432"/>
            <a:ext cx="5008064" cy="44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79311">
              <a:spcBef>
                <a:spcPct val="60000"/>
              </a:spcBef>
              <a:buClr>
                <a:srgbClr val="969696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Different management levels with different tools and objectives</a:t>
            </a:r>
          </a:p>
          <a:p>
            <a:pPr defTabSz="979311">
              <a:spcBef>
                <a:spcPct val="60000"/>
              </a:spcBef>
              <a:buClr>
                <a:srgbClr val="969696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Different objectives have to be combined in one overall management concept</a:t>
            </a: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V="1">
            <a:off x="6846887" y="1948039"/>
            <a:ext cx="3168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" name="Gruppieren 31"/>
          <p:cNvGrpSpPr/>
          <p:nvPr/>
        </p:nvGrpSpPr>
        <p:grpSpPr>
          <a:xfrm>
            <a:off x="6345500" y="2179588"/>
            <a:ext cx="357191" cy="4680000"/>
            <a:chOff x="4476744" y="2142910"/>
            <a:chExt cx="357191" cy="4724982"/>
          </a:xfrm>
        </p:grpSpPr>
        <p:cxnSp>
          <p:nvCxnSpPr>
            <p:cNvPr id="44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5" name="Rechteck 44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46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47" name="Gleichschenkliges Dreieck 46"/>
          <p:cNvSpPr/>
          <p:nvPr/>
        </p:nvSpPr>
        <p:spPr bwMode="auto">
          <a:xfrm rot="5400000">
            <a:off x="645319" y="5637315"/>
            <a:ext cx="500063" cy="196851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3" name="Foliennummernplatzhalter 5"/>
          <p:cNvSpPr txBox="1">
            <a:spLocks/>
          </p:cNvSpPr>
          <p:nvPr/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 defTabSz="914344">
              <a:defRPr/>
            </a:pPr>
            <a:fld id="{8DB857DF-C859-49BD-95A7-2D64C459B9F9}" type="slidenum">
              <a:rPr lang="de-DE" b="0" smtClean="0"/>
              <a:pPr defTabSz="914344">
                <a:defRPr/>
              </a:pPr>
              <a:t>19</a:t>
            </a:fld>
            <a:endParaRPr lang="de-DE" b="0" dirty="0"/>
          </a:p>
        </p:txBody>
      </p:sp>
      <p:sp>
        <p:nvSpPr>
          <p:cNvPr id="86026" name="Rectangle 2"/>
          <p:cNvSpPr>
            <a:spLocks noChangeArrowheads="1"/>
          </p:cNvSpPr>
          <p:nvPr/>
        </p:nvSpPr>
        <p:spPr bwMode="auto">
          <a:xfrm>
            <a:off x="2336555" y="2194470"/>
            <a:ext cx="2232227" cy="2853791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4283" name="Rectangle 5"/>
          <p:cNvSpPr>
            <a:spLocks noChangeArrowheads="1"/>
          </p:cNvSpPr>
          <p:nvPr/>
        </p:nvSpPr>
        <p:spPr bwMode="auto">
          <a:xfrm>
            <a:off x="4711701" y="4269606"/>
            <a:ext cx="1357616" cy="459416"/>
          </a:xfrm>
          <a:prstGeom prst="rect">
            <a:avLst/>
          </a:prstGeom>
          <a:solidFill>
            <a:srgbClr val="0F3B5A"/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9387" tIns="49694" rIns="99387" bIns="49694" anchor="ctr"/>
          <a:lstStyle/>
          <a:p>
            <a:pPr algn="ctr" defTabSz="889021">
              <a:buClr>
                <a:schemeClr val="bg2"/>
              </a:buClr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Helvetica" pitchFamily="34" charset="0"/>
              </a:rPr>
              <a:t>Service Provider</a:t>
            </a:r>
            <a:endParaRPr lang="de-DE" altLang="de-DE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4284" name="Rectangle 7"/>
          <p:cNvSpPr>
            <a:spLocks noChangeArrowheads="1"/>
          </p:cNvSpPr>
          <p:nvPr/>
        </p:nvSpPr>
        <p:spPr bwMode="auto">
          <a:xfrm>
            <a:off x="2470957" y="2313032"/>
            <a:ext cx="2008733" cy="4594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9387" tIns="49694" rIns="99387" bIns="49694" anchor="ctr"/>
          <a:lstStyle/>
          <a:p>
            <a:pPr algn="ctr" defTabSz="889021">
              <a:buClr>
                <a:schemeClr val="bg2"/>
              </a:buClr>
              <a:defRPr/>
            </a:pPr>
            <a:r>
              <a:rPr lang="de-DE" altLang="de-DE" dirty="0" err="1" smtClean="0">
                <a:solidFill>
                  <a:schemeClr val="bg1"/>
                </a:solidFill>
                <a:latin typeface="Helvetica" pitchFamily="34" charset="0"/>
              </a:rPr>
              <a:t>Concern</a:t>
            </a:r>
            <a:endParaRPr lang="de-DE" altLang="de-DE" dirty="0">
              <a:solidFill>
                <a:schemeClr val="bg1"/>
              </a:solidFill>
              <a:latin typeface="Helvetica" pitchFamily="34" charset="0"/>
            </a:endParaRPr>
          </a:p>
        </p:txBody>
      </p:sp>
      <p:cxnSp>
        <p:nvCxnSpPr>
          <p:cNvPr id="86033" name="AutoShape 12"/>
          <p:cNvCxnSpPr>
            <a:cxnSpLocks noChangeShapeType="1"/>
          </p:cNvCxnSpPr>
          <p:nvPr/>
        </p:nvCxnSpPr>
        <p:spPr bwMode="auto">
          <a:xfrm rot="16200000">
            <a:off x="2725707" y="3520473"/>
            <a:ext cx="1497158" cy="1803"/>
          </a:xfrm>
          <a:prstGeom prst="bentConnector3">
            <a:avLst>
              <a:gd name="adj1" fmla="val 50060"/>
            </a:avLst>
          </a:prstGeom>
          <a:noFill/>
          <a:ln w="28575">
            <a:solidFill>
              <a:schemeClr val="bg2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86034" name="AutoShape 13"/>
          <p:cNvCxnSpPr>
            <a:cxnSpLocks noChangeShapeType="1"/>
          </p:cNvCxnSpPr>
          <p:nvPr/>
        </p:nvCxnSpPr>
        <p:spPr bwMode="auto">
          <a:xfrm rot="10800000">
            <a:off x="4152605" y="4500560"/>
            <a:ext cx="558507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sp>
        <p:nvSpPr>
          <p:cNvPr id="86035" name="Text Box 14"/>
          <p:cNvSpPr txBox="1">
            <a:spLocks noChangeArrowheads="1"/>
          </p:cNvSpPr>
          <p:nvPr/>
        </p:nvSpPr>
        <p:spPr bwMode="auto">
          <a:xfrm>
            <a:off x="3713167" y="3801527"/>
            <a:ext cx="100531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rgbClr val="969696"/>
                </a:solidFill>
                <a:latin typeface="Helvetica" pitchFamily="34" charset="0"/>
              </a:rPr>
              <a:t>Level </a:t>
            </a:r>
            <a:r>
              <a:rPr lang="de-DE" dirty="0">
                <a:solidFill>
                  <a:srgbClr val="969696"/>
                </a:solidFill>
                <a:latin typeface="Helvetica" pitchFamily="34" charset="0"/>
              </a:rPr>
              <a:t>II</a:t>
            </a:r>
          </a:p>
        </p:txBody>
      </p:sp>
      <p:sp>
        <p:nvSpPr>
          <p:cNvPr id="86036" name="Text Box 16"/>
          <p:cNvSpPr txBox="1">
            <a:spLocks noChangeArrowheads="1"/>
          </p:cNvSpPr>
          <p:nvPr/>
        </p:nvSpPr>
        <p:spPr bwMode="auto">
          <a:xfrm>
            <a:off x="808766" y="3902419"/>
            <a:ext cx="100531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rgbClr val="969696"/>
                </a:solidFill>
                <a:latin typeface="Helvetica" pitchFamily="34" charset="0"/>
              </a:rPr>
              <a:t>Level </a:t>
            </a:r>
            <a:r>
              <a:rPr lang="de-DE" dirty="0">
                <a:solidFill>
                  <a:srgbClr val="969696"/>
                </a:solidFill>
                <a:latin typeface="Helvetica" pitchFamily="34" charset="0"/>
              </a:rPr>
              <a:t>III</a:t>
            </a:r>
          </a:p>
        </p:txBody>
      </p:sp>
      <p:sp>
        <p:nvSpPr>
          <p:cNvPr id="86037" name="Text Box 17"/>
          <p:cNvSpPr txBox="1">
            <a:spLocks noChangeArrowheads="1"/>
          </p:cNvSpPr>
          <p:nvPr/>
        </p:nvSpPr>
        <p:spPr bwMode="auto">
          <a:xfrm>
            <a:off x="4457076" y="2558398"/>
            <a:ext cx="100531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rgbClr val="969696"/>
                </a:solidFill>
                <a:latin typeface="Helvetica" pitchFamily="34" charset="0"/>
              </a:rPr>
              <a:t>Level </a:t>
            </a:r>
            <a:r>
              <a:rPr lang="de-DE" dirty="0">
                <a:solidFill>
                  <a:srgbClr val="969696"/>
                </a:solidFill>
                <a:latin typeface="Helvetica" pitchFamily="34" charset="0"/>
              </a:rPr>
              <a:t>I</a:t>
            </a:r>
          </a:p>
        </p:txBody>
      </p:sp>
      <p:sp>
        <p:nvSpPr>
          <p:cNvPr id="54294" name="Rectangle 3"/>
          <p:cNvSpPr>
            <a:spLocks noChangeArrowheads="1"/>
          </p:cNvSpPr>
          <p:nvPr/>
        </p:nvSpPr>
        <p:spPr bwMode="auto">
          <a:xfrm>
            <a:off x="893308" y="4271411"/>
            <a:ext cx="1357617" cy="459418"/>
          </a:xfrm>
          <a:prstGeom prst="rect">
            <a:avLst/>
          </a:prstGeom>
          <a:solidFill>
            <a:srgbClr val="0F3B5A"/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9387" tIns="49694" rIns="99387" bIns="49694" anchor="ctr"/>
          <a:lstStyle/>
          <a:p>
            <a:pPr algn="ctr" defTabSz="995117">
              <a:buClr>
                <a:schemeClr val="bg2"/>
              </a:buClr>
              <a:defRPr/>
            </a:pPr>
            <a:r>
              <a:rPr lang="de-DE" altLang="de-DE" dirty="0">
                <a:solidFill>
                  <a:schemeClr val="bg1"/>
                </a:solidFill>
                <a:latin typeface="Helvetica" pitchFamily="34" charset="0"/>
              </a:rPr>
              <a:t>Portfolio</a:t>
            </a:r>
          </a:p>
        </p:txBody>
      </p:sp>
      <p:cxnSp>
        <p:nvCxnSpPr>
          <p:cNvPr id="86041" name="AutoShape 22"/>
          <p:cNvCxnSpPr>
            <a:cxnSpLocks noChangeShapeType="1"/>
          </p:cNvCxnSpPr>
          <p:nvPr/>
        </p:nvCxnSpPr>
        <p:spPr bwMode="auto">
          <a:xfrm rot="10800000" flipV="1">
            <a:off x="2250078" y="4500561"/>
            <a:ext cx="544094" cy="1802"/>
          </a:xfrm>
          <a:prstGeom prst="bentConnector3">
            <a:avLst>
              <a:gd name="adj1" fmla="val 50139"/>
            </a:avLst>
          </a:prstGeom>
          <a:noFill/>
          <a:ln w="28575">
            <a:solidFill>
              <a:schemeClr val="bg2"/>
            </a:solidFill>
            <a:miter lim="800000"/>
            <a:headEnd type="arrow" w="med" len="med"/>
            <a:tailEnd type="arrow" w="med" len="med"/>
          </a:ln>
        </p:spPr>
      </p:cxnSp>
      <p:sp>
        <p:nvSpPr>
          <p:cNvPr id="86042" name="Rectangle 23"/>
          <p:cNvSpPr>
            <a:spLocks noChangeArrowheads="1"/>
          </p:cNvSpPr>
          <p:nvPr/>
        </p:nvSpPr>
        <p:spPr bwMode="auto">
          <a:xfrm>
            <a:off x="2718505" y="4196087"/>
            <a:ext cx="3433917" cy="646786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86043" name="Text Box 24"/>
          <p:cNvSpPr txBox="1">
            <a:spLocks noChangeArrowheads="1"/>
          </p:cNvSpPr>
          <p:nvPr/>
        </p:nvSpPr>
        <p:spPr bwMode="auto">
          <a:xfrm>
            <a:off x="5064230" y="3902419"/>
            <a:ext cx="100531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rgbClr val="969696"/>
                </a:solidFill>
                <a:latin typeface="Helvetica" pitchFamily="34" charset="0"/>
              </a:rPr>
              <a:t>Level </a:t>
            </a:r>
            <a:r>
              <a:rPr lang="de-DE" dirty="0">
                <a:solidFill>
                  <a:srgbClr val="969696"/>
                </a:solidFill>
                <a:latin typeface="Helvetica" pitchFamily="34" charset="0"/>
              </a:rPr>
              <a:t>IV</a:t>
            </a:r>
          </a:p>
        </p:txBody>
      </p:sp>
      <p:sp>
        <p:nvSpPr>
          <p:cNvPr id="54299" name="Rectangle 5"/>
          <p:cNvSpPr>
            <a:spLocks noChangeArrowheads="1"/>
          </p:cNvSpPr>
          <p:nvPr/>
        </p:nvSpPr>
        <p:spPr bwMode="auto">
          <a:xfrm>
            <a:off x="893311" y="3208446"/>
            <a:ext cx="5176007" cy="459418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9387" tIns="49694" rIns="99387" bIns="49694" anchor="ctr"/>
          <a:lstStyle/>
          <a:p>
            <a:pPr algn="ctr" defTabSz="889021">
              <a:buClr>
                <a:schemeClr val="bg2"/>
              </a:buClr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Helvetica" pitchFamily="34" charset="0"/>
              </a:rPr>
              <a:t>Core </a:t>
            </a:r>
            <a:r>
              <a:rPr lang="de-DE" altLang="de-DE" dirty="0" err="1" smtClean="0">
                <a:solidFill>
                  <a:schemeClr val="bg1"/>
                </a:solidFill>
                <a:latin typeface="Helvetica" pitchFamily="34" charset="0"/>
              </a:rPr>
              <a:t>business</a:t>
            </a:r>
            <a:endParaRPr lang="de-DE" altLang="de-DE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4300" name="Rectangle 3"/>
          <p:cNvSpPr>
            <a:spLocks noChangeArrowheads="1"/>
          </p:cNvSpPr>
          <p:nvPr/>
        </p:nvSpPr>
        <p:spPr bwMode="auto">
          <a:xfrm>
            <a:off x="2794268" y="4269606"/>
            <a:ext cx="1357617" cy="459416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9387" tIns="49694" rIns="99387" bIns="49694" anchor="ctr"/>
          <a:lstStyle/>
          <a:p>
            <a:pPr algn="ctr" defTabSz="995117">
              <a:buClr>
                <a:schemeClr val="bg2"/>
              </a:buClr>
              <a:defRPr/>
            </a:pPr>
            <a:r>
              <a:rPr lang="de-DE" altLang="de-DE" b="1" dirty="0">
                <a:solidFill>
                  <a:schemeClr val="bg1"/>
                </a:solidFill>
                <a:latin typeface="Helvetica" pitchFamily="34" charset="0"/>
              </a:rPr>
              <a:t>CREM</a:t>
            </a:r>
          </a:p>
        </p:txBody>
      </p:sp>
      <p:sp>
        <p:nvSpPr>
          <p:cNvPr id="86050" name="Line 29"/>
          <p:cNvSpPr>
            <a:spLocks noChangeShapeType="1"/>
          </p:cNvSpPr>
          <p:nvPr/>
        </p:nvSpPr>
        <p:spPr bwMode="auto">
          <a:xfrm>
            <a:off x="3777862" y="3668209"/>
            <a:ext cx="0" cy="51707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  <p:txBody>
          <a:bodyPr wrap="none" lIns="0" tIns="0" rIns="0" bIns="0" anchor="ctr"/>
          <a:lstStyle/>
          <a:p>
            <a:endParaRPr lang="de-DE" dirty="0">
              <a:latin typeface="Helvetica" pitchFamily="34" charset="0"/>
            </a:endParaRPr>
          </a:p>
        </p:txBody>
      </p:sp>
      <p:sp>
        <p:nvSpPr>
          <p:cNvPr id="26644" name="Rectangle 15"/>
          <p:cNvSpPr>
            <a:spLocks noChangeArrowheads="1"/>
          </p:cNvSpPr>
          <p:nvPr/>
        </p:nvSpPr>
        <p:spPr bwMode="auto">
          <a:xfrm>
            <a:off x="808771" y="4196087"/>
            <a:ext cx="3433917" cy="64678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de-DE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gray">
          <a:xfrm>
            <a:off x="784798" y="1948038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4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81322" y="696638"/>
            <a:ext cx="9324000" cy="604200"/>
          </a:xfrm>
        </p:spPr>
        <p:txBody>
          <a:bodyPr/>
          <a:lstStyle/>
          <a:p>
            <a:pPr eaLnBrk="1" hangingPunct="1"/>
            <a:r>
              <a:rPr lang="en-US" sz="1500" kern="1200" dirty="0" smtClean="0">
                <a:latin typeface="Helvetica" pitchFamily="34" charset="0"/>
                <a:cs typeface="Helvetica" pitchFamily="34" charset="0"/>
              </a:rPr>
              <a:t>Portfolio management systems can be individually adapted to tasks and needs of the customer</a:t>
            </a:r>
            <a:endParaRPr lang="de-CH" sz="1500" kern="1200" dirty="0" smtClean="0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2052" name="Rectangle 22"/>
          <p:cNvSpPr>
            <a:spLocks noChangeArrowheads="1"/>
          </p:cNvSpPr>
          <p:nvPr/>
        </p:nvSpPr>
        <p:spPr bwMode="blackWhite">
          <a:xfrm>
            <a:off x="784799" y="246308"/>
            <a:ext cx="960120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94998">
              <a:spcBef>
                <a:spcPct val="60000"/>
              </a:spcBef>
              <a:buClr>
                <a:srgbClr val="969696"/>
              </a:buClr>
              <a:buSzPct val="80000"/>
            </a:pPr>
            <a:r>
              <a:rPr lang="en-US" altLang="de-DE" sz="1500" dirty="0" smtClean="0">
                <a:solidFill>
                  <a:srgbClr val="0F3B5A"/>
                </a:solidFill>
                <a:latin typeface="Helvetica" pitchFamily="34" charset="0"/>
              </a:rPr>
              <a:t>Portfolio management - individual configuration and alignment</a:t>
            </a:r>
            <a:endParaRPr lang="en-US" altLang="de-DE" sz="15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90" name="Foliennummernplatzhalter 5"/>
          <p:cNvSpPr txBox="1">
            <a:spLocks/>
          </p:cNvSpPr>
          <p:nvPr/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 defTabSz="914344">
              <a:defRPr/>
            </a:pPr>
            <a:fld id="{8DB857DF-C859-49BD-95A7-2D64C459B9F9}" type="slidenum">
              <a:rPr lang="de-DE" b="0" smtClean="0"/>
              <a:pPr defTabSz="914344">
                <a:defRPr/>
              </a:pPr>
              <a:t>20</a:t>
            </a:fld>
            <a:endParaRPr lang="de-DE" b="0" dirty="0"/>
          </a:p>
        </p:txBody>
      </p:sp>
      <p:sp>
        <p:nvSpPr>
          <p:cNvPr id="93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4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94" name="Gruppieren 93"/>
          <p:cNvGrpSpPr/>
          <p:nvPr/>
        </p:nvGrpSpPr>
        <p:grpSpPr>
          <a:xfrm>
            <a:off x="800070" y="1590727"/>
            <a:ext cx="8891649" cy="5253213"/>
            <a:chOff x="761968" y="1333483"/>
            <a:chExt cx="8578850" cy="5067299"/>
          </a:xfrm>
        </p:grpSpPr>
        <p:sp>
          <p:nvSpPr>
            <p:cNvPr id="95" name="Rectangle 2"/>
            <p:cNvSpPr>
              <a:spLocks noChangeArrowheads="1"/>
            </p:cNvSpPr>
            <p:nvPr/>
          </p:nvSpPr>
          <p:spPr bwMode="auto">
            <a:xfrm>
              <a:off x="761968" y="1863822"/>
              <a:ext cx="1824037" cy="4567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9394" tIns="49697" rIns="99394" bIns="49697" anchor="ctr"/>
            <a:lstStyle/>
            <a:p>
              <a:pPr defTabSz="994998">
                <a:buClr>
                  <a:schemeClr val="bg2"/>
                </a:buCl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Helvetica" pitchFamily="34" charset="0"/>
                </a:rPr>
                <a:t>Portfolio Management</a:t>
              </a:r>
              <a:endParaRPr lang="en-US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96" name="Rectangle 4"/>
            <p:cNvSpPr>
              <a:spLocks noChangeArrowheads="1"/>
            </p:cNvSpPr>
            <p:nvPr/>
          </p:nvSpPr>
          <p:spPr bwMode="auto">
            <a:xfrm>
              <a:off x="761968" y="3454834"/>
              <a:ext cx="1824037" cy="45675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9394" tIns="49697" rIns="99394" bIns="49697" anchor="ctr"/>
            <a:lstStyle/>
            <a:p>
              <a:pPr defTabSz="994998">
                <a:buClr>
                  <a:schemeClr val="bg2"/>
                </a:buCl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Helvetica" pitchFamily="34" charset="0"/>
                </a:rPr>
                <a:t>Facility Management</a:t>
              </a:r>
              <a:endParaRPr lang="en-US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97" name="Rectangle 5"/>
            <p:cNvSpPr>
              <a:spLocks noChangeArrowheads="1"/>
            </p:cNvSpPr>
            <p:nvPr/>
          </p:nvSpPr>
          <p:spPr bwMode="auto">
            <a:xfrm>
              <a:off x="761968" y="1333484"/>
              <a:ext cx="1824037" cy="45675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9394" tIns="49697" rIns="99394" bIns="49697" anchor="ctr"/>
            <a:lstStyle/>
            <a:p>
              <a:pPr defTabSz="994998">
                <a:buClr>
                  <a:schemeClr val="bg2"/>
                </a:buCl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Helvetica" pitchFamily="34" charset="0"/>
                </a:rPr>
                <a:t>Investment Management</a:t>
              </a:r>
              <a:endParaRPr lang="en-US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98" name="Rectangle 4"/>
            <p:cNvSpPr>
              <a:spLocks noChangeArrowheads="1"/>
            </p:cNvSpPr>
            <p:nvPr/>
          </p:nvSpPr>
          <p:spPr bwMode="auto">
            <a:xfrm>
              <a:off x="761968" y="2394159"/>
              <a:ext cx="1824037" cy="4567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9394" tIns="49697" rIns="99394" bIns="49697" anchor="ctr"/>
            <a:lstStyle/>
            <a:p>
              <a:pPr defTabSz="994998">
                <a:buClr>
                  <a:schemeClr val="bg2"/>
                </a:buCl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Helvetica" pitchFamily="34" charset="0"/>
                </a:rPr>
                <a:t>Asset Management</a:t>
              </a:r>
              <a:endParaRPr lang="en-US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761968" y="2924497"/>
              <a:ext cx="1824037" cy="456751"/>
            </a:xfrm>
            <a:prstGeom prst="rect">
              <a:avLst/>
            </a:prstGeom>
            <a:solidFill>
              <a:schemeClr val="accent5"/>
            </a:solidFill>
            <a:ln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9394" tIns="49697" rIns="99394" bIns="49697" anchor="ctr"/>
            <a:lstStyle/>
            <a:p>
              <a:pPr defTabSz="994998">
                <a:buClr>
                  <a:schemeClr val="bg2"/>
                </a:buCl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Helvetica" pitchFamily="34" charset="0"/>
                </a:rPr>
                <a:t>Property Management</a:t>
              </a:r>
              <a:endParaRPr lang="en-US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grpSp>
          <p:nvGrpSpPr>
            <p:cNvPr id="100" name="Gruppieren 90"/>
            <p:cNvGrpSpPr>
              <a:grpSpLocks/>
            </p:cNvGrpSpPr>
            <p:nvPr/>
          </p:nvGrpSpPr>
          <p:grpSpPr bwMode="auto">
            <a:xfrm>
              <a:off x="2586007" y="1333483"/>
              <a:ext cx="6691310" cy="2578100"/>
              <a:chOff x="3787775" y="1708150"/>
              <a:chExt cx="6281738" cy="2578100"/>
            </a:xfrm>
          </p:grpSpPr>
          <p:sp>
            <p:nvSpPr>
              <p:cNvPr id="148" name="AutoShape 6"/>
              <p:cNvSpPr>
                <a:spLocks noChangeArrowheads="1"/>
              </p:cNvSpPr>
              <p:nvPr/>
            </p:nvSpPr>
            <p:spPr bwMode="auto">
              <a:xfrm>
                <a:off x="3787775" y="2232025"/>
                <a:ext cx="812800" cy="469900"/>
              </a:xfrm>
              <a:prstGeom prst="chevron">
                <a:avLst>
                  <a:gd name="adj" fmla="val 11451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indent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Portfolio- </a:t>
                </a:r>
                <a:b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  strategy &amp;</a:t>
                </a:r>
                <a:b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planning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49" name="AutoShape 8"/>
              <p:cNvSpPr>
                <a:spLocks noChangeArrowheads="1"/>
              </p:cNvSpPr>
              <p:nvPr/>
            </p:nvSpPr>
            <p:spPr bwMode="auto">
              <a:xfrm>
                <a:off x="5461000" y="2232025"/>
                <a:ext cx="868363" cy="469900"/>
              </a:xfrm>
              <a:prstGeom prst="chevron">
                <a:avLst>
                  <a:gd name="adj" fmla="val 12234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Real Estate strategy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0" name="AutoShape 9"/>
              <p:cNvSpPr>
                <a:spLocks noChangeArrowheads="1"/>
              </p:cNvSpPr>
              <p:nvPr/>
            </p:nvSpPr>
            <p:spPr bwMode="auto">
              <a:xfrm>
                <a:off x="6291263" y="2232025"/>
                <a:ext cx="989012" cy="469900"/>
              </a:xfrm>
              <a:prstGeom prst="chevron">
                <a:avLst>
                  <a:gd name="adj" fmla="val 13466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Redeployment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1" name="AutoShape 20"/>
              <p:cNvSpPr>
                <a:spLocks noChangeArrowheads="1"/>
              </p:cNvSpPr>
              <p:nvPr/>
            </p:nvSpPr>
            <p:spPr bwMode="auto">
              <a:xfrm>
                <a:off x="3816350" y="1709738"/>
                <a:ext cx="893763" cy="422275"/>
              </a:xfrm>
              <a:prstGeom prst="chevron">
                <a:avLst>
                  <a:gd name="adj" fmla="val 14012"/>
                </a:avLst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indent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Investment-strategy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2" name="AutoShape 21"/>
              <p:cNvSpPr>
                <a:spLocks noChangeArrowheads="1"/>
              </p:cNvSpPr>
              <p:nvPr/>
            </p:nvSpPr>
            <p:spPr bwMode="auto">
              <a:xfrm>
                <a:off x="4664075" y="1709738"/>
                <a:ext cx="1343025" cy="422275"/>
              </a:xfrm>
              <a:prstGeom prst="chevron">
                <a:avLst>
                  <a:gd name="adj" fmla="val 15078"/>
                </a:avLst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2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Financial Engineering (financial, </a:t>
                </a:r>
                <a:b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law, taxes)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3" name="AutoShape 22"/>
              <p:cNvSpPr>
                <a:spLocks noChangeArrowheads="1"/>
              </p:cNvSpPr>
              <p:nvPr/>
            </p:nvSpPr>
            <p:spPr bwMode="auto">
              <a:xfrm>
                <a:off x="5959475" y="1709738"/>
                <a:ext cx="1444625" cy="422275"/>
              </a:xfrm>
              <a:prstGeom prst="chevron">
                <a:avLst>
                  <a:gd name="adj" fmla="val 16709"/>
                </a:avLst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Requirements and control of PM</a:t>
                </a:r>
                <a:endParaRPr lang="en-US" sz="900" baseline="300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4" name="AutoShape 23"/>
              <p:cNvSpPr>
                <a:spLocks noChangeArrowheads="1"/>
              </p:cNvSpPr>
              <p:nvPr/>
            </p:nvSpPr>
            <p:spPr bwMode="auto">
              <a:xfrm>
                <a:off x="7356475" y="1709738"/>
                <a:ext cx="812800" cy="422275"/>
              </a:xfrm>
              <a:prstGeom prst="chevron">
                <a:avLst>
                  <a:gd name="adj" fmla="val 14650"/>
                </a:avLst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0" tIns="39158" rIns="39158" bIns="39158" anchor="ctr"/>
              <a:lstStyle/>
              <a:p>
                <a:pPr marL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Reporting 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5" name="AutoShape 24"/>
              <p:cNvSpPr>
                <a:spLocks noChangeArrowheads="1"/>
              </p:cNvSpPr>
              <p:nvPr/>
            </p:nvSpPr>
            <p:spPr bwMode="auto">
              <a:xfrm>
                <a:off x="9036050" y="1709738"/>
                <a:ext cx="1030288" cy="422275"/>
              </a:xfrm>
              <a:prstGeom prst="chevron">
                <a:avLst>
                  <a:gd name="adj" fmla="val 16153"/>
                </a:avLst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Research for investment level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6" name="AutoShape 26"/>
              <p:cNvSpPr>
                <a:spLocks noChangeArrowheads="1"/>
              </p:cNvSpPr>
              <p:nvPr/>
            </p:nvSpPr>
            <p:spPr bwMode="auto">
              <a:xfrm>
                <a:off x="8121650" y="1708150"/>
                <a:ext cx="962025" cy="423863"/>
              </a:xfrm>
              <a:prstGeom prst="chevron">
                <a:avLst>
                  <a:gd name="adj" fmla="val 15026"/>
                </a:avLst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marL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Risk management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7" name="AutoShape 27"/>
              <p:cNvSpPr>
                <a:spLocks noChangeArrowheads="1"/>
              </p:cNvSpPr>
              <p:nvPr/>
            </p:nvSpPr>
            <p:spPr bwMode="auto">
              <a:xfrm>
                <a:off x="7243763" y="2233613"/>
                <a:ext cx="962025" cy="468312"/>
              </a:xfrm>
              <a:prstGeom prst="chevron">
                <a:avLst>
                  <a:gd name="adj" fmla="val 13438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marL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Reporting controlling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8" name="AutoShape 28"/>
              <p:cNvSpPr>
                <a:spLocks noChangeArrowheads="1"/>
              </p:cNvSpPr>
              <p:nvPr/>
            </p:nvSpPr>
            <p:spPr bwMode="auto">
              <a:xfrm>
                <a:off x="8167688" y="2232025"/>
                <a:ext cx="935037" cy="469900"/>
              </a:xfrm>
              <a:prstGeom prst="chevron">
                <a:avLst>
                  <a:gd name="adj" fmla="val 13174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3845" tIns="39158" rIns="19226" bIns="39158" anchor="ctr"/>
              <a:lstStyle/>
              <a:p>
                <a:pPr marL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Risk management  portfolio level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9" name="AutoShape 29"/>
              <p:cNvSpPr>
                <a:spLocks noChangeArrowheads="1"/>
              </p:cNvSpPr>
              <p:nvPr/>
            </p:nvSpPr>
            <p:spPr bwMode="auto">
              <a:xfrm>
                <a:off x="9064625" y="2233613"/>
                <a:ext cx="1000125" cy="468312"/>
              </a:xfrm>
              <a:prstGeom prst="chevron">
                <a:avLst>
                  <a:gd name="adj" fmla="val 14138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Research for portfolio level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0" name="AutoShape 32"/>
              <p:cNvSpPr>
                <a:spLocks noChangeArrowheads="1"/>
              </p:cNvSpPr>
              <p:nvPr/>
            </p:nvSpPr>
            <p:spPr bwMode="auto">
              <a:xfrm>
                <a:off x="6661130" y="2795588"/>
                <a:ext cx="988089" cy="444500"/>
              </a:xfrm>
              <a:prstGeom prst="chevron">
                <a:avLst>
                  <a:gd name="adj" fmla="val 9485"/>
                </a:avLst>
              </a:prstGeom>
              <a:solidFill>
                <a:schemeClr val="bg1"/>
              </a:solidFill>
              <a:ln w="9525">
                <a:solidFill>
                  <a:schemeClr val="accent5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Letting strategy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1" name="AutoShape 33"/>
              <p:cNvSpPr>
                <a:spLocks noChangeArrowheads="1"/>
              </p:cNvSpPr>
              <p:nvPr/>
            </p:nvSpPr>
            <p:spPr bwMode="auto">
              <a:xfrm>
                <a:off x="7634315" y="2795588"/>
                <a:ext cx="833094" cy="444500"/>
              </a:xfrm>
              <a:prstGeom prst="chevron">
                <a:avLst>
                  <a:gd name="adj" fmla="val 11576"/>
                </a:avLst>
              </a:prstGeom>
              <a:solidFill>
                <a:schemeClr val="bg1"/>
              </a:solidFill>
              <a:ln w="9525">
                <a:solidFill>
                  <a:schemeClr val="accent5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marL="99978"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Acquisition/sale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2" name="AutoShape 34"/>
              <p:cNvSpPr>
                <a:spLocks noChangeArrowheads="1"/>
              </p:cNvSpPr>
              <p:nvPr/>
            </p:nvSpPr>
            <p:spPr bwMode="auto">
              <a:xfrm>
                <a:off x="8403324" y="2795588"/>
                <a:ext cx="903407" cy="444500"/>
              </a:xfrm>
              <a:prstGeom prst="chevron">
                <a:avLst>
                  <a:gd name="adj" fmla="val 11869"/>
                </a:avLst>
              </a:prstGeom>
              <a:solidFill>
                <a:schemeClr val="bg1"/>
              </a:solidFill>
              <a:ln w="9525">
                <a:solidFill>
                  <a:schemeClr val="accent5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marL="99978"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Property </a:t>
                </a:r>
                <a:r>
                  <a:rPr lang="en-US" sz="900" dirty="0" err="1" smtClean="0">
                    <a:solidFill>
                      <a:srgbClr val="000000"/>
                    </a:solidFill>
                    <a:latin typeface="Helvetica" pitchFamily="34" charset="0"/>
                  </a:rPr>
                  <a:t>mngt</a:t>
                </a: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.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3" name="AutoShape 35"/>
              <p:cNvSpPr>
                <a:spLocks noChangeArrowheads="1"/>
              </p:cNvSpPr>
              <p:nvPr/>
            </p:nvSpPr>
            <p:spPr bwMode="auto">
              <a:xfrm>
                <a:off x="9309445" y="2795588"/>
                <a:ext cx="755596" cy="444500"/>
              </a:xfrm>
              <a:prstGeom prst="chevron">
                <a:avLst>
                  <a:gd name="adj" fmla="val 11260"/>
                </a:avLst>
              </a:prstGeom>
              <a:solidFill>
                <a:schemeClr val="bg1"/>
              </a:solidFill>
              <a:ln w="9525">
                <a:solidFill>
                  <a:schemeClr val="accent5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Controlling &amp; reporting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4" name="AutoShape 37"/>
              <p:cNvSpPr>
                <a:spLocks noChangeArrowheads="1"/>
              </p:cNvSpPr>
              <p:nvPr/>
            </p:nvSpPr>
            <p:spPr bwMode="auto">
              <a:xfrm>
                <a:off x="5862313" y="2795588"/>
                <a:ext cx="813720" cy="444500"/>
              </a:xfrm>
              <a:prstGeom prst="chevron">
                <a:avLst>
                  <a:gd name="adj" fmla="val 8546"/>
                </a:avLst>
              </a:prstGeom>
              <a:solidFill>
                <a:schemeClr val="bg1"/>
              </a:solidFill>
              <a:ln w="9525">
                <a:solidFill>
                  <a:schemeClr val="accent5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Valuation (object)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5" name="AutoShape 43"/>
              <p:cNvSpPr>
                <a:spLocks noChangeArrowheads="1"/>
              </p:cNvSpPr>
              <p:nvPr/>
            </p:nvSpPr>
            <p:spPr bwMode="auto">
              <a:xfrm>
                <a:off x="5295988" y="3862388"/>
                <a:ext cx="1612536" cy="423862"/>
              </a:xfrm>
              <a:prstGeom prst="chevron">
                <a:avLst>
                  <a:gd name="adj" fmla="val 18235"/>
                </a:avLst>
              </a:prstGeom>
              <a:solidFill>
                <a:schemeClr val="bg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Technical  FM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6" name="AutoShape 44"/>
              <p:cNvSpPr>
                <a:spLocks noChangeArrowheads="1"/>
              </p:cNvSpPr>
              <p:nvPr/>
            </p:nvSpPr>
            <p:spPr bwMode="auto">
              <a:xfrm>
                <a:off x="6871267" y="3862388"/>
                <a:ext cx="1612536" cy="423862"/>
              </a:xfrm>
              <a:prstGeom prst="chevron">
                <a:avLst>
                  <a:gd name="adj" fmla="val 19180"/>
                </a:avLst>
              </a:prstGeom>
              <a:solidFill>
                <a:schemeClr val="bg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Infrastructural FM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7" name="AutoShape 45"/>
              <p:cNvSpPr>
                <a:spLocks noChangeArrowheads="1"/>
              </p:cNvSpPr>
              <p:nvPr/>
            </p:nvSpPr>
            <p:spPr bwMode="auto">
              <a:xfrm>
                <a:off x="8445054" y="3862388"/>
                <a:ext cx="1614026" cy="423862"/>
              </a:xfrm>
              <a:prstGeom prst="chevron">
                <a:avLst>
                  <a:gd name="adj" fmla="val 21242"/>
                </a:avLst>
              </a:prstGeom>
              <a:solidFill>
                <a:schemeClr val="bg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  <a:defRPr/>
                </a:pPr>
                <a:r>
                  <a:rPr lang="en-US" sz="900" dirty="0" err="1" smtClean="0">
                    <a:solidFill>
                      <a:srgbClr val="000000"/>
                    </a:solidFill>
                    <a:latin typeface="Helvetica" pitchFamily="34" charset="0"/>
                  </a:rPr>
                  <a:t>Secundary</a:t>
                </a: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 processes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8" name="AutoShape 32"/>
              <p:cNvSpPr>
                <a:spLocks noChangeArrowheads="1"/>
              </p:cNvSpPr>
              <p:nvPr/>
            </p:nvSpPr>
            <p:spPr bwMode="auto">
              <a:xfrm>
                <a:off x="6629400" y="3317875"/>
                <a:ext cx="987425" cy="444500"/>
              </a:xfrm>
              <a:prstGeom prst="chevron">
                <a:avLst>
                  <a:gd name="adj" fmla="val 9482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Control</a:t>
                </a:r>
                <a:b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FM-DL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9" name="AutoShape 33"/>
              <p:cNvSpPr>
                <a:spLocks noChangeArrowheads="1"/>
              </p:cNvSpPr>
              <p:nvPr/>
            </p:nvSpPr>
            <p:spPr bwMode="auto">
              <a:xfrm>
                <a:off x="7602538" y="3317875"/>
                <a:ext cx="833437" cy="444500"/>
              </a:xfrm>
              <a:prstGeom prst="chevron">
                <a:avLst>
                  <a:gd name="adj" fmla="val 11571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marL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Up keeping &amp; Restoration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0" name="AutoShape 34"/>
              <p:cNvSpPr>
                <a:spLocks noChangeArrowheads="1"/>
              </p:cNvSpPr>
              <p:nvPr/>
            </p:nvSpPr>
            <p:spPr bwMode="auto">
              <a:xfrm>
                <a:off x="8407400" y="3317875"/>
                <a:ext cx="920750" cy="444500"/>
              </a:xfrm>
              <a:prstGeom prst="chevron">
                <a:avLst>
                  <a:gd name="adj" fmla="val 11863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marL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Representation towards public authorities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1" name="AutoShape 35"/>
              <p:cNvSpPr>
                <a:spLocks noChangeArrowheads="1"/>
              </p:cNvSpPr>
              <p:nvPr/>
            </p:nvSpPr>
            <p:spPr bwMode="auto">
              <a:xfrm>
                <a:off x="9313863" y="3317875"/>
                <a:ext cx="755650" cy="444500"/>
              </a:xfrm>
              <a:prstGeom prst="chevron">
                <a:avLst>
                  <a:gd name="adj" fmla="val 11255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Reporting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2" name="AutoShape 37"/>
              <p:cNvSpPr>
                <a:spLocks noChangeArrowheads="1"/>
              </p:cNvSpPr>
              <p:nvPr/>
            </p:nvSpPr>
            <p:spPr bwMode="auto">
              <a:xfrm>
                <a:off x="5830888" y="3317875"/>
                <a:ext cx="812800" cy="444500"/>
              </a:xfrm>
              <a:prstGeom prst="chevron">
                <a:avLst>
                  <a:gd name="adj" fmla="val 8542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Property book &amp; finance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3" name="AutoShape 31"/>
              <p:cNvSpPr>
                <a:spLocks noChangeArrowheads="1"/>
              </p:cNvSpPr>
              <p:nvPr/>
            </p:nvSpPr>
            <p:spPr bwMode="auto">
              <a:xfrm>
                <a:off x="4869754" y="2795588"/>
                <a:ext cx="1007463" cy="444500"/>
              </a:xfrm>
              <a:prstGeom prst="chevron">
                <a:avLst>
                  <a:gd name="adj" fmla="val 10678"/>
                </a:avLst>
              </a:prstGeom>
              <a:solidFill>
                <a:schemeClr val="bg1"/>
              </a:solidFill>
              <a:ln w="9525">
                <a:solidFill>
                  <a:schemeClr val="accent5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Budget planning/ </a:t>
                </a:r>
                <a:b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-management (object)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4" name="AutoShape 31"/>
              <p:cNvSpPr>
                <a:spLocks noChangeArrowheads="1"/>
              </p:cNvSpPr>
              <p:nvPr/>
            </p:nvSpPr>
            <p:spPr bwMode="auto">
              <a:xfrm>
                <a:off x="4838700" y="3317875"/>
                <a:ext cx="1006475" cy="444500"/>
              </a:xfrm>
              <a:prstGeom prst="chevron">
                <a:avLst>
                  <a:gd name="adj" fmla="val 10671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Tenant support / letting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5" name="AutoShape 7"/>
              <p:cNvSpPr>
                <a:spLocks noChangeArrowheads="1"/>
              </p:cNvSpPr>
              <p:nvPr/>
            </p:nvSpPr>
            <p:spPr bwMode="auto">
              <a:xfrm>
                <a:off x="4564063" y="2232025"/>
                <a:ext cx="935037" cy="469900"/>
              </a:xfrm>
              <a:prstGeom prst="chevron">
                <a:avLst>
                  <a:gd name="adj" fmla="val 13174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Portfolio-analyses u. </a:t>
                </a:r>
                <a:b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-appraisal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6" name="AutoShape 30"/>
              <p:cNvSpPr>
                <a:spLocks noChangeArrowheads="1"/>
              </p:cNvSpPr>
              <p:nvPr/>
            </p:nvSpPr>
            <p:spPr bwMode="auto">
              <a:xfrm>
                <a:off x="3836956" y="2795588"/>
                <a:ext cx="1055153" cy="444500"/>
              </a:xfrm>
              <a:prstGeom prst="chevron">
                <a:avLst>
                  <a:gd name="adj" fmla="val 10445"/>
                </a:avLst>
              </a:prstGeom>
              <a:solidFill>
                <a:schemeClr val="bg1"/>
              </a:solidFill>
              <a:ln w="9525">
                <a:solidFill>
                  <a:schemeClr val="accent5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indent="99978"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Object strategy &amp; planning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7" name="AutoShape 30"/>
              <p:cNvSpPr>
                <a:spLocks noChangeArrowheads="1"/>
              </p:cNvSpPr>
              <p:nvPr/>
            </p:nvSpPr>
            <p:spPr bwMode="auto">
              <a:xfrm>
                <a:off x="3805238" y="3317875"/>
                <a:ext cx="1055687" cy="444500"/>
              </a:xfrm>
              <a:prstGeom prst="chevron">
                <a:avLst>
                  <a:gd name="adj" fmla="val 10435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indent="99978" algn="ctr" defTabSz="994998">
                  <a:spcBef>
                    <a:spcPct val="50000"/>
                  </a:spcBef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Realization</a:t>
                </a:r>
                <a:b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</a:b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object strategy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8" name="AutoShape 42"/>
              <p:cNvSpPr>
                <a:spLocks noChangeArrowheads="1"/>
              </p:cNvSpPr>
              <p:nvPr/>
            </p:nvSpPr>
            <p:spPr bwMode="auto">
              <a:xfrm>
                <a:off x="3792246" y="3862388"/>
                <a:ext cx="1542490" cy="423862"/>
              </a:xfrm>
              <a:prstGeom prst="chevron">
                <a:avLst>
                  <a:gd name="adj" fmla="val 22538"/>
                </a:avLst>
              </a:prstGeom>
              <a:solidFill>
                <a:schemeClr val="bg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lIns="39158" tIns="39158" rIns="39158" bIns="39158" anchor="ctr"/>
              <a:lstStyle/>
              <a:p>
                <a:pPr algn="ctr" defTabSz="994998">
                  <a:spcBef>
                    <a:spcPct val="50000"/>
                  </a:spcBef>
                  <a:defRPr/>
                </a:pPr>
                <a:r>
                  <a:rPr lang="en-US" sz="900" dirty="0" smtClean="0">
                    <a:solidFill>
                      <a:srgbClr val="000000"/>
                    </a:solidFill>
                    <a:latin typeface="Helvetica" pitchFamily="34" charset="0"/>
                  </a:rPr>
                  <a:t>Commercial FM</a:t>
                </a:r>
                <a:endParaRPr lang="en-US" sz="90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cxnSp>
          <p:nvCxnSpPr>
            <p:cNvPr id="101" name="Gerade Verbindung mit Pfeil 85"/>
            <p:cNvCxnSpPr>
              <a:cxnSpLocks noChangeShapeType="1"/>
            </p:cNvCxnSpPr>
            <p:nvPr/>
          </p:nvCxnSpPr>
          <p:spPr bwMode="auto">
            <a:xfrm rot="5400000">
              <a:off x="1164399" y="2942414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02" name="Gerade Verbindung mit Pfeil 86"/>
            <p:cNvCxnSpPr>
              <a:cxnSpLocks noChangeShapeType="1"/>
            </p:cNvCxnSpPr>
            <p:nvPr/>
          </p:nvCxnSpPr>
          <p:spPr bwMode="auto">
            <a:xfrm rot="16200000" flipH="1">
              <a:off x="1562069" y="3346433"/>
              <a:ext cx="2225675" cy="0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03" name="Gerade Verbindung mit Pfeil 94"/>
            <p:cNvCxnSpPr>
              <a:cxnSpLocks noChangeShapeType="1"/>
            </p:cNvCxnSpPr>
            <p:nvPr/>
          </p:nvCxnSpPr>
          <p:spPr bwMode="auto">
            <a:xfrm rot="5400000">
              <a:off x="2764599" y="3644088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04" name="Gerade Verbindung mit Pfeil 95"/>
            <p:cNvCxnSpPr>
              <a:cxnSpLocks noChangeShapeType="1"/>
            </p:cNvCxnSpPr>
            <p:nvPr/>
          </p:nvCxnSpPr>
          <p:spPr bwMode="auto">
            <a:xfrm rot="5400000">
              <a:off x="2408999" y="4226701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05" name="Gerade Verbindung mit Pfeil 80"/>
            <p:cNvCxnSpPr>
              <a:cxnSpLocks noChangeShapeType="1"/>
            </p:cNvCxnSpPr>
            <p:nvPr/>
          </p:nvCxnSpPr>
          <p:spPr bwMode="auto">
            <a:xfrm rot="5400000">
              <a:off x="2231199" y="3066238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06" name="Gerade Verbindung mit Pfeil 96"/>
            <p:cNvCxnSpPr>
              <a:cxnSpLocks noChangeShapeType="1"/>
            </p:cNvCxnSpPr>
            <p:nvPr/>
          </p:nvCxnSpPr>
          <p:spPr bwMode="auto">
            <a:xfrm rot="5400000">
              <a:off x="3031299" y="3688540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07" name="Gerade Verbindung mit Pfeil 97"/>
            <p:cNvCxnSpPr>
              <a:cxnSpLocks noChangeShapeType="1"/>
            </p:cNvCxnSpPr>
            <p:nvPr/>
          </p:nvCxnSpPr>
          <p:spPr bwMode="auto">
            <a:xfrm rot="5400000">
              <a:off x="3431349" y="4226701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08" name="Gerade Verbindung mit Pfeil 98"/>
            <p:cNvCxnSpPr>
              <a:cxnSpLocks noChangeShapeType="1"/>
            </p:cNvCxnSpPr>
            <p:nvPr/>
          </p:nvCxnSpPr>
          <p:spPr bwMode="auto">
            <a:xfrm rot="5400000">
              <a:off x="4275899" y="4226701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09" name="Gerade Verbindung mit Pfeil 99"/>
            <p:cNvCxnSpPr>
              <a:cxnSpLocks noChangeShapeType="1"/>
            </p:cNvCxnSpPr>
            <p:nvPr/>
          </p:nvCxnSpPr>
          <p:spPr bwMode="auto">
            <a:xfrm rot="5400000">
              <a:off x="5031549" y="4799790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10" name="Gerade Verbindung mit Pfeil 100"/>
            <p:cNvCxnSpPr>
              <a:cxnSpLocks noChangeShapeType="1"/>
            </p:cNvCxnSpPr>
            <p:nvPr/>
          </p:nvCxnSpPr>
          <p:spPr bwMode="auto">
            <a:xfrm rot="5400000">
              <a:off x="5560187" y="3169428"/>
              <a:ext cx="3022600" cy="1587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11" name="Gerade Verbindung mit Pfeil 101"/>
            <p:cNvCxnSpPr>
              <a:cxnSpLocks noChangeShapeType="1"/>
            </p:cNvCxnSpPr>
            <p:nvPr/>
          </p:nvCxnSpPr>
          <p:spPr bwMode="auto">
            <a:xfrm rot="5400000">
              <a:off x="5876099" y="4310838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12" name="Gerade Verbindung mit Pfeil 102"/>
            <p:cNvCxnSpPr>
              <a:cxnSpLocks noChangeShapeType="1"/>
            </p:cNvCxnSpPr>
            <p:nvPr/>
          </p:nvCxnSpPr>
          <p:spPr bwMode="auto">
            <a:xfrm rot="5400000">
              <a:off x="6631749" y="3644088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13" name="Gerade Verbindung mit Pfeil 103"/>
            <p:cNvCxnSpPr>
              <a:cxnSpLocks noChangeShapeType="1"/>
            </p:cNvCxnSpPr>
            <p:nvPr/>
          </p:nvCxnSpPr>
          <p:spPr bwMode="auto">
            <a:xfrm rot="5400000">
              <a:off x="7028623" y="4177490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14" name="Gerade Verbindung mit Pfeil 104"/>
            <p:cNvCxnSpPr>
              <a:cxnSpLocks noChangeShapeType="1"/>
            </p:cNvCxnSpPr>
            <p:nvPr/>
          </p:nvCxnSpPr>
          <p:spPr bwMode="auto">
            <a:xfrm rot="5400000">
              <a:off x="7350890" y="4498163"/>
              <a:ext cx="2381250" cy="1587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15" name="Gerade Verbindung mit Pfeil 106"/>
            <p:cNvCxnSpPr>
              <a:cxnSpLocks noChangeShapeType="1"/>
            </p:cNvCxnSpPr>
            <p:nvPr/>
          </p:nvCxnSpPr>
          <p:spPr bwMode="auto">
            <a:xfrm rot="5400000">
              <a:off x="4631499" y="3732988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cxnSp>
          <p:nvCxnSpPr>
            <p:cNvPr id="116" name="Gerade Verbindung mit Pfeil 107"/>
            <p:cNvCxnSpPr>
              <a:cxnSpLocks noChangeShapeType="1"/>
            </p:cNvCxnSpPr>
            <p:nvPr/>
          </p:nvCxnSpPr>
          <p:spPr bwMode="auto">
            <a:xfrm rot="5400000">
              <a:off x="4987099" y="3744101"/>
              <a:ext cx="3022600" cy="1588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prstDash val="dash"/>
              <a:round/>
              <a:headEnd type="oval" w="med" len="med"/>
              <a:tailEnd type="triangle" w="med" len="med"/>
            </a:ln>
          </p:spPr>
        </p:cxnSp>
        <p:grpSp>
          <p:nvGrpSpPr>
            <p:cNvPr id="117" name="Gruppieren 67"/>
            <p:cNvGrpSpPr>
              <a:grpSpLocks/>
            </p:cNvGrpSpPr>
            <p:nvPr/>
          </p:nvGrpSpPr>
          <p:grpSpPr bwMode="auto">
            <a:xfrm>
              <a:off x="3107209" y="5160944"/>
              <a:ext cx="1927225" cy="1180381"/>
              <a:chOff x="1430338" y="1441450"/>
              <a:chExt cx="5037137" cy="5272301"/>
            </a:xfrm>
          </p:grpSpPr>
          <p:pic>
            <p:nvPicPr>
              <p:cNvPr id="13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08200" y="1441450"/>
                <a:ext cx="4359275" cy="382587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30338" y="2947988"/>
                <a:ext cx="4110037" cy="3600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" name="Oval 6"/>
              <p:cNvSpPr>
                <a:spLocks noChangeArrowheads="1"/>
              </p:cNvSpPr>
              <p:nvPr/>
            </p:nvSpPr>
            <p:spPr bwMode="auto">
              <a:xfrm>
                <a:off x="4479121" y="3392255"/>
                <a:ext cx="655059" cy="9323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400" dirty="0">
                  <a:latin typeface="Helvetica" pitchFamily="34" charset="0"/>
                </a:endParaRPr>
              </a:p>
            </p:txBody>
          </p:sp>
          <p:sp>
            <p:nvSpPr>
              <p:cNvPr id="142" name="Oval 7"/>
              <p:cNvSpPr>
                <a:spLocks noChangeArrowheads="1"/>
              </p:cNvSpPr>
              <p:nvPr/>
            </p:nvSpPr>
            <p:spPr bwMode="auto">
              <a:xfrm>
                <a:off x="3255163" y="2169894"/>
                <a:ext cx="655059" cy="9323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400" dirty="0">
                  <a:latin typeface="Helvetica" pitchFamily="34" charset="0"/>
                </a:endParaRPr>
              </a:p>
            </p:txBody>
          </p:sp>
          <p:sp>
            <p:nvSpPr>
              <p:cNvPr id="143" name="Oval 9"/>
              <p:cNvSpPr>
                <a:spLocks noChangeArrowheads="1"/>
              </p:cNvSpPr>
              <p:nvPr/>
            </p:nvSpPr>
            <p:spPr bwMode="auto">
              <a:xfrm>
                <a:off x="1534311" y="3301772"/>
                <a:ext cx="655059" cy="9323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400" dirty="0">
                  <a:latin typeface="Helvetica" pitchFamily="34" charset="0"/>
                </a:endParaRPr>
              </a:p>
            </p:txBody>
          </p:sp>
          <p:sp>
            <p:nvSpPr>
              <p:cNvPr id="144" name="Text Box 10"/>
              <p:cNvSpPr txBox="1">
                <a:spLocks noChangeArrowheads="1"/>
              </p:cNvSpPr>
              <p:nvPr/>
            </p:nvSpPr>
            <p:spPr bwMode="auto">
              <a:xfrm>
                <a:off x="3861701" y="1930464"/>
                <a:ext cx="1193185" cy="66293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09" rIns="91418" bIns="45709" anchor="ctr">
                <a:spAutoFit/>
              </a:bodyPr>
              <a:lstStyle/>
              <a:p>
                <a:r>
                  <a:rPr lang="en-US" sz="400" dirty="0" err="1" smtClean="0">
                    <a:latin typeface="Helvetica" pitchFamily="34" charset="0"/>
                  </a:rPr>
                  <a:t>Gruppierung</a:t>
                </a:r>
                <a:endParaRPr lang="en-US" sz="400" dirty="0">
                  <a:latin typeface="Helvetica" pitchFamily="34" charset="0"/>
                </a:endParaRPr>
              </a:p>
            </p:txBody>
          </p:sp>
          <p:sp>
            <p:nvSpPr>
              <p:cNvPr id="145" name="Text Box 11"/>
              <p:cNvSpPr txBox="1">
                <a:spLocks noChangeArrowheads="1"/>
              </p:cNvSpPr>
              <p:nvPr/>
            </p:nvSpPr>
            <p:spPr bwMode="auto">
              <a:xfrm>
                <a:off x="2066421" y="3096483"/>
                <a:ext cx="1205315" cy="66293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09" rIns="91418" bIns="45709" anchor="ctr">
                <a:spAutoFit/>
              </a:bodyPr>
              <a:lstStyle/>
              <a:p>
                <a:r>
                  <a:rPr lang="en-US" sz="400" dirty="0" err="1" smtClean="0">
                    <a:latin typeface="Helvetica" pitchFamily="34" charset="0"/>
                  </a:rPr>
                  <a:t>Teilportfolios</a:t>
                </a:r>
                <a:endParaRPr lang="en-US" sz="400" dirty="0">
                  <a:latin typeface="Helvetica" pitchFamily="34" charset="0"/>
                </a:endParaRPr>
              </a:p>
            </p:txBody>
          </p:sp>
          <p:sp>
            <p:nvSpPr>
              <p:cNvPr id="146" name="Text Box 12"/>
              <p:cNvSpPr txBox="1">
                <a:spLocks noChangeArrowheads="1"/>
              </p:cNvSpPr>
              <p:nvPr/>
            </p:nvSpPr>
            <p:spPr bwMode="auto">
              <a:xfrm>
                <a:off x="4982533" y="3197277"/>
                <a:ext cx="1084043" cy="66293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09" rIns="91418" bIns="45709" anchor="ctr">
                <a:spAutoFit/>
              </a:bodyPr>
              <a:lstStyle/>
              <a:p>
                <a:r>
                  <a:rPr lang="en-US" sz="400" dirty="0" err="1" smtClean="0">
                    <a:latin typeface="Helvetica" pitchFamily="34" charset="0"/>
                  </a:rPr>
                  <a:t>Filterfelder</a:t>
                </a:r>
                <a:endParaRPr lang="en-US" sz="400" dirty="0">
                  <a:latin typeface="Helvetica" pitchFamily="34" charset="0"/>
                </a:endParaRPr>
              </a:p>
            </p:txBody>
          </p:sp>
          <p:sp>
            <p:nvSpPr>
              <p:cNvPr id="147" name="Text Box 13"/>
              <p:cNvSpPr txBox="1">
                <a:spLocks noChangeArrowheads="1"/>
              </p:cNvSpPr>
              <p:nvPr/>
            </p:nvSpPr>
            <p:spPr bwMode="auto">
              <a:xfrm>
                <a:off x="4283546" y="6050814"/>
                <a:ext cx="1261907" cy="66293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09" rIns="91418" bIns="45709" anchor="ctr">
                <a:spAutoFit/>
              </a:bodyPr>
              <a:lstStyle/>
              <a:p>
                <a:r>
                  <a:rPr lang="en-US" sz="400" dirty="0" err="1" smtClean="0">
                    <a:latin typeface="Helvetica" pitchFamily="34" charset="0"/>
                  </a:rPr>
                  <a:t>Aggregatzeile</a:t>
                </a:r>
                <a:endParaRPr lang="en-US" sz="400" dirty="0">
                  <a:latin typeface="Helvetica" pitchFamily="34" charset="0"/>
                </a:endParaRPr>
              </a:p>
            </p:txBody>
          </p:sp>
        </p:grpSp>
        <p:grpSp>
          <p:nvGrpSpPr>
            <p:cNvPr id="118" name="Gruppieren 70"/>
            <p:cNvGrpSpPr>
              <a:grpSpLocks/>
            </p:cNvGrpSpPr>
            <p:nvPr/>
          </p:nvGrpSpPr>
          <p:grpSpPr bwMode="auto">
            <a:xfrm>
              <a:off x="1933545" y="4041759"/>
              <a:ext cx="1497012" cy="1158875"/>
              <a:chOff x="1516063" y="2139950"/>
              <a:chExt cx="4808537" cy="3641725"/>
            </a:xfrm>
          </p:grpSpPr>
          <p:graphicFrame>
            <p:nvGraphicFramePr>
              <p:cNvPr id="137" name="Object 3"/>
              <p:cNvGraphicFramePr>
                <a:graphicFrameLocks noChangeAspect="1"/>
              </p:cNvGraphicFramePr>
              <p:nvPr/>
            </p:nvGraphicFramePr>
            <p:xfrm>
              <a:off x="1516063" y="2139950"/>
              <a:ext cx="4037012" cy="2497138"/>
            </p:xfrm>
            <a:graphic>
              <a:graphicData uri="http://schemas.openxmlformats.org/presentationml/2006/ole">
                <p:oleObj spid="_x0000_s114691" name="Photo Editor Photo" r:id="rId5" imgW="7152381" imgH="5792008" progId="">
                  <p:embed/>
                </p:oleObj>
              </a:graphicData>
            </a:graphic>
          </p:graphicFrame>
          <p:pic>
            <p:nvPicPr>
              <p:cNvPr id="138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47913" y="3173413"/>
                <a:ext cx="3976687" cy="2608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9" name="Picture 4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00782" y="4044932"/>
              <a:ext cx="1350963" cy="895350"/>
            </a:xfrm>
            <a:prstGeom prst="rect">
              <a:avLst/>
            </a:prstGeom>
            <a:gradFill rotWithShape="0">
              <a:gsLst>
                <a:gs pos="0">
                  <a:srgbClr val="A9A9A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 r="19284"/>
            <a:stretch>
              <a:fillRect/>
            </a:stretch>
          </p:blipFill>
          <p:spPr bwMode="auto">
            <a:xfrm>
              <a:off x="6127717" y="4341795"/>
              <a:ext cx="1281112" cy="9969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55256" y="5353032"/>
              <a:ext cx="1468437" cy="99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 t="7121"/>
            <a:stretch>
              <a:fillRect/>
            </a:stretch>
          </p:blipFill>
          <p:spPr bwMode="auto">
            <a:xfrm>
              <a:off x="4775171" y="4122719"/>
              <a:ext cx="1131887" cy="8366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3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28980" y="4041757"/>
              <a:ext cx="1146175" cy="7175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13817" y="5111731"/>
              <a:ext cx="911225" cy="121443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2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7927943" y="4370370"/>
              <a:ext cx="1412875" cy="8509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</p:pic>
        <p:pic>
          <p:nvPicPr>
            <p:cNvPr id="126" name="Picture 5" descr="Indexmanipulator zyklische Marktmiet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86704" y="4860910"/>
              <a:ext cx="1154113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 r="3125" b="6728"/>
            <a:stretch>
              <a:fillRect/>
            </a:stretch>
          </p:blipFill>
          <p:spPr bwMode="auto">
            <a:xfrm>
              <a:off x="1429220" y="5367320"/>
              <a:ext cx="1584325" cy="103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Textfeld 81"/>
            <p:cNvSpPr txBox="1">
              <a:spLocks noChangeArrowheads="1"/>
            </p:cNvSpPr>
            <p:nvPr/>
          </p:nvSpPr>
          <p:spPr bwMode="auto">
            <a:xfrm>
              <a:off x="2244695" y="4627544"/>
              <a:ext cx="830262" cy="259353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Scorings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29" name="Textfeld 82"/>
            <p:cNvSpPr txBox="1">
              <a:spLocks noChangeArrowheads="1"/>
            </p:cNvSpPr>
            <p:nvPr/>
          </p:nvSpPr>
          <p:spPr bwMode="auto">
            <a:xfrm>
              <a:off x="1858932" y="5927706"/>
              <a:ext cx="1171575" cy="259353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Ratios 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30" name="Textfeld 83"/>
            <p:cNvSpPr txBox="1">
              <a:spLocks noChangeArrowheads="1"/>
            </p:cNvSpPr>
            <p:nvPr/>
          </p:nvSpPr>
          <p:spPr bwMode="auto">
            <a:xfrm>
              <a:off x="3332133" y="4578332"/>
              <a:ext cx="1171575" cy="259353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Benchmark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31" name="Textfeld 84"/>
            <p:cNvSpPr txBox="1">
              <a:spLocks noChangeArrowheads="1"/>
            </p:cNvSpPr>
            <p:nvPr/>
          </p:nvSpPr>
          <p:spPr bwMode="auto">
            <a:xfrm>
              <a:off x="5243481" y="4044934"/>
              <a:ext cx="1031876" cy="421459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Liquidity plan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32" name="Textfeld 85"/>
            <p:cNvSpPr txBox="1">
              <a:spLocks noChangeArrowheads="1"/>
            </p:cNvSpPr>
            <p:nvPr/>
          </p:nvSpPr>
          <p:spPr bwMode="auto">
            <a:xfrm>
              <a:off x="3851242" y="5970572"/>
              <a:ext cx="1312862" cy="252336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Filtering Analysis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33" name="Textfeld 86"/>
            <p:cNvSpPr txBox="1">
              <a:spLocks noChangeArrowheads="1"/>
            </p:cNvSpPr>
            <p:nvPr/>
          </p:nvSpPr>
          <p:spPr bwMode="auto">
            <a:xfrm>
              <a:off x="5299045" y="5886432"/>
              <a:ext cx="1020761" cy="259353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Appraisal 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34" name="Textfeld 87"/>
            <p:cNvSpPr txBox="1">
              <a:spLocks noChangeArrowheads="1"/>
            </p:cNvSpPr>
            <p:nvPr/>
          </p:nvSpPr>
          <p:spPr bwMode="auto">
            <a:xfrm>
              <a:off x="6838918" y="6059471"/>
              <a:ext cx="1303338" cy="259353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Documentation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35" name="Textfeld 88"/>
            <p:cNvSpPr txBox="1">
              <a:spLocks noChangeArrowheads="1"/>
            </p:cNvSpPr>
            <p:nvPr/>
          </p:nvSpPr>
          <p:spPr bwMode="auto">
            <a:xfrm>
              <a:off x="6899245" y="4611669"/>
              <a:ext cx="1020761" cy="259353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Reporting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36" name="Textfeld 89"/>
            <p:cNvSpPr txBox="1">
              <a:spLocks noChangeArrowheads="1"/>
            </p:cNvSpPr>
            <p:nvPr/>
          </p:nvSpPr>
          <p:spPr bwMode="auto">
            <a:xfrm>
              <a:off x="8320055" y="4770422"/>
              <a:ext cx="1020763" cy="421459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23" tIns="45712" rIns="91423" bIns="45712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Helvetica" pitchFamily="34" charset="0"/>
                </a:rPr>
                <a:t>Simulation</a:t>
              </a:r>
              <a:br>
                <a:rPr lang="en-US" b="1" dirty="0" smtClean="0">
                  <a:latin typeface="Helvetica" pitchFamily="34" charset="0"/>
                </a:rPr>
              </a:br>
              <a:r>
                <a:rPr lang="en-US" b="1" dirty="0" smtClean="0">
                  <a:latin typeface="Helvetica" pitchFamily="34" charset="0"/>
                </a:rPr>
                <a:t>Scenarios</a:t>
              </a:r>
              <a:endParaRPr lang="en-US" b="1" dirty="0">
                <a:latin typeface="Helvetica" pitchFamily="34" charset="0"/>
              </a:endParaRPr>
            </a:p>
          </p:txBody>
        </p:sp>
      </p:grpSp>
      <p:sp>
        <p:nvSpPr>
          <p:cNvPr id="180" name="Textfeld 179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m 49"/>
          <p:cNvGraphicFramePr/>
          <p:nvPr/>
        </p:nvGraphicFramePr>
        <p:xfrm>
          <a:off x="-122919" y="2238368"/>
          <a:ext cx="4500594" cy="233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Diagramm 33"/>
          <p:cNvGraphicFramePr/>
          <p:nvPr/>
        </p:nvGraphicFramePr>
        <p:xfrm>
          <a:off x="2718914" y="1962150"/>
          <a:ext cx="4583145" cy="280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uppieren 31"/>
          <p:cNvGrpSpPr/>
          <p:nvPr/>
        </p:nvGrpSpPr>
        <p:grpSpPr>
          <a:xfrm>
            <a:off x="6883064" y="2168349"/>
            <a:ext cx="357191" cy="4680000"/>
            <a:chOff x="4476744" y="2142910"/>
            <a:chExt cx="357191" cy="4724982"/>
          </a:xfrm>
        </p:grpSpPr>
        <p:cxnSp>
          <p:nvCxnSpPr>
            <p:cNvPr id="45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47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1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21</a:t>
            </a:fld>
            <a:endParaRPr lang="de-DE" b="0" dirty="0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77846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HR - management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Activities and measures during the crisis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4083834" y="2179639"/>
            <a:ext cx="2643206" cy="4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</a:pPr>
            <a:endParaRPr lang="de-DE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334265" y="2179646"/>
            <a:ext cx="2679686" cy="4282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Short-term work:</a:t>
            </a:r>
          </a:p>
          <a:p>
            <a:pPr marL="323359" lvl="1" indent="-161679" defTabSz="994567" fontAlgn="auto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Short dated potential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Release of FTE:</a:t>
            </a:r>
          </a:p>
          <a:p>
            <a:pPr marL="323359" lvl="1" indent="-161679" defTabSz="994567" fontAlgn="auto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Long term measure for cost optimization and for starting further strategically options (e.g. outsourcing)</a:t>
            </a:r>
          </a:p>
          <a:p>
            <a:pPr marL="323359" lvl="1" indent="-161679" defTabSz="994567" fontAlgn="auto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Reaction of a non ideal positioned organization structure</a:t>
            </a:r>
          </a:p>
          <a:p>
            <a:pPr marL="323359" lvl="1" indent="-161679" defTabSz="994567" fontAlgn="auto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Risk of </a:t>
            </a:r>
            <a:r>
              <a:rPr lang="en-US" dirty="0" err="1" smtClean="0">
                <a:latin typeface="Helvetica" pitchFamily="34" charset="0"/>
              </a:rPr>
              <a:t>understaff</a:t>
            </a:r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 err="1" smtClean="0">
                <a:latin typeface="Helvetica" pitchFamily="34" charset="0"/>
              </a:rPr>
              <a:t>ing</a:t>
            </a:r>
            <a:r>
              <a:rPr lang="en-US" dirty="0" smtClean="0">
                <a:latin typeface="Helvetica" pitchFamily="34" charset="0"/>
              </a:rPr>
              <a:t> </a:t>
            </a:r>
          </a:p>
          <a:p>
            <a:pPr marL="323359" lvl="1" indent="-161679" defTabSz="994567" fontAlgn="auto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Risk of unawareness of important strategic processes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Cost of personal and administration are max. 10% of total real estate costs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Therefore, HR measures are not solving the  savings problems.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The nurturing and allocation of the necessary know how for further optimization at CREM is a much better solution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4136213" y="2356194"/>
            <a:ext cx="3532666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Release of full-time equivalent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4136213" y="3296527"/>
            <a:ext cx="1899559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Exploitation of short-term work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Gleichschenkliges Dreieck 36"/>
          <p:cNvSpPr/>
          <p:nvPr/>
        </p:nvSpPr>
        <p:spPr bwMode="auto">
          <a:xfrm rot="10800000">
            <a:off x="8477282" y="4476757"/>
            <a:ext cx="500063" cy="196850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884505" y="2367483"/>
            <a:ext cx="4540624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Release of full-time equivalent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884505" y="3296527"/>
            <a:ext cx="1899559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Exploitation of short-term work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gray">
          <a:xfrm>
            <a:off x="78480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gray">
          <a:xfrm>
            <a:off x="4040048" y="1948039"/>
            <a:ext cx="2808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gray">
          <a:xfrm>
            <a:off x="734891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blackWhite">
          <a:xfrm>
            <a:off x="7334275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769"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Interpretation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blackWhite">
          <a:xfrm>
            <a:off x="4036837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8285" indent="-298285" defTabSz="994812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Wirkung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blackWhite">
          <a:xfrm>
            <a:off x="784801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8285" indent="-298285" defTabSz="994812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Maßnahme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904977" y="2676977"/>
            <a:ext cx="498364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bg1"/>
                </a:solidFill>
                <a:latin typeface="Helvetica" pitchFamily="34" charset="0"/>
              </a:rPr>
              <a:t>Yes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396193" y="2676977"/>
            <a:ext cx="524159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bg1"/>
                </a:solidFill>
                <a:latin typeface="Helvetica" pitchFamily="34" charset="0"/>
              </a:rPr>
              <a:t>No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7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5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648063" y="4476756"/>
            <a:ext cx="900119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no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833934" y="4476756"/>
            <a:ext cx="1000132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few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073780" y="4476756"/>
            <a:ext cx="925507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strong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22</a:t>
            </a:fld>
            <a:endParaRPr lang="de-DE" b="0" dirty="0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81323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Processes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Activities and measures during the crisis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4083834" y="2179639"/>
            <a:ext cx="2643206" cy="4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80000"/>
            </a:pPr>
            <a:endParaRPr lang="de-DE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334268" y="2168526"/>
            <a:ext cx="2679685" cy="469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Process optimizations were implemented nearly in all companies, but mostly at the level of partial activities  for further optimizations of the employment levels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CREM has been somehow “blocked” and not reactive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The property has always the function of serving; therefore it must be oriented at the interface of core business and CREM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Processes and efforts of CREM will become clearer in the next years 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CREM has to be developed out of the actual portfolio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“Not the ideal process,  but the necessary process is responsible for the CREM efficiency”</a:t>
            </a:r>
          </a:p>
          <a:p>
            <a:pPr marL="157364" indent="-157364" defTabSz="888908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dirty="0" smtClean="0">
              <a:latin typeface="Helvetica" pitchFamily="34" charset="0"/>
            </a:endParaRPr>
          </a:p>
          <a:p>
            <a:pPr marL="157364" indent="-157364" defTabSz="888908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dirty="0" smtClean="0">
              <a:latin typeface="Helvetica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050471" y="3377132"/>
            <a:ext cx="319217" cy="230782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900" dirty="0" smtClean="0">
                <a:solidFill>
                  <a:schemeClr val="bg1"/>
                </a:solidFill>
                <a:latin typeface="Helvetica" pitchFamily="34" charset="0"/>
              </a:rPr>
              <a:t>JA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584270" y="2683807"/>
            <a:ext cx="460281" cy="230782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900" dirty="0" smtClean="0">
                <a:solidFill>
                  <a:schemeClr val="bg1"/>
                </a:solidFill>
                <a:latin typeface="Helvetica" pitchFamily="34" charset="0"/>
              </a:rPr>
              <a:t>NEIN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graphicFrame>
        <p:nvGraphicFramePr>
          <p:cNvPr id="22" name="Diagramm 21"/>
          <p:cNvGraphicFramePr/>
          <p:nvPr/>
        </p:nvGraphicFramePr>
        <p:xfrm>
          <a:off x="801414" y="2322331"/>
          <a:ext cx="2880000" cy="186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Diagramm 26"/>
          <p:cNvGraphicFramePr/>
          <p:nvPr/>
        </p:nvGraphicFramePr>
        <p:xfrm>
          <a:off x="3858685" y="2376666"/>
          <a:ext cx="3429024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Gleichschenkliges Dreieck 33"/>
          <p:cNvSpPr/>
          <p:nvPr/>
        </p:nvSpPr>
        <p:spPr bwMode="auto">
          <a:xfrm rot="10800000">
            <a:off x="8477282" y="3565527"/>
            <a:ext cx="500063" cy="196850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Rechteck 25"/>
          <p:cNvSpPr/>
          <p:nvPr/>
        </p:nvSpPr>
        <p:spPr bwMode="gray">
          <a:xfrm>
            <a:off x="796925" y="2179638"/>
            <a:ext cx="393734" cy="20988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Process optimization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715088" y="4103080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few</a:t>
            </a:r>
            <a:r>
              <a:rPr lang="de-DE" sz="900" dirty="0" smtClean="0">
                <a:latin typeface="Helvetica" pitchFamily="34" charset="0"/>
              </a:rPr>
              <a:t> </a:t>
            </a:r>
            <a:r>
              <a:rPr lang="de-DE" sz="900" dirty="0" err="1" smtClean="0">
                <a:latin typeface="Helvetica" pitchFamily="34" charset="0"/>
              </a:rPr>
              <a:t>effect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049571" y="2179638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smtClean="0">
                <a:latin typeface="Helvetica" pitchFamily="34" charset="0"/>
              </a:rPr>
              <a:t>strong </a:t>
            </a:r>
            <a:r>
              <a:rPr lang="de-DE" sz="900" dirty="0" err="1" smtClean="0">
                <a:latin typeface="Helvetica" pitchFamily="34" charset="0"/>
              </a:rPr>
              <a:t>effect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547789" y="4103080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Yes</a:t>
            </a:r>
            <a:endParaRPr lang="de-DE" sz="900" dirty="0">
              <a:latin typeface="Helvetica" pitchFamily="34" charset="0"/>
            </a:endParaRPr>
          </a:p>
        </p:txBody>
      </p:sp>
      <p:cxnSp>
        <p:nvCxnSpPr>
          <p:cNvPr id="44" name="Gerade Verbindung 43"/>
          <p:cNvCxnSpPr/>
          <p:nvPr/>
        </p:nvCxnSpPr>
        <p:spPr bwMode="auto">
          <a:xfrm rot="16200000" flipH="1">
            <a:off x="4972055" y="2409812"/>
            <a:ext cx="223831" cy="21431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 rot="16200000" flipH="1">
            <a:off x="2119294" y="3976692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Gerade Verbindung 45"/>
          <p:cNvCxnSpPr/>
          <p:nvPr/>
        </p:nvCxnSpPr>
        <p:spPr bwMode="auto">
          <a:xfrm rot="16200000" flipH="1">
            <a:off x="1976419" y="2547932"/>
            <a:ext cx="285751" cy="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 rot="5400000">
            <a:off x="5298282" y="3940972"/>
            <a:ext cx="285752" cy="7143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feld 47"/>
          <p:cNvSpPr txBox="1"/>
          <p:nvPr/>
        </p:nvSpPr>
        <p:spPr>
          <a:xfrm>
            <a:off x="1428942" y="2179638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No</a:t>
            </a:r>
            <a:endParaRPr lang="de-DE" sz="900" dirty="0">
              <a:latin typeface="Helvetica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430871" y="2179452"/>
            <a:ext cx="1404731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latin typeface="Helvetica" pitchFamily="34" charset="0"/>
              </a:rPr>
              <a:t>no</a:t>
            </a:r>
            <a:r>
              <a:rPr lang="de-DE" sz="900" dirty="0" smtClean="0">
                <a:latin typeface="Helvetica" pitchFamily="34" charset="0"/>
              </a:rPr>
              <a:t> </a:t>
            </a:r>
            <a:r>
              <a:rPr lang="de-DE" sz="900" dirty="0" err="1" smtClean="0">
                <a:latin typeface="Helvetica" pitchFamily="34" charset="0"/>
              </a:rPr>
              <a:t>effect</a:t>
            </a:r>
            <a:endParaRPr lang="de-DE" sz="900" dirty="0">
              <a:latin typeface="Helvetica" pitchFamily="34" charset="0"/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 rot="5400000">
            <a:off x="5548320" y="2465204"/>
            <a:ext cx="214313" cy="7143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uppieren 31"/>
          <p:cNvGrpSpPr/>
          <p:nvPr/>
        </p:nvGrpSpPr>
        <p:grpSpPr>
          <a:xfrm>
            <a:off x="6883064" y="2168349"/>
            <a:ext cx="357191" cy="4680000"/>
            <a:chOff x="4476744" y="2142910"/>
            <a:chExt cx="357191" cy="4724982"/>
          </a:xfrm>
        </p:grpSpPr>
        <p:cxnSp>
          <p:nvCxnSpPr>
            <p:cNvPr id="54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5" name="Rechteck 54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56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7" name="Line 6"/>
          <p:cNvSpPr>
            <a:spLocks noChangeShapeType="1"/>
          </p:cNvSpPr>
          <p:nvPr/>
        </p:nvSpPr>
        <p:spPr bwMode="gray">
          <a:xfrm>
            <a:off x="78480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gray">
          <a:xfrm>
            <a:off x="4040048" y="1948039"/>
            <a:ext cx="2808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gray">
          <a:xfrm>
            <a:off x="734891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blackWhite">
          <a:xfrm>
            <a:off x="7334275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769"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Interpretation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blackWhite">
          <a:xfrm>
            <a:off x="4036837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Effect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blackWhite">
          <a:xfrm>
            <a:off x="784801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497" indent="-266497" defTabSz="888799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Measure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35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5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81323" y="498591"/>
            <a:ext cx="9209088" cy="803275"/>
          </a:xfrm>
        </p:spPr>
        <p:txBody>
          <a:bodyPr/>
          <a:lstStyle/>
          <a:p>
            <a:r>
              <a:rPr lang="en-US" sz="1500" dirty="0" smtClean="0">
                <a:latin typeface="Helvetica" pitchFamily="34" charset="0"/>
              </a:rPr>
              <a:t>Focus for the short or medium term optimization of real estate cost structures</a:t>
            </a:r>
          </a:p>
        </p:txBody>
      </p:sp>
      <p:sp>
        <p:nvSpPr>
          <p:cNvPr id="1029" name="Rectangle 68"/>
          <p:cNvSpPr>
            <a:spLocks noChangeArrowheads="1"/>
          </p:cNvSpPr>
          <p:nvPr/>
        </p:nvSpPr>
        <p:spPr bwMode="blackWhite">
          <a:xfrm>
            <a:off x="784801" y="247906"/>
            <a:ext cx="9183689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9294">
              <a:spcBef>
                <a:spcPct val="60000"/>
              </a:spcBef>
              <a:buClr>
                <a:srgbClr val="969696"/>
              </a:buClr>
              <a:buSzPct val="80000"/>
            </a:pPr>
            <a:r>
              <a:rPr lang="en-US" altLang="de-DE" sz="1500" dirty="0" smtClean="0">
                <a:solidFill>
                  <a:srgbClr val="0F3B5A"/>
                </a:solidFill>
                <a:latin typeface="Helvetica" pitchFamily="34" charset="0"/>
              </a:rPr>
              <a:t>ICME‘s integrated approach for effective cost cutting</a:t>
            </a:r>
          </a:p>
        </p:txBody>
      </p:sp>
      <p:sp>
        <p:nvSpPr>
          <p:cNvPr id="1030" name="Rectangle 87"/>
          <p:cNvSpPr>
            <a:spLocks noChangeArrowheads="1"/>
          </p:cNvSpPr>
          <p:nvPr/>
        </p:nvSpPr>
        <p:spPr bwMode="blackWhite">
          <a:xfrm>
            <a:off x="784800" y="1648885"/>
            <a:ext cx="4351338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6173"/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Leverage – short term </a:t>
            </a:r>
            <a:endParaRPr lang="en-US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1034" name="Rectangle 87"/>
          <p:cNvSpPr>
            <a:spLocks noChangeArrowheads="1"/>
          </p:cNvSpPr>
          <p:nvPr/>
        </p:nvSpPr>
        <p:spPr bwMode="blackWhite">
          <a:xfrm>
            <a:off x="4040048" y="1648885"/>
            <a:ext cx="3750494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26173"/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Initial situation - Cost structure CREM</a:t>
            </a:r>
          </a:p>
        </p:txBody>
      </p:sp>
      <p:sp>
        <p:nvSpPr>
          <p:cNvPr id="1035" name="Rectangle 87"/>
          <p:cNvSpPr>
            <a:spLocks noChangeArrowheads="1"/>
          </p:cNvSpPr>
          <p:nvPr/>
        </p:nvSpPr>
        <p:spPr bwMode="blackWhite">
          <a:xfrm>
            <a:off x="7348911" y="1648885"/>
            <a:ext cx="435133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6173"/>
            <a:r>
              <a:rPr lang="de-DE" sz="1200" dirty="0" smtClean="0">
                <a:solidFill>
                  <a:srgbClr val="0F3B5A"/>
                </a:solidFill>
                <a:latin typeface="Helvetica" pitchFamily="34" charset="0"/>
              </a:rPr>
              <a:t>Leverage - medium  term</a:t>
            </a:r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gray">
          <a:xfrm>
            <a:off x="4040048" y="1948039"/>
            <a:ext cx="2808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gray">
          <a:xfrm>
            <a:off x="734891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gray">
          <a:xfrm>
            <a:off x="78480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5" name="Foliennummernplatzhalter 5"/>
          <p:cNvSpPr txBox="1">
            <a:spLocks/>
          </p:cNvSpPr>
          <p:nvPr/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 defTabSz="914344">
              <a:defRPr/>
            </a:pPr>
            <a:fld id="{8DB857DF-C859-49BD-95A7-2D64C459B9F9}" type="slidenum">
              <a:rPr lang="de-DE" b="0" smtClean="0"/>
              <a:pPr defTabSz="914344">
                <a:defRPr/>
              </a:pPr>
              <a:t>23</a:t>
            </a:fld>
            <a:endParaRPr lang="de-DE" b="0" dirty="0"/>
          </a:p>
        </p:txBody>
      </p:sp>
      <p:sp>
        <p:nvSpPr>
          <p:cNvPr id="62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5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67" name="Diagramm 6"/>
          <p:cNvGraphicFramePr>
            <a:graphicFrameLocks/>
          </p:cNvGraphicFramePr>
          <p:nvPr/>
        </p:nvGraphicFramePr>
        <p:xfrm>
          <a:off x="1038052" y="2476492"/>
          <a:ext cx="8975898" cy="2907039"/>
        </p:xfrm>
        <a:graphic>
          <a:graphicData uri="http://schemas.openxmlformats.org/presentationml/2006/ole">
            <p:oleObj spid="_x0000_s215042" name="Worksheet" r:id="rId7" imgW="4771980" imgH="1514475" progId="Excel.Sheet.8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6389068" y="9180270"/>
            <a:ext cx="151885" cy="1600"/>
            <a:chOff x="782" y="2684"/>
            <a:chExt cx="107" cy="1534"/>
          </a:xfrm>
        </p:grpSpPr>
        <p:sp>
          <p:nvSpPr>
            <p:cNvPr id="101" name="Line 47"/>
            <p:cNvSpPr>
              <a:spLocks noChangeShapeType="1"/>
            </p:cNvSpPr>
            <p:nvPr/>
          </p:nvSpPr>
          <p:spPr bwMode="auto">
            <a:xfrm flipH="1">
              <a:off x="827" y="2684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02" name="Line 48"/>
            <p:cNvSpPr>
              <a:spLocks noChangeShapeType="1"/>
            </p:cNvSpPr>
            <p:nvPr/>
          </p:nvSpPr>
          <p:spPr bwMode="auto">
            <a:xfrm>
              <a:off x="827" y="2684"/>
              <a:ext cx="0" cy="1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03" name="Line 49"/>
            <p:cNvSpPr>
              <a:spLocks noChangeShapeType="1"/>
            </p:cNvSpPr>
            <p:nvPr/>
          </p:nvSpPr>
          <p:spPr bwMode="auto">
            <a:xfrm flipH="1">
              <a:off x="827" y="4218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04" name="Line 50"/>
            <p:cNvSpPr>
              <a:spLocks noChangeShapeType="1"/>
            </p:cNvSpPr>
            <p:nvPr/>
          </p:nvSpPr>
          <p:spPr bwMode="auto">
            <a:xfrm>
              <a:off x="782" y="3459"/>
              <a:ext cx="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 rot="10800000" flipH="1">
            <a:off x="3307636" y="7693423"/>
            <a:ext cx="147627" cy="1600"/>
            <a:chOff x="782" y="2684"/>
            <a:chExt cx="107" cy="1534"/>
          </a:xfrm>
        </p:grpSpPr>
        <p:sp>
          <p:nvSpPr>
            <p:cNvPr id="97" name="Line 47"/>
            <p:cNvSpPr>
              <a:spLocks noChangeShapeType="1"/>
            </p:cNvSpPr>
            <p:nvPr/>
          </p:nvSpPr>
          <p:spPr bwMode="auto">
            <a:xfrm flipH="1">
              <a:off x="827" y="2684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8" name="Line 48"/>
            <p:cNvSpPr>
              <a:spLocks noChangeShapeType="1"/>
            </p:cNvSpPr>
            <p:nvPr/>
          </p:nvSpPr>
          <p:spPr bwMode="auto">
            <a:xfrm>
              <a:off x="827" y="2684"/>
              <a:ext cx="0" cy="1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9" name="Line 49"/>
            <p:cNvSpPr>
              <a:spLocks noChangeShapeType="1"/>
            </p:cNvSpPr>
            <p:nvPr/>
          </p:nvSpPr>
          <p:spPr bwMode="auto">
            <a:xfrm flipH="1">
              <a:off x="827" y="4218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00" name="Line 50"/>
            <p:cNvSpPr>
              <a:spLocks noChangeShapeType="1"/>
            </p:cNvSpPr>
            <p:nvPr/>
          </p:nvSpPr>
          <p:spPr bwMode="auto">
            <a:xfrm>
              <a:off x="782" y="3459"/>
              <a:ext cx="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 rot="10800000" flipH="1">
            <a:off x="3296287" y="8308831"/>
            <a:ext cx="158984" cy="1600"/>
            <a:chOff x="782" y="2684"/>
            <a:chExt cx="107" cy="1534"/>
          </a:xfrm>
        </p:grpSpPr>
        <p:sp>
          <p:nvSpPr>
            <p:cNvPr id="89" name="Line 47"/>
            <p:cNvSpPr>
              <a:spLocks noChangeShapeType="1"/>
            </p:cNvSpPr>
            <p:nvPr/>
          </p:nvSpPr>
          <p:spPr bwMode="auto">
            <a:xfrm flipH="1">
              <a:off x="827" y="2684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0" name="Line 48"/>
            <p:cNvSpPr>
              <a:spLocks noChangeShapeType="1"/>
            </p:cNvSpPr>
            <p:nvPr/>
          </p:nvSpPr>
          <p:spPr bwMode="auto">
            <a:xfrm>
              <a:off x="827" y="2684"/>
              <a:ext cx="0" cy="1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1" name="Line 49"/>
            <p:cNvSpPr>
              <a:spLocks noChangeShapeType="1"/>
            </p:cNvSpPr>
            <p:nvPr/>
          </p:nvSpPr>
          <p:spPr bwMode="auto">
            <a:xfrm flipH="1">
              <a:off x="827" y="4218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2" name="Line 50"/>
            <p:cNvSpPr>
              <a:spLocks noChangeShapeType="1"/>
            </p:cNvSpPr>
            <p:nvPr/>
          </p:nvSpPr>
          <p:spPr bwMode="auto">
            <a:xfrm>
              <a:off x="782" y="3459"/>
              <a:ext cx="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7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2164" y="2061818"/>
            <a:ext cx="2204020" cy="42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826">
              <a:spcBef>
                <a:spcPts val="357"/>
              </a:spcBef>
              <a:buClr>
                <a:srgbClr val="A6A6A6"/>
              </a:buClr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FM costs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 Benchmark  +/- variance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Disproportional high prices?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SLAs not in line with the market?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DL-structure too heterogeneous?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Service scope?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Property/ region not marketable?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r>
              <a:rPr lang="en-US" sz="2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 </a:t>
            </a:r>
          </a:p>
          <a:p>
            <a:pPr defTabSz="914826">
              <a:spcBef>
                <a:spcPts val="357"/>
              </a:spcBef>
              <a:buClr>
                <a:srgbClr val="A6A6A6"/>
              </a:buClr>
              <a:tabLst>
                <a:tab pos="177779" algn="l"/>
              </a:tabLst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Media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  Benchmark  +/- variance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See above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endParaRPr lang="en-US" sz="300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defTabSz="914826">
              <a:spcBef>
                <a:spcPts val="357"/>
              </a:spcBef>
              <a:buClr>
                <a:srgbClr val="A6A6A6"/>
              </a:buClr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Leasing contracts/  Spaces/ </a:t>
            </a:r>
            <a:b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</a:b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Relocation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 Benchmark  +/- variance</a:t>
            </a:r>
          </a:p>
          <a:p>
            <a:pPr marL="444447" lvl="1" indent="-169843" defTabSz="1023815">
              <a:spcBef>
                <a:spcPts val="399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Disproportional high rents?</a:t>
            </a:r>
          </a:p>
          <a:p>
            <a:pPr marL="444447" lvl="1" indent="-169843" defTabSz="1023815">
              <a:spcBef>
                <a:spcPts val="399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Property/ region not marketable?</a:t>
            </a:r>
          </a:p>
          <a:p>
            <a:pPr marL="444447" lvl="1" indent="-169843" defTabSz="1023815">
              <a:spcBef>
                <a:spcPts val="399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Contract very user-specific?</a:t>
            </a:r>
          </a:p>
          <a:p>
            <a:pPr marL="444447" lvl="1" indent="-169843" defTabSz="1023815">
              <a:spcBef>
                <a:spcPts val="399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High degree of flexibility is </a:t>
            </a:r>
            <a:r>
              <a:rPr lang="en-US" sz="900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desired?</a:t>
            </a:r>
            <a:endParaRPr lang="en-US" sz="9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7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43188" y="2071759"/>
            <a:ext cx="2048530" cy="36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826">
              <a:spcBef>
                <a:spcPts val="357"/>
              </a:spcBef>
              <a:buClr>
                <a:srgbClr val="A6A6A6"/>
              </a:buClr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Property values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Decision rent vs. ownership</a:t>
            </a:r>
            <a:b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(ex ante)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Variance book vs. market/ estimated value (ex post)</a:t>
            </a:r>
          </a:p>
          <a:p>
            <a:pPr defTabSz="914826">
              <a:spcBef>
                <a:spcPts val="357"/>
              </a:spcBef>
              <a:buClr>
                <a:srgbClr val="A6A6A6"/>
              </a:buClr>
              <a:defRPr/>
            </a:pPr>
            <a:endParaRPr lang="en-US" sz="200" b="1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defTabSz="914826">
              <a:spcBef>
                <a:spcPts val="357"/>
              </a:spcBef>
              <a:buClr>
                <a:srgbClr val="A6A6A6"/>
              </a:buClr>
              <a:defRPr/>
            </a:pPr>
            <a:endParaRPr lang="en-US" sz="200" b="1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defTabSz="914826">
              <a:spcBef>
                <a:spcPts val="357"/>
              </a:spcBef>
              <a:buClr>
                <a:srgbClr val="A6A6A6"/>
              </a:buClr>
              <a:defRPr/>
            </a:pPr>
            <a:endParaRPr lang="en-US" sz="200" b="1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defTabSz="914826">
              <a:spcBef>
                <a:spcPts val="357"/>
              </a:spcBef>
              <a:buClr>
                <a:srgbClr val="A6A6A6"/>
              </a:buClr>
              <a:defRPr/>
            </a:pPr>
            <a:endParaRPr lang="en-US" sz="200" b="1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defTabSz="914826">
              <a:spcBef>
                <a:spcPts val="357"/>
              </a:spcBef>
              <a:buClr>
                <a:srgbClr val="A6A6A6"/>
              </a:buClr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Labor &amp; administrative/ process costs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sym typeface="Wingdings" pitchFamily="2" charset="2"/>
              </a:rPr>
              <a:t> Benchmark  +/- variance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Employee capacity? m²/ employee?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Overall, in line with the market management?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Degree of outsourcing?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Uniform, overall standards?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Bundling opportunities?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Adjustment of organization?</a:t>
            </a: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endParaRPr lang="en-US" sz="900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marL="402808" lvl="1" indent="-160271" defTabSz="914826">
              <a:spcBef>
                <a:spcPts val="357"/>
              </a:spcBef>
              <a:buClr>
                <a:srgbClr val="A6A6A6"/>
              </a:buClr>
              <a:buFont typeface="Helvetica" pitchFamily="34" charset="0"/>
              <a:buChar char="→"/>
              <a:defRPr/>
            </a:pPr>
            <a:endParaRPr lang="en-US" sz="900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marL="157435" indent="-157435" defTabSz="914826">
              <a:spcBef>
                <a:spcPts val="357"/>
              </a:spcBef>
              <a:buClr>
                <a:srgbClr val="A6A6A6"/>
              </a:buClr>
              <a:buFont typeface="Wingdings" pitchFamily="2" charset="2"/>
              <a:buChar char="§"/>
              <a:defRPr/>
            </a:pPr>
            <a:endParaRPr lang="en-US" sz="900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62750" y="6334144"/>
            <a:ext cx="3154813" cy="4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23381" lvl="1" indent="-161690" algn="ctr" defTabSz="914826">
              <a:spcBef>
                <a:spcPts val="357"/>
              </a:spcBef>
              <a:buClr>
                <a:srgbClr val="A6A6A6"/>
              </a:buClr>
            </a:pPr>
            <a:endParaRPr lang="en-US" b="1" dirty="0" smtClean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  <a:p>
            <a:pPr marL="323381" lvl="1" indent="-161690" algn="ctr" defTabSz="914826">
              <a:spcBef>
                <a:spcPts val="357"/>
              </a:spcBef>
              <a:buClr>
                <a:srgbClr val="A6A6A6"/>
              </a:buClr>
            </a:pP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~ 30-35 % medium term effect</a:t>
            </a:r>
            <a:endParaRPr lang="en-US" b="1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76" name="Rechteck 41"/>
          <p:cNvSpPr>
            <a:spLocks noChangeArrowheads="1"/>
          </p:cNvSpPr>
          <p:nvPr/>
        </p:nvSpPr>
        <p:spPr bwMode="auto">
          <a:xfrm>
            <a:off x="784457" y="6728294"/>
            <a:ext cx="2120651" cy="25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96" tIns="40848" rIns="81696" bIns="40848">
            <a:spAutoFit/>
          </a:bodyPr>
          <a:lstStyle/>
          <a:p>
            <a:pPr marL="323381" lvl="1" indent="-161690" defTabSz="914826">
              <a:spcBef>
                <a:spcPts val="357"/>
              </a:spcBef>
              <a:buClr>
                <a:srgbClr val="A6A6A6"/>
              </a:buClr>
            </a:pPr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rPr>
              <a:t>~ 65-70 % short term effect</a:t>
            </a:r>
            <a:endParaRPr lang="en-US" b="1" dirty="0">
              <a:solidFill>
                <a:srgbClr val="00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77" name="AutoShape 80"/>
          <p:cNvSpPr>
            <a:spLocks noChangeArrowheads="1"/>
          </p:cNvSpPr>
          <p:nvPr/>
        </p:nvSpPr>
        <p:spPr bwMode="auto">
          <a:xfrm>
            <a:off x="785427" y="2047864"/>
            <a:ext cx="180275" cy="19929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44410" rIns="0" bIns="44410" anchor="ctr"/>
          <a:lstStyle/>
          <a:p>
            <a:pPr algn="ctr" defTabSz="889294">
              <a:buClr>
                <a:srgbClr val="969696"/>
              </a:buClr>
              <a:buSzPct val="80000"/>
              <a:defRPr/>
            </a:pPr>
            <a:r>
              <a:rPr lang="en-US" altLang="de-DE" dirty="0" smtClean="0">
                <a:solidFill>
                  <a:srgbClr val="FFFFFF"/>
                </a:solidFill>
                <a:latin typeface="Helvetica" pitchFamily="34" charset="0"/>
              </a:rPr>
              <a:t>A</a:t>
            </a:r>
            <a:endParaRPr lang="en-US" altLang="de-DE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78" name="AutoShape 80"/>
          <p:cNvSpPr>
            <a:spLocks noChangeArrowheads="1"/>
          </p:cNvSpPr>
          <p:nvPr/>
        </p:nvSpPr>
        <p:spPr bwMode="auto">
          <a:xfrm>
            <a:off x="780006" y="4119566"/>
            <a:ext cx="180275" cy="19929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44410" rIns="0" bIns="44410" anchor="ctr"/>
          <a:lstStyle/>
          <a:p>
            <a:pPr algn="ctr" defTabSz="889294">
              <a:buClr>
                <a:srgbClr val="969696"/>
              </a:buClr>
              <a:buSzPct val="80000"/>
              <a:defRPr/>
            </a:pPr>
            <a:r>
              <a:rPr lang="en-US" altLang="de-DE" dirty="0" smtClean="0">
                <a:solidFill>
                  <a:srgbClr val="FFFFFF"/>
                </a:solidFill>
                <a:latin typeface="Helvetica" pitchFamily="34" charset="0"/>
              </a:rPr>
              <a:t>B</a:t>
            </a:r>
            <a:endParaRPr lang="en-US" altLang="de-DE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79" name="AutoShape 80"/>
          <p:cNvSpPr>
            <a:spLocks noChangeArrowheads="1"/>
          </p:cNvSpPr>
          <p:nvPr/>
        </p:nvSpPr>
        <p:spPr bwMode="auto">
          <a:xfrm>
            <a:off x="815710" y="4920402"/>
            <a:ext cx="180275" cy="19929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44410" rIns="0" bIns="44410" anchor="ctr"/>
          <a:lstStyle/>
          <a:p>
            <a:pPr algn="ctr" defTabSz="889294">
              <a:buClr>
                <a:srgbClr val="969696"/>
              </a:buClr>
              <a:buSzPct val="80000"/>
              <a:defRPr/>
            </a:pPr>
            <a:r>
              <a:rPr lang="en-US" altLang="de-DE" dirty="0" smtClean="0">
                <a:solidFill>
                  <a:srgbClr val="FFFFFF"/>
                </a:solidFill>
                <a:latin typeface="Helvetica" pitchFamily="34" charset="0"/>
              </a:rPr>
              <a:t>C</a:t>
            </a:r>
            <a:endParaRPr lang="en-US" altLang="de-DE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80" name="AutoShape 80"/>
          <p:cNvSpPr>
            <a:spLocks noChangeArrowheads="1"/>
          </p:cNvSpPr>
          <p:nvPr/>
        </p:nvSpPr>
        <p:spPr bwMode="auto">
          <a:xfrm>
            <a:off x="7368303" y="2062882"/>
            <a:ext cx="180275" cy="19929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44410" rIns="0" bIns="44410" anchor="ctr"/>
          <a:lstStyle/>
          <a:p>
            <a:pPr algn="ctr" defTabSz="889294">
              <a:buClr>
                <a:srgbClr val="969696"/>
              </a:buClr>
              <a:buSzPct val="80000"/>
              <a:defRPr/>
            </a:pPr>
            <a:r>
              <a:rPr lang="en-US" altLang="de-DE" dirty="0" smtClean="0">
                <a:solidFill>
                  <a:srgbClr val="FFFFFF"/>
                </a:solidFill>
                <a:latin typeface="Helvetica" pitchFamily="34" charset="0"/>
              </a:rPr>
              <a:t>D</a:t>
            </a:r>
            <a:endParaRPr lang="en-US" altLang="de-DE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81" name="AutoShape 80"/>
          <p:cNvSpPr>
            <a:spLocks noChangeArrowheads="1"/>
          </p:cNvSpPr>
          <p:nvPr/>
        </p:nvSpPr>
        <p:spPr bwMode="auto">
          <a:xfrm>
            <a:off x="7439741" y="3420204"/>
            <a:ext cx="180275" cy="19929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44410" rIns="0" bIns="44410" anchor="ctr"/>
          <a:lstStyle/>
          <a:p>
            <a:pPr algn="ctr" defTabSz="889294">
              <a:buClr>
                <a:srgbClr val="969696"/>
              </a:buClr>
              <a:buSzPct val="80000"/>
              <a:defRPr/>
            </a:pPr>
            <a:r>
              <a:rPr lang="en-US" altLang="de-DE" dirty="0" smtClean="0">
                <a:solidFill>
                  <a:srgbClr val="FFFFFF"/>
                </a:solidFill>
                <a:latin typeface="Helvetica" pitchFamily="34" charset="0"/>
              </a:rPr>
              <a:t>E</a:t>
            </a:r>
            <a:endParaRPr lang="en-US" altLang="de-DE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82" name="AutoShape 34"/>
          <p:cNvSpPr>
            <a:spLocks noChangeAspect="1" noChangeArrowheads="1"/>
          </p:cNvSpPr>
          <p:nvPr/>
        </p:nvSpPr>
        <p:spPr bwMode="gray">
          <a:xfrm rot="18900000">
            <a:off x="1859388" y="6495266"/>
            <a:ext cx="221575" cy="221623"/>
          </a:xfrm>
          <a:prstGeom prst="rt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defRPr/>
            </a:pPr>
            <a:endParaRPr lang="en-US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3" name="AutoShape 34"/>
          <p:cNvSpPr>
            <a:spLocks noChangeAspect="1" noChangeArrowheads="1"/>
          </p:cNvSpPr>
          <p:nvPr/>
        </p:nvSpPr>
        <p:spPr bwMode="gray">
          <a:xfrm rot="18900000">
            <a:off x="8523178" y="6022837"/>
            <a:ext cx="221575" cy="221623"/>
          </a:xfrm>
          <a:prstGeom prst="rt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defRPr/>
            </a:pPr>
            <a:endParaRPr lang="en-US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190992" y="2466975"/>
            <a:ext cx="845081" cy="5078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FM &amp; 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Maintenance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25-30%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3976678" y="4048128"/>
            <a:ext cx="556540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Utilities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5-10%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5476876" y="4476756"/>
            <a:ext cx="582189" cy="36932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Rents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30-35%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5619752" y="2466975"/>
            <a:ext cx="941261" cy="5078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sz="900" dirty="0" smtClean="0">
                <a:latin typeface="Helvetica" pitchFamily="34" charset="0"/>
              </a:rPr>
              <a:t>Depreciation &amp;
Interests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25-30%</a:t>
            </a:r>
            <a:endParaRPr lang="en-US" sz="900" dirty="0">
              <a:latin typeface="Helvetica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6009259" y="3548062"/>
            <a:ext cx="896377" cy="6463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sz="900" dirty="0" err="1" smtClean="0">
                <a:latin typeface="Helvetica" pitchFamily="34" charset="0"/>
              </a:rPr>
              <a:t>Labour</a:t>
            </a:r>
            <a:r>
              <a:rPr lang="en-US" sz="900" dirty="0" smtClean="0">
                <a:latin typeface="Helvetica" pitchFamily="34" charset="0"/>
              </a:rPr>
              <a:t> cost &amp;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other admin. 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costs</a:t>
            </a:r>
          </a:p>
          <a:p>
            <a:pPr algn="ctr"/>
            <a:r>
              <a:rPr lang="en-US" sz="900" dirty="0" smtClean="0">
                <a:latin typeface="Helvetica" pitchFamily="34" charset="0"/>
              </a:rPr>
              <a:t>5-10%</a:t>
            </a:r>
            <a:endParaRPr lang="en-US" sz="900" dirty="0">
              <a:latin typeface="Helvetica" pitchFamily="34" charset="0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6954850" y="2119302"/>
            <a:ext cx="165100" cy="1200150"/>
            <a:chOff x="782" y="2684"/>
            <a:chExt cx="107" cy="1534"/>
          </a:xfrm>
        </p:grpSpPr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827" y="2684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827" y="2684"/>
              <a:ext cx="0" cy="1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64" name="Line 49"/>
            <p:cNvSpPr>
              <a:spLocks noChangeShapeType="1"/>
            </p:cNvSpPr>
            <p:nvPr/>
          </p:nvSpPr>
          <p:spPr bwMode="auto">
            <a:xfrm flipH="1">
              <a:off x="827" y="4218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782" y="3459"/>
              <a:ext cx="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 rot="10800000">
            <a:off x="6950087" y="3459152"/>
            <a:ext cx="169862" cy="2082800"/>
            <a:chOff x="782" y="2684"/>
            <a:chExt cx="107" cy="1534"/>
          </a:xfrm>
        </p:grpSpPr>
        <p:sp>
          <p:nvSpPr>
            <p:cNvPr id="110" name="Line 47"/>
            <p:cNvSpPr>
              <a:spLocks noChangeShapeType="1"/>
            </p:cNvSpPr>
            <p:nvPr/>
          </p:nvSpPr>
          <p:spPr bwMode="auto">
            <a:xfrm flipH="1">
              <a:off x="827" y="2684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11" name="Line 48"/>
            <p:cNvSpPr>
              <a:spLocks noChangeShapeType="1"/>
            </p:cNvSpPr>
            <p:nvPr/>
          </p:nvSpPr>
          <p:spPr bwMode="auto">
            <a:xfrm>
              <a:off x="827" y="2684"/>
              <a:ext cx="0" cy="1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12" name="Line 49"/>
            <p:cNvSpPr>
              <a:spLocks noChangeShapeType="1"/>
            </p:cNvSpPr>
            <p:nvPr/>
          </p:nvSpPr>
          <p:spPr bwMode="auto">
            <a:xfrm flipH="1">
              <a:off x="827" y="4218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13" name="Line 50"/>
            <p:cNvSpPr>
              <a:spLocks noChangeShapeType="1"/>
            </p:cNvSpPr>
            <p:nvPr/>
          </p:nvSpPr>
          <p:spPr bwMode="auto">
            <a:xfrm>
              <a:off x="782" y="3459"/>
              <a:ext cx="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 rot="10800000" flipH="1">
            <a:off x="3619488" y="2190740"/>
            <a:ext cx="142876" cy="1785950"/>
            <a:chOff x="782" y="2684"/>
            <a:chExt cx="107" cy="1534"/>
          </a:xfrm>
        </p:grpSpPr>
        <p:sp>
          <p:nvSpPr>
            <p:cNvPr id="115" name="Line 47"/>
            <p:cNvSpPr>
              <a:spLocks noChangeShapeType="1"/>
            </p:cNvSpPr>
            <p:nvPr/>
          </p:nvSpPr>
          <p:spPr bwMode="auto">
            <a:xfrm flipH="1">
              <a:off x="827" y="2684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16" name="Line 48"/>
            <p:cNvSpPr>
              <a:spLocks noChangeShapeType="1"/>
            </p:cNvSpPr>
            <p:nvPr/>
          </p:nvSpPr>
          <p:spPr bwMode="auto">
            <a:xfrm>
              <a:off x="827" y="2684"/>
              <a:ext cx="0" cy="1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17" name="Line 49"/>
            <p:cNvSpPr>
              <a:spLocks noChangeShapeType="1"/>
            </p:cNvSpPr>
            <p:nvPr/>
          </p:nvSpPr>
          <p:spPr bwMode="auto">
            <a:xfrm flipH="1">
              <a:off x="827" y="4218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782" y="3459"/>
              <a:ext cx="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 rot="10800000" flipH="1">
            <a:off x="3627427" y="4048128"/>
            <a:ext cx="169862" cy="595312"/>
            <a:chOff x="782" y="2684"/>
            <a:chExt cx="107" cy="1534"/>
          </a:xfrm>
        </p:grpSpPr>
        <p:sp>
          <p:nvSpPr>
            <p:cNvPr id="120" name="Line 47"/>
            <p:cNvSpPr>
              <a:spLocks noChangeShapeType="1"/>
            </p:cNvSpPr>
            <p:nvPr/>
          </p:nvSpPr>
          <p:spPr bwMode="auto">
            <a:xfrm flipH="1">
              <a:off x="827" y="2684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21" name="Line 48"/>
            <p:cNvSpPr>
              <a:spLocks noChangeShapeType="1"/>
            </p:cNvSpPr>
            <p:nvPr/>
          </p:nvSpPr>
          <p:spPr bwMode="auto">
            <a:xfrm>
              <a:off x="827" y="2684"/>
              <a:ext cx="0" cy="1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22" name="Line 49"/>
            <p:cNvSpPr>
              <a:spLocks noChangeShapeType="1"/>
            </p:cNvSpPr>
            <p:nvPr/>
          </p:nvSpPr>
          <p:spPr bwMode="auto">
            <a:xfrm flipH="1">
              <a:off x="827" y="4218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23" name="Line 50"/>
            <p:cNvSpPr>
              <a:spLocks noChangeShapeType="1"/>
            </p:cNvSpPr>
            <p:nvPr/>
          </p:nvSpPr>
          <p:spPr bwMode="auto">
            <a:xfrm>
              <a:off x="782" y="3459"/>
              <a:ext cx="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 rot="10800000" flipH="1">
            <a:off x="3619489" y="4833946"/>
            <a:ext cx="142875" cy="1643074"/>
            <a:chOff x="782" y="2684"/>
            <a:chExt cx="107" cy="1534"/>
          </a:xfrm>
        </p:grpSpPr>
        <p:sp>
          <p:nvSpPr>
            <p:cNvPr id="125" name="Line 47"/>
            <p:cNvSpPr>
              <a:spLocks noChangeShapeType="1"/>
            </p:cNvSpPr>
            <p:nvPr/>
          </p:nvSpPr>
          <p:spPr bwMode="auto">
            <a:xfrm flipH="1">
              <a:off x="827" y="2684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26" name="Line 48"/>
            <p:cNvSpPr>
              <a:spLocks noChangeShapeType="1"/>
            </p:cNvSpPr>
            <p:nvPr/>
          </p:nvSpPr>
          <p:spPr bwMode="auto">
            <a:xfrm>
              <a:off x="827" y="2684"/>
              <a:ext cx="0" cy="1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H="1">
              <a:off x="827" y="4218"/>
              <a:ext cx="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28" name="Line 50"/>
            <p:cNvSpPr>
              <a:spLocks noChangeShapeType="1"/>
            </p:cNvSpPr>
            <p:nvPr/>
          </p:nvSpPr>
          <p:spPr bwMode="auto">
            <a:xfrm>
              <a:off x="782" y="3459"/>
              <a:ext cx="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1"/>
          <p:cNvGrpSpPr/>
          <p:nvPr/>
        </p:nvGrpSpPr>
        <p:grpSpPr>
          <a:xfrm>
            <a:off x="6883064" y="2168349"/>
            <a:ext cx="357191" cy="4680000"/>
            <a:chOff x="4476744" y="2142910"/>
            <a:chExt cx="357191" cy="4724982"/>
          </a:xfrm>
        </p:grpSpPr>
        <p:cxnSp>
          <p:nvCxnSpPr>
            <p:cNvPr id="43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45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1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24</a:t>
            </a:fld>
            <a:endParaRPr lang="de-DE" b="0" dirty="0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81323" y="497944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Liquidity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Activities and measures during the crisis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4083834" y="2179639"/>
            <a:ext cx="2643206" cy="4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</a:pPr>
            <a:endParaRPr lang="de-DE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334265" y="2179646"/>
            <a:ext cx="2679686" cy="4282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Properties have no relevance to ensure company´s liquidity 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Boost of transactions  in spite of the difficult market situation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Nearly 40% of the companies are  still using  sale and lease back transactions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</a:pPr>
            <a:endParaRPr lang="en-US" dirty="0" smtClean="0">
              <a:latin typeface="Helvetica" pitchFamily="34" charset="0"/>
            </a:endParaRP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Modern transactions instruments wasn´t used because of</a:t>
            </a:r>
          </a:p>
          <a:p>
            <a:pPr marL="323359" lvl="1" indent="-161679" defTabSz="994567" fontAlgn="auto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Missing preparation</a:t>
            </a:r>
          </a:p>
          <a:p>
            <a:pPr marL="323359" lvl="1" indent="-161679" defTabSz="994567" fontAlgn="auto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Missing know-how</a:t>
            </a:r>
          </a:p>
          <a:p>
            <a:pPr marL="323359" lvl="1" indent="-161679" defTabSz="994567" fontAlgn="auto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Symbol" pitchFamily="18" charset="2"/>
              <a:buChar char="-"/>
              <a:tabLst>
                <a:tab pos="177657" algn="l"/>
              </a:tabLst>
              <a:defRPr/>
            </a:pPr>
            <a:r>
              <a:rPr lang="en-US" dirty="0" smtClean="0">
                <a:latin typeface="Helvetica" pitchFamily="34" charset="0"/>
              </a:rPr>
              <a:t>Implementation’s stress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In the future, CREM will manage the property as own asset classes  and apply owner  rates and alternative instruments</a:t>
            </a:r>
          </a:p>
          <a:p>
            <a:pPr marL="140593" indent="-140593" defTabSz="794183">
              <a:lnSpc>
                <a:spcPct val="95000"/>
              </a:lnSpc>
              <a:spcBef>
                <a:spcPts val="536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The aim is a fast and cheap reaction of the financial demand of the company </a:t>
            </a:r>
          </a:p>
        </p:txBody>
      </p:sp>
      <p:graphicFrame>
        <p:nvGraphicFramePr>
          <p:cNvPr id="31" name="Diagramm 30"/>
          <p:cNvGraphicFramePr/>
          <p:nvPr/>
        </p:nvGraphicFramePr>
        <p:xfrm>
          <a:off x="3053443" y="2190740"/>
          <a:ext cx="4788000" cy="508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4104563" y="2333617"/>
            <a:ext cx="281602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de-CH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Credit collateral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104565" y="3623464"/>
            <a:ext cx="2258939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3896"/>
            <a:r>
              <a:rPr lang="de-CH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Sales und Lease Back</a:t>
            </a:r>
            <a:endParaRPr lang="de-CH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4104561" y="4886318"/>
            <a:ext cx="2833156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Activities of application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2" name="Gleichschenkliges Dreieck 41"/>
          <p:cNvSpPr/>
          <p:nvPr/>
        </p:nvSpPr>
        <p:spPr bwMode="auto">
          <a:xfrm rot="10800000">
            <a:off x="8477273" y="3333749"/>
            <a:ext cx="500063" cy="323301"/>
          </a:xfrm>
          <a:prstGeom prst="triangle">
            <a:avLst/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>
              <a:buFont typeface="Wingdings" pitchFamily="2" charset="2"/>
              <a:buNone/>
              <a:defRPr/>
            </a:pPr>
            <a:endParaRPr lang="de-DE" sz="1800" dirty="0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gray">
          <a:xfrm>
            <a:off x="78480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gray">
          <a:xfrm>
            <a:off x="4040048" y="1948039"/>
            <a:ext cx="2808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gray">
          <a:xfrm>
            <a:off x="7348911" y="1948039"/>
            <a:ext cx="2664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blackWhite">
          <a:xfrm>
            <a:off x="7334275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5769">
              <a:buClr>
                <a:schemeClr val="bg2"/>
              </a:buClr>
              <a:buSzPct val="80000"/>
              <a:defRPr/>
            </a:pPr>
            <a:r>
              <a:rPr lang="de-DE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Interpretation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blackWhite">
          <a:xfrm>
            <a:off x="784801" y="1648885"/>
            <a:ext cx="2223407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8285" indent="-298285" defTabSz="994812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de-DE" sz="1200" dirty="0" err="1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Measure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773721" y="2500701"/>
            <a:ext cx="2651137" cy="670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7364" indent="-157364" defTabSz="888908">
              <a:lnSpc>
                <a:spcPct val="95000"/>
              </a:lnSpc>
              <a:spcBef>
                <a:spcPct val="25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de-DE" sz="10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graphicFrame>
        <p:nvGraphicFramePr>
          <p:cNvPr id="22" name="Diagramm 21"/>
          <p:cNvGraphicFramePr/>
          <p:nvPr/>
        </p:nvGraphicFramePr>
        <p:xfrm>
          <a:off x="-1406573" y="2185977"/>
          <a:ext cx="5342467" cy="572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879444" y="2333617"/>
            <a:ext cx="181476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6506"/>
            <a:r>
              <a:rPr lang="de-CH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Credit collateral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879444" y="3623464"/>
            <a:ext cx="1267976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96"/>
            <a:r>
              <a:rPr lang="de-CH" sz="1000" b="1" dirty="0" err="1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Sale</a:t>
            </a:r>
            <a:r>
              <a:rPr lang="de-CH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 und Lease Back</a:t>
            </a:r>
            <a:endParaRPr lang="de-CH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879444" y="4886318"/>
            <a:ext cx="143468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506"/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Activities of application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blackWhite">
          <a:xfrm>
            <a:off x="3979110" y="1715559"/>
            <a:ext cx="2199719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8285" indent="-298285" defTabSz="994812"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de-DE" sz="1200" dirty="0" err="1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Effect</a:t>
            </a:r>
            <a:endParaRPr lang="de-DE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976414" y="5313374"/>
            <a:ext cx="404315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bg1"/>
                </a:solidFill>
                <a:latin typeface="Helvetica" pitchFamily="34" charset="0"/>
              </a:rPr>
              <a:t>Yes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454340" y="5313374"/>
            <a:ext cx="518574" cy="230782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bg1"/>
                </a:solidFill>
                <a:latin typeface="Helvetica" pitchFamily="34" charset="0"/>
              </a:rPr>
              <a:t>No</a:t>
            </a:r>
            <a:endParaRPr lang="de-DE" sz="9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0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6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905240" y="6377356"/>
            <a:ext cx="868831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no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965236" y="6375368"/>
            <a:ext cx="940269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few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094419" y="6376232"/>
            <a:ext cx="857256" cy="205560"/>
          </a:xfrm>
          <a:prstGeom prst="rect">
            <a:avLst/>
          </a:prstGeom>
          <a:solidFill>
            <a:schemeClr val="bg1"/>
          </a:solidFill>
        </p:spPr>
        <p:txBody>
          <a:bodyPr wrap="square" lIns="81651" tIns="40826" rIns="81651" bIns="40826" rtlCol="0">
            <a:spAutoFit/>
          </a:bodyPr>
          <a:lstStyle/>
          <a:p>
            <a:r>
              <a:rPr lang="en-US" sz="800" dirty="0" smtClean="0">
                <a:latin typeface="Helvetica" pitchFamily="34" charset="0"/>
              </a:rPr>
              <a:t>strong  effect</a:t>
            </a:r>
            <a:endParaRPr lang="en-US" sz="800" dirty="0">
              <a:latin typeface="Helvetica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5"/>
          <p:cNvSpPr>
            <a:spLocks noChangeArrowheads="1"/>
          </p:cNvSpPr>
          <p:nvPr/>
        </p:nvSpPr>
        <p:spPr bwMode="blackWhite">
          <a:xfrm>
            <a:off x="784799" y="1648885"/>
            <a:ext cx="4733925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6059">
              <a:buClr>
                <a:srgbClr val="969696"/>
              </a:buClr>
              <a:buSzPct val="80000"/>
            </a:pPr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Employee share ownership model</a:t>
            </a:r>
            <a:endParaRPr lang="en-US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grpSp>
        <p:nvGrpSpPr>
          <p:cNvPr id="2" name="Gruppieren 56"/>
          <p:cNvGrpSpPr>
            <a:grpSpLocks/>
          </p:cNvGrpSpPr>
          <p:nvPr/>
        </p:nvGrpSpPr>
        <p:grpSpPr bwMode="auto">
          <a:xfrm>
            <a:off x="6345502" y="2156180"/>
            <a:ext cx="357187" cy="4725987"/>
            <a:chOff x="4476744" y="2142910"/>
            <a:chExt cx="357191" cy="4724982"/>
          </a:xfrm>
        </p:grpSpPr>
        <p:cxnSp>
          <p:nvCxnSpPr>
            <p:cNvPr id="83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3805" y="4502226"/>
              <a:ext cx="4724982" cy="6350"/>
            </a:xfrm>
            <a:prstGeom prst="line">
              <a:avLst/>
            </a:prstGeom>
            <a:noFill/>
            <a:ln w="12700" cap="flat" cmpd="sng" algn="ctr">
              <a:solidFill>
                <a:srgbClr val="0F3B5A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B3D8F2">
                  <a:lumMod val="25000"/>
                  <a:alpha val="38000"/>
                </a:srgbClr>
              </a:outerShdw>
            </a:effectLst>
          </p:spPr>
        </p:cxnSp>
        <p:sp>
          <p:nvSpPr>
            <p:cNvPr id="84" name="Rechteck 83"/>
            <p:cNvSpPr/>
            <p:nvPr/>
          </p:nvSpPr>
          <p:spPr bwMode="gray">
            <a:xfrm>
              <a:off x="4476744" y="4218918"/>
              <a:ext cx="357191" cy="57137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 dirty="0">
                <a:solidFill>
                  <a:srgbClr val="000000"/>
                </a:solidFill>
                <a:latin typeface="Helvetica" pitchFamily="34" charset="0"/>
                <a:cs typeface="+mn-cs"/>
              </a:endParaRPr>
            </a:p>
          </p:txBody>
        </p:sp>
        <p:sp>
          <p:nvSpPr>
            <p:cNvPr id="85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 w="25400" cap="flat" cmpd="sng" algn="ctr">
              <a:noFill/>
              <a:prstDash val="solid"/>
              <a:headEnd/>
              <a:tailEnd/>
            </a:ln>
            <a:effectLst>
              <a:innerShdw blurRad="50800" dist="25400" dir="2700000">
                <a:srgbClr val="FFFFFF">
                  <a:alpha val="50000"/>
                </a:srgbClr>
              </a:innerShdw>
            </a:effectLst>
          </p:spPr>
          <p:txBody>
            <a:bodyPr wrap="none" lIns="0" tIns="0" rIns="0" bIns="0" anchor="ctr"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 kern="0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87" name="Rectangle 9"/>
          <p:cNvSpPr txBox="1">
            <a:spLocks noChangeArrowheads="1"/>
          </p:cNvSpPr>
          <p:nvPr/>
        </p:nvSpPr>
        <p:spPr>
          <a:xfrm>
            <a:off x="6846888" y="2175053"/>
            <a:ext cx="3167063" cy="4083686"/>
          </a:xfrm>
          <a:prstGeom prst="rect">
            <a:avLst/>
          </a:prstGeom>
          <a:noFill/>
          <a:ln/>
        </p:spPr>
        <p:txBody>
          <a:bodyPr lIns="91418" tIns="45709" rIns="91418" bIns="45709"/>
          <a:lstStyle/>
          <a:p>
            <a:pPr marL="266614" indent="-266614" defTabSz="889185">
              <a:lnSpc>
                <a:spcPct val="90000"/>
              </a:lnSpc>
              <a:spcBef>
                <a:spcPts val="1071"/>
              </a:spcBef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</a:rPr>
              <a:t>Increase in liquidity through selling core real estates (e.g. production facility )</a:t>
            </a:r>
          </a:p>
          <a:p>
            <a:pPr marL="266614" indent="-266614" defTabSz="889185">
              <a:lnSpc>
                <a:spcPct val="90000"/>
              </a:lnSpc>
              <a:spcBef>
                <a:spcPts val="1071"/>
              </a:spcBef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</a:rPr>
              <a:t>simultaneously keeping the operational steering of the real estate including a buyback option</a:t>
            </a:r>
          </a:p>
          <a:p>
            <a:pPr marL="266614" indent="-266614" defTabSz="889185">
              <a:lnSpc>
                <a:spcPct val="90000"/>
              </a:lnSpc>
              <a:spcBef>
                <a:spcPts val="1071"/>
              </a:spcBef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</a:rPr>
              <a:t>raising employers loyalty </a:t>
            </a:r>
          </a:p>
          <a:p>
            <a:pPr marL="266614" indent="-266614" defTabSz="889185">
              <a:lnSpc>
                <a:spcPct val="90000"/>
              </a:lnSpc>
              <a:spcBef>
                <a:spcPts val="1071"/>
              </a:spcBef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</a:rPr>
              <a:t>improving the corporate image and Identity</a:t>
            </a:r>
          </a:p>
          <a:p>
            <a:pPr marL="266614" indent="-266614" defTabSz="889185">
              <a:lnSpc>
                <a:spcPct val="90000"/>
              </a:lnSpc>
              <a:spcBef>
                <a:spcPts val="1071"/>
              </a:spcBef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</a:rPr>
              <a:t>„Quasi-employee benefit”</a:t>
            </a:r>
          </a:p>
          <a:p>
            <a:pPr marL="266614" indent="-266614" defTabSz="889185">
              <a:lnSpc>
                <a:spcPct val="90000"/>
              </a:lnSpc>
              <a:spcBef>
                <a:spcPts val="1071"/>
              </a:spcBef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</a:rPr>
              <a:t>Cheaper than Sales &amp; Lease-Back</a:t>
            </a:r>
          </a:p>
          <a:p>
            <a:pPr marL="266614" indent="-266614" defTabSz="889185">
              <a:lnSpc>
                <a:spcPct val="90000"/>
              </a:lnSpc>
              <a:spcBef>
                <a:spcPts val="1071"/>
              </a:spcBef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</a:rPr>
              <a:t>Real Estate co-management within the corporate</a:t>
            </a:r>
          </a:p>
          <a:p>
            <a:pPr marL="298378" indent="-298378" defTabSz="995117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endParaRPr lang="de-DE" kern="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 marL="298378" indent="-298378" defTabSz="995117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endParaRPr lang="de-DE" kern="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 marL="298378" indent="-298378" defTabSz="995117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endParaRPr lang="de-DE" kern="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 marL="298378" indent="-298378" defTabSz="995117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969696"/>
              </a:buClr>
              <a:buSzPct val="120000"/>
              <a:buFont typeface="Wingdings" pitchFamily="2" charset="2"/>
              <a:buChar char="§"/>
              <a:defRPr/>
            </a:pPr>
            <a:endParaRPr lang="de-DE" kern="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blackWhite">
          <a:xfrm>
            <a:off x="6846888" y="1634610"/>
            <a:ext cx="4005262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6059">
              <a:buClr>
                <a:srgbClr val="969696"/>
              </a:buClr>
              <a:buSzPct val="80000"/>
            </a:pPr>
            <a:r>
              <a:rPr lang="de-DE" sz="1200" dirty="0" smtClean="0">
                <a:solidFill>
                  <a:srgbClr val="0F3B5A"/>
                </a:solidFill>
                <a:latin typeface="Helvetica" pitchFamily="34" charset="0"/>
              </a:rPr>
              <a:t>Advantage</a:t>
            </a:r>
            <a:endParaRPr lang="de-DE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799" y="493070"/>
            <a:ext cx="8448675" cy="803275"/>
          </a:xfrm>
        </p:spPr>
        <p:txBody>
          <a:bodyPr/>
          <a:lstStyle/>
          <a:p>
            <a:pPr lvl="0" eaLnBrk="1" hangingPunct="1"/>
            <a:r>
              <a:rPr lang="en-US" sz="1500" dirty="0" smtClean="0">
                <a:latin typeface="Helvetica" pitchFamily="34" charset="0"/>
              </a:rPr>
              <a:t>Creating an employers’ fund is an ideal opportunity to get liquidity without losing the portfolios controllability</a:t>
            </a:r>
            <a:endParaRPr lang="de-DE" sz="1500" dirty="0" smtClean="0">
              <a:latin typeface="Helvetica" pitchFamily="34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blackWhite">
          <a:xfrm>
            <a:off x="784799" y="249210"/>
            <a:ext cx="844892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13473">
              <a:spcBef>
                <a:spcPct val="60000"/>
              </a:spcBef>
              <a:buClr>
                <a:schemeClr val="bg2"/>
              </a:buClr>
              <a:buSzPct val="80000"/>
            </a:pPr>
            <a:r>
              <a:rPr lang="en-US" sz="1500" dirty="0" smtClean="0">
                <a:solidFill>
                  <a:srgbClr val="0F3B5A"/>
                </a:solidFill>
                <a:latin typeface="Helvetica" pitchFamily="34" charset="0"/>
              </a:rPr>
              <a:t>Liquidity vehicle - </a:t>
            </a:r>
            <a:r>
              <a:rPr lang="en-US" sz="1500" dirty="0" smtClean="0">
                <a:solidFill>
                  <a:srgbClr val="0F3B5A"/>
                </a:solidFill>
              </a:rPr>
              <a:t>Real estate funds</a:t>
            </a:r>
            <a:endParaRPr lang="en-US" sz="15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 flipV="1">
            <a:off x="6846888" y="1948039"/>
            <a:ext cx="3168001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5" name="Foliennummernplatzhalter 5"/>
          <p:cNvSpPr txBox="1">
            <a:spLocks/>
          </p:cNvSpPr>
          <p:nvPr/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 defTabSz="914344">
              <a:defRPr/>
            </a:pPr>
            <a:fld id="{8DB857DF-C859-49BD-95A7-2D64C459B9F9}" type="slidenum">
              <a:rPr lang="de-DE" b="0" smtClean="0"/>
              <a:pPr defTabSz="914344">
                <a:defRPr/>
              </a:pPr>
              <a:t>25</a:t>
            </a:fld>
            <a:endParaRPr lang="de-DE" b="0" dirty="0"/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gray">
          <a:xfrm>
            <a:off x="784800" y="1948039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0F3B5A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B3D8F2">
                <a:lumMod val="25000"/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dirty="0">
              <a:solidFill>
                <a:srgbClr val="B3D8F2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" name="Oval 7"/>
          <p:cNvSpPr>
            <a:spLocks noChangeAspect="1" noChangeArrowheads="1"/>
          </p:cNvSpPr>
          <p:nvPr/>
        </p:nvSpPr>
        <p:spPr bwMode="auto">
          <a:xfrm>
            <a:off x="224216" y="190477"/>
            <a:ext cx="252000" cy="24444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4812" eaLnBrk="0" hangingPunct="0">
              <a:lnSpc>
                <a:spcPct val="93000"/>
              </a:lnSpc>
              <a:buClr>
                <a:schemeClr val="bg2"/>
              </a:buClr>
              <a:buSzPct val="100000"/>
              <a:tabLst>
                <a:tab pos="0" algn="l"/>
                <a:tab pos="1023370" algn="l"/>
                <a:tab pos="2045154" algn="l"/>
                <a:tab pos="3068523" algn="l"/>
                <a:tab pos="4090306" algn="l"/>
                <a:tab pos="5113678" algn="l"/>
                <a:tab pos="6135460" algn="l"/>
                <a:tab pos="7158830" algn="l"/>
                <a:tab pos="8179027" algn="l"/>
                <a:tab pos="9203983" algn="l"/>
                <a:tab pos="10224180" algn="l"/>
                <a:tab pos="11249137" algn="l"/>
              </a:tabLst>
              <a:defRPr/>
            </a:pPr>
            <a:r>
              <a:rPr lang="de-DE" altLang="de-DE" kern="0" dirty="0" smtClean="0">
                <a:solidFill>
                  <a:schemeClr val="bg1"/>
                </a:solidFill>
              </a:rPr>
              <a:t>6</a:t>
            </a:r>
            <a:endParaRPr lang="de-CH" altLang="de-DE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59" name="Gruppieren 58"/>
          <p:cNvGrpSpPr/>
          <p:nvPr/>
        </p:nvGrpSpPr>
        <p:grpSpPr>
          <a:xfrm>
            <a:off x="739392" y="2297322"/>
            <a:ext cx="5341439" cy="4322575"/>
            <a:chOff x="739391" y="2141658"/>
            <a:chExt cx="5341438" cy="4322575"/>
          </a:xfrm>
        </p:grpSpPr>
        <p:sp>
          <p:nvSpPr>
            <p:cNvPr id="64" name="Rechteck 63"/>
            <p:cNvSpPr/>
            <p:nvPr/>
          </p:nvSpPr>
          <p:spPr>
            <a:xfrm>
              <a:off x="787577" y="2141658"/>
              <a:ext cx="1868734" cy="916802"/>
            </a:xfrm>
            <a:prstGeom prst="rect">
              <a:avLst/>
            </a:prstGeom>
            <a:solidFill>
              <a:srgbClr val="B3D8F2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40274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kern="0" smtClean="0">
                  <a:solidFill>
                    <a:schemeClr val="bg1"/>
                  </a:solidFill>
                  <a:latin typeface="Helvetica" pitchFamily="34" charset="0"/>
                </a:rPr>
                <a:t>Corporate </a:t>
              </a:r>
            </a:p>
            <a:p>
              <a:pPr algn="ctr" eaLnBrk="0" hangingPunct="0">
                <a:defRPr/>
              </a:pPr>
              <a:r>
                <a:rPr lang="en-US" kern="0" smtClean="0">
                  <a:solidFill>
                    <a:schemeClr val="bg1"/>
                  </a:solidFill>
                  <a:latin typeface="Helvetica" pitchFamily="34" charset="0"/>
                </a:rPr>
                <a:t>Portfolio</a:t>
              </a:r>
            </a:p>
          </p:txBody>
        </p:sp>
        <p:sp>
          <p:nvSpPr>
            <p:cNvPr id="65" name="Rechteck 64"/>
            <p:cNvSpPr/>
            <p:nvPr/>
          </p:nvSpPr>
          <p:spPr>
            <a:xfrm>
              <a:off x="787577" y="3888956"/>
              <a:ext cx="1868734" cy="916802"/>
            </a:xfrm>
            <a:prstGeom prst="rect">
              <a:avLst/>
            </a:prstGeom>
            <a:solidFill>
              <a:srgbClr val="B3D8F2">
                <a:lumMod val="25000"/>
              </a:srgbClr>
            </a:solidFill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vert="horz" wrap="none" lIns="0" tIns="40274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kern="0" smtClean="0">
                  <a:solidFill>
                    <a:schemeClr val="bg1"/>
                  </a:solidFill>
                  <a:latin typeface="Helvetica" pitchFamily="34" charset="0"/>
                </a:rPr>
                <a:t>Fund structure</a:t>
              </a:r>
            </a:p>
          </p:txBody>
        </p:sp>
        <p:sp>
          <p:nvSpPr>
            <p:cNvPr id="66" name="Rechteck 65"/>
            <p:cNvSpPr/>
            <p:nvPr/>
          </p:nvSpPr>
          <p:spPr>
            <a:xfrm>
              <a:off x="787577" y="5547431"/>
              <a:ext cx="1868734" cy="916802"/>
            </a:xfrm>
            <a:prstGeom prst="rect">
              <a:avLst/>
            </a:prstGeom>
            <a:solidFill>
              <a:srgbClr val="D9D9D9"/>
            </a:solidFill>
            <a:ln w="9525" algn="ctr">
              <a:noFill/>
              <a:miter lim="800000"/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lIns="35978" tIns="35978" rIns="35978" bIns="35978" anchor="ctr" anchorCtr="1"/>
            <a:lstStyle/>
            <a:p>
              <a:pPr algn="ctr" defTabSz="816420" eaLnBrk="0" hangingPunct="0">
                <a:defRPr/>
              </a:pPr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External Service Provider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4204428" y="3889351"/>
              <a:ext cx="1869000" cy="916001"/>
            </a:xfrm>
            <a:prstGeom prst="rect">
              <a:avLst/>
            </a:prstGeom>
            <a:solidFill>
              <a:srgbClr val="FF9905"/>
            </a:solidFill>
            <a:ln w="9525">
              <a:noFill/>
              <a:miter lim="800000"/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lIns="99373" tIns="49685" rIns="99373" bIns="49685" anchor="ctr"/>
            <a:lstStyle/>
            <a:p>
              <a:pPr algn="ctr" defTabSz="889294" eaLnBrk="0" hangingPunct="0"/>
              <a:r>
                <a:rPr lang="en-US" sz="1200" b="1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Employee share ownership</a:t>
              </a:r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1860973" y="2580249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1860973" y="2772374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1306931" y="2582629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306931" y="2774754"/>
              <a:ext cx="117475" cy="160373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116431" y="2769990"/>
              <a:ext cx="117475" cy="160373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22782" y="2587392"/>
              <a:ext cx="117475" cy="160373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489493" y="2580249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1489493" y="2772374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0" name="Freeform 55"/>
            <p:cNvSpPr>
              <a:spLocks/>
            </p:cNvSpPr>
            <p:nvPr/>
          </p:nvSpPr>
          <p:spPr bwMode="auto">
            <a:xfrm>
              <a:off x="1682138" y="2576903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1682138" y="2769029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2038774" y="2580249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2038774" y="2772374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9" name="Freeform 55"/>
            <p:cNvSpPr>
              <a:spLocks/>
            </p:cNvSpPr>
            <p:nvPr/>
          </p:nvSpPr>
          <p:spPr bwMode="auto">
            <a:xfrm>
              <a:off x="2205462" y="2580249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2205462" y="2772374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92" name="Rechteck 91"/>
            <p:cNvSpPr/>
            <p:nvPr/>
          </p:nvSpPr>
          <p:spPr bwMode="gray">
            <a:xfrm>
              <a:off x="1639535" y="2540553"/>
              <a:ext cx="726017" cy="442480"/>
            </a:xfrm>
            <a:prstGeom prst="rect">
              <a:avLst/>
            </a:prstGeom>
            <a:ln w="28575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latin typeface="Helvetica" pitchFamily="34" charset="0"/>
              </a:endParaRPr>
            </a:p>
          </p:txBody>
        </p:sp>
        <p:sp>
          <p:nvSpPr>
            <p:cNvPr id="95" name="AutoShape 17"/>
            <p:cNvSpPr>
              <a:spLocks noChangeArrowheads="1"/>
            </p:cNvSpPr>
            <p:nvPr/>
          </p:nvSpPr>
          <p:spPr bwMode="auto">
            <a:xfrm>
              <a:off x="2270549" y="3133879"/>
              <a:ext cx="485531" cy="60813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lIns="99373" tIns="49685" rIns="99373" bIns="49685" anchor="ctr"/>
            <a:lstStyle/>
            <a:p>
              <a:pPr algn="ctr" defTabSz="994998" eaLnBrk="0" hangingPunct="0"/>
              <a:endParaRPr lang="en-US" sz="15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" name="AutoShape 16"/>
            <p:cNvSpPr>
              <a:spLocks noChangeArrowheads="1"/>
            </p:cNvSpPr>
            <p:nvPr/>
          </p:nvSpPr>
          <p:spPr bwMode="auto">
            <a:xfrm>
              <a:off x="2257849" y="4868616"/>
              <a:ext cx="485531" cy="60813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lIns="99373" tIns="49685" rIns="99373" bIns="49685" anchor="ctr"/>
            <a:lstStyle/>
            <a:p>
              <a:pPr algn="ctr" defTabSz="994998" eaLnBrk="0" hangingPunct="0"/>
              <a:endParaRPr lang="en-US" sz="15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" name="Text Box 11"/>
            <p:cNvSpPr txBox="1">
              <a:spLocks noChangeArrowheads="1"/>
            </p:cNvSpPr>
            <p:nvPr/>
          </p:nvSpPr>
          <p:spPr bwMode="auto">
            <a:xfrm>
              <a:off x="739391" y="3120122"/>
              <a:ext cx="1979612" cy="6788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marL="170200" indent="-170200">
                <a:spcBef>
                  <a:spcPts val="536"/>
                </a:spcBef>
                <a:buClr>
                  <a:srgbClr val="969696"/>
                </a:buClr>
                <a:buSzPct val="120000"/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  <a:t>Company takes over Fond management</a:t>
              </a:r>
            </a:p>
            <a:p>
              <a:pPr marL="170200" indent="-170200">
                <a:spcBef>
                  <a:spcPts val="536"/>
                </a:spcBef>
                <a:buClr>
                  <a:srgbClr val="969696"/>
                </a:buClr>
                <a:buSzPct val="120000"/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  <a:t>1% management fee</a:t>
              </a:r>
            </a:p>
          </p:txBody>
        </p:sp>
        <p:sp>
          <p:nvSpPr>
            <p:cNvPr id="119" name="Text Box 11"/>
            <p:cNvSpPr txBox="1">
              <a:spLocks noChangeArrowheads="1"/>
            </p:cNvSpPr>
            <p:nvPr/>
          </p:nvSpPr>
          <p:spPr bwMode="auto">
            <a:xfrm>
              <a:off x="739391" y="4944043"/>
              <a:ext cx="1979612" cy="6788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marL="170200" indent="-170200">
                <a:spcBef>
                  <a:spcPts val="536"/>
                </a:spcBef>
                <a:buClr>
                  <a:srgbClr val="969696"/>
                </a:buClr>
                <a:buSzPct val="120000"/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  <a:t>In partnership with </a:t>
              </a:r>
              <a:b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  <a:t>service provider </a:t>
              </a:r>
            </a:p>
          </p:txBody>
        </p:sp>
        <p:sp>
          <p:nvSpPr>
            <p:cNvPr id="120" name="AutoShape 15"/>
            <p:cNvSpPr>
              <a:spLocks noChangeArrowheads="1"/>
            </p:cNvSpPr>
            <p:nvPr/>
          </p:nvSpPr>
          <p:spPr bwMode="auto">
            <a:xfrm>
              <a:off x="2822999" y="4104328"/>
              <a:ext cx="840000" cy="486058"/>
            </a:xfrm>
            <a:prstGeom prst="rightArrow">
              <a:avLst>
                <a:gd name="adj1" fmla="val 50000"/>
                <a:gd name="adj2" fmla="val 38362"/>
              </a:avLst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innerShdw blurRad="63500" dist="50800" dir="2700000">
                <a:schemeClr val="bg1">
                  <a:alpha val="50000"/>
                </a:schemeClr>
              </a:innerShdw>
            </a:effectLst>
          </p:spPr>
          <p:txBody>
            <a:bodyPr lIns="99373" tIns="49685" rIns="99373" bIns="49685" anchor="ctr"/>
            <a:lstStyle/>
            <a:p>
              <a:pPr algn="ctr" defTabSz="994998" eaLnBrk="0" hangingPunct="0"/>
              <a:endParaRPr lang="en-US" sz="15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" name="Flussdiagramm: Magnetplattenspeicher 120"/>
            <p:cNvSpPr>
              <a:spLocks noChangeAspect="1"/>
            </p:cNvSpPr>
            <p:nvPr/>
          </p:nvSpPr>
          <p:spPr bwMode="auto">
            <a:xfrm>
              <a:off x="4704495" y="2141660"/>
              <a:ext cx="874036" cy="690532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102290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 dirty="0" smtClean="0">
                <a:solidFill>
                  <a:srgbClr val="000000"/>
                </a:solidFill>
                <a:latin typeface="Helvetica" pitchFamily="34" charset="0"/>
                <a:cs typeface="+mn-cs"/>
              </a:endParaRPr>
            </a:p>
            <a:p>
              <a:pPr algn="ctr" defTabSz="9142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 smtClean="0">
                  <a:solidFill>
                    <a:srgbClr val="000000"/>
                  </a:solidFill>
                  <a:latin typeface="Helvetica" pitchFamily="34" charset="0"/>
                </a:rPr>
                <a:t>annuity </a:t>
              </a:r>
            </a:p>
            <a:p>
              <a:pPr algn="ctr" defTabSz="9142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 smtClean="0">
                  <a:solidFill>
                    <a:srgbClr val="000000"/>
                  </a:solidFill>
                  <a:latin typeface="Helvetica" pitchFamily="34" charset="0"/>
                </a:rPr>
                <a:t>insurance</a:t>
              </a:r>
              <a:endParaRPr lang="en-US" sz="9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cxnSp>
          <p:nvCxnSpPr>
            <p:cNvPr id="122" name="Gerade Verbindung mit Pfeil 121"/>
            <p:cNvCxnSpPr/>
            <p:nvPr/>
          </p:nvCxnSpPr>
          <p:spPr>
            <a:xfrm>
              <a:off x="2906343" y="2832192"/>
              <a:ext cx="1583542" cy="841383"/>
            </a:xfrm>
            <a:prstGeom prst="straightConnector1">
              <a:avLst/>
            </a:prstGeom>
            <a:ln w="38100">
              <a:solidFill>
                <a:srgbClr val="0F3B5A"/>
              </a:solidFill>
              <a:tailEnd type="triangle"/>
            </a:ln>
            <a:effectLst>
              <a:outerShdw blurRad="508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mit Pfeil 122"/>
            <p:cNvCxnSpPr/>
            <p:nvPr/>
          </p:nvCxnSpPr>
          <p:spPr>
            <a:xfrm rot="10800000">
              <a:off x="2989687" y="2605917"/>
              <a:ext cx="1583542" cy="829657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 Box 11"/>
            <p:cNvSpPr txBox="1">
              <a:spLocks noChangeArrowheads="1"/>
            </p:cNvSpPr>
            <p:nvPr/>
          </p:nvSpPr>
          <p:spPr bwMode="auto">
            <a:xfrm>
              <a:off x="2739655" y="3284727"/>
              <a:ext cx="1166821" cy="377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>
                <a:spcBef>
                  <a:spcPts val="536"/>
                </a:spcBef>
                <a:buClr>
                  <a:srgbClr val="969696"/>
                </a:buClr>
                <a:buSzPct val="101000"/>
              </a:pPr>
              <a:r>
                <a:rPr lang="en-US" b="1" dirty="0" smtClean="0">
                  <a:solidFill>
                    <a:srgbClr val="0F3B5A"/>
                  </a:solidFill>
                  <a:latin typeface="Helvetica" pitchFamily="34" charset="0"/>
                </a:rPr>
                <a:t>4% assured </a:t>
              </a:r>
              <a:br>
                <a:rPr lang="en-US" b="1" dirty="0" smtClean="0">
                  <a:solidFill>
                    <a:srgbClr val="0F3B5A"/>
                  </a:solidFill>
                  <a:latin typeface="Helvetica" pitchFamily="34" charset="0"/>
                </a:rPr>
              </a:br>
              <a:r>
                <a:rPr lang="en-US" b="1" dirty="0" smtClean="0">
                  <a:solidFill>
                    <a:srgbClr val="0F3B5A"/>
                  </a:solidFill>
                  <a:latin typeface="Helvetica" pitchFamily="34" charset="0"/>
                </a:rPr>
                <a:t>return to employee</a:t>
              </a:r>
            </a:p>
          </p:txBody>
        </p:sp>
        <p:sp>
          <p:nvSpPr>
            <p:cNvPr id="125" name="Text Box 11"/>
            <p:cNvSpPr txBox="1">
              <a:spLocks noChangeArrowheads="1"/>
            </p:cNvSpPr>
            <p:nvPr/>
          </p:nvSpPr>
          <p:spPr bwMode="auto">
            <a:xfrm>
              <a:off x="3323066" y="2530492"/>
              <a:ext cx="1166821" cy="377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algn="ctr">
                <a:spcBef>
                  <a:spcPts val="536"/>
                </a:spcBef>
                <a:buClr>
                  <a:srgbClr val="969696"/>
                </a:buClr>
                <a:buSzPct val="101000"/>
              </a:pP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34" charset="0"/>
                </a:rPr>
                <a:t>Buyback after 10 years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4156507" y="4793192"/>
              <a:ext cx="1924322" cy="377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2" tIns="45706" rIns="91412" bIns="45706"/>
            <a:lstStyle/>
            <a:p>
              <a:pPr marL="170200" indent="-170200" algn="ctr">
                <a:spcBef>
                  <a:spcPts val="536"/>
                </a:spcBef>
                <a:buClr>
                  <a:srgbClr val="969696"/>
                </a:buClr>
                <a:buSzPct val="101000"/>
              </a:pPr>
              <a:r>
                <a:rPr lang="en-US" b="1" dirty="0" smtClean="0">
                  <a:solidFill>
                    <a:srgbClr val="0F3B5A"/>
                  </a:solidFill>
                  <a:latin typeface="Helvetica" pitchFamily="34" charset="0"/>
                </a:rPr>
                <a:t>5 % guaranteed </a:t>
              </a:r>
            </a:p>
            <a:p>
              <a:pPr marL="170200" indent="-170200" algn="ctr">
                <a:spcBef>
                  <a:spcPts val="536"/>
                </a:spcBef>
                <a:buClr>
                  <a:srgbClr val="969696"/>
                </a:buClr>
                <a:buSzPct val="101000"/>
              </a:pPr>
              <a:r>
                <a:rPr lang="en-US" b="1" dirty="0" smtClean="0">
                  <a:solidFill>
                    <a:srgbClr val="0F3B5A"/>
                  </a:solidFill>
                  <a:latin typeface="Helvetica" pitchFamily="34" charset="0"/>
                </a:rPr>
                <a:t>Equity yield rate</a:t>
              </a:r>
            </a:p>
          </p:txBody>
        </p:sp>
        <p:cxnSp>
          <p:nvCxnSpPr>
            <p:cNvPr id="127" name="Gerade Verbindung mit Pfeil 126"/>
            <p:cNvCxnSpPr/>
            <p:nvPr/>
          </p:nvCxnSpPr>
          <p:spPr>
            <a:xfrm rot="16200000" flipH="1" flipV="1">
              <a:off x="4760136" y="3355891"/>
              <a:ext cx="760167" cy="2584"/>
            </a:xfrm>
            <a:prstGeom prst="straightConnector1">
              <a:avLst/>
            </a:prstGeom>
            <a:ln w="38100">
              <a:solidFill>
                <a:srgbClr val="0F3B5A"/>
              </a:solidFill>
              <a:tailEnd type="triangle"/>
            </a:ln>
            <a:effectLst>
              <a:outerShdw blurRad="508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Freeform 55"/>
            <p:cNvSpPr>
              <a:spLocks/>
            </p:cNvSpPr>
            <p:nvPr/>
          </p:nvSpPr>
          <p:spPr bwMode="auto">
            <a:xfrm>
              <a:off x="1877615" y="4314986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5" name="Freeform 56"/>
            <p:cNvSpPr>
              <a:spLocks/>
            </p:cNvSpPr>
            <p:nvPr/>
          </p:nvSpPr>
          <p:spPr bwMode="auto">
            <a:xfrm>
              <a:off x="1877615" y="4507111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5" name="Freeform 55"/>
            <p:cNvSpPr>
              <a:spLocks/>
            </p:cNvSpPr>
            <p:nvPr/>
          </p:nvSpPr>
          <p:spPr bwMode="auto">
            <a:xfrm>
              <a:off x="1698782" y="4311640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6" name="Freeform 56"/>
            <p:cNvSpPr>
              <a:spLocks/>
            </p:cNvSpPr>
            <p:nvPr/>
          </p:nvSpPr>
          <p:spPr bwMode="auto">
            <a:xfrm>
              <a:off x="1698782" y="4503765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7" name="Freeform 55"/>
            <p:cNvSpPr>
              <a:spLocks/>
            </p:cNvSpPr>
            <p:nvPr/>
          </p:nvSpPr>
          <p:spPr bwMode="auto">
            <a:xfrm>
              <a:off x="2055418" y="4314986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8" name="Freeform 56"/>
            <p:cNvSpPr>
              <a:spLocks/>
            </p:cNvSpPr>
            <p:nvPr/>
          </p:nvSpPr>
          <p:spPr bwMode="auto">
            <a:xfrm>
              <a:off x="2055418" y="4507111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9" name="Freeform 55"/>
            <p:cNvSpPr>
              <a:spLocks/>
            </p:cNvSpPr>
            <p:nvPr/>
          </p:nvSpPr>
          <p:spPr bwMode="auto">
            <a:xfrm>
              <a:off x="2222106" y="4314986"/>
              <a:ext cx="117475" cy="16196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50" name="Freeform 56"/>
            <p:cNvSpPr>
              <a:spLocks/>
            </p:cNvSpPr>
            <p:nvPr/>
          </p:nvSpPr>
          <p:spPr bwMode="auto">
            <a:xfrm>
              <a:off x="2222106" y="4507111"/>
              <a:ext cx="117475" cy="16037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45"/>
                </a:cxn>
                <a:cxn ang="0">
                  <a:pos x="48" y="0"/>
                </a:cxn>
                <a:cxn ang="0">
                  <a:pos x="96" y="45"/>
                </a:cxn>
                <a:cxn ang="0">
                  <a:pos x="96" y="114"/>
                </a:cxn>
                <a:cxn ang="0">
                  <a:pos x="0" y="114"/>
                </a:cxn>
              </a:cxnLst>
              <a:rect l="0" t="0" r="r" b="b"/>
              <a:pathLst>
                <a:path w="96" h="114">
                  <a:moveTo>
                    <a:pt x="0" y="114"/>
                  </a:moveTo>
                  <a:lnTo>
                    <a:pt x="0" y="45"/>
                  </a:lnTo>
                  <a:lnTo>
                    <a:pt x="48" y="0"/>
                  </a:lnTo>
                  <a:lnTo>
                    <a:pt x="96" y="45"/>
                  </a:lnTo>
                  <a:lnTo>
                    <a:pt x="96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3D8F2"/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02296" tIns="51148" rIns="102296" bIns="51148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51" name="Rechteck 150"/>
            <p:cNvSpPr/>
            <p:nvPr/>
          </p:nvSpPr>
          <p:spPr bwMode="gray">
            <a:xfrm>
              <a:off x="1656181" y="4275290"/>
              <a:ext cx="726017" cy="442480"/>
            </a:xfrm>
            <a:prstGeom prst="rect">
              <a:avLst/>
            </a:prstGeom>
            <a:ln w="28575">
              <a:solidFill>
                <a:srgbClr val="1F76B4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latin typeface="Helvetica" pitchFamily="34" charset="0"/>
              </a:endParaRPr>
            </a:p>
          </p:txBody>
        </p:sp>
      </p:grpSp>
      <p:sp>
        <p:nvSpPr>
          <p:cNvPr id="72" name="Textfeld 71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5" name="Rectangle 3"/>
          <p:cNvSpPr>
            <a:spLocks noChangeArrowheads="1"/>
          </p:cNvSpPr>
          <p:nvPr/>
        </p:nvSpPr>
        <p:spPr bwMode="blackWhite">
          <a:xfrm>
            <a:off x="784806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94812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de-DE" sz="1500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Index</a:t>
            </a:r>
          </a:p>
        </p:txBody>
      </p:sp>
      <p:grpSp>
        <p:nvGrpSpPr>
          <p:cNvPr id="2" name="Gruppieren 26"/>
          <p:cNvGrpSpPr/>
          <p:nvPr/>
        </p:nvGrpSpPr>
        <p:grpSpPr>
          <a:xfrm>
            <a:off x="785722" y="2325025"/>
            <a:ext cx="9223143" cy="307777"/>
            <a:chOff x="754327" y="1704744"/>
            <a:chExt cx="9223143" cy="307777"/>
          </a:xfrm>
        </p:grpSpPr>
        <p:sp>
          <p:nvSpPr>
            <p:cNvPr id="9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Introduction of the study</a:t>
              </a:r>
            </a:p>
          </p:txBody>
        </p:sp>
        <p:sp>
          <p:nvSpPr>
            <p:cNvPr id="10" name="Textfram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B.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fram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3" name="Gruppieren 28"/>
          <p:cNvGrpSpPr/>
          <p:nvPr/>
        </p:nvGrpSpPr>
        <p:grpSpPr>
          <a:xfrm>
            <a:off x="785719" y="2933250"/>
            <a:ext cx="9223144" cy="1323998"/>
            <a:chOff x="754327" y="2619359"/>
            <a:chExt cx="9223144" cy="1323997"/>
          </a:xfrm>
        </p:grpSpPr>
        <p:sp>
          <p:nvSpPr>
            <p:cNvPr id="15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4721" y="2686603"/>
              <a:ext cx="6480000" cy="12567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The crisis in 2009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Initial situation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Effect for </a:t>
              </a:r>
              <a:r>
                <a:rPr lang="en-US" sz="1500" dirty="0" err="1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corporates</a:t>
              </a: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 and CREM 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Targets for CREM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Model of explanation</a:t>
              </a:r>
            </a:p>
          </p:txBody>
        </p:sp>
        <p:sp>
          <p:nvSpPr>
            <p:cNvPr id="16" name="Textfram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4327" y="2619359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C.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" name="Textframe 2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884497" y="2685874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7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4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26</a:t>
            </a:fld>
            <a:endParaRPr lang="de-DE" b="0" dirty="0"/>
          </a:p>
        </p:txBody>
      </p:sp>
      <p:grpSp>
        <p:nvGrpSpPr>
          <p:cNvPr id="4" name="Gruppieren 46"/>
          <p:cNvGrpSpPr/>
          <p:nvPr/>
        </p:nvGrpSpPr>
        <p:grpSpPr>
          <a:xfrm>
            <a:off x="785722" y="4557696"/>
            <a:ext cx="9223143" cy="811035"/>
            <a:chOff x="754327" y="2619361"/>
            <a:chExt cx="9223143" cy="811035"/>
          </a:xfrm>
        </p:grpSpPr>
        <p:sp>
          <p:nvSpPr>
            <p:cNvPr id="48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4721" y="2686603"/>
              <a:ext cx="6480000" cy="743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Activities at the crisis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Activities undertook in  2009</a:t>
              </a:r>
              <a:endParaRPr lang="de-DE" sz="15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  <a:p>
              <a:pPr marL="180874" indent="-180874" eaLnBrk="0" hangingPunct="0"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8520150" algn="r"/>
                </a:tabLst>
                <a:defRPr/>
              </a:pPr>
              <a:endParaRPr lang="de-DE" sz="15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" name="Textframe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4327" y="2619361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D.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" name="Textframe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800690" y="2685876"/>
              <a:ext cx="176780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11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" name="Gruppieren 50"/>
          <p:cNvGrpSpPr/>
          <p:nvPr/>
        </p:nvGrpSpPr>
        <p:grpSpPr>
          <a:xfrm>
            <a:off x="785722" y="5669177"/>
            <a:ext cx="9223143" cy="307777"/>
            <a:chOff x="754327" y="2619361"/>
            <a:chExt cx="9223143" cy="307777"/>
          </a:xfrm>
        </p:grpSpPr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4721" y="2686603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Recommendation for 2010</a:t>
              </a:r>
            </a:p>
          </p:txBody>
        </p:sp>
        <p:sp>
          <p:nvSpPr>
            <p:cNvPr id="53" name="Textfram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4327" y="2619361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E.</a:t>
              </a:r>
              <a:endParaRPr lang="de-DE" altLang="de-DE" sz="2000" b="0" dirty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frame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91522" y="2685876"/>
              <a:ext cx="185948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26</a:t>
              </a:r>
              <a:endParaRPr lang="de-DE" altLang="de-DE" dirty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6" name="Gruppieren 26"/>
          <p:cNvGrpSpPr/>
          <p:nvPr/>
        </p:nvGrpSpPr>
        <p:grpSpPr>
          <a:xfrm>
            <a:off x="801157" y="1716800"/>
            <a:ext cx="9223143" cy="307777"/>
            <a:chOff x="754327" y="1704744"/>
            <a:chExt cx="9223143" cy="307777"/>
          </a:xfrm>
        </p:grpSpPr>
        <p:sp>
          <p:nvSpPr>
            <p:cNvPr id="21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ICME</a:t>
              </a:r>
            </a:p>
          </p:txBody>
        </p:sp>
        <p:sp>
          <p:nvSpPr>
            <p:cNvPr id="22" name="Textfram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" name="Textframe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Text Box 7"/>
          <p:cNvSpPr txBox="1">
            <a:spLocks noChangeArrowheads="1"/>
          </p:cNvSpPr>
          <p:nvPr/>
        </p:nvSpPr>
        <p:spPr bwMode="auto">
          <a:xfrm>
            <a:off x="785638" y="1647467"/>
            <a:ext cx="55753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Recommendation for 2010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1504261" name="Text Box 15"/>
          <p:cNvSpPr txBox="1">
            <a:spLocks noChangeArrowheads="1"/>
          </p:cNvSpPr>
          <p:nvPr/>
        </p:nvSpPr>
        <p:spPr bwMode="auto">
          <a:xfrm>
            <a:off x="1476348" y="2148169"/>
            <a:ext cx="3500462" cy="4471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107940">
            <a:spAutoFit/>
          </a:bodyPr>
          <a:lstStyle/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Lasting savings and space optimization</a:t>
            </a: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Portfolio oriented CREM</a:t>
            </a: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Modern service provider models</a:t>
            </a: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Lasting management mechanism</a:t>
            </a: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Modern portfolio management</a:t>
            </a: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endParaRPr lang="en-US" sz="13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  <a:p>
            <a:pPr>
              <a:spcBef>
                <a:spcPts val="536"/>
              </a:spcBef>
              <a:buClr>
                <a:schemeClr val="bg2"/>
              </a:buClr>
              <a:defRPr/>
            </a:pPr>
            <a: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/>
            </a:r>
            <a:b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</a:br>
            <a:r>
              <a:rPr lang="en-US" sz="13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Modern liquidity instruments</a:t>
            </a:r>
          </a:p>
        </p:txBody>
      </p:sp>
      <p:sp>
        <p:nvSpPr>
          <p:cNvPr id="1504265" name="Line 19"/>
          <p:cNvSpPr>
            <a:spLocks noChangeShapeType="1"/>
          </p:cNvSpPr>
          <p:nvPr/>
        </p:nvSpPr>
        <p:spPr bwMode="gray">
          <a:xfrm>
            <a:off x="5762629" y="1952980"/>
            <a:ext cx="4248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de-DE" sz="1200" dirty="0">
              <a:latin typeface="Helvetica" pitchFamily="34" charset="0"/>
            </a:endParaRPr>
          </a:p>
        </p:txBody>
      </p:sp>
      <p:sp>
        <p:nvSpPr>
          <p:cNvPr id="1504266" name="Text Box 20"/>
          <p:cNvSpPr txBox="1">
            <a:spLocks noChangeArrowheads="1"/>
          </p:cNvSpPr>
          <p:nvPr/>
        </p:nvSpPr>
        <p:spPr bwMode="auto">
          <a:xfrm>
            <a:off x="5762632" y="1647467"/>
            <a:ext cx="20097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Targets</a:t>
            </a:r>
            <a:endParaRPr lang="en-US" sz="12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58379" name="Rectangle 16"/>
          <p:cNvSpPr>
            <a:spLocks noChangeArrowheads="1"/>
          </p:cNvSpPr>
          <p:nvPr/>
        </p:nvSpPr>
        <p:spPr bwMode="auto">
          <a:xfrm>
            <a:off x="792591" y="498230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Targets and requirements for 2010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1504273" name="Rectangle 17"/>
          <p:cNvSpPr>
            <a:spLocks noChangeArrowheads="1"/>
          </p:cNvSpPr>
          <p:nvPr/>
        </p:nvSpPr>
        <p:spPr bwMode="blackWhite">
          <a:xfrm>
            <a:off x="785638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Recommendation for 2010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6576242" y="2277841"/>
            <a:ext cx="2401096" cy="592137"/>
          </a:xfrm>
          <a:prstGeom prst="roundRect">
            <a:avLst>
              <a:gd name="adj" fmla="val 829"/>
            </a:avLst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Optimization of </a:t>
            </a:r>
          </a:p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efficiency and costs </a:t>
            </a: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6576243" y="3463778"/>
            <a:ext cx="2399523" cy="592137"/>
          </a:xfrm>
          <a:prstGeom prst="roundRect">
            <a:avLst>
              <a:gd name="adj" fmla="val 2808"/>
            </a:avLst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Integration to group controlling</a:t>
            </a:r>
          </a:p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(closer to core business)</a:t>
            </a: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6576243" y="4649717"/>
            <a:ext cx="2399523" cy="592137"/>
          </a:xfrm>
          <a:prstGeom prst="roundRect">
            <a:avLst>
              <a:gd name="adj" fmla="val 0"/>
            </a:avLst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Management of the properties </a:t>
            </a:r>
          </a:p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as asset</a:t>
            </a:r>
            <a:endParaRPr lang="en-US" kern="0" dirty="0">
              <a:solidFill>
                <a:schemeClr val="bg1"/>
              </a:solidFill>
              <a:latin typeface="Helvetica" pitchFamily="34" charset="0"/>
            </a:endParaRPr>
          </a:p>
        </p:txBody>
      </p:sp>
      <p:grpSp>
        <p:nvGrpSpPr>
          <p:cNvPr id="2" name="Gruppieren 31"/>
          <p:cNvGrpSpPr/>
          <p:nvPr/>
        </p:nvGrpSpPr>
        <p:grpSpPr>
          <a:xfrm>
            <a:off x="5119687" y="2142910"/>
            <a:ext cx="357191" cy="4724982"/>
            <a:chOff x="4476744" y="2142910"/>
            <a:chExt cx="357191" cy="4724982"/>
          </a:xfrm>
        </p:grpSpPr>
        <p:cxnSp>
          <p:nvCxnSpPr>
            <p:cNvPr id="33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35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3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27</a:t>
            </a:fld>
            <a:endParaRPr lang="de-DE" b="0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gray">
          <a:xfrm>
            <a:off x="785637" y="1952980"/>
            <a:ext cx="4140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de-DE" sz="1200" dirty="0">
              <a:latin typeface="Helvetica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6576243" y="5835659"/>
            <a:ext cx="2399523" cy="592137"/>
          </a:xfrm>
          <a:prstGeom prst="roundRect">
            <a:avLst>
              <a:gd name="adj" fmla="val 0"/>
            </a:avLst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Preparation for the next crisis</a:t>
            </a:r>
            <a:endParaRPr lang="en-US" kern="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796925" y="2179638"/>
            <a:ext cx="393671" cy="4607664"/>
          </a:xfrm>
          <a:custGeom>
            <a:avLst/>
            <a:gdLst>
              <a:gd name="T0" fmla="*/ 0 w 226"/>
              <a:gd name="T1" fmla="*/ 0 h 2750"/>
              <a:gd name="T2" fmla="*/ 2147483647 w 226"/>
              <a:gd name="T3" fmla="*/ 2147483647 h 2750"/>
              <a:gd name="T4" fmla="*/ 0 w 226"/>
              <a:gd name="T5" fmla="*/ 2147483647 h 2750"/>
              <a:gd name="T6" fmla="*/ 0 60000 65536"/>
              <a:gd name="T7" fmla="*/ 0 60000 65536"/>
              <a:gd name="T8" fmla="*/ 0 60000 65536"/>
              <a:gd name="T9" fmla="*/ 0 w 226"/>
              <a:gd name="T10" fmla="*/ 0 h 2750"/>
              <a:gd name="T11" fmla="*/ 226 w 226"/>
              <a:gd name="T12" fmla="*/ 2750 h 2750"/>
              <a:gd name="connsiteX0" fmla="*/ 0 w 226"/>
              <a:gd name="connsiteY0" fmla="*/ 0 h 2965"/>
              <a:gd name="connsiteX1" fmla="*/ 226 w 226"/>
              <a:gd name="connsiteY1" fmla="*/ 1361 h 2965"/>
              <a:gd name="connsiteX2" fmla="*/ 0 w 226"/>
              <a:gd name="connsiteY2" fmla="*/ 2965 h 2965"/>
              <a:gd name="connsiteX0" fmla="*/ 0 w 226"/>
              <a:gd name="connsiteY0" fmla="*/ 0 h 2965"/>
              <a:gd name="connsiteX1" fmla="*/ 226 w 226"/>
              <a:gd name="connsiteY1" fmla="*/ 1361 h 2965"/>
              <a:gd name="connsiteX2" fmla="*/ 0 w 226"/>
              <a:gd name="connsiteY2" fmla="*/ 2965 h 2965"/>
              <a:gd name="connsiteX0" fmla="*/ 0 w 226"/>
              <a:gd name="connsiteY0" fmla="*/ 0 h 2965"/>
              <a:gd name="connsiteX1" fmla="*/ 226 w 226"/>
              <a:gd name="connsiteY1" fmla="*/ 1361 h 2965"/>
              <a:gd name="connsiteX2" fmla="*/ 0 w 226"/>
              <a:gd name="connsiteY2" fmla="*/ 2965 h 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" h="2965">
                <a:moveTo>
                  <a:pt x="0" y="0"/>
                </a:moveTo>
                <a:cubicBezTo>
                  <a:pt x="113" y="451"/>
                  <a:pt x="226" y="867"/>
                  <a:pt x="226" y="1361"/>
                </a:cubicBezTo>
                <a:cubicBezTo>
                  <a:pt x="226" y="1855"/>
                  <a:pt x="67" y="2726"/>
                  <a:pt x="0" y="2965"/>
                </a:cubicBezTo>
              </a:path>
            </a:pathLst>
          </a:custGeom>
          <a:noFill/>
          <a:ln w="3175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389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794630" y="2405058"/>
            <a:ext cx="253093" cy="252663"/>
          </a:xfrm>
          <a:prstGeom prst="ellipse">
            <a:avLst/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5178" eaLnBrk="0" hangingPunct="0">
              <a:lnSpc>
                <a:spcPct val="93000"/>
              </a:lnSpc>
              <a:buClr>
                <a:srgbClr val="969696"/>
              </a:buClr>
              <a:buSzPct val="100000"/>
              <a:tabLst>
                <a:tab pos="0" algn="l"/>
                <a:tab pos="1023748" algn="l"/>
                <a:tab pos="2045910" algn="l"/>
                <a:tab pos="3069658" algn="l"/>
                <a:tab pos="4091819" algn="l"/>
                <a:tab pos="5115568" algn="l"/>
                <a:tab pos="6137728" algn="l"/>
                <a:tab pos="7161477" algn="l"/>
                <a:tab pos="8182051" algn="l"/>
                <a:tab pos="9207386" algn="l"/>
                <a:tab pos="10227960" algn="l"/>
                <a:tab pos="11253296" algn="l"/>
              </a:tabLst>
              <a:defRPr/>
            </a:pPr>
            <a:r>
              <a:rPr lang="de-DE" altLang="de-DE" kern="0" dirty="0">
                <a:solidFill>
                  <a:srgbClr val="FFFFFF"/>
                </a:solidFill>
              </a:rPr>
              <a:t>1</a:t>
            </a:r>
            <a:endParaRPr lang="de-CH" altLang="de-DE" kern="0" dirty="0">
              <a:solidFill>
                <a:srgbClr val="FFFFFF"/>
              </a:solidFill>
            </a:endParaRP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960085" y="3163815"/>
            <a:ext cx="253093" cy="252663"/>
          </a:xfrm>
          <a:prstGeom prst="ellipse">
            <a:avLst/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5178" eaLnBrk="0" hangingPunct="0">
              <a:lnSpc>
                <a:spcPct val="93000"/>
              </a:lnSpc>
              <a:buClr>
                <a:srgbClr val="969696"/>
              </a:buClr>
              <a:buSzPct val="100000"/>
              <a:tabLst>
                <a:tab pos="0" algn="l"/>
                <a:tab pos="1023748" algn="l"/>
                <a:tab pos="2045910" algn="l"/>
                <a:tab pos="3069658" algn="l"/>
                <a:tab pos="4091819" algn="l"/>
                <a:tab pos="5115568" algn="l"/>
                <a:tab pos="6137728" algn="l"/>
                <a:tab pos="7161477" algn="l"/>
                <a:tab pos="8182051" algn="l"/>
                <a:tab pos="9207386" algn="l"/>
                <a:tab pos="10227960" algn="l"/>
                <a:tab pos="11253296" algn="l"/>
              </a:tabLst>
              <a:defRPr/>
            </a:pPr>
            <a:r>
              <a:rPr lang="de-DE" altLang="de-DE" kern="0" dirty="0" smtClean="0">
                <a:solidFill>
                  <a:srgbClr val="FFFFFF"/>
                </a:solidFill>
              </a:rPr>
              <a:t>2</a:t>
            </a:r>
            <a:endParaRPr lang="de-CH" altLang="de-DE" kern="0" dirty="0">
              <a:solidFill>
                <a:srgbClr val="FFFFFF"/>
              </a:solidFill>
            </a:endParaRP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1047723" y="3938341"/>
            <a:ext cx="253093" cy="252663"/>
          </a:xfrm>
          <a:prstGeom prst="ellipse">
            <a:avLst/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5178" eaLnBrk="0" hangingPunct="0">
              <a:lnSpc>
                <a:spcPct val="93000"/>
              </a:lnSpc>
              <a:buClr>
                <a:srgbClr val="969696"/>
              </a:buClr>
              <a:buSzPct val="100000"/>
              <a:tabLst>
                <a:tab pos="0" algn="l"/>
                <a:tab pos="1023748" algn="l"/>
                <a:tab pos="2045910" algn="l"/>
                <a:tab pos="3069658" algn="l"/>
                <a:tab pos="4091819" algn="l"/>
                <a:tab pos="5115568" algn="l"/>
                <a:tab pos="6137728" algn="l"/>
                <a:tab pos="7161477" algn="l"/>
                <a:tab pos="8182051" algn="l"/>
                <a:tab pos="9207386" algn="l"/>
                <a:tab pos="10227960" algn="l"/>
                <a:tab pos="11253296" algn="l"/>
              </a:tabLst>
              <a:defRPr/>
            </a:pPr>
            <a:r>
              <a:rPr lang="de-DE" altLang="de-DE" kern="0" dirty="0" smtClean="0">
                <a:solidFill>
                  <a:srgbClr val="FFFFFF"/>
                </a:solidFill>
              </a:rPr>
              <a:t>3</a:t>
            </a:r>
            <a:endParaRPr lang="de-CH" altLang="de-DE" kern="0" dirty="0">
              <a:solidFill>
                <a:srgbClr val="FFFFFF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047723" y="4762508"/>
            <a:ext cx="253093" cy="252663"/>
          </a:xfrm>
          <a:prstGeom prst="ellipse">
            <a:avLst/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5178" eaLnBrk="0" hangingPunct="0">
              <a:lnSpc>
                <a:spcPct val="93000"/>
              </a:lnSpc>
              <a:buClr>
                <a:srgbClr val="969696"/>
              </a:buClr>
              <a:buSzPct val="100000"/>
              <a:tabLst>
                <a:tab pos="0" algn="l"/>
                <a:tab pos="1023748" algn="l"/>
                <a:tab pos="2045910" algn="l"/>
                <a:tab pos="3069658" algn="l"/>
                <a:tab pos="4091819" algn="l"/>
                <a:tab pos="5115568" algn="l"/>
                <a:tab pos="6137728" algn="l"/>
                <a:tab pos="7161477" algn="l"/>
                <a:tab pos="8182051" algn="l"/>
                <a:tab pos="9207386" algn="l"/>
                <a:tab pos="10227960" algn="l"/>
                <a:tab pos="11253296" algn="l"/>
              </a:tabLst>
              <a:defRPr/>
            </a:pPr>
            <a:r>
              <a:rPr lang="de-DE" altLang="de-DE" kern="0" dirty="0" smtClean="0">
                <a:solidFill>
                  <a:srgbClr val="FFFFFF"/>
                </a:solidFill>
              </a:rPr>
              <a:t>4</a:t>
            </a:r>
            <a:endParaRPr lang="de-CH" altLang="de-DE" kern="0" dirty="0">
              <a:solidFill>
                <a:srgbClr val="FFFFFF"/>
              </a:solidFill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937503" y="5509977"/>
            <a:ext cx="253093" cy="252663"/>
          </a:xfrm>
          <a:prstGeom prst="ellipse">
            <a:avLst/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5178" eaLnBrk="0" hangingPunct="0">
              <a:lnSpc>
                <a:spcPct val="93000"/>
              </a:lnSpc>
              <a:buClr>
                <a:srgbClr val="969696"/>
              </a:buClr>
              <a:buSzPct val="100000"/>
              <a:tabLst>
                <a:tab pos="0" algn="l"/>
                <a:tab pos="1023748" algn="l"/>
                <a:tab pos="2045910" algn="l"/>
                <a:tab pos="3069658" algn="l"/>
                <a:tab pos="4091819" algn="l"/>
                <a:tab pos="5115568" algn="l"/>
                <a:tab pos="6137728" algn="l"/>
                <a:tab pos="7161477" algn="l"/>
                <a:tab pos="8182051" algn="l"/>
                <a:tab pos="9207386" algn="l"/>
                <a:tab pos="10227960" algn="l"/>
                <a:tab pos="11253296" algn="l"/>
              </a:tabLst>
              <a:defRPr/>
            </a:pPr>
            <a:r>
              <a:rPr lang="de-DE" altLang="de-DE" kern="0" dirty="0" smtClean="0">
                <a:solidFill>
                  <a:srgbClr val="FFFFFF"/>
                </a:solidFill>
              </a:rPr>
              <a:t>5</a:t>
            </a:r>
            <a:endParaRPr lang="de-CH" altLang="de-DE" kern="0" dirty="0">
              <a:solidFill>
                <a:srgbClr val="FFFFFF"/>
              </a:solidFill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786471" y="6262706"/>
            <a:ext cx="253093" cy="252663"/>
          </a:xfrm>
          <a:prstGeom prst="ellipse">
            <a:avLst/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95178" eaLnBrk="0" hangingPunct="0">
              <a:lnSpc>
                <a:spcPct val="93000"/>
              </a:lnSpc>
              <a:buClr>
                <a:srgbClr val="969696"/>
              </a:buClr>
              <a:buSzPct val="100000"/>
              <a:tabLst>
                <a:tab pos="0" algn="l"/>
                <a:tab pos="1023748" algn="l"/>
                <a:tab pos="2045910" algn="l"/>
                <a:tab pos="3069658" algn="l"/>
                <a:tab pos="4091819" algn="l"/>
                <a:tab pos="5115568" algn="l"/>
                <a:tab pos="6137728" algn="l"/>
                <a:tab pos="7161477" algn="l"/>
                <a:tab pos="8182051" algn="l"/>
                <a:tab pos="9207386" algn="l"/>
                <a:tab pos="10227960" algn="l"/>
                <a:tab pos="11253296" algn="l"/>
              </a:tabLst>
              <a:defRPr/>
            </a:pPr>
            <a:r>
              <a:rPr lang="de-DE" altLang="de-DE" kern="0" dirty="0" smtClean="0">
                <a:solidFill>
                  <a:srgbClr val="FFFFFF"/>
                </a:solidFill>
              </a:rPr>
              <a:t>6</a:t>
            </a:r>
            <a:endParaRPr lang="de-CH" altLang="de-DE" kern="0" dirty="0">
              <a:solidFill>
                <a:srgbClr val="FFFFFF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2"/>
          <p:cNvSpPr>
            <a:spLocks noChangeArrowheads="1"/>
          </p:cNvSpPr>
          <p:nvPr/>
        </p:nvSpPr>
        <p:spPr bwMode="blackWhite">
          <a:xfrm>
            <a:off x="1166787" y="2262178"/>
            <a:ext cx="8478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13195">
              <a:spcBef>
                <a:spcPct val="60000"/>
              </a:spcBef>
              <a:buClr>
                <a:schemeClr val="bg2"/>
              </a:buClr>
              <a:buSzPct val="80000"/>
            </a:pPr>
            <a:r>
              <a:rPr lang="de-DE" sz="2200" b="1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Excellence </a:t>
            </a:r>
            <a:r>
              <a:rPr lang="de-DE" sz="2200" b="1" dirty="0" err="1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by</a:t>
            </a:r>
            <a:r>
              <a:rPr lang="de-DE" sz="2200" b="1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 Experience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blackWhite">
          <a:xfrm>
            <a:off x="1166787" y="3845710"/>
            <a:ext cx="847883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13195">
              <a:spcBef>
                <a:spcPct val="60000"/>
              </a:spcBef>
              <a:buClr>
                <a:schemeClr val="bg2"/>
              </a:buClr>
              <a:buSzPct val="80000"/>
            </a:pPr>
            <a:r>
              <a:rPr lang="de-DE" sz="900" dirty="0" smtClean="0">
                <a:latin typeface="Helvetica" pitchFamily="34" charset="0"/>
                <a:cs typeface="Helvetica" pitchFamily="34" charset="0"/>
              </a:rPr>
              <a:t>Abu Dhabi • Berlin </a:t>
            </a:r>
            <a:r>
              <a:rPr lang="de-DE" sz="900" dirty="0">
                <a:latin typeface="Helvetica" pitchFamily="34" charset="0"/>
                <a:cs typeface="Helvetica" pitchFamily="34" charset="0"/>
              </a:rPr>
              <a:t>• </a:t>
            </a:r>
            <a:r>
              <a:rPr lang="de-DE" sz="900" dirty="0" smtClean="0">
                <a:latin typeface="Helvetica" pitchFamily="34" charset="0"/>
                <a:cs typeface="Helvetica" pitchFamily="34" charset="0"/>
              </a:rPr>
              <a:t>Milan </a:t>
            </a:r>
            <a:r>
              <a:rPr lang="de-DE" sz="900" dirty="0">
                <a:latin typeface="Helvetica" pitchFamily="34" charset="0"/>
                <a:cs typeface="Helvetica" pitchFamily="34" charset="0"/>
              </a:rPr>
              <a:t>• </a:t>
            </a:r>
            <a:r>
              <a:rPr lang="de-DE" sz="900" dirty="0" err="1" smtClean="0">
                <a:latin typeface="Helvetica" pitchFamily="34" charset="0"/>
                <a:cs typeface="Helvetica" pitchFamily="34" charset="0"/>
              </a:rPr>
              <a:t>Munich</a:t>
            </a:r>
            <a:r>
              <a:rPr lang="de-DE" sz="9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900" dirty="0">
                <a:latin typeface="Helvetica" pitchFamily="34" charset="0"/>
                <a:cs typeface="Helvetica" pitchFamily="34" charset="0"/>
              </a:rPr>
              <a:t>• Paris </a:t>
            </a:r>
            <a:r>
              <a:rPr lang="de-DE" sz="900" dirty="0" smtClean="0">
                <a:latin typeface="Helvetica" pitchFamily="34" charset="0"/>
                <a:cs typeface="Helvetica" pitchFamily="34" charset="0"/>
              </a:rPr>
              <a:t>• Vienna • </a:t>
            </a:r>
            <a:r>
              <a:rPr lang="de-DE" sz="900" dirty="0" err="1" smtClean="0">
                <a:latin typeface="Helvetica" pitchFamily="34" charset="0"/>
                <a:cs typeface="Helvetica" pitchFamily="34" charset="0"/>
              </a:rPr>
              <a:t>Zurich</a:t>
            </a:r>
            <a:endParaRPr lang="de-DE" sz="9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7" name="Picture 4" descr="Logo Original IC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300" y="3103377"/>
            <a:ext cx="1879865" cy="5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 Box 5"/>
          <p:cNvSpPr txBox="1">
            <a:spLocks noChangeArrowheads="1"/>
          </p:cNvSpPr>
          <p:nvPr/>
        </p:nvSpPr>
        <p:spPr bwMode="gray">
          <a:xfrm>
            <a:off x="1166787" y="4323288"/>
            <a:ext cx="84788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347" eaLnBrk="0" hangingPunct="0"/>
            <a:r>
              <a:rPr lang="de-DE" sz="1500" dirty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www.icme.com</a:t>
            </a:r>
          </a:p>
        </p:txBody>
      </p:sp>
      <p:sp>
        <p:nvSpPr>
          <p:cNvPr id="99" name="Line 5"/>
          <p:cNvSpPr>
            <a:spLocks noChangeShapeType="1"/>
          </p:cNvSpPr>
          <p:nvPr/>
        </p:nvSpPr>
        <p:spPr bwMode="auto">
          <a:xfrm flipV="1">
            <a:off x="786430" y="4976822"/>
            <a:ext cx="9164108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eaLnBrk="0" hangingPunct="0">
              <a:defRPr/>
            </a:pPr>
            <a:endParaRPr lang="de-DE" sz="1600" dirty="0">
              <a:solidFill>
                <a:schemeClr val="accent5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690530" y="5127645"/>
            <a:ext cx="2036129" cy="1543657"/>
          </a:xfrm>
          <a:prstGeom prst="rect">
            <a:avLst/>
          </a:prstGeom>
          <a:noFill/>
        </p:spPr>
        <p:txBody>
          <a:bodyPr wrap="none" lIns="102264" tIns="51132" rIns="102264" bIns="511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ICME </a:t>
            </a:r>
            <a:r>
              <a:rPr lang="de-DE" sz="1200" b="1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office</a:t>
            </a:r>
            <a:r>
              <a:rPr lang="de-DE" sz="1200" b="1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200" b="1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Munich</a:t>
            </a:r>
            <a:r>
              <a:rPr lang="de-DE" sz="1200" b="1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de-DE" sz="1200" b="1" dirty="0" smtClean="0">
              <a:solidFill>
                <a:srgbClr val="0F3B5A"/>
              </a:solidFill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Possartstraße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 13 </a:t>
            </a:r>
          </a:p>
          <a:p>
            <a:pPr>
              <a:lnSpc>
                <a:spcPct val="120000"/>
              </a:lnSpc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D-81679 München</a:t>
            </a:r>
          </a:p>
          <a:p>
            <a:pPr>
              <a:lnSpc>
                <a:spcPct val="120000"/>
              </a:lnSpc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Telefon: +49 89 55 05 95-0</a:t>
            </a:r>
          </a:p>
          <a:p>
            <a:pPr>
              <a:lnSpc>
                <a:spcPct val="120000"/>
              </a:lnSpc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E-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mail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: info@icme.com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072420" y="5127644"/>
            <a:ext cx="2570506" cy="878860"/>
          </a:xfrm>
          <a:prstGeom prst="rect">
            <a:avLst/>
          </a:prstGeom>
          <a:noFill/>
        </p:spPr>
        <p:txBody>
          <a:bodyPr wrap="none" lIns="102264" tIns="51132" rIns="102264" bIns="5113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Your</a:t>
            </a:r>
            <a:r>
              <a:rPr lang="de-DE" sz="1200" b="1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200" b="1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contact</a:t>
            </a:r>
            <a:r>
              <a:rPr lang="de-DE" sz="1200" b="1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1200" b="1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person</a:t>
            </a:r>
            <a:r>
              <a:rPr lang="de-DE" sz="1200" b="1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: </a:t>
            </a:r>
            <a:br>
              <a:rPr lang="de-DE" sz="1200" b="1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</a:br>
            <a:endParaRPr lang="de-DE" sz="1200" dirty="0" smtClean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Arnd Reifenrath,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Associate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 Partner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blackWhite">
          <a:xfrm>
            <a:off x="784804" y="248400"/>
            <a:ext cx="8494714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94118">
              <a:spcBef>
                <a:spcPct val="60000"/>
              </a:spcBef>
              <a:buClr>
                <a:schemeClr val="bg2"/>
              </a:buClr>
              <a:buSzPct val="80000"/>
            </a:pPr>
            <a:r>
              <a:rPr lang="de-DE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ICME – </a:t>
            </a:r>
            <a:r>
              <a:rPr lang="de-DE" sz="1500" dirty="0" err="1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Your</a:t>
            </a:r>
            <a:r>
              <a:rPr lang="de-DE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 </a:t>
            </a:r>
            <a:r>
              <a:rPr lang="de-DE" sz="1500" dirty="0" err="1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partner</a:t>
            </a:r>
            <a:r>
              <a:rPr lang="de-DE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 in Corporate Real Estate Management</a:t>
            </a:r>
            <a:endParaRPr lang="de-DE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11" name="Rechteck 10"/>
          <p:cNvSpPr/>
          <p:nvPr/>
        </p:nvSpPr>
        <p:spPr bwMode="gray">
          <a:xfrm>
            <a:off x="0" y="6762773"/>
            <a:ext cx="10668000" cy="4762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689" y="168450"/>
            <a:ext cx="9601200" cy="388740"/>
          </a:xfrm>
        </p:spPr>
        <p:txBody>
          <a:bodyPr/>
          <a:lstStyle/>
          <a:p>
            <a:r>
              <a:rPr lang="de-DE" sz="1500" dirty="0" smtClean="0"/>
              <a:t>ICME Profil</a:t>
            </a:r>
            <a:endParaRPr lang="de-DE" sz="15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677045" y="747615"/>
            <a:ext cx="9325240" cy="603254"/>
          </a:xfrm>
        </p:spPr>
        <p:txBody>
          <a:bodyPr/>
          <a:lstStyle/>
          <a:p>
            <a:r>
              <a:rPr lang="en-US" sz="1500" dirty="0" smtClean="0"/>
              <a:t>ICME is a management consulting company of European tradition and culture</a:t>
            </a:r>
            <a:endParaRPr lang="en-US" sz="1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67363" y="1583517"/>
            <a:ext cx="5233988" cy="4980164"/>
          </a:xfrm>
          <a:prstGeom prst="rect">
            <a:avLst/>
          </a:prstGeom>
          <a:noFill/>
        </p:spPr>
        <p:txBody>
          <a:bodyPr lIns="102315" tIns="51157" rIns="102315" bIns="51157"/>
          <a:lstStyle/>
          <a:p>
            <a:pPr defTabSz="1023151" fontAlgn="auto">
              <a:lnSpc>
                <a:spcPct val="110000"/>
              </a:lnSpc>
              <a:spcBef>
                <a:spcPct val="80000"/>
              </a:spcBef>
              <a:spcAft>
                <a:spcPts val="0"/>
              </a:spcAft>
              <a:defRPr/>
            </a:pPr>
            <a:endParaRPr lang="en-GB" sz="1500" dirty="0" smtClean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0" y="2175053"/>
            <a:ext cx="4704292" cy="4882995"/>
          </a:xfrm>
          <a:prstGeom prst="rect">
            <a:avLst/>
          </a:prstGeom>
          <a:noFill/>
        </p:spPr>
        <p:txBody>
          <a:bodyPr lIns="91429" tIns="45715" rIns="91429" bIns="45715"/>
          <a:lstStyle/>
          <a:p>
            <a:pPr marL="198946" indent="-198946" defTabSz="1113743" fontAlgn="auto">
              <a:lnSpc>
                <a:spcPct val="120000"/>
              </a:lnSpc>
              <a:spcBef>
                <a:spcPts val="671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98946" algn="l"/>
              </a:tabLst>
              <a:defRPr/>
            </a:pPr>
            <a:r>
              <a:rPr lang="en-GB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ICME is a fully independent niche consulting firm with European size and philosophy</a:t>
            </a:r>
          </a:p>
          <a:p>
            <a:pPr marL="198946" indent="-198946" defTabSz="1113743" fontAlgn="auto">
              <a:lnSpc>
                <a:spcPct val="120000"/>
              </a:lnSpc>
              <a:spcBef>
                <a:spcPts val="671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98946" algn="l"/>
              </a:tabLst>
              <a:defRPr/>
            </a:pPr>
            <a:r>
              <a:rPr lang="en-GB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ICME is the trusted advisor and counsellor to senior management in managing business  excellence</a:t>
            </a:r>
          </a:p>
          <a:p>
            <a:pPr marL="198946" indent="-198946" defTabSz="1113743" fontAlgn="auto">
              <a:lnSpc>
                <a:spcPct val="120000"/>
              </a:lnSpc>
              <a:spcBef>
                <a:spcPts val="671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98946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The group started in Switzerland in 1954 and developed in Germany and France, and now Italy and Austria as well</a:t>
            </a:r>
          </a:p>
          <a:p>
            <a:pPr marL="198946" indent="-198946" defTabSz="1113743" fontAlgn="auto">
              <a:lnSpc>
                <a:spcPct val="120000"/>
              </a:lnSpc>
              <a:spcBef>
                <a:spcPts val="671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98946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ICME serves its Customers in all European Countries from its offices in Berlin, Milano, Munich, Paris, Vienna, Zurich and Abu Dhabi</a:t>
            </a:r>
          </a:p>
          <a:p>
            <a:pPr marL="198946" indent="-198946" defTabSz="1113743" fontAlgn="auto">
              <a:lnSpc>
                <a:spcPct val="120000"/>
              </a:lnSpc>
              <a:spcBef>
                <a:spcPts val="671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98946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ICME employs 70+ consultants both with proven industry knowledge, sound consulting experience and from leading business schools and universities</a:t>
            </a:r>
          </a:p>
          <a:p>
            <a:pPr marL="198946" indent="-198946" defTabSz="1113743" fontAlgn="auto">
              <a:lnSpc>
                <a:spcPct val="120000"/>
              </a:lnSpc>
              <a:spcBef>
                <a:spcPts val="671"/>
              </a:spcBef>
              <a:spcAft>
                <a:spcPts val="0"/>
              </a:spcAft>
              <a:buClr>
                <a:srgbClr val="969696"/>
              </a:buClr>
              <a:buSzPct val="130000"/>
              <a:buFont typeface="Wingdings" pitchFamily="2" charset="2"/>
              <a:buChar char="§"/>
              <a:tabLst>
                <a:tab pos="198946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ICME´s approach focuses on niche experts with proven industry track record and the provision of high qualified and tailor-made solutions for leading market players</a:t>
            </a:r>
            <a:endParaRPr lang="en-GB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  <a:p>
            <a:pPr marL="198946" indent="-198946" defTabSz="1113743" fontAlgn="auto">
              <a:lnSpc>
                <a:spcPct val="120000"/>
              </a:lnSpc>
              <a:spcBef>
                <a:spcPts val="671"/>
              </a:spcBef>
              <a:spcAft>
                <a:spcPts val="0"/>
              </a:spcAft>
              <a:buClr>
                <a:srgbClr val="969696"/>
              </a:buClr>
              <a:buSzPct val="130000"/>
              <a:tabLst>
                <a:tab pos="198946" algn="l"/>
              </a:tabLst>
              <a:defRPr/>
            </a:pPr>
            <a:endParaRPr lang="en-GB" sz="1300" b="1" kern="0" dirty="0" smtClean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81592" y="2186771"/>
            <a:ext cx="4452408" cy="4052546"/>
          </a:xfrm>
          <a:prstGeom prst="rect">
            <a:avLst/>
          </a:prstGeom>
          <a:solidFill>
            <a:srgbClr val="F0634C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2</a:t>
            </a:fld>
            <a:endParaRPr lang="de-DE" b="0" dirty="0"/>
          </a:p>
        </p:txBody>
      </p:sp>
      <p:sp>
        <p:nvSpPr>
          <p:cNvPr id="14" name="Textfeld 13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20100624_ICME-Study_Post-Crisis-Strategies </a:t>
            </a:r>
            <a:r>
              <a:rPr kumimoji="0" lang="de-DE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for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 CREM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632" y="168450"/>
            <a:ext cx="9601200" cy="388740"/>
          </a:xfrm>
        </p:spPr>
        <p:txBody>
          <a:bodyPr/>
          <a:lstStyle/>
          <a:p>
            <a:r>
              <a:rPr lang="en-US" sz="1500" dirty="0" smtClean="0"/>
              <a:t>ICME Client Structure</a:t>
            </a:r>
            <a:endParaRPr lang="en-US" sz="15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677856" y="750281"/>
            <a:ext cx="9325240" cy="603254"/>
          </a:xfrm>
        </p:spPr>
        <p:txBody>
          <a:bodyPr/>
          <a:lstStyle/>
          <a:p>
            <a:pPr defTabSz="1113743">
              <a:lnSpc>
                <a:spcPct val="90000"/>
              </a:lnSpc>
            </a:pPr>
            <a:r>
              <a:rPr lang="en-US" sz="1500" dirty="0" smtClean="0"/>
              <a:t>Leading management consultancy for Real Estate and Investment Management</a:t>
            </a:r>
            <a:endParaRPr lang="en-US" sz="1500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857646" y="2044347"/>
            <a:ext cx="53172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102315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>
              <a:solidFill>
                <a:srgbClr val="4BACC6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84797" y="2044347"/>
            <a:ext cx="3547322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102315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>
              <a:solidFill>
                <a:srgbClr val="4BACC6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487914" y="2298042"/>
            <a:ext cx="3550379" cy="26787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9183" indent="-199183" defTabSz="1159056" fontAlgn="auto">
              <a:lnSpc>
                <a:spcPct val="95000"/>
              </a:lnSpc>
              <a:spcBef>
                <a:spcPts val="673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Identification of trends in Real Estate Management and derivation of managerial implications </a:t>
            </a:r>
          </a:p>
          <a:p>
            <a:pPr marL="199183" indent="-199183" defTabSz="1159056" fontAlgn="auto">
              <a:lnSpc>
                <a:spcPct val="95000"/>
              </a:lnSpc>
              <a:spcBef>
                <a:spcPts val="673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Analysis of existing structures and processes regarding best-in-class-approaches in Real Estate Management:</a:t>
            </a:r>
          </a:p>
          <a:p>
            <a:pPr marL="572889" lvl="1" indent="-170728" defTabSz="1159056" fontAlgn="auto">
              <a:lnSpc>
                <a:spcPct val="95000"/>
              </a:lnSpc>
              <a:spcBef>
                <a:spcPts val="0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Real estate activities</a:t>
            </a:r>
          </a:p>
          <a:p>
            <a:pPr marL="572889" lvl="1" indent="-170728" defTabSz="1159056" fontAlgn="auto">
              <a:lnSpc>
                <a:spcPct val="95000"/>
              </a:lnSpc>
              <a:spcBef>
                <a:spcPts val="0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Business design</a:t>
            </a:r>
          </a:p>
          <a:p>
            <a:pPr marL="572889" lvl="1" indent="-170728" defTabSz="1159056" fontAlgn="auto">
              <a:lnSpc>
                <a:spcPct val="95000"/>
              </a:lnSpc>
              <a:spcBef>
                <a:spcPts val="0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Structures and processes</a:t>
            </a:r>
          </a:p>
          <a:p>
            <a:pPr marL="572889" lvl="1" indent="-170728" defTabSz="1159056" fontAlgn="auto">
              <a:lnSpc>
                <a:spcPct val="95000"/>
              </a:lnSpc>
              <a:spcBef>
                <a:spcPts val="0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Target groups and specific requirements</a:t>
            </a:r>
          </a:p>
          <a:p>
            <a:pPr marL="572889" lvl="1" indent="-170728" defTabSz="1159056" fontAlgn="auto">
              <a:lnSpc>
                <a:spcPct val="95000"/>
              </a:lnSpc>
              <a:spcBef>
                <a:spcPts val="0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Selection of external partners and service provider</a:t>
            </a:r>
          </a:p>
          <a:p>
            <a:pPr marL="572889" lvl="1" indent="-170728" defTabSz="1159056" fontAlgn="auto">
              <a:lnSpc>
                <a:spcPct val="95000"/>
              </a:lnSpc>
              <a:spcBef>
                <a:spcPts val="0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etc.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blackWhite">
          <a:xfrm>
            <a:off x="6510075" y="1774941"/>
            <a:ext cx="3521130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1023151" fontAlgn="auto"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lang="de-DE" sz="1300" dirty="0" smtClean="0">
                <a:solidFill>
                  <a:srgbClr val="4F81BD">
                    <a:lumMod val="50000"/>
                  </a:srgbClr>
                </a:solidFill>
                <a:latin typeface="Helvetica" pitchFamily="34" charset="0"/>
                <a:cs typeface="+mn-cs"/>
              </a:rPr>
              <a:t>ICME Services</a:t>
            </a:r>
          </a:p>
          <a:p>
            <a:pPr defTabSz="1023151" fontAlgn="auto"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lang="de-DE" sz="1300" dirty="0" smtClean="0">
              <a:solidFill>
                <a:srgbClr val="0F3B5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blackWhite">
          <a:xfrm>
            <a:off x="881592" y="1789539"/>
            <a:ext cx="5285852" cy="2000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1023151" fontAlgn="auto"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lang="de-DE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ICME Real Estate Management – Client </a:t>
            </a:r>
            <a:r>
              <a:rPr lang="en-US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Structure</a:t>
            </a:r>
            <a:endParaRPr lang="en-US" sz="1300" dirty="0">
              <a:solidFill>
                <a:srgbClr val="0F3B5A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uppieren 48"/>
          <p:cNvGrpSpPr/>
          <p:nvPr/>
        </p:nvGrpSpPr>
        <p:grpSpPr>
          <a:xfrm>
            <a:off x="249997" y="2175051"/>
            <a:ext cx="6750891" cy="4449000"/>
            <a:chOff x="-357222" y="2106613"/>
            <a:chExt cx="5784850" cy="4143375"/>
          </a:xfrm>
        </p:grpSpPr>
        <p:sp>
          <p:nvSpPr>
            <p:cNvPr id="14" name="AutoShape 6"/>
            <p:cNvSpPr>
              <a:spLocks noChangeAspect="1" noChangeArrowheads="1" noTextEdit="1"/>
            </p:cNvSpPr>
            <p:nvPr/>
          </p:nvSpPr>
          <p:spPr bwMode="auto">
            <a:xfrm>
              <a:off x="26953" y="2795588"/>
              <a:ext cx="5400675" cy="345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74590" y="2947988"/>
              <a:ext cx="4470400" cy="2913062"/>
              <a:chOff x="1147" y="1755"/>
              <a:chExt cx="2816" cy="1834"/>
            </a:xfrm>
          </p:grpSpPr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1147" y="1755"/>
                <a:ext cx="2816" cy="1834"/>
              </a:xfrm>
              <a:prstGeom prst="ellipse">
                <a:avLst/>
              </a:prstGeom>
              <a:noFill/>
              <a:ln w="9525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3151" eaLnBrk="0" hangingPunct="0"/>
                <a:endParaRPr lang="en-US" b="1" dirty="0">
                  <a:solidFill>
                    <a:srgbClr val="000000"/>
                  </a:solidFill>
                  <a:latin typeface="Helvetica" pitchFamily="34" charset="0"/>
                  <a:cs typeface="+mn-cs"/>
                </a:endParaRPr>
              </a:p>
            </p:txBody>
          </p:sp>
          <p:sp>
            <p:nvSpPr>
              <p:cNvPr id="22" name="Oval 9"/>
              <p:cNvSpPr>
                <a:spLocks noChangeArrowheads="1"/>
              </p:cNvSpPr>
              <p:nvPr/>
            </p:nvSpPr>
            <p:spPr bwMode="auto">
              <a:xfrm>
                <a:off x="1147" y="1755"/>
                <a:ext cx="2816" cy="1834"/>
              </a:xfrm>
              <a:prstGeom prst="ellipse">
                <a:avLst/>
              </a:prstGeom>
              <a:noFill/>
              <a:ln w="9525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3151" eaLnBrk="0" hangingPunct="0"/>
                <a:endParaRPr lang="en-US" b="1" dirty="0" smtClean="0">
                  <a:solidFill>
                    <a:srgbClr val="000000"/>
                  </a:solidFill>
                  <a:latin typeface="Helvetica" pitchFamily="34" charset="0"/>
                  <a:cs typeface="+mn-cs"/>
                </a:endParaRP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284253" y="3629025"/>
              <a:ext cx="2303462" cy="1489075"/>
              <a:chOff x="1846" y="2184"/>
              <a:chExt cx="1451" cy="938"/>
            </a:xfrm>
          </p:grpSpPr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1846" y="2184"/>
                <a:ext cx="1451" cy="9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23151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1846" y="2184"/>
                <a:ext cx="1451" cy="938"/>
              </a:xfrm>
              <a:prstGeom prst="ellipse">
                <a:avLst/>
              </a:prstGeom>
              <a:noFill/>
              <a:ln w="9525" cap="rnd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lIns="91418" tIns="45709" rIns="91418" bIns="45709"/>
              <a:lstStyle/>
              <a:p>
                <a:pPr defTabSz="1023151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1660490" y="2794000"/>
              <a:ext cx="1555750" cy="201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070987" y="2819795"/>
              <a:ext cx="748565" cy="2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i="1" dirty="0" err="1" smtClean="0">
                  <a:solidFill>
                    <a:srgbClr val="FF9905"/>
                  </a:solidFill>
                  <a:latin typeface="Calibri"/>
                  <a:cs typeface="+mn-cs"/>
                </a:rPr>
                <a:t>Corporates</a:t>
              </a:r>
              <a:endParaRPr lang="en-US" sz="2000" b="1" dirty="0">
                <a:solidFill>
                  <a:srgbClr val="FF9905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-203235" y="3425825"/>
              <a:ext cx="1287463" cy="4016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214278" y="3424238"/>
              <a:ext cx="518677" cy="2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Pension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258728" y="3625850"/>
              <a:ext cx="393404" cy="2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Funds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3557553" y="3459163"/>
              <a:ext cx="15589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3889340" y="3457575"/>
              <a:ext cx="853729" cy="2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Public Sector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-357222" y="4760913"/>
              <a:ext cx="1557337" cy="2016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31740" y="5083175"/>
              <a:ext cx="600271" cy="4299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Financial</a:t>
              </a:r>
              <a:b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</a:br>
              <a: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Sector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1660490" y="5656263"/>
              <a:ext cx="1555750" cy="400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1819240" y="5654675"/>
              <a:ext cx="1345265" cy="4299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Property&amp;</a:t>
              </a:r>
              <a:b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</a:br>
              <a:r>
                <a:rPr lang="en-US" sz="1500" i="1" dirty="0" err="1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Investmentmanager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2512978" y="5854700"/>
              <a:ext cx="56" cy="286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3557553" y="5086350"/>
              <a:ext cx="1558925" cy="201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3642180" y="5083175"/>
              <a:ext cx="1211309" cy="4299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Service Provider &amp;</a:t>
              </a:r>
            </a:p>
            <a:p>
              <a:pPr defTabSz="10231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i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Facility  Manager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pic>
          <p:nvPicPr>
            <p:cNvPr id="42" name="Picture 4" descr="Logo Original ICM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3165" y="4113213"/>
              <a:ext cx="1879600" cy="527050"/>
            </a:xfrm>
            <a:prstGeom prst="rect">
              <a:avLst/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</p:pic>
        <p:sp>
          <p:nvSpPr>
            <p:cNvPr id="43" name="Rectangle 44"/>
            <p:cNvSpPr>
              <a:spLocks noChangeArrowheads="1"/>
            </p:cNvSpPr>
            <p:nvPr/>
          </p:nvSpPr>
          <p:spPr bwMode="gray">
            <a:xfrm>
              <a:off x="380965" y="2106613"/>
              <a:ext cx="995363" cy="2079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Finance     </a:t>
              </a:r>
              <a:endParaRPr lang="en-US" sz="16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338478" y="2106613"/>
              <a:ext cx="1488011" cy="229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Facility Management</a:t>
              </a:r>
              <a:endParaRPr lang="en-US" sz="16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2070987" y="2106613"/>
              <a:ext cx="781862" cy="229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Real Estate</a:t>
              </a:r>
              <a:endParaRPr lang="en-US" sz="16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406365" y="2454275"/>
              <a:ext cx="990600" cy="150813"/>
            </a:xfrm>
            <a:custGeom>
              <a:avLst/>
              <a:gdLst>
                <a:gd name="T0" fmla="*/ 2147483647 w 7960"/>
                <a:gd name="T1" fmla="*/ 2147483647 h 260"/>
                <a:gd name="T2" fmla="*/ 0 w 7960"/>
                <a:gd name="T3" fmla="*/ 0 h 260"/>
                <a:gd name="T4" fmla="*/ 2147483647 w 7960"/>
                <a:gd name="T5" fmla="*/ 0 h 260"/>
                <a:gd name="T6" fmla="*/ 2147483647 w 7960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60"/>
                <a:gd name="T13" fmla="*/ 0 h 260"/>
                <a:gd name="T14" fmla="*/ 7960 w 7960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60" h="260">
                  <a:moveTo>
                    <a:pt x="3980" y="260"/>
                  </a:moveTo>
                  <a:lnTo>
                    <a:pt x="0" y="0"/>
                  </a:lnTo>
                  <a:lnTo>
                    <a:pt x="7960" y="0"/>
                  </a:lnTo>
                  <a:lnTo>
                    <a:pt x="3980" y="26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1946240" y="2454275"/>
              <a:ext cx="990600" cy="150813"/>
            </a:xfrm>
            <a:custGeom>
              <a:avLst/>
              <a:gdLst>
                <a:gd name="T0" fmla="*/ 2147483647 w 7960"/>
                <a:gd name="T1" fmla="*/ 2147483647 h 260"/>
                <a:gd name="T2" fmla="*/ 0 w 7960"/>
                <a:gd name="T3" fmla="*/ 0 h 260"/>
                <a:gd name="T4" fmla="*/ 2147483647 w 7960"/>
                <a:gd name="T5" fmla="*/ 0 h 260"/>
                <a:gd name="T6" fmla="*/ 2147483647 w 7960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60"/>
                <a:gd name="T13" fmla="*/ 0 h 260"/>
                <a:gd name="T14" fmla="*/ 7960 w 7960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60" h="260">
                  <a:moveTo>
                    <a:pt x="3980" y="260"/>
                  </a:moveTo>
                  <a:lnTo>
                    <a:pt x="0" y="0"/>
                  </a:lnTo>
                  <a:lnTo>
                    <a:pt x="7960" y="0"/>
                  </a:lnTo>
                  <a:lnTo>
                    <a:pt x="3980" y="26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23151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3600415" y="2454275"/>
              <a:ext cx="990600" cy="150813"/>
            </a:xfrm>
            <a:custGeom>
              <a:avLst/>
              <a:gdLst>
                <a:gd name="T0" fmla="*/ 2147483647 w 7960"/>
                <a:gd name="T1" fmla="*/ 2147483647 h 260"/>
                <a:gd name="T2" fmla="*/ 0 w 7960"/>
                <a:gd name="T3" fmla="*/ 0 h 260"/>
                <a:gd name="T4" fmla="*/ 2147483647 w 7960"/>
                <a:gd name="T5" fmla="*/ 0 h 260"/>
                <a:gd name="T6" fmla="*/ 2147483647 w 7960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60"/>
                <a:gd name="T13" fmla="*/ 0 h 260"/>
                <a:gd name="T14" fmla="*/ 7960 w 7960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60" h="260">
                  <a:moveTo>
                    <a:pt x="3980" y="260"/>
                  </a:moveTo>
                  <a:lnTo>
                    <a:pt x="0" y="0"/>
                  </a:lnTo>
                  <a:lnTo>
                    <a:pt x="7960" y="0"/>
                  </a:lnTo>
                  <a:lnTo>
                    <a:pt x="3980" y="260"/>
                  </a:lnTo>
                  <a:close/>
                </a:path>
              </a:pathLst>
            </a:cu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1023151" eaLnBrk="0" hangingPunct="0"/>
              <a:endParaRPr lang="en-US" sz="20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56957" y="2452065"/>
              <a:ext cx="990600" cy="150813"/>
            </a:xfrm>
            <a:custGeom>
              <a:avLst/>
              <a:gdLst>
                <a:gd name="T0" fmla="*/ 2147483647 w 7960"/>
                <a:gd name="T1" fmla="*/ 2147483647 h 260"/>
                <a:gd name="T2" fmla="*/ 0 w 7960"/>
                <a:gd name="T3" fmla="*/ 0 h 260"/>
                <a:gd name="T4" fmla="*/ 2147483647 w 7960"/>
                <a:gd name="T5" fmla="*/ 0 h 260"/>
                <a:gd name="T6" fmla="*/ 2147483647 w 7960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60"/>
                <a:gd name="T13" fmla="*/ 0 h 260"/>
                <a:gd name="T14" fmla="*/ 7960 w 7960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60" h="260">
                  <a:moveTo>
                    <a:pt x="3980" y="260"/>
                  </a:moveTo>
                  <a:lnTo>
                    <a:pt x="0" y="0"/>
                  </a:lnTo>
                  <a:lnTo>
                    <a:pt x="7960" y="0"/>
                  </a:lnTo>
                  <a:lnTo>
                    <a:pt x="3980" y="260"/>
                  </a:lnTo>
                  <a:close/>
                </a:path>
              </a:pathLst>
            </a:cu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1023151" eaLnBrk="0" hangingPunct="0"/>
              <a:endParaRPr lang="en-US" sz="20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1999569" y="2452065"/>
              <a:ext cx="990600" cy="150813"/>
            </a:xfrm>
            <a:custGeom>
              <a:avLst/>
              <a:gdLst>
                <a:gd name="T0" fmla="*/ 2147483647 w 7960"/>
                <a:gd name="T1" fmla="*/ 2147483647 h 260"/>
                <a:gd name="T2" fmla="*/ 0 w 7960"/>
                <a:gd name="T3" fmla="*/ 0 h 260"/>
                <a:gd name="T4" fmla="*/ 2147483647 w 7960"/>
                <a:gd name="T5" fmla="*/ 0 h 260"/>
                <a:gd name="T6" fmla="*/ 2147483647 w 7960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60"/>
                <a:gd name="T13" fmla="*/ 0 h 260"/>
                <a:gd name="T14" fmla="*/ 7960 w 7960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60" h="260">
                  <a:moveTo>
                    <a:pt x="3980" y="260"/>
                  </a:moveTo>
                  <a:lnTo>
                    <a:pt x="0" y="0"/>
                  </a:lnTo>
                  <a:lnTo>
                    <a:pt x="7960" y="0"/>
                  </a:lnTo>
                  <a:lnTo>
                    <a:pt x="3980" y="260"/>
                  </a:lnTo>
                  <a:close/>
                </a:path>
              </a:pathLst>
            </a:cu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1023151" eaLnBrk="0" hangingPunct="0"/>
              <a:endParaRPr lang="en-US" sz="20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6500822" y="5278449"/>
            <a:ext cx="3550379" cy="904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8946" indent="-198946" defTabSz="1159056" fontAlgn="auto">
              <a:lnSpc>
                <a:spcPct val="110000"/>
              </a:lnSpc>
              <a:spcBef>
                <a:spcPts val="673"/>
              </a:spcBef>
              <a:spcAft>
                <a:spcPts val="673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Professionalization in Real Estate Management through development and implementation of customized best-practice-solutions</a:t>
            </a:r>
          </a:p>
        </p:txBody>
      </p:sp>
      <p:sp>
        <p:nvSpPr>
          <p:cNvPr id="4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3</a:t>
            </a:fld>
            <a:endParaRPr lang="de-DE" b="0" dirty="0"/>
          </a:p>
        </p:txBody>
      </p:sp>
      <p:sp>
        <p:nvSpPr>
          <p:cNvPr id="57" name="Textfeld 56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20100624_ICME-Study_Post-Crisis-Strategies </a:t>
            </a:r>
            <a:r>
              <a:rPr kumimoji="0" lang="de-DE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for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 CREM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625" y="168450"/>
            <a:ext cx="9601200" cy="388740"/>
          </a:xfrm>
        </p:spPr>
        <p:txBody>
          <a:bodyPr/>
          <a:lstStyle/>
          <a:p>
            <a:r>
              <a:rPr lang="de-DE" sz="1500" dirty="0" smtClean="0"/>
              <a:t>ICME References</a:t>
            </a:r>
            <a:endParaRPr lang="de-DE" sz="15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680099" y="748072"/>
            <a:ext cx="9325240" cy="603254"/>
          </a:xfrm>
        </p:spPr>
        <p:txBody>
          <a:bodyPr/>
          <a:lstStyle/>
          <a:p>
            <a:r>
              <a:rPr lang="en-US" sz="1500" dirty="0" smtClean="0"/>
              <a:t>Selected references of our consultant team in Real Estate and Investment Management</a:t>
            </a:r>
            <a:endParaRPr lang="de-DE" sz="1500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881592" y="2044347"/>
            <a:ext cx="2100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102315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>
              <a:solidFill>
                <a:srgbClr val="4BACC6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blackWhite">
          <a:xfrm>
            <a:off x="881592" y="1774863"/>
            <a:ext cx="1977588" cy="2000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1023151" fontAlgn="auto"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lang="de-DE" sz="1300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Corporates</a:t>
            </a:r>
            <a:endParaRPr lang="de-DE" sz="1300" dirty="0">
              <a:solidFill>
                <a:srgbClr val="0F3B5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278744" y="2044347"/>
            <a:ext cx="2100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102315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>
              <a:solidFill>
                <a:srgbClr val="4BACC6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blackWhite">
          <a:xfrm>
            <a:off x="3273071" y="1774863"/>
            <a:ext cx="1977588" cy="2000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1023151" fontAlgn="auto"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lang="de-DE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Public </a:t>
            </a:r>
            <a:r>
              <a:rPr lang="de-DE" sz="1300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Sector</a:t>
            </a:r>
            <a:endParaRPr lang="de-DE" sz="1300" dirty="0" smtClean="0">
              <a:solidFill>
                <a:srgbClr val="0F3B5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5680200" y="2044347"/>
            <a:ext cx="2100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102315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>
              <a:solidFill>
                <a:srgbClr val="4BACC6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blackWhite">
          <a:xfrm>
            <a:off x="5764717" y="1573257"/>
            <a:ext cx="2242636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1023151" fontAlgn="auto"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lang="de-DE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Property &amp;</a:t>
            </a:r>
            <a:br>
              <a:rPr lang="de-DE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</a:br>
            <a:r>
              <a:rPr lang="de-DE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Asset Manager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8022523" y="2044278"/>
            <a:ext cx="2016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102315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>
              <a:solidFill>
                <a:srgbClr val="4BACC6">
                  <a:lumMod val="25000"/>
                </a:srgb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blackWhite">
          <a:xfrm>
            <a:off x="8107041" y="1573257"/>
            <a:ext cx="197758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1023151" fontAlgn="auto"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lang="de-DE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Service Provider &amp; </a:t>
            </a:r>
            <a:br>
              <a:rPr lang="de-DE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</a:br>
            <a:r>
              <a:rPr lang="de-DE" sz="1300" dirty="0" err="1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Facility</a:t>
            </a:r>
            <a:r>
              <a:rPr lang="de-DE" sz="1300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 Manager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3250392" y="2175052"/>
            <a:ext cx="2083608" cy="49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75" tIns="46536" rIns="93075" bIns="46536">
            <a:spAutoFit/>
          </a:bodyPr>
          <a:lstStyle/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Bundesministerium </a:t>
            </a: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der Finanzen 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Italienisches </a:t>
            </a: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/>
            </a:r>
            <a:b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</a:b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Finanzministerium      </a:t>
            </a:r>
            <a:b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</a:b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Agenzia</a:t>
            </a: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 </a:t>
            </a: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del </a:t>
            </a:r>
            <a:r>
              <a:rPr lang="de-DE" dirty="0" err="1">
                <a:solidFill>
                  <a:prstClr val="black"/>
                </a:solidFill>
                <a:latin typeface="Helvetica" pitchFamily="34" charset="0"/>
                <a:cs typeface="+mn-cs"/>
              </a:rPr>
              <a:t>Demanio</a:t>
            </a:r>
            <a:endParaRPr lang="de-DE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Bundesländer/ Landes-</a:t>
            </a:r>
            <a:r>
              <a:rPr lang="de-DE" dirty="0" err="1">
                <a:solidFill>
                  <a:prstClr val="black"/>
                </a:solidFill>
                <a:latin typeface="Helvetica" pitchFamily="34" charset="0"/>
                <a:cs typeface="+mn-cs"/>
              </a:rPr>
              <a:t>regierungen</a:t>
            </a: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von:  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Brandenburg       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Hessen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Niedersachsen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Mecklenburg- Vorpommern 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NRW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Sachsen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Steiermark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srgbClr val="EEECE1"/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Städte: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Düsseldorf</a:t>
            </a:r>
          </a:p>
          <a:p>
            <a:pPr marL="355396" lvl="1" indent="-87262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  Hamburg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Arbeitsmarktservice Österreich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LMBV – </a:t>
            </a:r>
            <a:r>
              <a:rPr lang="de-DE" sz="900" dirty="0">
                <a:solidFill>
                  <a:prstClr val="black"/>
                </a:solidFill>
                <a:latin typeface="Helvetica" pitchFamily="34" charset="0"/>
                <a:cs typeface="+mn-cs"/>
              </a:rPr>
              <a:t>Lausitzer und Mitteldeutschen Bergbau- Verwaltungsgesellschaft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buSzPct val="130000"/>
              <a:buFont typeface="Wingdings" pitchFamily="2" charset="2"/>
              <a:buChar char="§"/>
              <a:defRPr/>
            </a:pPr>
            <a:endParaRPr lang="de-DE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srgbClr val="EEECE1"/>
              </a:buClr>
              <a:buSzPct val="130000"/>
              <a:buFont typeface="Wingdings" pitchFamily="2" charset="2"/>
              <a:buChar char="§"/>
              <a:defRPr/>
            </a:pPr>
            <a:endParaRPr lang="de-DE" dirty="0">
              <a:solidFill>
                <a:prstClr val="black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881593" y="2175052"/>
            <a:ext cx="2118767" cy="4918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3075" tIns="46536" rIns="93075" bIns="46536">
            <a:spAutoFit/>
          </a:bodyPr>
          <a:lstStyle/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BayWa</a:t>
            </a:r>
            <a:endParaRPr lang="de-DE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Beiersdorf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Bombardier</a:t>
            </a:r>
            <a:endParaRPr lang="de-CH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Deutsche Telekom</a:t>
            </a:r>
            <a:endParaRPr lang="de-CH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Daimler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EADS</a:t>
            </a:r>
            <a:endParaRPr lang="de-CH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EDF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err="1">
                <a:solidFill>
                  <a:prstClr val="black"/>
                </a:solidFill>
                <a:latin typeface="Helvetica" pitchFamily="34" charset="0"/>
                <a:cs typeface="+mn-cs"/>
              </a:rPr>
              <a:t>EnBW</a:t>
            </a: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 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E.ON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Ford</a:t>
            </a:r>
            <a:endParaRPr lang="de-CH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France Telecom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Gas de France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Kaindl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Lufthansa</a:t>
            </a:r>
            <a:endParaRPr lang="de-DE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Metro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MGVV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Orange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Sulzer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Helvetica" pitchFamily="34" charset="0"/>
                <a:cs typeface="+mn-cs"/>
              </a:rPr>
              <a:t>Thales Aerospace</a:t>
            </a:r>
            <a:endParaRPr lang="de-CH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RWE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Siemens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>
                <a:solidFill>
                  <a:prstClr val="black"/>
                </a:solidFill>
                <a:latin typeface="Helvetica" pitchFamily="34" charset="0"/>
                <a:cs typeface="+mn-cs"/>
              </a:rPr>
              <a:t>VW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srgbClr val="EEECE1"/>
              </a:buClr>
              <a:buSzPct val="130000"/>
              <a:buFont typeface="Wingdings" pitchFamily="2" charset="2"/>
              <a:buChar char="§"/>
              <a:defRPr/>
            </a:pPr>
            <a:endParaRPr lang="de-CH" dirty="0">
              <a:solidFill>
                <a:prstClr val="black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gray">
          <a:xfrm>
            <a:off x="5667377" y="2178434"/>
            <a:ext cx="2250297" cy="474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75" tIns="46536" rIns="93075" bIns="46536">
            <a:spAutoFit/>
          </a:bodyPr>
          <a:lstStyle/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Bank Austria Real </a:t>
            </a: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Invest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Bayerische Immobilien Gruppe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Bayerische Landesbank (LWS, Telos)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Bouygues</a:t>
            </a: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 </a:t>
            </a:r>
            <a:r>
              <a:rPr lang="de-CH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Immobilier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CA Immo / </a:t>
            </a: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Vivico</a:t>
            </a:r>
            <a:endParaRPr lang="de-DE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Catella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CBB Holding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CorpusSireo</a:t>
            </a: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 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Die Schweizerische         Post Immobilien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E.ON </a:t>
            </a: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Invest</a:t>
            </a:r>
            <a:endParaRPr lang="de-DE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ERGO Trust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iii-investments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MEAG </a:t>
            </a:r>
            <a:r>
              <a:rPr lang="de-CH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Assetmanagement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Raiffeisen Immobilien KAG Österreich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Pirelli RE, </a:t>
            </a: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BauBeCon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PSP Swiss Property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Union Investment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buSzPct val="130000"/>
              <a:defRPr/>
            </a:pPr>
            <a:endParaRPr lang="de-CH" kern="0" dirty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buSzPct val="130000"/>
              <a:buFont typeface="Wingdings" pitchFamily="2" charset="2"/>
              <a:buChar char="§"/>
              <a:defRPr/>
            </a:pPr>
            <a:endParaRPr lang="de-CH" kern="0" dirty="0">
              <a:solidFill>
                <a:prstClr val="black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gray">
          <a:xfrm>
            <a:off x="8001020" y="2175052"/>
            <a:ext cx="2037273" cy="4579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3075" tIns="46536" rIns="93075" bIns="46536">
            <a:spAutoFit/>
          </a:bodyPr>
          <a:lstStyle/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DeTe Immobilien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InfraServ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E.ON FM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Dekonta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PharmaServ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Johnson </a:t>
            </a:r>
            <a:r>
              <a:rPr lang="de-CH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Contol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Krankenhaus München Harlaching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Krankenhaus </a:t>
            </a: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Charitè</a:t>
            </a:r>
            <a:endParaRPr lang="de-CH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LIVIT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MIBAG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HSG-Zander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RWE Systeme Immobilien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Siemens (SGM)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CH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Stadtwerke Wuppertal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Stadtwerke München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Stadtwerke </a:t>
            </a: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Duisbrug</a:t>
            </a:r>
            <a:endParaRPr lang="de-DE" dirty="0" smtClean="0">
              <a:solidFill>
                <a:prstClr val="black"/>
              </a:solidFill>
              <a:latin typeface="Helvetica" pitchFamily="34" charset="0"/>
              <a:cs typeface="+mn-cs"/>
            </a:endParaRP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Strabag</a:t>
            </a: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 PFS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Universitäts</a:t>
            </a:r>
            <a:r>
              <a:rPr lang="de-DE" dirty="0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 Klinikum  Hamburg-Eppendorf</a:t>
            </a:r>
          </a:p>
          <a:p>
            <a:pPr marL="271306" indent="-271306" defTabSz="1023151" fontAlgn="auto">
              <a:spcBef>
                <a:spcPct val="25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30000"/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prstClr val="black"/>
                </a:solidFill>
                <a:latin typeface="Helvetica" pitchFamily="34" charset="0"/>
                <a:cs typeface="+mn-cs"/>
              </a:rPr>
              <a:t>Vivantes</a:t>
            </a:r>
            <a:endParaRPr lang="de-CH" dirty="0">
              <a:solidFill>
                <a:prstClr val="black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4</a:t>
            </a:fld>
            <a:endParaRPr lang="de-DE" b="0" dirty="0"/>
          </a:p>
        </p:txBody>
      </p:sp>
      <p:sp>
        <p:nvSpPr>
          <p:cNvPr id="29" name="Textfeld 28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20100624_ICME-Study_Post-Crisis-Strategies </a:t>
            </a:r>
            <a:r>
              <a:rPr kumimoji="0" lang="de-DE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for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" pitchFamily="34" charset="0"/>
              </a:rPr>
              <a:t> CREM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5" name="Rectangle 3"/>
          <p:cNvSpPr>
            <a:spLocks noChangeArrowheads="1"/>
          </p:cNvSpPr>
          <p:nvPr/>
        </p:nvSpPr>
        <p:spPr bwMode="blackWhite">
          <a:xfrm>
            <a:off x="784806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94812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de-DE" sz="1500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Index</a:t>
            </a:r>
          </a:p>
        </p:txBody>
      </p:sp>
      <p:grpSp>
        <p:nvGrpSpPr>
          <p:cNvPr id="2" name="Gruppieren 26"/>
          <p:cNvGrpSpPr/>
          <p:nvPr/>
        </p:nvGrpSpPr>
        <p:grpSpPr>
          <a:xfrm>
            <a:off x="785722" y="2389145"/>
            <a:ext cx="9223143" cy="307777"/>
            <a:chOff x="754327" y="1704744"/>
            <a:chExt cx="9223143" cy="307777"/>
          </a:xfrm>
        </p:grpSpPr>
        <p:sp>
          <p:nvSpPr>
            <p:cNvPr id="9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accent5">
                      <a:lumMod val="25000"/>
                    </a:schemeClr>
                  </a:solidFill>
                  <a:latin typeface="Helvetica" pitchFamily="34" charset="0"/>
                  <a:cs typeface="Helvetica" pitchFamily="34" charset="0"/>
                </a:rPr>
                <a:t>Introduction of the study</a:t>
              </a:r>
            </a:p>
          </p:txBody>
        </p:sp>
        <p:sp>
          <p:nvSpPr>
            <p:cNvPr id="10" name="Textfram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accent5">
                      <a:lumMod val="25000"/>
                    </a:schemeClr>
                  </a:solidFill>
                  <a:latin typeface="Helvetica" pitchFamily="34" charset="0"/>
                  <a:cs typeface="Helvetica" pitchFamily="34" charset="0"/>
                </a:rPr>
                <a:t>B.</a:t>
              </a:r>
              <a:endParaRPr lang="de-DE" altLang="de-DE" sz="2000" b="0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fram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accent5">
                      <a:lumMod val="25000"/>
                    </a:schemeClr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de-DE" altLang="de-DE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3" name="Gruppieren 28"/>
          <p:cNvGrpSpPr/>
          <p:nvPr/>
        </p:nvGrpSpPr>
        <p:grpSpPr>
          <a:xfrm>
            <a:off x="785719" y="3061490"/>
            <a:ext cx="9223144" cy="1067518"/>
            <a:chOff x="754327" y="2619359"/>
            <a:chExt cx="9223144" cy="1067517"/>
          </a:xfrm>
        </p:grpSpPr>
        <p:sp>
          <p:nvSpPr>
            <p:cNvPr id="15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4721" y="2686603"/>
              <a:ext cx="6480000" cy="1000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The crisis in 2009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Initial situation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Effect for </a:t>
              </a:r>
              <a:r>
                <a:rPr lang="en-US" sz="1500" dirty="0" err="1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corporates</a:t>
              </a: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 and CREM 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Targets for CREM </a:t>
              </a:r>
            </a:p>
          </p:txBody>
        </p:sp>
        <p:sp>
          <p:nvSpPr>
            <p:cNvPr id="16" name="Textfram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4327" y="2619359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C.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" name="Textframe 2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884497" y="2685874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7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4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5</a:t>
            </a:fld>
            <a:endParaRPr lang="de-DE" b="0" dirty="0"/>
          </a:p>
        </p:txBody>
      </p:sp>
      <p:grpSp>
        <p:nvGrpSpPr>
          <p:cNvPr id="4" name="Gruppieren 46"/>
          <p:cNvGrpSpPr/>
          <p:nvPr/>
        </p:nvGrpSpPr>
        <p:grpSpPr>
          <a:xfrm>
            <a:off x="785722" y="4493576"/>
            <a:ext cx="9223143" cy="811035"/>
            <a:chOff x="754327" y="2619361"/>
            <a:chExt cx="9223143" cy="811035"/>
          </a:xfrm>
        </p:grpSpPr>
        <p:sp>
          <p:nvSpPr>
            <p:cNvPr id="48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4721" y="2686603"/>
              <a:ext cx="6480000" cy="743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Activities at the crisis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Activities undertook in 2009</a:t>
              </a:r>
              <a:endParaRPr lang="de-DE" sz="15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  <a:p>
              <a:pPr marL="180874" indent="-180874" eaLnBrk="0" hangingPunct="0"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8520150" algn="r"/>
                </a:tabLst>
                <a:defRPr/>
              </a:pPr>
              <a:endParaRPr lang="de-DE" sz="15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" name="Textframe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4327" y="2619361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D.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" name="Textframe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800690" y="2685876"/>
              <a:ext cx="176780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11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" name="Gruppieren 50"/>
          <p:cNvGrpSpPr/>
          <p:nvPr/>
        </p:nvGrpSpPr>
        <p:grpSpPr>
          <a:xfrm>
            <a:off x="785722" y="5669177"/>
            <a:ext cx="9223143" cy="307777"/>
            <a:chOff x="754327" y="2619361"/>
            <a:chExt cx="9223143" cy="307777"/>
          </a:xfrm>
        </p:grpSpPr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4721" y="2686603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Recommendation for 2010</a:t>
              </a:r>
            </a:p>
          </p:txBody>
        </p:sp>
        <p:sp>
          <p:nvSpPr>
            <p:cNvPr id="53" name="Textfram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4327" y="2619361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E.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frame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91522" y="2685876"/>
              <a:ext cx="185948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26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20" name="Gruppieren 26"/>
          <p:cNvGrpSpPr/>
          <p:nvPr/>
        </p:nvGrpSpPr>
        <p:grpSpPr>
          <a:xfrm>
            <a:off x="801157" y="1716800"/>
            <a:ext cx="9223143" cy="307777"/>
            <a:chOff x="754327" y="1704744"/>
            <a:chExt cx="9223143" cy="307777"/>
          </a:xfrm>
        </p:grpSpPr>
        <p:sp>
          <p:nvSpPr>
            <p:cNvPr id="21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ICME</a:t>
              </a:r>
            </a:p>
          </p:txBody>
        </p:sp>
        <p:sp>
          <p:nvSpPr>
            <p:cNvPr id="22" name="Textfram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" name="Textframe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Text Box 7"/>
          <p:cNvSpPr txBox="1">
            <a:spLocks noChangeArrowheads="1"/>
          </p:cNvSpPr>
          <p:nvPr/>
        </p:nvSpPr>
        <p:spPr bwMode="auto">
          <a:xfrm>
            <a:off x="3843376" y="1648885"/>
            <a:ext cx="55753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Description and Results</a:t>
            </a:r>
            <a:endParaRPr lang="en-US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1504261" name="Text Box 15"/>
          <p:cNvSpPr txBox="1">
            <a:spLocks noChangeArrowheads="1"/>
          </p:cNvSpPr>
          <p:nvPr/>
        </p:nvSpPr>
        <p:spPr bwMode="auto">
          <a:xfrm>
            <a:off x="3843371" y="2262182"/>
            <a:ext cx="6148387" cy="126007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107940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The basic questions of the study :</a:t>
            </a:r>
          </a:p>
          <a:p>
            <a:pPr marL="321783" lvl="1" indent="-161599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How strong was the influence of the crisis for CREM?</a:t>
            </a:r>
          </a:p>
          <a:p>
            <a:pPr marL="321783" lvl="1" indent="-161599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What were the reasons for the lower effects for CREM?</a:t>
            </a:r>
          </a:p>
          <a:p>
            <a:pPr marL="321783" lvl="1" indent="-161599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Which measures were in use and which one have positive long term effects for the company as well as for CREM?</a:t>
            </a:r>
          </a:p>
          <a:p>
            <a:pPr marL="321783" lvl="1" indent="-161599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Which requirements are necessary for future CREM?</a:t>
            </a:r>
          </a:p>
        </p:txBody>
      </p:sp>
      <p:sp>
        <p:nvSpPr>
          <p:cNvPr id="1504262" name="Text Box 16"/>
          <p:cNvSpPr txBox="1">
            <a:spLocks noChangeArrowheads="1"/>
          </p:cNvSpPr>
          <p:nvPr/>
        </p:nvSpPr>
        <p:spPr bwMode="auto">
          <a:xfrm>
            <a:off x="3843371" y="3859888"/>
            <a:ext cx="6148387" cy="14970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107940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Online interviews with selected panel</a:t>
            </a:r>
          </a:p>
          <a:p>
            <a:pPr marL="321783" lvl="1" indent="-161599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68 companies were invited to the internet survey:</a:t>
            </a:r>
          </a:p>
          <a:p>
            <a:pPr marL="477710" lvl="2" indent="-15593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30 German companies, 15 Italian, 15 Austrian, 8 Suisse </a:t>
            </a:r>
          </a:p>
          <a:p>
            <a:pPr marL="477710" lvl="2" indent="-15593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Focus on: Germany, Austria, Switzerland, Italy</a:t>
            </a:r>
          </a:p>
          <a:p>
            <a:pPr marL="321783" lvl="1" indent="-16585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12 experts (companies, service provider, and science) were interviewed  by our consultants</a:t>
            </a:r>
          </a:p>
          <a:p>
            <a:pPr marL="321783" lvl="1" indent="-16585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Results have been confirmed by additional research and experience</a:t>
            </a:r>
          </a:p>
          <a:p>
            <a:pPr marL="360164" lvl="1" indent="-180874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de-CH" b="0" dirty="0">
              <a:latin typeface="Helvetica" pitchFamily="34" charset="0"/>
            </a:endParaRPr>
          </a:p>
        </p:txBody>
      </p:sp>
      <p:sp>
        <p:nvSpPr>
          <p:cNvPr id="1504264" name="Text Box 18"/>
          <p:cNvSpPr txBox="1">
            <a:spLocks noChangeArrowheads="1"/>
          </p:cNvSpPr>
          <p:nvPr/>
        </p:nvSpPr>
        <p:spPr bwMode="auto">
          <a:xfrm>
            <a:off x="3843377" y="5660737"/>
            <a:ext cx="5995987" cy="68453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107940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Rate of return of 54% (as of 01th June 2010)</a:t>
            </a:r>
          </a:p>
          <a:p>
            <a:pPr marL="321783" lvl="1" indent="-161599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37 companies (54%)</a:t>
            </a:r>
          </a:p>
          <a:p>
            <a:pPr marL="321783" lvl="1" indent="-161599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Helvetica" pitchFamily="34" charset="0"/>
              </a:rPr>
              <a:t>9 Italian companies are included</a:t>
            </a:r>
          </a:p>
        </p:txBody>
      </p:sp>
      <p:sp>
        <p:nvSpPr>
          <p:cNvPr id="1504265" name="Line 19"/>
          <p:cNvSpPr>
            <a:spLocks noChangeShapeType="1"/>
          </p:cNvSpPr>
          <p:nvPr/>
        </p:nvSpPr>
        <p:spPr bwMode="gray">
          <a:xfrm>
            <a:off x="784801" y="1952980"/>
            <a:ext cx="2232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de-DE" sz="1200" dirty="0">
              <a:latin typeface="Helvetica" pitchFamily="34" charset="0"/>
            </a:endParaRPr>
          </a:p>
        </p:txBody>
      </p:sp>
      <p:sp>
        <p:nvSpPr>
          <p:cNvPr id="1504266" name="Text Box 20"/>
          <p:cNvSpPr txBox="1">
            <a:spLocks noChangeArrowheads="1"/>
          </p:cNvSpPr>
          <p:nvPr/>
        </p:nvSpPr>
        <p:spPr bwMode="auto">
          <a:xfrm>
            <a:off x="784800" y="1648885"/>
            <a:ext cx="20097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Procedure </a:t>
            </a:r>
            <a:endParaRPr lang="en-US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58379" name="Rectangle 16"/>
          <p:cNvSpPr>
            <a:spLocks noChangeArrowheads="1"/>
          </p:cNvSpPr>
          <p:nvPr/>
        </p:nvSpPr>
        <p:spPr bwMode="auto">
          <a:xfrm>
            <a:off x="781323" y="499088"/>
            <a:ext cx="9251982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888799">
              <a:lnSpc>
                <a:spcPct val="90000"/>
              </a:lnSpc>
            </a:pPr>
            <a:r>
              <a:rPr lang="en-US" sz="1500" dirty="0" smtClean="0">
                <a:latin typeface="Helvetica" pitchFamily="34" charset="0"/>
              </a:rPr>
              <a:t>Effects and „lessons learned“ from the crisis for Corporate Real Estate Management (CREM)</a:t>
            </a:r>
            <a:endParaRPr lang="en-US" sz="1500" dirty="0">
              <a:latin typeface="Helvetica" pitchFamily="34" charset="0"/>
            </a:endParaRPr>
          </a:p>
        </p:txBody>
      </p:sp>
      <p:sp>
        <p:nvSpPr>
          <p:cNvPr id="1504273" name="Rectangle 17"/>
          <p:cNvSpPr>
            <a:spLocks noChangeArrowheads="1"/>
          </p:cNvSpPr>
          <p:nvPr/>
        </p:nvSpPr>
        <p:spPr bwMode="blackWhite">
          <a:xfrm>
            <a:off x="784801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88799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Structure and targets of the study</a:t>
            </a:r>
            <a:endParaRPr lang="en-US" sz="1500" dirty="0">
              <a:solidFill>
                <a:schemeClr val="accent5">
                  <a:lumMod val="25000"/>
                </a:schemeClr>
              </a:solidFill>
              <a:latin typeface="Helvetica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796934" y="2262178"/>
            <a:ext cx="1966913" cy="592137"/>
          </a:xfrm>
          <a:prstGeom prst="roundRect">
            <a:avLst>
              <a:gd name="adj" fmla="val 829"/>
            </a:avLst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Topic</a:t>
            </a:r>
          </a:p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&amp; target</a:t>
            </a:r>
            <a:endParaRPr lang="en-US" kern="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796934" y="3859887"/>
            <a:ext cx="1966913" cy="592137"/>
          </a:xfrm>
          <a:prstGeom prst="roundRect">
            <a:avLst>
              <a:gd name="adj" fmla="val 2808"/>
            </a:avLst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Procedure</a:t>
            </a:r>
            <a:endParaRPr lang="en-US" kern="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796934" y="5660729"/>
            <a:ext cx="1966913" cy="592137"/>
          </a:xfrm>
          <a:prstGeom prst="roundRect">
            <a:avLst>
              <a:gd name="adj" fmla="val 0"/>
            </a:avLst>
          </a:prstGeom>
          <a:solidFill>
            <a:srgbClr val="0F3B5A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8799" eaLnBrk="0" hangingPunct="0">
              <a:buClr>
                <a:schemeClr val="bg2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Helvetica" pitchFamily="34" charset="0"/>
              </a:rPr>
              <a:t>Rate of return</a:t>
            </a:r>
            <a:endParaRPr lang="en-US" kern="0" dirty="0">
              <a:solidFill>
                <a:schemeClr val="bg1"/>
              </a:solidFill>
              <a:latin typeface="Helvetica" pitchFamily="34" charset="0"/>
            </a:endParaRPr>
          </a:p>
        </p:txBody>
      </p:sp>
      <p:grpSp>
        <p:nvGrpSpPr>
          <p:cNvPr id="2" name="Gruppieren 31"/>
          <p:cNvGrpSpPr/>
          <p:nvPr/>
        </p:nvGrpSpPr>
        <p:grpSpPr>
          <a:xfrm>
            <a:off x="3262300" y="2179638"/>
            <a:ext cx="357191" cy="4679950"/>
            <a:chOff x="4476744" y="2142910"/>
            <a:chExt cx="357191" cy="4724982"/>
          </a:xfrm>
        </p:grpSpPr>
        <p:cxnSp>
          <p:nvCxnSpPr>
            <p:cNvPr id="33" name="LeanLine Horizontal 63368229030377163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rot="16200000" flipH="1">
              <a:off x="2324051" y="4501918"/>
              <a:ext cx="4724982" cy="6966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 bwMode="gray">
            <a:xfrm>
              <a:off x="4476744" y="4219579"/>
              <a:ext cx="357190" cy="5715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de-DE">
                <a:latin typeface="Helvetica" pitchFamily="34" charset="0"/>
              </a:endParaRPr>
            </a:p>
          </p:txBody>
        </p:sp>
        <p:sp>
          <p:nvSpPr>
            <p:cNvPr id="35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4476712" y="4395047"/>
              <a:ext cx="500131" cy="214314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 sz="1800" dirty="0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3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6</a:t>
            </a:fld>
            <a:endParaRPr lang="de-DE" b="0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gray">
          <a:xfrm>
            <a:off x="3843369" y="1952980"/>
            <a:ext cx="6156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lIns="0" tIns="0" rIns="0" bIns="0" anchor="ctr"/>
          <a:lstStyle/>
          <a:p>
            <a:pPr>
              <a:defRPr/>
            </a:pPr>
            <a:endParaRPr lang="de-DE" sz="1200" dirty="0">
              <a:latin typeface="Helvetica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5" name="Rectangle 3"/>
          <p:cNvSpPr>
            <a:spLocks noChangeArrowheads="1"/>
          </p:cNvSpPr>
          <p:nvPr/>
        </p:nvSpPr>
        <p:spPr bwMode="blackWhite">
          <a:xfrm>
            <a:off x="784806" y="248400"/>
            <a:ext cx="844867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94812">
              <a:spcBef>
                <a:spcPct val="60000"/>
              </a:spcBef>
              <a:buClr>
                <a:schemeClr val="bg2"/>
              </a:buClr>
              <a:buSzPct val="80000"/>
              <a:defRPr/>
            </a:pPr>
            <a:r>
              <a:rPr lang="de-DE" sz="1500" dirty="0">
                <a:solidFill>
                  <a:schemeClr val="accent5">
                    <a:lumMod val="25000"/>
                  </a:schemeClr>
                </a:solidFill>
                <a:latin typeface="Helvetica" pitchFamily="34" charset="0"/>
              </a:rPr>
              <a:t>Index</a:t>
            </a:r>
          </a:p>
        </p:txBody>
      </p:sp>
      <p:grpSp>
        <p:nvGrpSpPr>
          <p:cNvPr id="2" name="Gruppieren 26"/>
          <p:cNvGrpSpPr/>
          <p:nvPr/>
        </p:nvGrpSpPr>
        <p:grpSpPr>
          <a:xfrm>
            <a:off x="785722" y="2389145"/>
            <a:ext cx="9223143" cy="307777"/>
            <a:chOff x="754327" y="1704744"/>
            <a:chExt cx="9223143" cy="307777"/>
          </a:xfrm>
        </p:grpSpPr>
        <p:sp>
          <p:nvSpPr>
            <p:cNvPr id="9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Introduction of the study</a:t>
              </a:r>
            </a:p>
          </p:txBody>
        </p:sp>
        <p:sp>
          <p:nvSpPr>
            <p:cNvPr id="10" name="Textfram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B.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fram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3" name="Gruppieren 28"/>
          <p:cNvGrpSpPr/>
          <p:nvPr/>
        </p:nvGrpSpPr>
        <p:grpSpPr>
          <a:xfrm>
            <a:off x="785719" y="3061490"/>
            <a:ext cx="9223144" cy="1067518"/>
            <a:chOff x="754327" y="2619359"/>
            <a:chExt cx="9223144" cy="1067517"/>
          </a:xfrm>
        </p:grpSpPr>
        <p:sp>
          <p:nvSpPr>
            <p:cNvPr id="15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4721" y="2686603"/>
              <a:ext cx="6480000" cy="1000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The crisis in 2009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Initial Situation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Effect for </a:t>
              </a:r>
              <a:r>
                <a:rPr lang="en-US" sz="1500" dirty="0" err="1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corporates</a:t>
              </a:r>
              <a:r>
                <a:rPr lang="en-US" sz="150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 and CREM 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Targets for CREM</a:t>
              </a:r>
            </a:p>
          </p:txBody>
        </p:sp>
        <p:sp>
          <p:nvSpPr>
            <p:cNvPr id="16" name="Textfram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4327" y="2619359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C.</a:t>
              </a:r>
              <a:endParaRPr lang="de-DE" altLang="de-DE" sz="2000" b="0" dirty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" name="Textframe 2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884497" y="2685874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7</a:t>
              </a:r>
              <a:endParaRPr lang="de-DE" altLang="de-DE" dirty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4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chemeClr val="bg1"/>
          </a:solidFill>
        </p:spPr>
        <p:txBody>
          <a:bodyPr lIns="17990" rIns="17990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fld id="{8DB857DF-C859-49BD-95A7-2D64C459B9F9}" type="slidenum">
              <a:rPr lang="de-DE" b="0" smtClean="0"/>
              <a:pPr/>
              <a:t>7</a:t>
            </a:fld>
            <a:endParaRPr lang="de-DE" b="0" dirty="0"/>
          </a:p>
        </p:txBody>
      </p:sp>
      <p:grpSp>
        <p:nvGrpSpPr>
          <p:cNvPr id="4" name="Gruppieren 46"/>
          <p:cNvGrpSpPr/>
          <p:nvPr/>
        </p:nvGrpSpPr>
        <p:grpSpPr>
          <a:xfrm>
            <a:off x="785722" y="4493576"/>
            <a:ext cx="9223143" cy="811035"/>
            <a:chOff x="754327" y="2619361"/>
            <a:chExt cx="9223143" cy="811035"/>
          </a:xfrm>
        </p:grpSpPr>
        <p:sp>
          <p:nvSpPr>
            <p:cNvPr id="48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4721" y="2686603"/>
              <a:ext cx="6480000" cy="743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Activities at the crisis</a:t>
              </a:r>
            </a:p>
            <a:p>
              <a:pPr marL="161599" indent="-161599" eaLnBrk="0" hangingPunct="0">
                <a:spcAft>
                  <a:spcPts val="179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7612199" algn="r"/>
                </a:tabLst>
                <a:defRPr/>
              </a:pP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Activities undertook in 2009</a:t>
              </a:r>
              <a:endParaRPr lang="de-DE" sz="15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  <a:p>
              <a:pPr marL="180874" indent="-180874" eaLnBrk="0" hangingPunct="0"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FontTx/>
                <a:buChar char="-"/>
                <a:tabLst>
                  <a:tab pos="8520150" algn="r"/>
                </a:tabLst>
                <a:defRPr/>
              </a:pPr>
              <a:endParaRPr lang="de-DE" sz="15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" name="Textframe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4327" y="2619361"/>
              <a:ext cx="256480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D.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" name="Textframe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800690" y="2685876"/>
              <a:ext cx="176780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11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" name="Gruppieren 50"/>
          <p:cNvGrpSpPr/>
          <p:nvPr/>
        </p:nvGrpSpPr>
        <p:grpSpPr>
          <a:xfrm>
            <a:off x="785722" y="5669177"/>
            <a:ext cx="9223143" cy="307777"/>
            <a:chOff x="754327" y="2619361"/>
            <a:chExt cx="9223143" cy="307777"/>
          </a:xfrm>
        </p:grpSpPr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4721" y="2686603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Recommendation for 2010</a:t>
              </a:r>
            </a:p>
          </p:txBody>
        </p:sp>
        <p:sp>
          <p:nvSpPr>
            <p:cNvPr id="53" name="Textfram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4327" y="2619361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E.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frame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91522" y="2685876"/>
              <a:ext cx="185948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26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20" name="Gruppieren 26"/>
          <p:cNvGrpSpPr/>
          <p:nvPr/>
        </p:nvGrpSpPr>
        <p:grpSpPr>
          <a:xfrm>
            <a:off x="801157" y="1716800"/>
            <a:ext cx="9223143" cy="307777"/>
            <a:chOff x="754327" y="1704744"/>
            <a:chExt cx="9223143" cy="307777"/>
          </a:xfrm>
        </p:grpSpPr>
        <p:sp>
          <p:nvSpPr>
            <p:cNvPr id="21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4720" y="1774640"/>
              <a:ext cx="6480000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Aft>
                  <a:spcPts val="179"/>
                </a:spcAft>
                <a:tabLst>
                  <a:tab pos="7612199" algn="r"/>
                </a:tabLst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ICME</a:t>
              </a:r>
            </a:p>
          </p:txBody>
        </p:sp>
        <p:sp>
          <p:nvSpPr>
            <p:cNvPr id="22" name="Textfram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4327" y="1704744"/>
              <a:ext cx="242054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352492" eaLnBrk="0" hangingPunct="0">
                <a:buSzPct val="100000"/>
                <a:defRPr/>
              </a:pPr>
              <a:r>
                <a:rPr lang="de-DE" altLang="de-DE" sz="2000" b="0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A.</a:t>
              </a:r>
              <a:endParaRPr lang="de-DE" altLang="de-DE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" name="Textframe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884496" y="1774798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defTabSz="352492" eaLnBrk="0" hangingPunct="0">
                <a:buSzPct val="100000"/>
                <a:defRPr/>
              </a:pPr>
              <a:r>
                <a:rPr lang="de-DE" altLang="de-DE" dirty="0" smtClean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de-DE" altLang="de-DE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660" y="87097"/>
            <a:ext cx="9601200" cy="388740"/>
          </a:xfrm>
        </p:spPr>
        <p:txBody>
          <a:bodyPr>
            <a:normAutofit/>
          </a:bodyPr>
          <a:lstStyle/>
          <a:p>
            <a:r>
              <a:rPr lang="en-US" sz="1500" dirty="0" smtClean="0">
                <a:solidFill>
                  <a:srgbClr val="0F3B5A"/>
                </a:solidFill>
                <a:latin typeface="Helvetica" pitchFamily="34" charset="0"/>
              </a:rPr>
              <a:t>The year of crisis - 2009</a:t>
            </a:r>
            <a:endParaRPr lang="de-DE" sz="1500" dirty="0" smtClean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790992" y="707251"/>
            <a:ext cx="9325240" cy="6032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sz="1500" dirty="0" smtClean="0">
              <a:latin typeface="Helvetica" pitchFamily="34" charset="0"/>
            </a:endParaRPr>
          </a:p>
          <a:p>
            <a:pPr>
              <a:buNone/>
            </a:pPr>
            <a:r>
              <a:rPr lang="en-US" sz="1500" dirty="0" smtClean="0">
                <a:latin typeface="Helvetica" pitchFamily="34" charset="0"/>
              </a:rPr>
              <a:t>The real economy was banged by the crisis in 2009. This is also confirmed by the gross domestic product</a:t>
            </a:r>
          </a:p>
          <a:p>
            <a:pPr>
              <a:buNone/>
            </a:pPr>
            <a:endParaRPr lang="en-US" sz="1500" dirty="0" smtClean="0">
              <a:latin typeface="Helvetica" pitchFamily="34" charset="0"/>
            </a:endParaRP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blackWhite">
          <a:xfrm>
            <a:off x="6378934" y="2179641"/>
            <a:ext cx="3578225" cy="3292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1599" indent="-161599" defTabSz="925656">
              <a:spcBef>
                <a:spcPts val="536"/>
              </a:spcBef>
              <a:spcAft>
                <a:spcPct val="400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The Real estate market was strongly affected  by the crisis</a:t>
            </a:r>
          </a:p>
          <a:p>
            <a:pPr marL="161599" indent="-161599" defTabSz="925656">
              <a:spcBef>
                <a:spcPts val="536"/>
              </a:spcBef>
              <a:spcAft>
                <a:spcPct val="400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Strongest economical crisis in almost than 100 years</a:t>
            </a:r>
          </a:p>
          <a:p>
            <a:pPr marL="161599" indent="-161599" defTabSz="925656">
              <a:spcBef>
                <a:spcPts val="536"/>
              </a:spcBef>
              <a:spcAft>
                <a:spcPct val="400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The economic levels of 2007 will be reached in many years from now</a:t>
            </a:r>
          </a:p>
          <a:p>
            <a:pPr marL="161599" indent="-161599" defTabSz="925656">
              <a:spcBef>
                <a:spcPts val="536"/>
              </a:spcBef>
              <a:spcAft>
                <a:spcPct val="400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Soft or Hard “ Landing” ? 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Wingdings" pitchFamily="2" charset="2"/>
              </a:rPr>
              <a:t> prospect of a slowly rebound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(U formation)</a:t>
            </a:r>
          </a:p>
          <a:p>
            <a:pPr marL="161599" indent="-161599" defTabSz="925656">
              <a:spcBef>
                <a:spcPts val="536"/>
              </a:spcBef>
              <a:spcAft>
                <a:spcPct val="400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Neck-shoulder-formation possible,  new crisis can´t be excluded</a:t>
            </a:r>
          </a:p>
          <a:p>
            <a:pPr marL="161599" indent="-161599" defTabSz="925656">
              <a:spcBef>
                <a:spcPts val="536"/>
              </a:spcBef>
              <a:spcAft>
                <a:spcPct val="400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marL="161599" indent="-161599" defTabSz="925656">
              <a:spcBef>
                <a:spcPts val="536"/>
              </a:spcBef>
              <a:spcAft>
                <a:spcPct val="40000"/>
              </a:spcAft>
              <a:buClr>
                <a:schemeClr val="bg1">
                  <a:lumMod val="50000"/>
                </a:schemeClr>
              </a:buClr>
            </a:pPr>
            <a:endParaRPr lang="en-US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marL="161599" indent="-161599" defTabSz="925656">
              <a:spcBef>
                <a:spcPts val="536"/>
              </a:spcBef>
              <a:spcAft>
                <a:spcPct val="400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Long-term orientation and strategic interventions  are necessary to exploit the upcoming rebound and/or  to manage the next crisis</a:t>
            </a:r>
            <a:endParaRPr lang="de-DE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" name="Gruppieren 34"/>
          <p:cNvGrpSpPr/>
          <p:nvPr/>
        </p:nvGrpSpPr>
        <p:grpSpPr>
          <a:xfrm>
            <a:off x="5885564" y="2179641"/>
            <a:ext cx="448569" cy="4679949"/>
            <a:chOff x="7233475" y="2317521"/>
            <a:chExt cx="434418" cy="4035012"/>
          </a:xfrm>
        </p:grpSpPr>
        <p:cxnSp>
          <p:nvCxnSpPr>
            <p:cNvPr id="36" name="LeanLine Horizontal 633682290303771631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 rot="16200000" flipH="1">
              <a:off x="5330876" y="4334767"/>
              <a:ext cx="4035012" cy="520"/>
            </a:xfrm>
            <a:prstGeom prst="line">
              <a:avLst/>
            </a:prstGeom>
            <a:ln w="12700">
              <a:solidFill>
                <a:srgbClr val="0F3B5A"/>
              </a:solidFill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5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 bwMode="auto">
            <a:xfrm>
              <a:off x="7264318" y="3929728"/>
              <a:ext cx="403575" cy="5290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200" dirty="0" smtClean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" name="AutoShap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5400000">
              <a:off x="7090011" y="4073193"/>
              <a:ext cx="529074" cy="242145"/>
            </a:xfrm>
            <a:prstGeom prst="triangle">
              <a:avLst>
                <a:gd name="adj" fmla="val 50000"/>
              </a:avLst>
            </a:prstGeom>
            <a:solidFill>
              <a:srgbClr val="0F3B5A"/>
            </a:solidFill>
            <a:ln>
              <a:noFill/>
              <a:headEnd/>
              <a:tailEnd/>
            </a:ln>
            <a:effectLst>
              <a:innerShdw blurRad="50800" dist="25400" dir="27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eaLnBrk="0" hangingPunct="0"/>
              <a:endParaRPr lang="de-DE">
                <a:solidFill>
                  <a:schemeClr val="lt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39" name="AutoShape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7957900" y="4393411"/>
            <a:ext cx="583487" cy="226220"/>
          </a:xfrm>
          <a:prstGeom prst="triangle">
            <a:avLst>
              <a:gd name="adj" fmla="val 50000"/>
            </a:avLst>
          </a:prstGeom>
          <a:solidFill>
            <a:srgbClr val="0F3B5A"/>
          </a:solidFill>
          <a:ln>
            <a:noFill/>
            <a:headEnd/>
            <a:tailEnd/>
          </a:ln>
          <a:effectLst>
            <a:innerShdw blurRad="50800" dist="25400" dir="2700000">
              <a:schemeClr val="bg1">
                <a:alpha val="50000"/>
              </a:scheme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eaLnBrk="0" hangingPunct="0"/>
            <a:endParaRPr lang="de-DE">
              <a:solidFill>
                <a:schemeClr val="lt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uppieren 44"/>
          <p:cNvGrpSpPr/>
          <p:nvPr/>
        </p:nvGrpSpPr>
        <p:grpSpPr>
          <a:xfrm>
            <a:off x="796926" y="2175686"/>
            <a:ext cx="4718476" cy="2086756"/>
            <a:chOff x="833406" y="3170115"/>
            <a:chExt cx="4718476" cy="2086757"/>
          </a:xfrm>
        </p:grpSpPr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949254" y="3257280"/>
              <a:ext cx="4507554" cy="1765353"/>
            </a:xfrm>
            <a:custGeom>
              <a:avLst/>
              <a:gdLst>
                <a:gd name="connsiteX0" fmla="*/ 0 w 4507554"/>
                <a:gd name="connsiteY0" fmla="*/ 0 h 1765353"/>
                <a:gd name="connsiteX1" fmla="*/ 4507554 w 4507554"/>
                <a:gd name="connsiteY1" fmla="*/ 0 h 1765353"/>
                <a:gd name="connsiteX2" fmla="*/ 4507554 w 4507554"/>
                <a:gd name="connsiteY2" fmla="*/ 1765353 h 1765353"/>
                <a:gd name="connsiteX3" fmla="*/ 0 w 4507554"/>
                <a:gd name="connsiteY3" fmla="*/ 1765353 h 1765353"/>
                <a:gd name="connsiteX4" fmla="*/ 0 w 4507554"/>
                <a:gd name="connsiteY4" fmla="*/ 0 h 176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554" h="1765353">
                  <a:moveTo>
                    <a:pt x="0" y="0"/>
                  </a:moveTo>
                  <a:lnTo>
                    <a:pt x="4507554" y="0"/>
                  </a:lnTo>
                  <a:lnTo>
                    <a:pt x="4507554" y="1765353"/>
                  </a:lnTo>
                  <a:lnTo>
                    <a:pt x="0" y="1765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95000"/>
                <a:alpha val="7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defTabSz="913896">
                <a:defRPr/>
              </a:pPr>
              <a:endParaRPr lang="de-DE" kern="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" name="Text Box 36"/>
            <p:cNvSpPr txBox="1">
              <a:spLocks noChangeArrowheads="1"/>
            </p:cNvSpPr>
            <p:nvPr/>
          </p:nvSpPr>
          <p:spPr bwMode="auto">
            <a:xfrm>
              <a:off x="1005850" y="5084419"/>
              <a:ext cx="31418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2004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1589011" y="5084419"/>
              <a:ext cx="31418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2005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" name="Text Box 38"/>
            <p:cNvSpPr txBox="1">
              <a:spLocks noChangeArrowheads="1"/>
            </p:cNvSpPr>
            <p:nvPr/>
          </p:nvSpPr>
          <p:spPr bwMode="auto">
            <a:xfrm>
              <a:off x="2172171" y="5084419"/>
              <a:ext cx="31418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2006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>
              <a:off x="2755334" y="5087595"/>
              <a:ext cx="31418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2007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" name="Text Box 40"/>
            <p:cNvSpPr txBox="1">
              <a:spLocks noChangeArrowheads="1"/>
            </p:cNvSpPr>
            <p:nvPr/>
          </p:nvSpPr>
          <p:spPr bwMode="auto">
            <a:xfrm>
              <a:off x="3338495" y="5084420"/>
              <a:ext cx="31418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2008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" name="Text Box 41"/>
            <p:cNvSpPr txBox="1">
              <a:spLocks noChangeArrowheads="1"/>
            </p:cNvSpPr>
            <p:nvPr/>
          </p:nvSpPr>
          <p:spPr bwMode="auto">
            <a:xfrm>
              <a:off x="3921656" y="5081247"/>
              <a:ext cx="31418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2009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" name="Text Box 42"/>
            <p:cNvSpPr txBox="1">
              <a:spLocks noChangeArrowheads="1"/>
            </p:cNvSpPr>
            <p:nvPr/>
          </p:nvSpPr>
          <p:spPr bwMode="auto">
            <a:xfrm>
              <a:off x="4504819" y="5081247"/>
              <a:ext cx="31418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2010</a:t>
              </a:r>
              <a:endParaRPr lang="de-CH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" name="Text Box 43"/>
            <p:cNvSpPr txBox="1">
              <a:spLocks noChangeArrowheads="1"/>
            </p:cNvSpPr>
            <p:nvPr/>
          </p:nvSpPr>
          <p:spPr bwMode="auto">
            <a:xfrm>
              <a:off x="5087982" y="5079659"/>
              <a:ext cx="314189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2011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41" name="Gerade Verbindung mit Pfeil 40"/>
            <p:cNvCxnSpPr/>
            <p:nvPr/>
          </p:nvCxnSpPr>
          <p:spPr>
            <a:xfrm rot="5400000" flipH="1" flipV="1">
              <a:off x="-5719" y="4104290"/>
              <a:ext cx="186834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>
            <a:xfrm>
              <a:off x="927630" y="5037657"/>
              <a:ext cx="4624252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4"/>
            <p:cNvSpPr>
              <a:spLocks noChangeArrowheads="1"/>
            </p:cNvSpPr>
            <p:nvPr/>
          </p:nvSpPr>
          <p:spPr bwMode="blackWhite">
            <a:xfrm>
              <a:off x="983392" y="3305467"/>
              <a:ext cx="4548201" cy="1692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>
                <a:buClr>
                  <a:srgbClr val="969696"/>
                </a:buClr>
                <a:buSzPct val="80000"/>
                <a:defRPr/>
              </a:pPr>
              <a:r>
                <a:rPr lang="en-US" dirty="0" smtClean="0">
                  <a:solidFill>
                    <a:srgbClr val="0F3B5A"/>
                  </a:solidFill>
                  <a:latin typeface="Helvetica" pitchFamily="34" charset="0"/>
                  <a:cs typeface="Helvetica" pitchFamily="34" charset="0"/>
                </a:rPr>
                <a:t>Change of GDP in percentage</a:t>
              </a:r>
              <a:endParaRPr lang="en-US" dirty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" name="Flussdiagramm: Verbindungsstelle 48"/>
            <p:cNvSpPr/>
            <p:nvPr/>
          </p:nvSpPr>
          <p:spPr>
            <a:xfrm>
              <a:off x="4613394" y="4115369"/>
              <a:ext cx="147530" cy="142563"/>
            </a:xfrm>
            <a:prstGeom prst="flowChartConnector">
              <a:avLst/>
            </a:prstGeom>
            <a:solidFill>
              <a:srgbClr val="FF9905"/>
            </a:solidFill>
            <a:ln>
              <a:solidFill>
                <a:srgbClr val="FF9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" name="Gerade Verbindung 72"/>
            <p:cNvCxnSpPr/>
            <p:nvPr/>
          </p:nvCxnSpPr>
          <p:spPr>
            <a:xfrm>
              <a:off x="940558" y="4188589"/>
              <a:ext cx="45000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hteck 85"/>
            <p:cNvSpPr/>
            <p:nvPr/>
          </p:nvSpPr>
          <p:spPr>
            <a:xfrm>
              <a:off x="1054830" y="4182311"/>
              <a:ext cx="284400" cy="28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1626334" y="4024577"/>
              <a:ext cx="285752" cy="16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2197838" y="3988577"/>
              <a:ext cx="285752" cy="201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2769342" y="3927377"/>
              <a:ext cx="285752" cy="262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3340846" y="3938177"/>
              <a:ext cx="285752" cy="2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3912350" y="3400987"/>
              <a:ext cx="285752" cy="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3912350" y="4182311"/>
              <a:ext cx="285752" cy="57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Text Box 36"/>
            <p:cNvSpPr txBox="1">
              <a:spLocks noChangeArrowheads="1"/>
            </p:cNvSpPr>
            <p:nvPr/>
          </p:nvSpPr>
          <p:spPr bwMode="auto">
            <a:xfrm>
              <a:off x="833406" y="4115370"/>
              <a:ext cx="78548" cy="169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3896"/>
              <a:r>
                <a:rPr lang="de-DE" dirty="0" smtClean="0">
                  <a:solidFill>
                    <a:srgbClr val="969696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de-CH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" name="Rectangle 66"/>
            <p:cNvSpPr>
              <a:spLocks noChangeArrowheads="1"/>
            </p:cNvSpPr>
            <p:nvPr/>
          </p:nvSpPr>
          <p:spPr bwMode="auto">
            <a:xfrm>
              <a:off x="5087111" y="4042249"/>
              <a:ext cx="214314" cy="216000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FF9905"/>
              </a:solidFill>
              <a:miter lim="800000"/>
              <a:headEnd/>
              <a:tailEnd/>
            </a:ln>
          </p:spPr>
          <p:txBody>
            <a:bodyPr wrap="none" lIns="81706" tIns="40853" rIns="81706" bIns="40853" anchor="ctr"/>
            <a:lstStyle/>
            <a:p>
              <a:pPr algn="ctr" defTabSz="9144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9905"/>
                  </a:solidFill>
                  <a:latin typeface="Helvetica" pitchFamily="34" charset="0"/>
                </a:rPr>
                <a:t>?</a:t>
              </a:r>
              <a:endParaRPr lang="de-CH" sz="1500" kern="0" dirty="0">
                <a:solidFill>
                  <a:srgbClr val="FF9905"/>
                </a:solidFill>
                <a:latin typeface="Helvetica" pitchFamily="34" charset="0"/>
              </a:endParaRPr>
            </a:p>
          </p:txBody>
        </p:sp>
      </p:grp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6378934" y="1634616"/>
            <a:ext cx="252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Comments</a:t>
            </a:r>
            <a:endParaRPr lang="en-US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122" name="Text Box 20"/>
          <p:cNvSpPr txBox="1">
            <a:spLocks noChangeArrowheads="1"/>
          </p:cNvSpPr>
          <p:nvPr/>
        </p:nvSpPr>
        <p:spPr bwMode="auto">
          <a:xfrm>
            <a:off x="796927" y="1634616"/>
            <a:ext cx="5465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F3B5A"/>
                </a:solidFill>
                <a:latin typeface="Helvetica" pitchFamily="34" charset="0"/>
              </a:rPr>
              <a:t>Market environment</a:t>
            </a:r>
            <a:endParaRPr lang="en-US" sz="1200" dirty="0">
              <a:solidFill>
                <a:srgbClr val="0F3B5A"/>
              </a:solidFill>
              <a:latin typeface="Helvetica" pitchFamily="34" charset="0"/>
            </a:endParaRPr>
          </a:p>
        </p:txBody>
      </p:sp>
      <p:sp>
        <p:nvSpPr>
          <p:cNvPr id="123" name="Line 3"/>
          <p:cNvSpPr>
            <a:spLocks noChangeShapeType="1"/>
          </p:cNvSpPr>
          <p:nvPr/>
        </p:nvSpPr>
        <p:spPr bwMode="auto">
          <a:xfrm>
            <a:off x="796926" y="1954800"/>
            <a:ext cx="4860000" cy="0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eaLnBrk="0" hangingPunct="0">
              <a:defRPr/>
            </a:pPr>
            <a:endParaRPr lang="de-DE" sz="1200" dirty="0" smtClean="0">
              <a:solidFill>
                <a:schemeClr val="accent5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24" name="Gerade Verbindung 123"/>
          <p:cNvCxnSpPr/>
          <p:nvPr/>
        </p:nvCxnSpPr>
        <p:spPr bwMode="auto">
          <a:xfrm rot="10800000">
            <a:off x="6378934" y="1954800"/>
            <a:ext cx="3600000" cy="1588"/>
          </a:xfrm>
          <a:prstGeom prst="line">
            <a:avLst/>
          </a:prstGeom>
          <a:ln w="12700">
            <a:solidFill>
              <a:srgbClr val="0F3B5A"/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accent5">
                <a:lumMod val="25000"/>
                <a:alpha val="38000"/>
              </a:scheme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844674" y="4830605"/>
            <a:ext cx="4606478" cy="1769224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4344">
              <a:defRPr/>
            </a:pPr>
            <a:endParaRPr lang="de-DE" kern="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2262166" y="5631053"/>
            <a:ext cx="1231106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907"/>
            <a:r>
              <a:rPr lang="en-US" dirty="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Transaction volume</a:t>
            </a:r>
            <a:endParaRPr lang="en-US" dirty="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902513" y="6661752"/>
            <a:ext cx="314189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44"/>
            <a:r>
              <a:rPr lang="de-DE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rPr>
              <a:t>2004</a:t>
            </a:r>
            <a:endParaRPr lang="de-CH" dirty="0">
              <a:solidFill>
                <a:srgbClr val="96969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1498472" y="6661752"/>
            <a:ext cx="314189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44"/>
            <a:r>
              <a:rPr lang="de-DE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rPr>
              <a:t>2005</a:t>
            </a:r>
            <a:endParaRPr lang="de-CH" dirty="0">
              <a:solidFill>
                <a:srgbClr val="96969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auto">
          <a:xfrm>
            <a:off x="2094431" y="6661752"/>
            <a:ext cx="314189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44"/>
            <a:r>
              <a:rPr lang="de-DE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rPr>
              <a:t>2006</a:t>
            </a:r>
            <a:endParaRPr lang="de-CH" dirty="0">
              <a:solidFill>
                <a:srgbClr val="96969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2690390" y="6664933"/>
            <a:ext cx="314189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44"/>
            <a:r>
              <a:rPr lang="de-DE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rPr>
              <a:t>2007</a:t>
            </a:r>
            <a:endParaRPr lang="de-CH" dirty="0">
              <a:solidFill>
                <a:srgbClr val="96969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3286350" y="6661752"/>
            <a:ext cx="314189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44"/>
            <a:r>
              <a:rPr lang="de-DE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rPr>
              <a:t>2008</a:t>
            </a:r>
            <a:endParaRPr lang="de-CH" dirty="0">
              <a:solidFill>
                <a:srgbClr val="96969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3882310" y="6658569"/>
            <a:ext cx="314189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44"/>
            <a:r>
              <a:rPr lang="de-DE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rPr>
              <a:t>2009</a:t>
            </a:r>
            <a:endParaRPr lang="de-CH" dirty="0">
              <a:solidFill>
                <a:srgbClr val="96969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4478269" y="6658569"/>
            <a:ext cx="314189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44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2010</a:t>
            </a:r>
            <a:endParaRPr lang="de-CH" b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5074233" y="6656978"/>
            <a:ext cx="314189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344"/>
            <a:r>
              <a:rPr lang="de-DE" dirty="0">
                <a:solidFill>
                  <a:srgbClr val="969696"/>
                </a:solidFill>
                <a:latin typeface="Helvetica" pitchFamily="34" charset="0"/>
                <a:cs typeface="Helvetica" pitchFamily="34" charset="0"/>
              </a:rPr>
              <a:t>2011</a:t>
            </a:r>
            <a:endParaRPr lang="de-CH" dirty="0">
              <a:solidFill>
                <a:srgbClr val="96969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8" name="Freihandform 67"/>
          <p:cNvSpPr/>
          <p:nvPr/>
        </p:nvSpPr>
        <p:spPr>
          <a:xfrm>
            <a:off x="828216" y="5046451"/>
            <a:ext cx="4622937" cy="1069181"/>
          </a:xfrm>
          <a:custGeom>
            <a:avLst/>
            <a:gdLst>
              <a:gd name="connsiteX0" fmla="*/ 0 w 5086350"/>
              <a:gd name="connsiteY0" fmla="*/ 1069181 h 1069181"/>
              <a:gd name="connsiteX1" fmla="*/ 700088 w 5086350"/>
              <a:gd name="connsiteY1" fmla="*/ 726281 h 1069181"/>
              <a:gd name="connsiteX2" fmla="*/ 1114425 w 5086350"/>
              <a:gd name="connsiteY2" fmla="*/ 583406 h 1069181"/>
              <a:gd name="connsiteX3" fmla="*/ 1671638 w 5086350"/>
              <a:gd name="connsiteY3" fmla="*/ 254793 h 1069181"/>
              <a:gd name="connsiteX4" fmla="*/ 2343150 w 5086350"/>
              <a:gd name="connsiteY4" fmla="*/ 11906 h 1069181"/>
              <a:gd name="connsiteX5" fmla="*/ 3014663 w 5086350"/>
              <a:gd name="connsiteY5" fmla="*/ 183356 h 1069181"/>
              <a:gd name="connsiteX6" fmla="*/ 3600450 w 5086350"/>
              <a:gd name="connsiteY6" fmla="*/ 426243 h 1069181"/>
              <a:gd name="connsiteX7" fmla="*/ 4314825 w 5086350"/>
              <a:gd name="connsiteY7" fmla="*/ 726281 h 1069181"/>
              <a:gd name="connsiteX8" fmla="*/ 4757738 w 5086350"/>
              <a:gd name="connsiteY8" fmla="*/ 883443 h 1069181"/>
              <a:gd name="connsiteX9" fmla="*/ 5086350 w 5086350"/>
              <a:gd name="connsiteY9" fmla="*/ 926306 h 1069181"/>
              <a:gd name="connsiteX0" fmla="*/ 0 w 5086350"/>
              <a:gd name="connsiteY0" fmla="*/ 1069181 h 1069181"/>
              <a:gd name="connsiteX1" fmla="*/ 700088 w 5086350"/>
              <a:gd name="connsiteY1" fmla="*/ 726281 h 1069181"/>
              <a:gd name="connsiteX2" fmla="*/ 1114425 w 5086350"/>
              <a:gd name="connsiteY2" fmla="*/ 583406 h 1069181"/>
              <a:gd name="connsiteX3" fmla="*/ 1671638 w 5086350"/>
              <a:gd name="connsiteY3" fmla="*/ 254793 h 1069181"/>
              <a:gd name="connsiteX4" fmla="*/ 2343150 w 5086350"/>
              <a:gd name="connsiteY4" fmla="*/ 11906 h 1069181"/>
              <a:gd name="connsiteX5" fmla="*/ 3014663 w 5086350"/>
              <a:gd name="connsiteY5" fmla="*/ 183356 h 1069181"/>
              <a:gd name="connsiteX6" fmla="*/ 3600450 w 5086350"/>
              <a:gd name="connsiteY6" fmla="*/ 426243 h 1069181"/>
              <a:gd name="connsiteX7" fmla="*/ 4407261 w 5086350"/>
              <a:gd name="connsiteY7" fmla="*/ 644752 h 1069181"/>
              <a:gd name="connsiteX8" fmla="*/ 4757738 w 5086350"/>
              <a:gd name="connsiteY8" fmla="*/ 883443 h 1069181"/>
              <a:gd name="connsiteX9" fmla="*/ 5086350 w 5086350"/>
              <a:gd name="connsiteY9" fmla="*/ 926306 h 1069181"/>
              <a:gd name="connsiteX0" fmla="*/ 0 w 5086350"/>
              <a:gd name="connsiteY0" fmla="*/ 1069181 h 1069181"/>
              <a:gd name="connsiteX1" fmla="*/ 700088 w 5086350"/>
              <a:gd name="connsiteY1" fmla="*/ 726281 h 1069181"/>
              <a:gd name="connsiteX2" fmla="*/ 1114425 w 5086350"/>
              <a:gd name="connsiteY2" fmla="*/ 583406 h 1069181"/>
              <a:gd name="connsiteX3" fmla="*/ 1671638 w 5086350"/>
              <a:gd name="connsiteY3" fmla="*/ 254793 h 1069181"/>
              <a:gd name="connsiteX4" fmla="*/ 2343150 w 5086350"/>
              <a:gd name="connsiteY4" fmla="*/ 11906 h 1069181"/>
              <a:gd name="connsiteX5" fmla="*/ 3014663 w 5086350"/>
              <a:gd name="connsiteY5" fmla="*/ 183356 h 1069181"/>
              <a:gd name="connsiteX6" fmla="*/ 3621269 w 5086350"/>
              <a:gd name="connsiteY6" fmla="*/ 359000 h 1069181"/>
              <a:gd name="connsiteX7" fmla="*/ 4407261 w 5086350"/>
              <a:gd name="connsiteY7" fmla="*/ 644752 h 1069181"/>
              <a:gd name="connsiteX8" fmla="*/ 4757738 w 5086350"/>
              <a:gd name="connsiteY8" fmla="*/ 883443 h 1069181"/>
              <a:gd name="connsiteX9" fmla="*/ 5086350 w 5086350"/>
              <a:gd name="connsiteY9" fmla="*/ 926306 h 1069181"/>
              <a:gd name="connsiteX0" fmla="*/ 0 w 5086350"/>
              <a:gd name="connsiteY0" fmla="*/ 1069181 h 1069181"/>
              <a:gd name="connsiteX1" fmla="*/ 700088 w 5086350"/>
              <a:gd name="connsiteY1" fmla="*/ 726281 h 1069181"/>
              <a:gd name="connsiteX2" fmla="*/ 1114425 w 5086350"/>
              <a:gd name="connsiteY2" fmla="*/ 583406 h 1069181"/>
              <a:gd name="connsiteX3" fmla="*/ 1671638 w 5086350"/>
              <a:gd name="connsiteY3" fmla="*/ 254793 h 1069181"/>
              <a:gd name="connsiteX4" fmla="*/ 2343150 w 5086350"/>
              <a:gd name="connsiteY4" fmla="*/ 11906 h 1069181"/>
              <a:gd name="connsiteX5" fmla="*/ 3014663 w 5086350"/>
              <a:gd name="connsiteY5" fmla="*/ 183356 h 1069181"/>
              <a:gd name="connsiteX6" fmla="*/ 3621269 w 5086350"/>
              <a:gd name="connsiteY6" fmla="*/ 359000 h 1069181"/>
              <a:gd name="connsiteX7" fmla="*/ 4407261 w 5086350"/>
              <a:gd name="connsiteY7" fmla="*/ 644752 h 1069181"/>
              <a:gd name="connsiteX8" fmla="*/ 4800256 w 5086350"/>
              <a:gd name="connsiteY8" fmla="*/ 787628 h 1069181"/>
              <a:gd name="connsiteX9" fmla="*/ 5086350 w 5086350"/>
              <a:gd name="connsiteY9" fmla="*/ 926306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6350" h="1069181">
                <a:moveTo>
                  <a:pt x="0" y="1069181"/>
                </a:moveTo>
                <a:cubicBezTo>
                  <a:pt x="257175" y="938212"/>
                  <a:pt x="514350" y="807244"/>
                  <a:pt x="700088" y="726281"/>
                </a:cubicBezTo>
                <a:cubicBezTo>
                  <a:pt x="885826" y="645318"/>
                  <a:pt x="952500" y="661987"/>
                  <a:pt x="1114425" y="583406"/>
                </a:cubicBezTo>
                <a:cubicBezTo>
                  <a:pt x="1276350" y="504825"/>
                  <a:pt x="1466851" y="350043"/>
                  <a:pt x="1671638" y="254793"/>
                </a:cubicBezTo>
                <a:cubicBezTo>
                  <a:pt x="1876425" y="159543"/>
                  <a:pt x="2119313" y="23812"/>
                  <a:pt x="2343150" y="11906"/>
                </a:cubicBezTo>
                <a:cubicBezTo>
                  <a:pt x="2566988" y="0"/>
                  <a:pt x="2801643" y="125507"/>
                  <a:pt x="3014663" y="183356"/>
                </a:cubicBezTo>
                <a:cubicBezTo>
                  <a:pt x="3227683" y="241205"/>
                  <a:pt x="3621269" y="359000"/>
                  <a:pt x="3621269" y="359000"/>
                </a:cubicBezTo>
                <a:lnTo>
                  <a:pt x="4407261" y="644752"/>
                </a:lnTo>
                <a:cubicBezTo>
                  <a:pt x="4600142" y="720952"/>
                  <a:pt x="4687075" y="740702"/>
                  <a:pt x="4800256" y="787628"/>
                </a:cubicBezTo>
                <a:cubicBezTo>
                  <a:pt x="4913437" y="834554"/>
                  <a:pt x="4988719" y="907256"/>
                  <a:pt x="5086350" y="926306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7" rIns="91435" bIns="45717" rtlCol="0" anchor="ctr"/>
          <a:lstStyle/>
          <a:p>
            <a:pPr algn="ctr"/>
            <a:endParaRPr lang="de-DE"/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1078882" y="5385382"/>
            <a:ext cx="423193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907"/>
            <a:r>
              <a:rPr lang="en-US" dirty="0" smtClean="0">
                <a:solidFill>
                  <a:srgbClr val="0072BD"/>
                </a:solidFill>
                <a:latin typeface="Helvetica" pitchFamily="34" charset="0"/>
                <a:cs typeface="Helvetica" pitchFamily="34" charset="0"/>
              </a:rPr>
              <a:t>Return</a:t>
            </a:r>
            <a:endParaRPr lang="en-US" dirty="0">
              <a:solidFill>
                <a:srgbClr val="0072BD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71" name="Gerade Verbindung mit Pfeil 70"/>
          <p:cNvCxnSpPr/>
          <p:nvPr/>
        </p:nvCxnSpPr>
        <p:spPr>
          <a:xfrm rot="5400000" flipH="1" flipV="1">
            <a:off x="-112803" y="5679473"/>
            <a:ext cx="187244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822576" y="6614886"/>
            <a:ext cx="472573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ihandform 77"/>
          <p:cNvSpPr/>
          <p:nvPr/>
        </p:nvSpPr>
        <p:spPr>
          <a:xfrm>
            <a:off x="817200" y="5350683"/>
            <a:ext cx="4692623" cy="1002511"/>
          </a:xfrm>
          <a:custGeom>
            <a:avLst/>
            <a:gdLst>
              <a:gd name="connsiteX0" fmla="*/ 0 w 4386262"/>
              <a:gd name="connsiteY0" fmla="*/ 828675 h 828675"/>
              <a:gd name="connsiteX1" fmla="*/ 214312 w 4386262"/>
              <a:gd name="connsiteY1" fmla="*/ 785812 h 828675"/>
              <a:gd name="connsiteX2" fmla="*/ 385762 w 4386262"/>
              <a:gd name="connsiteY2" fmla="*/ 728662 h 828675"/>
              <a:gd name="connsiteX3" fmla="*/ 628650 w 4386262"/>
              <a:gd name="connsiteY3" fmla="*/ 657225 h 828675"/>
              <a:gd name="connsiteX4" fmla="*/ 928687 w 4386262"/>
              <a:gd name="connsiteY4" fmla="*/ 500062 h 828675"/>
              <a:gd name="connsiteX5" fmla="*/ 1228725 w 4386262"/>
              <a:gd name="connsiteY5" fmla="*/ 357187 h 828675"/>
              <a:gd name="connsiteX6" fmla="*/ 1685925 w 4386262"/>
              <a:gd name="connsiteY6" fmla="*/ 142875 h 828675"/>
              <a:gd name="connsiteX7" fmla="*/ 2071687 w 4386262"/>
              <a:gd name="connsiteY7" fmla="*/ 42862 h 828675"/>
              <a:gd name="connsiteX8" fmla="*/ 2400300 w 4386262"/>
              <a:gd name="connsiteY8" fmla="*/ 0 h 828675"/>
              <a:gd name="connsiteX9" fmla="*/ 2771775 w 4386262"/>
              <a:gd name="connsiteY9" fmla="*/ 42862 h 828675"/>
              <a:gd name="connsiteX10" fmla="*/ 3028950 w 4386262"/>
              <a:gd name="connsiteY10" fmla="*/ 100012 h 828675"/>
              <a:gd name="connsiteX11" fmla="*/ 3271837 w 4386262"/>
              <a:gd name="connsiteY11" fmla="*/ 171450 h 828675"/>
              <a:gd name="connsiteX12" fmla="*/ 3486150 w 4386262"/>
              <a:gd name="connsiteY12" fmla="*/ 242887 h 828675"/>
              <a:gd name="connsiteX13" fmla="*/ 3700462 w 4386262"/>
              <a:gd name="connsiteY13" fmla="*/ 285750 h 828675"/>
              <a:gd name="connsiteX14" fmla="*/ 3957637 w 4386262"/>
              <a:gd name="connsiteY14" fmla="*/ 400050 h 828675"/>
              <a:gd name="connsiteX15" fmla="*/ 4171950 w 4386262"/>
              <a:gd name="connsiteY15" fmla="*/ 471487 h 828675"/>
              <a:gd name="connsiteX16" fmla="*/ 4386262 w 4386262"/>
              <a:gd name="connsiteY16" fmla="*/ 571500 h 828675"/>
              <a:gd name="connsiteX0" fmla="*/ 0 w 4386262"/>
              <a:gd name="connsiteY0" fmla="*/ 931069 h 995362"/>
              <a:gd name="connsiteX1" fmla="*/ 214312 w 4386262"/>
              <a:gd name="connsiteY1" fmla="*/ 888206 h 995362"/>
              <a:gd name="connsiteX2" fmla="*/ 385762 w 4386262"/>
              <a:gd name="connsiteY2" fmla="*/ 831056 h 995362"/>
              <a:gd name="connsiteX3" fmla="*/ 628650 w 4386262"/>
              <a:gd name="connsiteY3" fmla="*/ 759619 h 995362"/>
              <a:gd name="connsiteX4" fmla="*/ 928687 w 4386262"/>
              <a:gd name="connsiteY4" fmla="*/ 602456 h 995362"/>
              <a:gd name="connsiteX5" fmla="*/ 1228725 w 4386262"/>
              <a:gd name="connsiteY5" fmla="*/ 459581 h 995362"/>
              <a:gd name="connsiteX6" fmla="*/ 1685925 w 4386262"/>
              <a:gd name="connsiteY6" fmla="*/ 245269 h 995362"/>
              <a:gd name="connsiteX7" fmla="*/ 2071687 w 4386262"/>
              <a:gd name="connsiteY7" fmla="*/ 145256 h 995362"/>
              <a:gd name="connsiteX8" fmla="*/ 2400300 w 4386262"/>
              <a:gd name="connsiteY8" fmla="*/ 102394 h 995362"/>
              <a:gd name="connsiteX9" fmla="*/ 2771775 w 4386262"/>
              <a:gd name="connsiteY9" fmla="*/ 145256 h 995362"/>
              <a:gd name="connsiteX10" fmla="*/ 2994095 w 4386262"/>
              <a:gd name="connsiteY10" fmla="*/ 973931 h 995362"/>
              <a:gd name="connsiteX11" fmla="*/ 3271837 w 4386262"/>
              <a:gd name="connsiteY11" fmla="*/ 273844 h 995362"/>
              <a:gd name="connsiteX12" fmla="*/ 3486150 w 4386262"/>
              <a:gd name="connsiteY12" fmla="*/ 345281 h 995362"/>
              <a:gd name="connsiteX13" fmla="*/ 3700462 w 4386262"/>
              <a:gd name="connsiteY13" fmla="*/ 388144 h 995362"/>
              <a:gd name="connsiteX14" fmla="*/ 3957637 w 4386262"/>
              <a:gd name="connsiteY14" fmla="*/ 502444 h 995362"/>
              <a:gd name="connsiteX15" fmla="*/ 4171950 w 4386262"/>
              <a:gd name="connsiteY15" fmla="*/ 573881 h 995362"/>
              <a:gd name="connsiteX16" fmla="*/ 4386262 w 4386262"/>
              <a:gd name="connsiteY16" fmla="*/ 673894 h 995362"/>
              <a:gd name="connsiteX0" fmla="*/ 0 w 4386262"/>
              <a:gd name="connsiteY0" fmla="*/ 895349 h 983454"/>
              <a:gd name="connsiteX1" fmla="*/ 214312 w 4386262"/>
              <a:gd name="connsiteY1" fmla="*/ 852486 h 983454"/>
              <a:gd name="connsiteX2" fmla="*/ 385762 w 4386262"/>
              <a:gd name="connsiteY2" fmla="*/ 795336 h 983454"/>
              <a:gd name="connsiteX3" fmla="*/ 628650 w 4386262"/>
              <a:gd name="connsiteY3" fmla="*/ 723899 h 983454"/>
              <a:gd name="connsiteX4" fmla="*/ 928687 w 4386262"/>
              <a:gd name="connsiteY4" fmla="*/ 566736 h 983454"/>
              <a:gd name="connsiteX5" fmla="*/ 1228725 w 4386262"/>
              <a:gd name="connsiteY5" fmla="*/ 423861 h 983454"/>
              <a:gd name="connsiteX6" fmla="*/ 1685925 w 4386262"/>
              <a:gd name="connsiteY6" fmla="*/ 209549 h 983454"/>
              <a:gd name="connsiteX7" fmla="*/ 2071687 w 4386262"/>
              <a:gd name="connsiteY7" fmla="*/ 109536 h 983454"/>
              <a:gd name="connsiteX8" fmla="*/ 2400300 w 4386262"/>
              <a:gd name="connsiteY8" fmla="*/ 66674 h 983454"/>
              <a:gd name="connsiteX9" fmla="*/ 2723300 w 4386262"/>
              <a:gd name="connsiteY9" fmla="*/ 509582 h 983454"/>
              <a:gd name="connsiteX10" fmla="*/ 2994095 w 4386262"/>
              <a:gd name="connsiteY10" fmla="*/ 938211 h 983454"/>
              <a:gd name="connsiteX11" fmla="*/ 3271837 w 4386262"/>
              <a:gd name="connsiteY11" fmla="*/ 238124 h 983454"/>
              <a:gd name="connsiteX12" fmla="*/ 3486150 w 4386262"/>
              <a:gd name="connsiteY12" fmla="*/ 309561 h 983454"/>
              <a:gd name="connsiteX13" fmla="*/ 3700462 w 4386262"/>
              <a:gd name="connsiteY13" fmla="*/ 352424 h 983454"/>
              <a:gd name="connsiteX14" fmla="*/ 3957637 w 4386262"/>
              <a:gd name="connsiteY14" fmla="*/ 466724 h 983454"/>
              <a:gd name="connsiteX15" fmla="*/ 4171950 w 4386262"/>
              <a:gd name="connsiteY15" fmla="*/ 538161 h 983454"/>
              <a:gd name="connsiteX16" fmla="*/ 4386262 w 4386262"/>
              <a:gd name="connsiteY16" fmla="*/ 638174 h 983454"/>
              <a:gd name="connsiteX0" fmla="*/ 0 w 4386262"/>
              <a:gd name="connsiteY0" fmla="*/ 895349 h 1042985"/>
              <a:gd name="connsiteX1" fmla="*/ 214312 w 4386262"/>
              <a:gd name="connsiteY1" fmla="*/ 852486 h 1042985"/>
              <a:gd name="connsiteX2" fmla="*/ 385762 w 4386262"/>
              <a:gd name="connsiteY2" fmla="*/ 795336 h 1042985"/>
              <a:gd name="connsiteX3" fmla="*/ 628650 w 4386262"/>
              <a:gd name="connsiteY3" fmla="*/ 723899 h 1042985"/>
              <a:gd name="connsiteX4" fmla="*/ 928687 w 4386262"/>
              <a:gd name="connsiteY4" fmla="*/ 566736 h 1042985"/>
              <a:gd name="connsiteX5" fmla="*/ 1228725 w 4386262"/>
              <a:gd name="connsiteY5" fmla="*/ 423861 h 1042985"/>
              <a:gd name="connsiteX6" fmla="*/ 1685925 w 4386262"/>
              <a:gd name="connsiteY6" fmla="*/ 209549 h 1042985"/>
              <a:gd name="connsiteX7" fmla="*/ 2071687 w 4386262"/>
              <a:gd name="connsiteY7" fmla="*/ 109536 h 1042985"/>
              <a:gd name="connsiteX8" fmla="*/ 2400300 w 4386262"/>
              <a:gd name="connsiteY8" fmla="*/ 66674 h 1042985"/>
              <a:gd name="connsiteX9" fmla="*/ 2723300 w 4386262"/>
              <a:gd name="connsiteY9" fmla="*/ 509582 h 1042985"/>
              <a:gd name="connsiteX10" fmla="*/ 2994095 w 4386262"/>
              <a:gd name="connsiteY10" fmla="*/ 938211 h 1042985"/>
              <a:gd name="connsiteX11" fmla="*/ 3671080 w 4386262"/>
              <a:gd name="connsiteY11" fmla="*/ 938210 h 1042985"/>
              <a:gd name="connsiteX12" fmla="*/ 3486150 w 4386262"/>
              <a:gd name="connsiteY12" fmla="*/ 309561 h 1042985"/>
              <a:gd name="connsiteX13" fmla="*/ 3700462 w 4386262"/>
              <a:gd name="connsiteY13" fmla="*/ 352424 h 1042985"/>
              <a:gd name="connsiteX14" fmla="*/ 3957637 w 4386262"/>
              <a:gd name="connsiteY14" fmla="*/ 466724 h 1042985"/>
              <a:gd name="connsiteX15" fmla="*/ 4171950 w 4386262"/>
              <a:gd name="connsiteY15" fmla="*/ 538161 h 1042985"/>
              <a:gd name="connsiteX16" fmla="*/ 4386262 w 4386262"/>
              <a:gd name="connsiteY16" fmla="*/ 638174 h 1042985"/>
              <a:gd name="connsiteX0" fmla="*/ 0 w 4386262"/>
              <a:gd name="connsiteY0" fmla="*/ 895349 h 1107279"/>
              <a:gd name="connsiteX1" fmla="*/ 214312 w 4386262"/>
              <a:gd name="connsiteY1" fmla="*/ 852486 h 1107279"/>
              <a:gd name="connsiteX2" fmla="*/ 385762 w 4386262"/>
              <a:gd name="connsiteY2" fmla="*/ 795336 h 1107279"/>
              <a:gd name="connsiteX3" fmla="*/ 628650 w 4386262"/>
              <a:gd name="connsiteY3" fmla="*/ 723899 h 1107279"/>
              <a:gd name="connsiteX4" fmla="*/ 928687 w 4386262"/>
              <a:gd name="connsiteY4" fmla="*/ 566736 h 1107279"/>
              <a:gd name="connsiteX5" fmla="*/ 1228725 w 4386262"/>
              <a:gd name="connsiteY5" fmla="*/ 423861 h 1107279"/>
              <a:gd name="connsiteX6" fmla="*/ 1685925 w 4386262"/>
              <a:gd name="connsiteY6" fmla="*/ 209549 h 1107279"/>
              <a:gd name="connsiteX7" fmla="*/ 2071687 w 4386262"/>
              <a:gd name="connsiteY7" fmla="*/ 109536 h 1107279"/>
              <a:gd name="connsiteX8" fmla="*/ 2400300 w 4386262"/>
              <a:gd name="connsiteY8" fmla="*/ 66674 h 1107279"/>
              <a:gd name="connsiteX9" fmla="*/ 2723300 w 4386262"/>
              <a:gd name="connsiteY9" fmla="*/ 509582 h 1107279"/>
              <a:gd name="connsiteX10" fmla="*/ 2994095 w 4386262"/>
              <a:gd name="connsiteY10" fmla="*/ 938211 h 1107279"/>
              <a:gd name="connsiteX11" fmla="*/ 3671080 w 4386262"/>
              <a:gd name="connsiteY11" fmla="*/ 938210 h 1107279"/>
              <a:gd name="connsiteX12" fmla="*/ 4144970 w 4386262"/>
              <a:gd name="connsiteY12" fmla="*/ 1009648 h 1107279"/>
              <a:gd name="connsiteX13" fmla="*/ 3700462 w 4386262"/>
              <a:gd name="connsiteY13" fmla="*/ 352424 h 1107279"/>
              <a:gd name="connsiteX14" fmla="*/ 3957637 w 4386262"/>
              <a:gd name="connsiteY14" fmla="*/ 466724 h 1107279"/>
              <a:gd name="connsiteX15" fmla="*/ 4171950 w 4386262"/>
              <a:gd name="connsiteY15" fmla="*/ 538161 h 1107279"/>
              <a:gd name="connsiteX16" fmla="*/ 4386262 w 4386262"/>
              <a:gd name="connsiteY16" fmla="*/ 638174 h 1107279"/>
              <a:gd name="connsiteX0" fmla="*/ 0 w 4386262"/>
              <a:gd name="connsiteY0" fmla="*/ 895349 h 1119185"/>
              <a:gd name="connsiteX1" fmla="*/ 214312 w 4386262"/>
              <a:gd name="connsiteY1" fmla="*/ 852486 h 1119185"/>
              <a:gd name="connsiteX2" fmla="*/ 385762 w 4386262"/>
              <a:gd name="connsiteY2" fmla="*/ 795336 h 1119185"/>
              <a:gd name="connsiteX3" fmla="*/ 628650 w 4386262"/>
              <a:gd name="connsiteY3" fmla="*/ 723899 h 1119185"/>
              <a:gd name="connsiteX4" fmla="*/ 928687 w 4386262"/>
              <a:gd name="connsiteY4" fmla="*/ 566736 h 1119185"/>
              <a:gd name="connsiteX5" fmla="*/ 1228725 w 4386262"/>
              <a:gd name="connsiteY5" fmla="*/ 423861 h 1119185"/>
              <a:gd name="connsiteX6" fmla="*/ 1685925 w 4386262"/>
              <a:gd name="connsiteY6" fmla="*/ 209549 h 1119185"/>
              <a:gd name="connsiteX7" fmla="*/ 2071687 w 4386262"/>
              <a:gd name="connsiteY7" fmla="*/ 109536 h 1119185"/>
              <a:gd name="connsiteX8" fmla="*/ 2400300 w 4386262"/>
              <a:gd name="connsiteY8" fmla="*/ 66674 h 1119185"/>
              <a:gd name="connsiteX9" fmla="*/ 2723300 w 4386262"/>
              <a:gd name="connsiteY9" fmla="*/ 509582 h 1119185"/>
              <a:gd name="connsiteX10" fmla="*/ 2994095 w 4386262"/>
              <a:gd name="connsiteY10" fmla="*/ 938211 h 1119185"/>
              <a:gd name="connsiteX11" fmla="*/ 3671080 w 4386262"/>
              <a:gd name="connsiteY11" fmla="*/ 1009648 h 1119185"/>
              <a:gd name="connsiteX12" fmla="*/ 4144970 w 4386262"/>
              <a:gd name="connsiteY12" fmla="*/ 1009648 h 1119185"/>
              <a:gd name="connsiteX13" fmla="*/ 3700462 w 4386262"/>
              <a:gd name="connsiteY13" fmla="*/ 352424 h 1119185"/>
              <a:gd name="connsiteX14" fmla="*/ 3957637 w 4386262"/>
              <a:gd name="connsiteY14" fmla="*/ 466724 h 1119185"/>
              <a:gd name="connsiteX15" fmla="*/ 4171950 w 4386262"/>
              <a:gd name="connsiteY15" fmla="*/ 538161 h 1119185"/>
              <a:gd name="connsiteX16" fmla="*/ 4386262 w 4386262"/>
              <a:gd name="connsiteY16" fmla="*/ 638174 h 1119185"/>
              <a:gd name="connsiteX0" fmla="*/ 0 w 4171950"/>
              <a:gd name="connsiteY0" fmla="*/ 895349 h 1119185"/>
              <a:gd name="connsiteX1" fmla="*/ 214312 w 4171950"/>
              <a:gd name="connsiteY1" fmla="*/ 852486 h 1119185"/>
              <a:gd name="connsiteX2" fmla="*/ 385762 w 4171950"/>
              <a:gd name="connsiteY2" fmla="*/ 795336 h 1119185"/>
              <a:gd name="connsiteX3" fmla="*/ 628650 w 4171950"/>
              <a:gd name="connsiteY3" fmla="*/ 723899 h 1119185"/>
              <a:gd name="connsiteX4" fmla="*/ 928687 w 4171950"/>
              <a:gd name="connsiteY4" fmla="*/ 566736 h 1119185"/>
              <a:gd name="connsiteX5" fmla="*/ 1228725 w 4171950"/>
              <a:gd name="connsiteY5" fmla="*/ 423861 h 1119185"/>
              <a:gd name="connsiteX6" fmla="*/ 1685925 w 4171950"/>
              <a:gd name="connsiteY6" fmla="*/ 209549 h 1119185"/>
              <a:gd name="connsiteX7" fmla="*/ 2071687 w 4171950"/>
              <a:gd name="connsiteY7" fmla="*/ 109536 h 1119185"/>
              <a:gd name="connsiteX8" fmla="*/ 2400300 w 4171950"/>
              <a:gd name="connsiteY8" fmla="*/ 66674 h 1119185"/>
              <a:gd name="connsiteX9" fmla="*/ 2723300 w 4171950"/>
              <a:gd name="connsiteY9" fmla="*/ 509582 h 1119185"/>
              <a:gd name="connsiteX10" fmla="*/ 2994095 w 4171950"/>
              <a:gd name="connsiteY10" fmla="*/ 938211 h 1119185"/>
              <a:gd name="connsiteX11" fmla="*/ 3671080 w 4171950"/>
              <a:gd name="connsiteY11" fmla="*/ 1009648 h 1119185"/>
              <a:gd name="connsiteX12" fmla="*/ 4144970 w 4171950"/>
              <a:gd name="connsiteY12" fmla="*/ 1009648 h 1119185"/>
              <a:gd name="connsiteX13" fmla="*/ 3700462 w 4171950"/>
              <a:gd name="connsiteY13" fmla="*/ 352424 h 1119185"/>
              <a:gd name="connsiteX14" fmla="*/ 3957637 w 4171950"/>
              <a:gd name="connsiteY14" fmla="*/ 466724 h 1119185"/>
              <a:gd name="connsiteX15" fmla="*/ 4171950 w 4171950"/>
              <a:gd name="connsiteY15" fmla="*/ 538161 h 1119185"/>
              <a:gd name="connsiteX0" fmla="*/ 0 w 4149867"/>
              <a:gd name="connsiteY0" fmla="*/ 895349 h 1119185"/>
              <a:gd name="connsiteX1" fmla="*/ 214312 w 4149867"/>
              <a:gd name="connsiteY1" fmla="*/ 852486 h 1119185"/>
              <a:gd name="connsiteX2" fmla="*/ 385762 w 4149867"/>
              <a:gd name="connsiteY2" fmla="*/ 795336 h 1119185"/>
              <a:gd name="connsiteX3" fmla="*/ 628650 w 4149867"/>
              <a:gd name="connsiteY3" fmla="*/ 723899 h 1119185"/>
              <a:gd name="connsiteX4" fmla="*/ 928687 w 4149867"/>
              <a:gd name="connsiteY4" fmla="*/ 566736 h 1119185"/>
              <a:gd name="connsiteX5" fmla="*/ 1228725 w 4149867"/>
              <a:gd name="connsiteY5" fmla="*/ 423861 h 1119185"/>
              <a:gd name="connsiteX6" fmla="*/ 1685925 w 4149867"/>
              <a:gd name="connsiteY6" fmla="*/ 209549 h 1119185"/>
              <a:gd name="connsiteX7" fmla="*/ 2071687 w 4149867"/>
              <a:gd name="connsiteY7" fmla="*/ 109536 h 1119185"/>
              <a:gd name="connsiteX8" fmla="*/ 2400300 w 4149867"/>
              <a:gd name="connsiteY8" fmla="*/ 66674 h 1119185"/>
              <a:gd name="connsiteX9" fmla="*/ 2723300 w 4149867"/>
              <a:gd name="connsiteY9" fmla="*/ 509582 h 1119185"/>
              <a:gd name="connsiteX10" fmla="*/ 2994095 w 4149867"/>
              <a:gd name="connsiteY10" fmla="*/ 938211 h 1119185"/>
              <a:gd name="connsiteX11" fmla="*/ 3671080 w 4149867"/>
              <a:gd name="connsiteY11" fmla="*/ 1009648 h 1119185"/>
              <a:gd name="connsiteX12" fmla="*/ 4144970 w 4149867"/>
              <a:gd name="connsiteY12" fmla="*/ 1009648 h 1119185"/>
              <a:gd name="connsiteX13" fmla="*/ 3700462 w 4149867"/>
              <a:gd name="connsiteY13" fmla="*/ 352424 h 1119185"/>
              <a:gd name="connsiteX14" fmla="*/ 3957637 w 4149867"/>
              <a:gd name="connsiteY14" fmla="*/ 466724 h 1119185"/>
              <a:gd name="connsiteX0" fmla="*/ 0 w 4149867"/>
              <a:gd name="connsiteY0" fmla="*/ 895349 h 1119185"/>
              <a:gd name="connsiteX1" fmla="*/ 214312 w 4149867"/>
              <a:gd name="connsiteY1" fmla="*/ 852486 h 1119185"/>
              <a:gd name="connsiteX2" fmla="*/ 385762 w 4149867"/>
              <a:gd name="connsiteY2" fmla="*/ 795336 h 1119185"/>
              <a:gd name="connsiteX3" fmla="*/ 628650 w 4149867"/>
              <a:gd name="connsiteY3" fmla="*/ 723899 h 1119185"/>
              <a:gd name="connsiteX4" fmla="*/ 928687 w 4149867"/>
              <a:gd name="connsiteY4" fmla="*/ 566736 h 1119185"/>
              <a:gd name="connsiteX5" fmla="*/ 1228725 w 4149867"/>
              <a:gd name="connsiteY5" fmla="*/ 423861 h 1119185"/>
              <a:gd name="connsiteX6" fmla="*/ 1685925 w 4149867"/>
              <a:gd name="connsiteY6" fmla="*/ 209549 h 1119185"/>
              <a:gd name="connsiteX7" fmla="*/ 2071687 w 4149867"/>
              <a:gd name="connsiteY7" fmla="*/ 109536 h 1119185"/>
              <a:gd name="connsiteX8" fmla="*/ 2400300 w 4149867"/>
              <a:gd name="connsiteY8" fmla="*/ 66674 h 1119185"/>
              <a:gd name="connsiteX9" fmla="*/ 2723300 w 4149867"/>
              <a:gd name="connsiteY9" fmla="*/ 509582 h 1119185"/>
              <a:gd name="connsiteX10" fmla="*/ 2994095 w 4149867"/>
              <a:gd name="connsiteY10" fmla="*/ 938211 h 1119185"/>
              <a:gd name="connsiteX11" fmla="*/ 3671080 w 4149867"/>
              <a:gd name="connsiteY11" fmla="*/ 1009648 h 1119185"/>
              <a:gd name="connsiteX12" fmla="*/ 4144970 w 4149867"/>
              <a:gd name="connsiteY12" fmla="*/ 1009648 h 1119185"/>
              <a:gd name="connsiteX13" fmla="*/ 3700462 w 4149867"/>
              <a:gd name="connsiteY13" fmla="*/ 352424 h 1119185"/>
              <a:gd name="connsiteX0" fmla="*/ 0 w 4446988"/>
              <a:gd name="connsiteY0" fmla="*/ 895349 h 1028697"/>
              <a:gd name="connsiteX1" fmla="*/ 214312 w 4446988"/>
              <a:gd name="connsiteY1" fmla="*/ 852486 h 1028697"/>
              <a:gd name="connsiteX2" fmla="*/ 385762 w 4446988"/>
              <a:gd name="connsiteY2" fmla="*/ 795336 h 1028697"/>
              <a:gd name="connsiteX3" fmla="*/ 628650 w 4446988"/>
              <a:gd name="connsiteY3" fmla="*/ 723899 h 1028697"/>
              <a:gd name="connsiteX4" fmla="*/ 928687 w 4446988"/>
              <a:gd name="connsiteY4" fmla="*/ 566736 h 1028697"/>
              <a:gd name="connsiteX5" fmla="*/ 1228725 w 4446988"/>
              <a:gd name="connsiteY5" fmla="*/ 423861 h 1028697"/>
              <a:gd name="connsiteX6" fmla="*/ 1685925 w 4446988"/>
              <a:gd name="connsiteY6" fmla="*/ 209549 h 1028697"/>
              <a:gd name="connsiteX7" fmla="*/ 2071687 w 4446988"/>
              <a:gd name="connsiteY7" fmla="*/ 109536 h 1028697"/>
              <a:gd name="connsiteX8" fmla="*/ 2400300 w 4446988"/>
              <a:gd name="connsiteY8" fmla="*/ 66674 h 1028697"/>
              <a:gd name="connsiteX9" fmla="*/ 2723300 w 4446988"/>
              <a:gd name="connsiteY9" fmla="*/ 509582 h 1028697"/>
              <a:gd name="connsiteX10" fmla="*/ 2994095 w 4446988"/>
              <a:gd name="connsiteY10" fmla="*/ 938211 h 1028697"/>
              <a:gd name="connsiteX11" fmla="*/ 3671080 w 4446988"/>
              <a:gd name="connsiteY11" fmla="*/ 1009648 h 1028697"/>
              <a:gd name="connsiteX12" fmla="*/ 4144970 w 4446988"/>
              <a:gd name="connsiteY12" fmla="*/ 1009648 h 1028697"/>
              <a:gd name="connsiteX13" fmla="*/ 4415766 w 4446988"/>
              <a:gd name="connsiteY13" fmla="*/ 938210 h 1028697"/>
              <a:gd name="connsiteX0" fmla="*/ 0 w 4446987"/>
              <a:gd name="connsiteY0" fmla="*/ 895349 h 1100135"/>
              <a:gd name="connsiteX1" fmla="*/ 214312 w 4446987"/>
              <a:gd name="connsiteY1" fmla="*/ 852486 h 1100135"/>
              <a:gd name="connsiteX2" fmla="*/ 385762 w 4446987"/>
              <a:gd name="connsiteY2" fmla="*/ 795336 h 1100135"/>
              <a:gd name="connsiteX3" fmla="*/ 628650 w 4446987"/>
              <a:gd name="connsiteY3" fmla="*/ 723899 h 1100135"/>
              <a:gd name="connsiteX4" fmla="*/ 928687 w 4446987"/>
              <a:gd name="connsiteY4" fmla="*/ 566736 h 1100135"/>
              <a:gd name="connsiteX5" fmla="*/ 1228725 w 4446987"/>
              <a:gd name="connsiteY5" fmla="*/ 423861 h 1100135"/>
              <a:gd name="connsiteX6" fmla="*/ 1685925 w 4446987"/>
              <a:gd name="connsiteY6" fmla="*/ 209549 h 1100135"/>
              <a:gd name="connsiteX7" fmla="*/ 2071687 w 4446987"/>
              <a:gd name="connsiteY7" fmla="*/ 109536 h 1100135"/>
              <a:gd name="connsiteX8" fmla="*/ 2400300 w 4446987"/>
              <a:gd name="connsiteY8" fmla="*/ 66674 h 1100135"/>
              <a:gd name="connsiteX9" fmla="*/ 2723300 w 4446987"/>
              <a:gd name="connsiteY9" fmla="*/ 509582 h 1100135"/>
              <a:gd name="connsiteX10" fmla="*/ 2994095 w 4446987"/>
              <a:gd name="connsiteY10" fmla="*/ 938211 h 1100135"/>
              <a:gd name="connsiteX11" fmla="*/ 3671080 w 4446987"/>
              <a:gd name="connsiteY11" fmla="*/ 1009648 h 1100135"/>
              <a:gd name="connsiteX12" fmla="*/ 4144970 w 4446987"/>
              <a:gd name="connsiteY12" fmla="*/ 1009648 h 1100135"/>
              <a:gd name="connsiteX13" fmla="*/ 4415765 w 4446987"/>
              <a:gd name="connsiteY13" fmla="*/ 1009648 h 1100135"/>
              <a:gd name="connsiteX0" fmla="*/ 0 w 4446987"/>
              <a:gd name="connsiteY0" fmla="*/ 788193 h 992979"/>
              <a:gd name="connsiteX1" fmla="*/ 214312 w 4446987"/>
              <a:gd name="connsiteY1" fmla="*/ 745330 h 992979"/>
              <a:gd name="connsiteX2" fmla="*/ 385762 w 4446987"/>
              <a:gd name="connsiteY2" fmla="*/ 688180 h 992979"/>
              <a:gd name="connsiteX3" fmla="*/ 628650 w 4446987"/>
              <a:gd name="connsiteY3" fmla="*/ 616743 h 992979"/>
              <a:gd name="connsiteX4" fmla="*/ 928687 w 4446987"/>
              <a:gd name="connsiteY4" fmla="*/ 459580 h 992979"/>
              <a:gd name="connsiteX5" fmla="*/ 1228725 w 4446987"/>
              <a:gd name="connsiteY5" fmla="*/ 316705 h 992979"/>
              <a:gd name="connsiteX6" fmla="*/ 1685925 w 4446987"/>
              <a:gd name="connsiteY6" fmla="*/ 102393 h 992979"/>
              <a:gd name="connsiteX7" fmla="*/ 2071687 w 4446987"/>
              <a:gd name="connsiteY7" fmla="*/ 2380 h 992979"/>
              <a:gd name="connsiteX8" fmla="*/ 2384809 w 4446987"/>
              <a:gd name="connsiteY8" fmla="*/ 116674 h 992979"/>
              <a:gd name="connsiteX9" fmla="*/ 2723300 w 4446987"/>
              <a:gd name="connsiteY9" fmla="*/ 402426 h 992979"/>
              <a:gd name="connsiteX10" fmla="*/ 2994095 w 4446987"/>
              <a:gd name="connsiteY10" fmla="*/ 831055 h 992979"/>
              <a:gd name="connsiteX11" fmla="*/ 3671080 w 4446987"/>
              <a:gd name="connsiteY11" fmla="*/ 902492 h 992979"/>
              <a:gd name="connsiteX12" fmla="*/ 4144970 w 4446987"/>
              <a:gd name="connsiteY12" fmla="*/ 902492 h 992979"/>
              <a:gd name="connsiteX13" fmla="*/ 4415765 w 4446987"/>
              <a:gd name="connsiteY13" fmla="*/ 902492 h 992979"/>
              <a:gd name="connsiteX0" fmla="*/ 0 w 4446987"/>
              <a:gd name="connsiteY0" fmla="*/ 788193 h 992979"/>
              <a:gd name="connsiteX1" fmla="*/ 214312 w 4446987"/>
              <a:gd name="connsiteY1" fmla="*/ 745330 h 992979"/>
              <a:gd name="connsiteX2" fmla="*/ 385762 w 4446987"/>
              <a:gd name="connsiteY2" fmla="*/ 688180 h 992979"/>
              <a:gd name="connsiteX3" fmla="*/ 628650 w 4446987"/>
              <a:gd name="connsiteY3" fmla="*/ 616743 h 992979"/>
              <a:gd name="connsiteX4" fmla="*/ 928687 w 4446987"/>
              <a:gd name="connsiteY4" fmla="*/ 459580 h 992979"/>
              <a:gd name="connsiteX5" fmla="*/ 1228725 w 4446987"/>
              <a:gd name="connsiteY5" fmla="*/ 316705 h 992979"/>
              <a:gd name="connsiteX6" fmla="*/ 1685925 w 4446987"/>
              <a:gd name="connsiteY6" fmla="*/ 102393 h 992979"/>
              <a:gd name="connsiteX7" fmla="*/ 2071687 w 4446987"/>
              <a:gd name="connsiteY7" fmla="*/ 2380 h 992979"/>
              <a:gd name="connsiteX8" fmla="*/ 2384809 w 4446987"/>
              <a:gd name="connsiteY8" fmla="*/ 116674 h 992979"/>
              <a:gd name="connsiteX9" fmla="*/ 2723301 w 4446987"/>
              <a:gd name="connsiteY9" fmla="*/ 330988 h 992979"/>
              <a:gd name="connsiteX10" fmla="*/ 2994095 w 4446987"/>
              <a:gd name="connsiteY10" fmla="*/ 831055 h 992979"/>
              <a:gd name="connsiteX11" fmla="*/ 3671080 w 4446987"/>
              <a:gd name="connsiteY11" fmla="*/ 902492 h 992979"/>
              <a:gd name="connsiteX12" fmla="*/ 4144970 w 4446987"/>
              <a:gd name="connsiteY12" fmla="*/ 902492 h 992979"/>
              <a:gd name="connsiteX13" fmla="*/ 4415765 w 4446987"/>
              <a:gd name="connsiteY13" fmla="*/ 902492 h 992979"/>
              <a:gd name="connsiteX0" fmla="*/ 0 w 4446987"/>
              <a:gd name="connsiteY0" fmla="*/ 797725 h 1002511"/>
              <a:gd name="connsiteX1" fmla="*/ 214312 w 4446987"/>
              <a:gd name="connsiteY1" fmla="*/ 754862 h 1002511"/>
              <a:gd name="connsiteX2" fmla="*/ 385762 w 4446987"/>
              <a:gd name="connsiteY2" fmla="*/ 697712 h 1002511"/>
              <a:gd name="connsiteX3" fmla="*/ 628650 w 4446987"/>
              <a:gd name="connsiteY3" fmla="*/ 626275 h 1002511"/>
              <a:gd name="connsiteX4" fmla="*/ 928687 w 4446987"/>
              <a:gd name="connsiteY4" fmla="*/ 469112 h 1002511"/>
              <a:gd name="connsiteX5" fmla="*/ 1228725 w 4446987"/>
              <a:gd name="connsiteY5" fmla="*/ 326237 h 1002511"/>
              <a:gd name="connsiteX6" fmla="*/ 1685925 w 4446987"/>
              <a:gd name="connsiteY6" fmla="*/ 111925 h 1002511"/>
              <a:gd name="connsiteX7" fmla="*/ 2071687 w 4446987"/>
              <a:gd name="connsiteY7" fmla="*/ 11912 h 1002511"/>
              <a:gd name="connsiteX8" fmla="*/ 2521723 w 4446987"/>
              <a:gd name="connsiteY8" fmla="*/ 54768 h 1002511"/>
              <a:gd name="connsiteX9" fmla="*/ 2723301 w 4446987"/>
              <a:gd name="connsiteY9" fmla="*/ 340520 h 1002511"/>
              <a:gd name="connsiteX10" fmla="*/ 2994095 w 4446987"/>
              <a:gd name="connsiteY10" fmla="*/ 840587 h 1002511"/>
              <a:gd name="connsiteX11" fmla="*/ 3671080 w 4446987"/>
              <a:gd name="connsiteY11" fmla="*/ 912024 h 1002511"/>
              <a:gd name="connsiteX12" fmla="*/ 4144970 w 4446987"/>
              <a:gd name="connsiteY12" fmla="*/ 912024 h 1002511"/>
              <a:gd name="connsiteX13" fmla="*/ 4415765 w 4446987"/>
              <a:gd name="connsiteY13" fmla="*/ 912024 h 1002511"/>
              <a:gd name="connsiteX0" fmla="*/ 0 w 4446987"/>
              <a:gd name="connsiteY0" fmla="*/ 797725 h 1002511"/>
              <a:gd name="connsiteX1" fmla="*/ 214312 w 4446987"/>
              <a:gd name="connsiteY1" fmla="*/ 754862 h 1002511"/>
              <a:gd name="connsiteX2" fmla="*/ 385762 w 4446987"/>
              <a:gd name="connsiteY2" fmla="*/ 697712 h 1002511"/>
              <a:gd name="connsiteX3" fmla="*/ 628650 w 4446987"/>
              <a:gd name="connsiteY3" fmla="*/ 626275 h 1002511"/>
              <a:gd name="connsiteX4" fmla="*/ 928687 w 4446987"/>
              <a:gd name="connsiteY4" fmla="*/ 469112 h 1002511"/>
              <a:gd name="connsiteX5" fmla="*/ 1228725 w 4446987"/>
              <a:gd name="connsiteY5" fmla="*/ 326237 h 1002511"/>
              <a:gd name="connsiteX6" fmla="*/ 1685925 w 4446987"/>
              <a:gd name="connsiteY6" fmla="*/ 111925 h 1002511"/>
              <a:gd name="connsiteX7" fmla="*/ 2071687 w 4446987"/>
              <a:gd name="connsiteY7" fmla="*/ 11912 h 1002511"/>
              <a:gd name="connsiteX8" fmla="*/ 2521723 w 4446987"/>
              <a:gd name="connsiteY8" fmla="*/ 54768 h 1002511"/>
              <a:gd name="connsiteX9" fmla="*/ 2723301 w 4446987"/>
              <a:gd name="connsiteY9" fmla="*/ 340520 h 1002511"/>
              <a:gd name="connsiteX10" fmla="*/ 3061794 w 4446987"/>
              <a:gd name="connsiteY10" fmla="*/ 769148 h 1002511"/>
              <a:gd name="connsiteX11" fmla="*/ 3671080 w 4446987"/>
              <a:gd name="connsiteY11" fmla="*/ 912024 h 1002511"/>
              <a:gd name="connsiteX12" fmla="*/ 4144970 w 4446987"/>
              <a:gd name="connsiteY12" fmla="*/ 912024 h 1002511"/>
              <a:gd name="connsiteX13" fmla="*/ 4415765 w 4446987"/>
              <a:gd name="connsiteY13" fmla="*/ 912024 h 1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6987" h="1002511">
                <a:moveTo>
                  <a:pt x="0" y="797725"/>
                </a:moveTo>
                <a:cubicBezTo>
                  <a:pt x="75009" y="784628"/>
                  <a:pt x="150018" y="771531"/>
                  <a:pt x="214312" y="754862"/>
                </a:cubicBezTo>
                <a:cubicBezTo>
                  <a:pt x="278606" y="738193"/>
                  <a:pt x="316706" y="719143"/>
                  <a:pt x="385762" y="697712"/>
                </a:cubicBezTo>
                <a:cubicBezTo>
                  <a:pt x="454818" y="676281"/>
                  <a:pt x="538163" y="664375"/>
                  <a:pt x="628650" y="626275"/>
                </a:cubicBezTo>
                <a:cubicBezTo>
                  <a:pt x="719137" y="588175"/>
                  <a:pt x="828675" y="519118"/>
                  <a:pt x="928687" y="469112"/>
                </a:cubicBezTo>
                <a:cubicBezTo>
                  <a:pt x="1028699" y="419106"/>
                  <a:pt x="1228725" y="326237"/>
                  <a:pt x="1228725" y="326237"/>
                </a:cubicBezTo>
                <a:cubicBezTo>
                  <a:pt x="1354931" y="266706"/>
                  <a:pt x="1545431" y="164312"/>
                  <a:pt x="1685925" y="111925"/>
                </a:cubicBezTo>
                <a:cubicBezTo>
                  <a:pt x="1826419" y="59538"/>
                  <a:pt x="1932387" y="21438"/>
                  <a:pt x="2071687" y="11912"/>
                </a:cubicBezTo>
                <a:cubicBezTo>
                  <a:pt x="2210987" y="2386"/>
                  <a:pt x="2413121" y="0"/>
                  <a:pt x="2521723" y="54768"/>
                </a:cubicBezTo>
                <a:cubicBezTo>
                  <a:pt x="2630325" y="109536"/>
                  <a:pt x="2633289" y="221457"/>
                  <a:pt x="2723301" y="340520"/>
                </a:cubicBezTo>
                <a:cubicBezTo>
                  <a:pt x="2813313" y="459583"/>
                  <a:pt x="2903831" y="673897"/>
                  <a:pt x="3061794" y="769148"/>
                </a:cubicBezTo>
                <a:cubicBezTo>
                  <a:pt x="3219757" y="864399"/>
                  <a:pt x="3490551" y="888211"/>
                  <a:pt x="3671080" y="912024"/>
                </a:cubicBezTo>
                <a:cubicBezTo>
                  <a:pt x="3851609" y="935837"/>
                  <a:pt x="4020856" y="912024"/>
                  <a:pt x="4144970" y="912024"/>
                </a:cubicBezTo>
                <a:cubicBezTo>
                  <a:pt x="4269084" y="912024"/>
                  <a:pt x="4446987" y="1002511"/>
                  <a:pt x="4415765" y="912024"/>
                </a:cubicBezTo>
              </a:path>
            </a:pathLst>
          </a:cu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7" rIns="91435" bIns="45717" rtlCol="0" anchor="ctr"/>
          <a:lstStyle/>
          <a:p>
            <a:pPr algn="ctr"/>
            <a:endParaRPr lang="de-DE"/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842450" y="4951770"/>
            <a:ext cx="4365351" cy="1769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4344">
              <a:defRPr/>
            </a:pPr>
            <a:endParaRPr lang="de-DE" kern="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2165330" y="6307744"/>
            <a:ext cx="541815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6907"/>
            <a:r>
              <a:rPr lang="en-US" dirty="0" smtClean="0">
                <a:solidFill>
                  <a:srgbClr val="0F3B5A"/>
                </a:solidFill>
                <a:latin typeface="Helvetica" pitchFamily="34" charset="0"/>
                <a:cs typeface="Helvetica" pitchFamily="34" charset="0"/>
              </a:rPr>
              <a:t>Vacancy</a:t>
            </a:r>
            <a:endParaRPr lang="en-US" dirty="0">
              <a:solidFill>
                <a:srgbClr val="0F3B5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4" name="Freihandform 83"/>
          <p:cNvSpPr/>
          <p:nvPr/>
        </p:nvSpPr>
        <p:spPr>
          <a:xfrm>
            <a:off x="828676" y="5036971"/>
            <a:ext cx="4371975" cy="1512094"/>
          </a:xfrm>
          <a:custGeom>
            <a:avLst/>
            <a:gdLst>
              <a:gd name="connsiteX0" fmla="*/ 0 w 4393406"/>
              <a:gd name="connsiteY0" fmla="*/ 1266825 h 1512094"/>
              <a:gd name="connsiteX1" fmla="*/ 228600 w 4393406"/>
              <a:gd name="connsiteY1" fmla="*/ 1295400 h 1512094"/>
              <a:gd name="connsiteX2" fmla="*/ 442913 w 4393406"/>
              <a:gd name="connsiteY2" fmla="*/ 1352550 h 1512094"/>
              <a:gd name="connsiteX3" fmla="*/ 771525 w 4393406"/>
              <a:gd name="connsiteY3" fmla="*/ 1423988 h 1512094"/>
              <a:gd name="connsiteX4" fmla="*/ 1042988 w 4393406"/>
              <a:gd name="connsiteY4" fmla="*/ 1452563 h 1512094"/>
              <a:gd name="connsiteX5" fmla="*/ 1443038 w 4393406"/>
              <a:gd name="connsiteY5" fmla="*/ 1495425 h 1512094"/>
              <a:gd name="connsiteX6" fmla="*/ 1714500 w 4393406"/>
              <a:gd name="connsiteY6" fmla="*/ 1509713 h 1512094"/>
              <a:gd name="connsiteX7" fmla="*/ 1971675 w 4393406"/>
              <a:gd name="connsiteY7" fmla="*/ 1509713 h 1512094"/>
              <a:gd name="connsiteX8" fmla="*/ 2386013 w 4393406"/>
              <a:gd name="connsiteY8" fmla="*/ 1495425 h 1512094"/>
              <a:gd name="connsiteX9" fmla="*/ 2400300 w 4393406"/>
              <a:gd name="connsiteY9" fmla="*/ 1495425 h 1512094"/>
              <a:gd name="connsiteX10" fmla="*/ 2628900 w 4393406"/>
              <a:gd name="connsiteY10" fmla="*/ 1452563 h 1512094"/>
              <a:gd name="connsiteX11" fmla="*/ 2757488 w 4393406"/>
              <a:gd name="connsiteY11" fmla="*/ 1395413 h 1512094"/>
              <a:gd name="connsiteX12" fmla="*/ 2900363 w 4393406"/>
              <a:gd name="connsiteY12" fmla="*/ 1338263 h 1512094"/>
              <a:gd name="connsiteX13" fmla="*/ 2986088 w 4393406"/>
              <a:gd name="connsiteY13" fmla="*/ 1252538 h 1512094"/>
              <a:gd name="connsiteX14" fmla="*/ 3071813 w 4393406"/>
              <a:gd name="connsiteY14" fmla="*/ 1095375 h 1512094"/>
              <a:gd name="connsiteX15" fmla="*/ 3171825 w 4393406"/>
              <a:gd name="connsiteY15" fmla="*/ 909638 h 1512094"/>
              <a:gd name="connsiteX16" fmla="*/ 3328988 w 4393406"/>
              <a:gd name="connsiteY16" fmla="*/ 752475 h 1512094"/>
              <a:gd name="connsiteX17" fmla="*/ 3443288 w 4393406"/>
              <a:gd name="connsiteY17" fmla="*/ 595313 h 1512094"/>
              <a:gd name="connsiteX18" fmla="*/ 3586163 w 4393406"/>
              <a:gd name="connsiteY18" fmla="*/ 495300 h 1512094"/>
              <a:gd name="connsiteX19" fmla="*/ 3629025 w 4393406"/>
              <a:gd name="connsiteY19" fmla="*/ 481013 h 1512094"/>
              <a:gd name="connsiteX20" fmla="*/ 3743325 w 4393406"/>
              <a:gd name="connsiteY20" fmla="*/ 452438 h 1512094"/>
              <a:gd name="connsiteX21" fmla="*/ 3929063 w 4393406"/>
              <a:gd name="connsiteY21" fmla="*/ 409575 h 1512094"/>
              <a:gd name="connsiteX22" fmla="*/ 4057650 w 4393406"/>
              <a:gd name="connsiteY22" fmla="*/ 352425 h 1512094"/>
              <a:gd name="connsiteX23" fmla="*/ 4186238 w 4393406"/>
              <a:gd name="connsiteY23" fmla="*/ 252413 h 1512094"/>
              <a:gd name="connsiteX24" fmla="*/ 4271963 w 4393406"/>
              <a:gd name="connsiteY24" fmla="*/ 152400 h 1512094"/>
              <a:gd name="connsiteX25" fmla="*/ 4343400 w 4393406"/>
              <a:gd name="connsiteY25" fmla="*/ 66675 h 1512094"/>
              <a:gd name="connsiteX26" fmla="*/ 4371975 w 4393406"/>
              <a:gd name="connsiteY26" fmla="*/ 9525 h 15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3406" h="1512094">
                <a:moveTo>
                  <a:pt x="0" y="1266825"/>
                </a:moveTo>
                <a:cubicBezTo>
                  <a:pt x="77390" y="1273969"/>
                  <a:pt x="154781" y="1281113"/>
                  <a:pt x="228600" y="1295400"/>
                </a:cubicBezTo>
                <a:cubicBezTo>
                  <a:pt x="302419" y="1309687"/>
                  <a:pt x="352426" y="1331119"/>
                  <a:pt x="442913" y="1352550"/>
                </a:cubicBezTo>
                <a:cubicBezTo>
                  <a:pt x="533400" y="1373981"/>
                  <a:pt x="671512" y="1407319"/>
                  <a:pt x="771525" y="1423988"/>
                </a:cubicBezTo>
                <a:cubicBezTo>
                  <a:pt x="871538" y="1440657"/>
                  <a:pt x="1042988" y="1452563"/>
                  <a:pt x="1042988" y="1452563"/>
                </a:cubicBezTo>
                <a:lnTo>
                  <a:pt x="1443038" y="1495425"/>
                </a:lnTo>
                <a:cubicBezTo>
                  <a:pt x="1554957" y="1504950"/>
                  <a:pt x="1626394" y="1507332"/>
                  <a:pt x="1714500" y="1509713"/>
                </a:cubicBezTo>
                <a:cubicBezTo>
                  <a:pt x="1802606" y="1512094"/>
                  <a:pt x="1859756" y="1512094"/>
                  <a:pt x="1971675" y="1509713"/>
                </a:cubicBezTo>
                <a:cubicBezTo>
                  <a:pt x="2083594" y="1507332"/>
                  <a:pt x="2314576" y="1497806"/>
                  <a:pt x="2386013" y="1495425"/>
                </a:cubicBezTo>
                <a:cubicBezTo>
                  <a:pt x="2457450" y="1493044"/>
                  <a:pt x="2359819" y="1502569"/>
                  <a:pt x="2400300" y="1495425"/>
                </a:cubicBezTo>
                <a:cubicBezTo>
                  <a:pt x="2440781" y="1488281"/>
                  <a:pt x="2569369" y="1469232"/>
                  <a:pt x="2628900" y="1452563"/>
                </a:cubicBezTo>
                <a:cubicBezTo>
                  <a:pt x="2688431" y="1435894"/>
                  <a:pt x="2712244" y="1414463"/>
                  <a:pt x="2757488" y="1395413"/>
                </a:cubicBezTo>
                <a:cubicBezTo>
                  <a:pt x="2802732" y="1376363"/>
                  <a:pt x="2862263" y="1362075"/>
                  <a:pt x="2900363" y="1338263"/>
                </a:cubicBezTo>
                <a:cubicBezTo>
                  <a:pt x="2938463" y="1314451"/>
                  <a:pt x="2957513" y="1293019"/>
                  <a:pt x="2986088" y="1252538"/>
                </a:cubicBezTo>
                <a:cubicBezTo>
                  <a:pt x="3014663" y="1212057"/>
                  <a:pt x="3040857" y="1152525"/>
                  <a:pt x="3071813" y="1095375"/>
                </a:cubicBezTo>
                <a:cubicBezTo>
                  <a:pt x="3102769" y="1038225"/>
                  <a:pt x="3128962" y="966788"/>
                  <a:pt x="3171825" y="909638"/>
                </a:cubicBezTo>
                <a:cubicBezTo>
                  <a:pt x="3214688" y="852488"/>
                  <a:pt x="3283744" y="804862"/>
                  <a:pt x="3328988" y="752475"/>
                </a:cubicBezTo>
                <a:cubicBezTo>
                  <a:pt x="3374232" y="700088"/>
                  <a:pt x="3400426" y="638175"/>
                  <a:pt x="3443288" y="595313"/>
                </a:cubicBezTo>
                <a:cubicBezTo>
                  <a:pt x="3486150" y="552451"/>
                  <a:pt x="3555207" y="514350"/>
                  <a:pt x="3586163" y="495300"/>
                </a:cubicBezTo>
                <a:cubicBezTo>
                  <a:pt x="3617119" y="476250"/>
                  <a:pt x="3602831" y="488157"/>
                  <a:pt x="3629025" y="481013"/>
                </a:cubicBezTo>
                <a:cubicBezTo>
                  <a:pt x="3655219" y="473869"/>
                  <a:pt x="3743325" y="452438"/>
                  <a:pt x="3743325" y="452438"/>
                </a:cubicBezTo>
                <a:cubicBezTo>
                  <a:pt x="3793331" y="440532"/>
                  <a:pt x="3876676" y="426244"/>
                  <a:pt x="3929063" y="409575"/>
                </a:cubicBezTo>
                <a:cubicBezTo>
                  <a:pt x="3981450" y="392906"/>
                  <a:pt x="4014788" y="378619"/>
                  <a:pt x="4057650" y="352425"/>
                </a:cubicBezTo>
                <a:cubicBezTo>
                  <a:pt x="4100513" y="326231"/>
                  <a:pt x="4150519" y="285750"/>
                  <a:pt x="4186238" y="252413"/>
                </a:cubicBezTo>
                <a:cubicBezTo>
                  <a:pt x="4221957" y="219076"/>
                  <a:pt x="4245769" y="183356"/>
                  <a:pt x="4271963" y="152400"/>
                </a:cubicBezTo>
                <a:cubicBezTo>
                  <a:pt x="4298157" y="121444"/>
                  <a:pt x="4326731" y="90488"/>
                  <a:pt x="4343400" y="66675"/>
                </a:cubicBezTo>
                <a:cubicBezTo>
                  <a:pt x="4360069" y="42862"/>
                  <a:pt x="4393406" y="0"/>
                  <a:pt x="4371975" y="9525"/>
                </a:cubicBezTo>
              </a:path>
            </a:pathLst>
          </a:custGeom>
          <a:noFill/>
          <a:ln w="12700">
            <a:solidFill>
              <a:srgbClr val="0F3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7" rIns="91435" bIns="45717" rtlCol="0" anchor="ctr"/>
          <a:lstStyle/>
          <a:p>
            <a:pPr algn="ctr"/>
            <a:endParaRPr lang="de-DE"/>
          </a:p>
        </p:txBody>
      </p:sp>
      <p:cxnSp>
        <p:nvCxnSpPr>
          <p:cNvPr id="87" name="Gerade Verbindung 86"/>
          <p:cNvCxnSpPr/>
          <p:nvPr/>
        </p:nvCxnSpPr>
        <p:spPr>
          <a:xfrm rot="5400000">
            <a:off x="3997936" y="6004556"/>
            <a:ext cx="122079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ussdiagramm: Verbindungsstelle 78"/>
          <p:cNvSpPr/>
          <p:nvPr/>
        </p:nvSpPr>
        <p:spPr>
          <a:xfrm>
            <a:off x="4536893" y="5490709"/>
            <a:ext cx="150768" cy="142876"/>
          </a:xfrm>
          <a:prstGeom prst="flowChartConnector">
            <a:avLst/>
          </a:prstGeom>
          <a:solidFill>
            <a:srgbClr val="FF9905"/>
          </a:solidFill>
          <a:ln>
            <a:solidFill>
              <a:srgbClr val="FF9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de-DE"/>
          </a:p>
        </p:txBody>
      </p:sp>
      <p:sp>
        <p:nvSpPr>
          <p:cNvPr id="81" name="Rectangle 66"/>
          <p:cNvSpPr>
            <a:spLocks noChangeArrowheads="1"/>
          </p:cNvSpPr>
          <p:nvPr/>
        </p:nvSpPr>
        <p:spPr bwMode="auto">
          <a:xfrm>
            <a:off x="4514315" y="5168558"/>
            <a:ext cx="214314" cy="216000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FF9905"/>
            </a:solidFill>
            <a:miter lim="800000"/>
            <a:headEnd/>
            <a:tailEnd/>
          </a:ln>
        </p:spPr>
        <p:txBody>
          <a:bodyPr wrap="none" lIns="81700" tIns="40850" rIns="81700" bIns="40850" anchor="ctr"/>
          <a:lstStyle/>
          <a:p>
            <a:pPr algn="ctr" defTabSz="914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kern="0" dirty="0">
                <a:solidFill>
                  <a:srgbClr val="FF9905"/>
                </a:solidFill>
                <a:latin typeface="Helvetica" pitchFamily="34" charset="0"/>
              </a:rPr>
              <a:t>?</a:t>
            </a:r>
            <a:endParaRPr lang="de-CH" sz="1500" kern="0" dirty="0">
              <a:solidFill>
                <a:srgbClr val="FF9905"/>
              </a:solidFill>
              <a:latin typeface="Helvetica" pitchFamily="34" charset="0"/>
            </a:endParaRPr>
          </a:p>
        </p:txBody>
      </p:sp>
      <p:sp>
        <p:nvSpPr>
          <p:cNvPr id="95" name="Freihandform 94"/>
          <p:cNvSpPr/>
          <p:nvPr/>
        </p:nvSpPr>
        <p:spPr>
          <a:xfrm>
            <a:off x="1119158" y="2795770"/>
            <a:ext cx="4039865" cy="1021757"/>
          </a:xfrm>
          <a:custGeom>
            <a:avLst/>
            <a:gdLst>
              <a:gd name="connsiteX0" fmla="*/ 0 w 3860800"/>
              <a:gd name="connsiteY0" fmla="*/ 675452 h 1004711"/>
              <a:gd name="connsiteX1" fmla="*/ 417689 w 3860800"/>
              <a:gd name="connsiteY1" fmla="*/ 156163 h 1004711"/>
              <a:gd name="connsiteX2" fmla="*/ 1049867 w 3860800"/>
              <a:gd name="connsiteY2" fmla="*/ 167452 h 1004711"/>
              <a:gd name="connsiteX3" fmla="*/ 1603022 w 3860800"/>
              <a:gd name="connsiteY3" fmla="*/ 99718 h 1004711"/>
              <a:gd name="connsiteX4" fmla="*/ 2246489 w 3860800"/>
              <a:gd name="connsiteY4" fmla="*/ 144874 h 1004711"/>
              <a:gd name="connsiteX5" fmla="*/ 2720622 w 3860800"/>
              <a:gd name="connsiteY5" fmla="*/ 968963 h 1004711"/>
              <a:gd name="connsiteX6" fmla="*/ 3352800 w 3860800"/>
              <a:gd name="connsiteY6" fmla="*/ 359363 h 1004711"/>
              <a:gd name="connsiteX7" fmla="*/ 3860800 w 3860800"/>
              <a:gd name="connsiteY7" fmla="*/ 20696 h 1004711"/>
              <a:gd name="connsiteX0" fmla="*/ 0 w 3860800"/>
              <a:gd name="connsiteY0" fmla="*/ 675452 h 1004711"/>
              <a:gd name="connsiteX1" fmla="*/ 417689 w 3860800"/>
              <a:gd name="connsiteY1" fmla="*/ 156163 h 1004711"/>
              <a:gd name="connsiteX2" fmla="*/ 1049867 w 3860800"/>
              <a:gd name="connsiteY2" fmla="*/ 167452 h 1004711"/>
              <a:gd name="connsiteX3" fmla="*/ 1603022 w 3860800"/>
              <a:gd name="connsiteY3" fmla="*/ 99718 h 1004711"/>
              <a:gd name="connsiteX4" fmla="*/ 2246489 w 3860800"/>
              <a:gd name="connsiteY4" fmla="*/ 144874 h 1004711"/>
              <a:gd name="connsiteX5" fmla="*/ 2720622 w 3860800"/>
              <a:gd name="connsiteY5" fmla="*/ 968963 h 1004711"/>
              <a:gd name="connsiteX6" fmla="*/ 3352800 w 3860800"/>
              <a:gd name="connsiteY6" fmla="*/ 359363 h 1004711"/>
              <a:gd name="connsiteX7" fmla="*/ 3860800 w 3860800"/>
              <a:gd name="connsiteY7" fmla="*/ 20696 h 1004711"/>
              <a:gd name="connsiteX0" fmla="*/ 0 w 3860800"/>
              <a:gd name="connsiteY0" fmla="*/ 692498 h 1021757"/>
              <a:gd name="connsiteX1" fmla="*/ 417689 w 3860800"/>
              <a:gd name="connsiteY1" fmla="*/ 173209 h 1021757"/>
              <a:gd name="connsiteX2" fmla="*/ 1049867 w 3860800"/>
              <a:gd name="connsiteY2" fmla="*/ 184498 h 1021757"/>
              <a:gd name="connsiteX3" fmla="*/ 1603022 w 3860800"/>
              <a:gd name="connsiteY3" fmla="*/ 116764 h 1021757"/>
              <a:gd name="connsiteX4" fmla="*/ 2246489 w 3860800"/>
              <a:gd name="connsiteY4" fmla="*/ 161920 h 1021757"/>
              <a:gd name="connsiteX5" fmla="*/ 2720622 w 3860800"/>
              <a:gd name="connsiteY5" fmla="*/ 986009 h 1021757"/>
              <a:gd name="connsiteX6" fmla="*/ 3352800 w 3860800"/>
              <a:gd name="connsiteY6" fmla="*/ 376409 h 1021757"/>
              <a:gd name="connsiteX7" fmla="*/ 3860800 w 3860800"/>
              <a:gd name="connsiteY7" fmla="*/ 37742 h 102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0800" h="1021757">
                <a:moveTo>
                  <a:pt x="0" y="692498"/>
                </a:moveTo>
                <a:cubicBezTo>
                  <a:pt x="121355" y="475187"/>
                  <a:pt x="242711" y="257876"/>
                  <a:pt x="417689" y="173209"/>
                </a:cubicBezTo>
                <a:cubicBezTo>
                  <a:pt x="592667" y="88542"/>
                  <a:pt x="852312" y="193906"/>
                  <a:pt x="1049867" y="184498"/>
                </a:cubicBezTo>
                <a:cubicBezTo>
                  <a:pt x="1247423" y="175091"/>
                  <a:pt x="1403585" y="120527"/>
                  <a:pt x="1603022" y="116764"/>
                </a:cubicBezTo>
                <a:cubicBezTo>
                  <a:pt x="1802459" y="113001"/>
                  <a:pt x="2060222" y="17046"/>
                  <a:pt x="2246489" y="161920"/>
                </a:cubicBezTo>
                <a:cubicBezTo>
                  <a:pt x="2432756" y="306794"/>
                  <a:pt x="2536237" y="950261"/>
                  <a:pt x="2720622" y="986009"/>
                </a:cubicBezTo>
                <a:cubicBezTo>
                  <a:pt x="2905007" y="1021757"/>
                  <a:pt x="3162771" y="534453"/>
                  <a:pt x="3352800" y="376409"/>
                </a:cubicBezTo>
                <a:cubicBezTo>
                  <a:pt x="3542829" y="218365"/>
                  <a:pt x="3681756" y="0"/>
                  <a:pt x="3860800" y="37742"/>
                </a:cubicBezTo>
              </a:path>
            </a:pathLst>
          </a:cu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7" rIns="91435" bIns="45717" rtlCol="0" anchor="ctr"/>
          <a:lstStyle/>
          <a:p>
            <a:pPr algn="ctr"/>
            <a:endParaRPr lang="de-DE"/>
          </a:p>
        </p:txBody>
      </p:sp>
      <p:sp>
        <p:nvSpPr>
          <p:cNvPr id="92" name="Freihandform 91"/>
          <p:cNvSpPr/>
          <p:nvPr/>
        </p:nvSpPr>
        <p:spPr>
          <a:xfrm flipV="1">
            <a:off x="4639734" y="3184936"/>
            <a:ext cx="519289" cy="363126"/>
          </a:xfrm>
          <a:custGeom>
            <a:avLst/>
            <a:gdLst>
              <a:gd name="connsiteX0" fmla="*/ 0 w 519289"/>
              <a:gd name="connsiteY0" fmla="*/ 363126 h 363126"/>
              <a:gd name="connsiteX1" fmla="*/ 316089 w 519289"/>
              <a:gd name="connsiteY1" fmla="*/ 58326 h 363126"/>
              <a:gd name="connsiteX2" fmla="*/ 417689 w 519289"/>
              <a:gd name="connsiteY2" fmla="*/ 13170 h 363126"/>
              <a:gd name="connsiteX3" fmla="*/ 485423 w 519289"/>
              <a:gd name="connsiteY3" fmla="*/ 13170 h 363126"/>
              <a:gd name="connsiteX4" fmla="*/ 519289 w 519289"/>
              <a:gd name="connsiteY4" fmla="*/ 1881 h 3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89" h="363126">
                <a:moveTo>
                  <a:pt x="0" y="363126"/>
                </a:moveTo>
                <a:cubicBezTo>
                  <a:pt x="123237" y="239889"/>
                  <a:pt x="246474" y="116652"/>
                  <a:pt x="316089" y="58326"/>
                </a:cubicBezTo>
                <a:cubicBezTo>
                  <a:pt x="385704" y="0"/>
                  <a:pt x="389467" y="20696"/>
                  <a:pt x="417689" y="13170"/>
                </a:cubicBezTo>
                <a:cubicBezTo>
                  <a:pt x="445911" y="5644"/>
                  <a:pt x="468490" y="15051"/>
                  <a:pt x="485423" y="13170"/>
                </a:cubicBezTo>
                <a:cubicBezTo>
                  <a:pt x="502356" y="11289"/>
                  <a:pt x="491067" y="1881"/>
                  <a:pt x="519289" y="1881"/>
                </a:cubicBezTo>
              </a:path>
            </a:pathLst>
          </a:cu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7" rIns="91435" bIns="45717" rtlCol="0" anchor="ctr"/>
          <a:lstStyle/>
          <a:p>
            <a:pPr algn="ctr"/>
            <a:endParaRPr lang="de-DE"/>
          </a:p>
        </p:txBody>
      </p:sp>
      <p:sp>
        <p:nvSpPr>
          <p:cNvPr id="100" name="Foliennummernplatzhalter 5"/>
          <p:cNvSpPr txBox="1">
            <a:spLocks/>
          </p:cNvSpPr>
          <p:nvPr/>
        </p:nvSpPr>
        <p:spPr>
          <a:xfrm>
            <a:off x="393066" y="6853615"/>
            <a:ext cx="338589" cy="242910"/>
          </a:xfrm>
          <a:prstGeom prst="rect">
            <a:avLst/>
          </a:prstGeom>
          <a:solidFill>
            <a:srgbClr val="FFFFFF"/>
          </a:solidFill>
        </p:spPr>
        <p:txBody>
          <a:bodyPr lIns="17990" tIns="45695" rIns="17990" bIns="45695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</a:lstStyle>
          <a:p>
            <a:pPr defTabSz="914344">
              <a:defRPr/>
            </a:pPr>
            <a:fld id="{8DB857DF-C859-49BD-95A7-2D64C459B9F9}" type="slidenum">
              <a:rPr lang="de-DE" b="0" smtClean="0">
                <a:solidFill>
                  <a:srgbClr val="FFFFFF">
                    <a:lumMod val="65000"/>
                  </a:srgbClr>
                </a:solidFill>
              </a:rPr>
              <a:pPr defTabSz="914344">
                <a:defRPr/>
              </a:pPr>
              <a:t>8</a:t>
            </a:fld>
            <a:endParaRPr lang="de-DE" b="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632539" y="6988393"/>
            <a:ext cx="2829520" cy="215393"/>
          </a:xfrm>
          <a:prstGeom prst="rect">
            <a:avLst/>
          </a:prstGeom>
          <a:noFill/>
        </p:spPr>
        <p:txBody>
          <a:bodyPr wrap="none" lIns="91390" tIns="45695" rIns="91390" bIns="45695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20100624_ICME-Study_Post-C</a:t>
            </a:r>
            <a:r>
              <a:rPr lang="de-DE" sz="800" baseline="0" dirty="0" smtClean="0">
                <a:solidFill>
                  <a:schemeClr val="bg2"/>
                </a:solidFill>
                <a:latin typeface="Helvetica" pitchFamily="34" charset="0"/>
              </a:rPr>
              <a:t>risis-Strategies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  <a:latin typeface="Helvetica" pitchFamily="34" charset="0"/>
              </a:rPr>
              <a:t>for</a:t>
            </a:r>
            <a:r>
              <a:rPr lang="de-DE" sz="800" dirty="0" smtClean="0">
                <a:solidFill>
                  <a:schemeClr val="bg2"/>
                </a:solidFill>
                <a:latin typeface="Helvetica" pitchFamily="34" charset="0"/>
              </a:rPr>
              <a:t> CREM</a:t>
            </a:r>
            <a:endParaRPr lang="de-DE" sz="800" dirty="0">
              <a:solidFill>
                <a:schemeClr val="bg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LFeKhWDY0qE3jGA2N_wi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8ciJsZECxLd2rZimx1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PHc3uN3EKGFKEKuPsQz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27ShnPn0Kg0eAjyCL.2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DVKMYjdEGGWECQUTxZ2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27ShnPn0Kg0eAjyCL.2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27ShnPn0Kg0eAjyCL.2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27ShnPn0Kg0eAjyCL.2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lRVn9Xt0mk34_jT1WCx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27ShnPn0Kg0eAjyCL.2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2cSMXr50yYXJ35UR6sA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PF8QyeOUG5RJpoERHhe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fIf59Jp0.II0W3mhj3_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PHc3uN3EKGFKEKuPsQ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LFeKhWDY0qE3jGA2N_wi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LFeKhWDY0qE3jGA2N_wig"/>
</p:tagLst>
</file>

<file path=ppt/theme/theme1.xml><?xml version="1.0" encoding="utf-8"?>
<a:theme xmlns:a="http://schemas.openxmlformats.org/drawingml/2006/main" name="1_MMC Small Fonts">
  <a:themeElements>
    <a:clrScheme name="">
      <a:dk1>
        <a:srgbClr val="000000"/>
      </a:dk1>
      <a:lt1>
        <a:srgbClr val="FFFFFF"/>
      </a:lt1>
      <a:dk2>
        <a:srgbClr val="FF9905"/>
      </a:dk2>
      <a:lt2>
        <a:srgbClr val="969696"/>
      </a:lt2>
      <a:accent1>
        <a:srgbClr val="52B7E9"/>
      </a:accent1>
      <a:accent2>
        <a:srgbClr val="D1FBF5"/>
      </a:accent2>
      <a:accent3>
        <a:srgbClr val="FFFFFF"/>
      </a:accent3>
      <a:accent4>
        <a:srgbClr val="000000"/>
      </a:accent4>
      <a:accent5>
        <a:srgbClr val="B3D8F2"/>
      </a:accent5>
      <a:accent6>
        <a:srgbClr val="BDE3DE"/>
      </a:accent6>
      <a:hlink>
        <a:srgbClr val="FFE05D"/>
      </a:hlink>
      <a:folHlink>
        <a:srgbClr val="0072BD"/>
      </a:folHlink>
    </a:clrScheme>
    <a:fontScheme name="1_MMC Small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>
          <a:solidFill>
            <a:srgbClr val="0F3B5A"/>
          </a:solidFill>
          <a:headEnd type="none" w="med" len="med"/>
          <a:tailEnd type="none" w="med" len="med"/>
        </a:ln>
        <a:effectLst>
          <a:outerShdw blurRad="40000" dist="20000" dir="5400000" rotWithShape="0">
            <a:schemeClr val="accent5">
              <a:lumMod val="25000"/>
              <a:alpha val="38000"/>
            </a:schemeClr>
          </a:outerShdw>
        </a:effectLst>
      </a:spPr>
      <a:bodyPr wrap="none" lIns="0" tIns="0" rIns="0" bIns="0" anchor="ctr"/>
      <a:lstStyle>
        <a:defPPr>
          <a:defRPr/>
        </a:defPPr>
      </a:lstStyle>
      <a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MC Small Fonts 1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C Small Fonts 2">
        <a:dk1>
          <a:srgbClr val="000000"/>
        </a:dk1>
        <a:lt1>
          <a:srgbClr val="FFFFFF"/>
        </a:lt1>
        <a:dk2>
          <a:srgbClr val="FFE05D"/>
        </a:dk2>
        <a:lt2>
          <a:srgbClr val="969696"/>
        </a:lt2>
        <a:accent1>
          <a:srgbClr val="41DBFF"/>
        </a:accent1>
        <a:accent2>
          <a:srgbClr val="D1FBF5"/>
        </a:accent2>
        <a:accent3>
          <a:srgbClr val="FFFFFF"/>
        </a:accent3>
        <a:accent4>
          <a:srgbClr val="000000"/>
        </a:accent4>
        <a:accent5>
          <a:srgbClr val="B0EAFF"/>
        </a:accent5>
        <a:accent6>
          <a:srgbClr val="BDE3DE"/>
        </a:accent6>
        <a:hlink>
          <a:srgbClr val="FFFF99"/>
        </a:hlink>
        <a:folHlink>
          <a:srgbClr val="05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MMC Small Fonts">
  <a:themeElements>
    <a:clrScheme name="">
      <a:dk1>
        <a:srgbClr val="000000"/>
      </a:dk1>
      <a:lt1>
        <a:srgbClr val="FFFFFF"/>
      </a:lt1>
      <a:dk2>
        <a:srgbClr val="FF9905"/>
      </a:dk2>
      <a:lt2>
        <a:srgbClr val="969696"/>
      </a:lt2>
      <a:accent1>
        <a:srgbClr val="52B7E9"/>
      </a:accent1>
      <a:accent2>
        <a:srgbClr val="D1FBF5"/>
      </a:accent2>
      <a:accent3>
        <a:srgbClr val="FFFFFF"/>
      </a:accent3>
      <a:accent4>
        <a:srgbClr val="000000"/>
      </a:accent4>
      <a:accent5>
        <a:srgbClr val="B3D8F2"/>
      </a:accent5>
      <a:accent6>
        <a:srgbClr val="BDE3DE"/>
      </a:accent6>
      <a:hlink>
        <a:srgbClr val="FFE05D"/>
      </a:hlink>
      <a:folHlink>
        <a:srgbClr val="0072BD"/>
      </a:folHlink>
    </a:clrScheme>
    <a:fontScheme name="1_MMC Small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>
          <a:solidFill>
            <a:srgbClr val="0F3B5A"/>
          </a:solidFill>
          <a:headEnd type="none" w="med" len="med"/>
          <a:tailEnd type="none" w="med" len="med"/>
        </a:ln>
        <a:effectLst>
          <a:outerShdw blurRad="40000" dist="20000" dir="5400000" rotWithShape="0">
            <a:schemeClr val="accent5">
              <a:lumMod val="25000"/>
              <a:alpha val="38000"/>
            </a:schemeClr>
          </a:outerShdw>
        </a:effectLst>
      </a:spPr>
      <a:bodyPr wrap="none" lIns="0" tIns="0" rIns="0" bIns="0" anchor="ctr"/>
      <a:lstStyle>
        <a:defPPr>
          <a:defRPr/>
        </a:defPPr>
      </a:lstStyle>
      <a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MC Small Fonts 1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C Small Fonts 2">
        <a:dk1>
          <a:srgbClr val="000000"/>
        </a:dk1>
        <a:lt1>
          <a:srgbClr val="FFFFFF"/>
        </a:lt1>
        <a:dk2>
          <a:srgbClr val="FFE05D"/>
        </a:dk2>
        <a:lt2>
          <a:srgbClr val="969696"/>
        </a:lt2>
        <a:accent1>
          <a:srgbClr val="41DBFF"/>
        </a:accent1>
        <a:accent2>
          <a:srgbClr val="D1FBF5"/>
        </a:accent2>
        <a:accent3>
          <a:srgbClr val="FFFFFF"/>
        </a:accent3>
        <a:accent4>
          <a:srgbClr val="000000"/>
        </a:accent4>
        <a:accent5>
          <a:srgbClr val="B0EAFF"/>
        </a:accent5>
        <a:accent6>
          <a:srgbClr val="BDE3DE"/>
        </a:accent6>
        <a:hlink>
          <a:srgbClr val="FFFF99"/>
        </a:hlink>
        <a:folHlink>
          <a:srgbClr val="05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MMC Small Fonts">
  <a:themeElements>
    <a:clrScheme name="">
      <a:dk1>
        <a:srgbClr val="000000"/>
      </a:dk1>
      <a:lt1>
        <a:srgbClr val="FFFFFF"/>
      </a:lt1>
      <a:dk2>
        <a:srgbClr val="FF9905"/>
      </a:dk2>
      <a:lt2>
        <a:srgbClr val="969696"/>
      </a:lt2>
      <a:accent1>
        <a:srgbClr val="52B7E9"/>
      </a:accent1>
      <a:accent2>
        <a:srgbClr val="D1FBF5"/>
      </a:accent2>
      <a:accent3>
        <a:srgbClr val="FFFFFF"/>
      </a:accent3>
      <a:accent4>
        <a:srgbClr val="000000"/>
      </a:accent4>
      <a:accent5>
        <a:srgbClr val="B3D8F2"/>
      </a:accent5>
      <a:accent6>
        <a:srgbClr val="BDE3DE"/>
      </a:accent6>
      <a:hlink>
        <a:srgbClr val="FFE05D"/>
      </a:hlink>
      <a:folHlink>
        <a:srgbClr val="0072BD"/>
      </a:folHlink>
    </a:clrScheme>
    <a:fontScheme name="MMC Small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MC Small Fonts 1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mall Fonts 2">
        <a:dk1>
          <a:srgbClr val="000000"/>
        </a:dk1>
        <a:lt1>
          <a:srgbClr val="FFFFFF"/>
        </a:lt1>
        <a:dk2>
          <a:srgbClr val="FFE05D"/>
        </a:dk2>
        <a:lt2>
          <a:srgbClr val="969696"/>
        </a:lt2>
        <a:accent1>
          <a:srgbClr val="41DBFF"/>
        </a:accent1>
        <a:accent2>
          <a:srgbClr val="D1FBF5"/>
        </a:accent2>
        <a:accent3>
          <a:srgbClr val="FFFFFF"/>
        </a:accent3>
        <a:accent4>
          <a:srgbClr val="000000"/>
        </a:accent4>
        <a:accent5>
          <a:srgbClr val="B0EAFF"/>
        </a:accent5>
        <a:accent6>
          <a:srgbClr val="BDE3DE"/>
        </a:accent6>
        <a:hlink>
          <a:srgbClr val="FFFF99"/>
        </a:hlink>
        <a:folHlink>
          <a:srgbClr val="05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Settings\All Users\Desktop\Friday\new templates\Final L&amp;M PPT templates\MMC Small Fonts.pot</Template>
  <TotalTime>0</TotalTime>
  <Words>3051</Words>
  <Application>Microsoft Office PowerPoint</Application>
  <PresentationFormat>Benutzerdefiniert</PresentationFormat>
  <Paragraphs>995</Paragraphs>
  <Slides>29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1_MMC Small Fonts</vt:lpstr>
      <vt:lpstr>5_MMC Small Fonts</vt:lpstr>
      <vt:lpstr>8_MMC Small Fonts</vt:lpstr>
      <vt:lpstr>Larissa-Design</vt:lpstr>
      <vt:lpstr>Photo Editor Photo</vt:lpstr>
      <vt:lpstr>Worksheet</vt:lpstr>
      <vt:lpstr>ICME Study 2010:  Post-crisis-strategies for the Corporate Real Estate Management   - New requirements for CREM through the crisis in 2009 - </vt:lpstr>
      <vt:lpstr>Folie 1</vt:lpstr>
      <vt:lpstr>ICME Profil</vt:lpstr>
      <vt:lpstr>ICME Client Structure</vt:lpstr>
      <vt:lpstr>ICME References</vt:lpstr>
      <vt:lpstr>Folie 5</vt:lpstr>
      <vt:lpstr>Folie 6</vt:lpstr>
      <vt:lpstr>Folie 7</vt:lpstr>
      <vt:lpstr>The year of crisis - 2009</vt:lpstr>
      <vt:lpstr>Effects of the crisis for CREM</vt:lpstr>
      <vt:lpstr>Folie 10</vt:lpstr>
      <vt:lpstr>Folie 11</vt:lpstr>
      <vt:lpstr>Folie 12</vt:lpstr>
      <vt:lpstr>About 50 real estate related savings leavers are to be assessed for their economic potential and implementation requirements</vt:lpstr>
      <vt:lpstr>Folie 14</vt:lpstr>
      <vt:lpstr>  A management approach for FM service providers enables the full control of the activities involved</vt:lpstr>
      <vt:lpstr>Folie 16</vt:lpstr>
      <vt:lpstr>Through in-depth knowledge of the FM market and FM companies, ICME provides a significant contribution regarding the successful M&amp;A process</vt:lpstr>
      <vt:lpstr>Folie 18</vt:lpstr>
      <vt:lpstr>Due to four different dimensions, the management of real estate is very complex</vt:lpstr>
      <vt:lpstr>Portfolio management systems can be individually adapted to tasks and needs of the customer</vt:lpstr>
      <vt:lpstr>Folie 21</vt:lpstr>
      <vt:lpstr>Folie 22</vt:lpstr>
      <vt:lpstr>Focus for the short or medium term optimization of real estate cost structures</vt:lpstr>
      <vt:lpstr>Folie 24</vt:lpstr>
      <vt:lpstr>Creating an employers’ fund is an ideal opportunity to get liquidity without losing the portfolios controllability</vt:lpstr>
      <vt:lpstr>Folie 26</vt:lpstr>
      <vt:lpstr>Folie 27</vt:lpstr>
      <vt:lpstr>Folie 28</vt:lpstr>
    </vt:vector>
  </TitlesOfParts>
  <Company>eridesign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I.C.M.E.</dc:title>
  <dc:creator>Melanie Horvath</dc:creator>
  <cp:lastModifiedBy>Arnd Reifenrath</cp:lastModifiedBy>
  <cp:revision>1492</cp:revision>
  <cp:lastPrinted>2005-10-15T09:57:40Z</cp:lastPrinted>
  <dcterms:created xsi:type="dcterms:W3CDTF">2002-02-14T12:26:58Z</dcterms:created>
  <dcterms:modified xsi:type="dcterms:W3CDTF">2010-06-24T06:25:01Z</dcterms:modified>
</cp:coreProperties>
</file>