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96" r:id="rId3"/>
    <p:sldId id="280" r:id="rId4"/>
    <p:sldId id="274" r:id="rId5"/>
    <p:sldId id="281" r:id="rId6"/>
    <p:sldId id="275" r:id="rId7"/>
    <p:sldId id="285" r:id="rId8"/>
    <p:sldId id="286" r:id="rId9"/>
    <p:sldId id="287" r:id="rId10"/>
    <p:sldId id="288" r:id="rId11"/>
    <p:sldId id="282" r:id="rId12"/>
    <p:sldId id="292" r:id="rId13"/>
    <p:sldId id="289" r:id="rId14"/>
    <p:sldId id="293" r:id="rId15"/>
    <p:sldId id="290" r:id="rId16"/>
    <p:sldId id="294" r:id="rId17"/>
    <p:sldId id="279" r:id="rId18"/>
    <p:sldId id="295" r:id="rId19"/>
  </p:sldIdLst>
  <p:sldSz cx="9144000" cy="6858000" type="screen4x3"/>
  <p:notesSz cx="6794500" cy="9906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876" autoAdjust="0"/>
  </p:normalViewPr>
  <p:slideViewPr>
    <p:cSldViewPr>
      <p:cViewPr>
        <p:scale>
          <a:sx n="62" d="100"/>
          <a:sy n="62" d="100"/>
        </p:scale>
        <p:origin x="-7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028" y="-90"/>
      </p:cViewPr>
      <p:guideLst>
        <p:guide orient="horz" pos="3120"/>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75EF2-0796-466B-8E2E-88E89DAE7EF8}" type="doc">
      <dgm:prSet loTypeId="urn:microsoft.com/office/officeart/2005/8/layout/vProcess5" loCatId="process" qsTypeId="urn:microsoft.com/office/officeart/2005/8/quickstyle/3d4" qsCatId="3D" csTypeId="urn:microsoft.com/office/officeart/2005/8/colors/accent0_1" csCatId="mainScheme" phldr="1"/>
      <dgm:spPr/>
      <dgm:t>
        <a:bodyPr/>
        <a:lstStyle/>
        <a:p>
          <a:endParaRPr lang="en-US"/>
        </a:p>
      </dgm:t>
    </dgm:pt>
    <dgm:pt modelId="{8036E0DD-A4AB-401E-B8E6-52000FB0554E}">
      <dgm:prSet phldrT="[Text]"/>
      <dgm:spPr/>
      <dgm:t>
        <a:bodyPr/>
        <a:lstStyle/>
        <a:p>
          <a:r>
            <a:rPr lang="en-US" dirty="0" smtClean="0"/>
            <a:t>Limited studies on the financial performance of environmentally certified buildings outside of the U.S. market. </a:t>
          </a:r>
          <a:endParaRPr lang="en-US" dirty="0"/>
        </a:p>
      </dgm:t>
    </dgm:pt>
    <dgm:pt modelId="{27A878B1-B7C0-4BD5-86F7-6E09878D2C95}" type="parTrans" cxnId="{933DA3F3-4C39-46C3-957C-C51AD69B2A5A}">
      <dgm:prSet/>
      <dgm:spPr/>
      <dgm:t>
        <a:bodyPr/>
        <a:lstStyle/>
        <a:p>
          <a:endParaRPr lang="en-US"/>
        </a:p>
      </dgm:t>
    </dgm:pt>
    <dgm:pt modelId="{E721A567-CB92-4799-B947-3413BC943F8F}" type="sibTrans" cxnId="{933DA3F3-4C39-46C3-957C-C51AD69B2A5A}">
      <dgm:prSet/>
      <dgm:spPr/>
      <dgm:t>
        <a:bodyPr/>
        <a:lstStyle/>
        <a:p>
          <a:endParaRPr lang="en-US"/>
        </a:p>
      </dgm:t>
    </dgm:pt>
    <dgm:pt modelId="{A0E55047-0E04-4997-BB97-743545283ABF}">
      <dgm:prSet phldrT="[Text]"/>
      <dgm:spPr/>
      <dgm:t>
        <a:bodyPr/>
        <a:lstStyle/>
        <a:p>
          <a:r>
            <a:rPr lang="en-US" dirty="0" smtClean="0"/>
            <a:t>Interesting Developments within the UK lead to a testable environment – Is the financial performance of UK environmentally certified real estate statistically different from zero?</a:t>
          </a:r>
        </a:p>
      </dgm:t>
    </dgm:pt>
    <dgm:pt modelId="{A008B4F2-9410-4D6A-9B66-BE52D49D83BC}" type="parTrans" cxnId="{8965CD09-C71A-47F3-9AD5-64DF749726B8}">
      <dgm:prSet/>
      <dgm:spPr/>
      <dgm:t>
        <a:bodyPr/>
        <a:lstStyle/>
        <a:p>
          <a:endParaRPr lang="en-US"/>
        </a:p>
      </dgm:t>
    </dgm:pt>
    <dgm:pt modelId="{AD469C3C-7378-4BBC-AE20-14C5C0A55EDB}" type="sibTrans" cxnId="{8965CD09-C71A-47F3-9AD5-64DF749726B8}">
      <dgm:prSet/>
      <dgm:spPr/>
      <dgm:t>
        <a:bodyPr/>
        <a:lstStyle/>
        <a:p>
          <a:endParaRPr lang="en-US"/>
        </a:p>
      </dgm:t>
    </dgm:pt>
    <dgm:pt modelId="{3F96231C-FF40-42AC-A1E7-99CEECEB6F1D}">
      <dgm:prSet phldrT="[Text]"/>
      <dgm:spPr/>
      <dgm:t>
        <a:bodyPr/>
        <a:lstStyle/>
        <a:p>
          <a:r>
            <a:rPr lang="en-US" dirty="0" smtClean="0"/>
            <a:t>Fill this gap in the literature by evaluating the financial performance of environmentally certified buildings in the U.K commercial real estate market.</a:t>
          </a:r>
          <a:endParaRPr lang="en-US" dirty="0"/>
        </a:p>
      </dgm:t>
    </dgm:pt>
    <dgm:pt modelId="{9565822E-6526-424A-9D54-7717A32F56AF}" type="parTrans" cxnId="{B98D5B72-B777-41B2-8C6F-5DB63D4D2FB7}">
      <dgm:prSet/>
      <dgm:spPr/>
      <dgm:t>
        <a:bodyPr/>
        <a:lstStyle/>
        <a:p>
          <a:endParaRPr lang="en-US"/>
        </a:p>
      </dgm:t>
    </dgm:pt>
    <dgm:pt modelId="{4C6060DC-25EA-4A14-B6B2-77FFDBB2802A}" type="sibTrans" cxnId="{B98D5B72-B777-41B2-8C6F-5DB63D4D2FB7}">
      <dgm:prSet/>
      <dgm:spPr/>
      <dgm:t>
        <a:bodyPr/>
        <a:lstStyle/>
        <a:p>
          <a:endParaRPr lang="en-US"/>
        </a:p>
      </dgm:t>
    </dgm:pt>
    <dgm:pt modelId="{F720695D-5B59-49DE-AC57-929AE12A5E53}" type="pres">
      <dgm:prSet presAssocID="{40E75EF2-0796-466B-8E2E-88E89DAE7EF8}" presName="outerComposite" presStyleCnt="0">
        <dgm:presLayoutVars>
          <dgm:chMax val="5"/>
          <dgm:dir/>
          <dgm:resizeHandles val="exact"/>
        </dgm:presLayoutVars>
      </dgm:prSet>
      <dgm:spPr/>
      <dgm:t>
        <a:bodyPr/>
        <a:lstStyle/>
        <a:p>
          <a:endParaRPr lang="nl-NL"/>
        </a:p>
      </dgm:t>
    </dgm:pt>
    <dgm:pt modelId="{09B1E3EC-6A99-4700-967C-CA6E7C1DE7B9}" type="pres">
      <dgm:prSet presAssocID="{40E75EF2-0796-466B-8E2E-88E89DAE7EF8}" presName="dummyMaxCanvas" presStyleCnt="0">
        <dgm:presLayoutVars/>
      </dgm:prSet>
      <dgm:spPr/>
      <dgm:t>
        <a:bodyPr/>
        <a:lstStyle/>
        <a:p>
          <a:endParaRPr lang="en-US"/>
        </a:p>
      </dgm:t>
    </dgm:pt>
    <dgm:pt modelId="{70131EAA-F695-481A-A79D-D647856508A0}" type="pres">
      <dgm:prSet presAssocID="{40E75EF2-0796-466B-8E2E-88E89DAE7EF8}" presName="ThreeNodes_1" presStyleLbl="node1" presStyleIdx="0" presStyleCnt="3">
        <dgm:presLayoutVars>
          <dgm:bulletEnabled val="1"/>
        </dgm:presLayoutVars>
      </dgm:prSet>
      <dgm:spPr/>
      <dgm:t>
        <a:bodyPr/>
        <a:lstStyle/>
        <a:p>
          <a:endParaRPr lang="en-US"/>
        </a:p>
      </dgm:t>
    </dgm:pt>
    <dgm:pt modelId="{2B47D2AE-2E95-40B8-AE2D-1097210231B3}" type="pres">
      <dgm:prSet presAssocID="{40E75EF2-0796-466B-8E2E-88E89DAE7EF8}" presName="ThreeNodes_2" presStyleLbl="node1" presStyleIdx="1" presStyleCnt="3">
        <dgm:presLayoutVars>
          <dgm:bulletEnabled val="1"/>
        </dgm:presLayoutVars>
      </dgm:prSet>
      <dgm:spPr/>
      <dgm:t>
        <a:bodyPr/>
        <a:lstStyle/>
        <a:p>
          <a:endParaRPr lang="en-US"/>
        </a:p>
      </dgm:t>
    </dgm:pt>
    <dgm:pt modelId="{04DD6B7D-3C31-405B-912B-959B6F21B1E3}" type="pres">
      <dgm:prSet presAssocID="{40E75EF2-0796-466B-8E2E-88E89DAE7EF8}" presName="ThreeNodes_3" presStyleLbl="node1" presStyleIdx="2" presStyleCnt="3">
        <dgm:presLayoutVars>
          <dgm:bulletEnabled val="1"/>
        </dgm:presLayoutVars>
      </dgm:prSet>
      <dgm:spPr/>
      <dgm:t>
        <a:bodyPr/>
        <a:lstStyle/>
        <a:p>
          <a:endParaRPr lang="en-US"/>
        </a:p>
      </dgm:t>
    </dgm:pt>
    <dgm:pt modelId="{8EC7362D-43CF-4A36-A8AC-5BC271E91292}" type="pres">
      <dgm:prSet presAssocID="{40E75EF2-0796-466B-8E2E-88E89DAE7EF8}" presName="ThreeConn_1-2" presStyleLbl="fgAccFollowNode1" presStyleIdx="0" presStyleCnt="2">
        <dgm:presLayoutVars>
          <dgm:bulletEnabled val="1"/>
        </dgm:presLayoutVars>
      </dgm:prSet>
      <dgm:spPr/>
      <dgm:t>
        <a:bodyPr/>
        <a:lstStyle/>
        <a:p>
          <a:endParaRPr lang="nl-NL"/>
        </a:p>
      </dgm:t>
    </dgm:pt>
    <dgm:pt modelId="{64508A8B-1BFB-47D5-A0A3-303586833E47}" type="pres">
      <dgm:prSet presAssocID="{40E75EF2-0796-466B-8E2E-88E89DAE7EF8}" presName="ThreeConn_2-3" presStyleLbl="fgAccFollowNode1" presStyleIdx="1" presStyleCnt="2">
        <dgm:presLayoutVars>
          <dgm:bulletEnabled val="1"/>
        </dgm:presLayoutVars>
      </dgm:prSet>
      <dgm:spPr/>
      <dgm:t>
        <a:bodyPr/>
        <a:lstStyle/>
        <a:p>
          <a:endParaRPr lang="nl-NL"/>
        </a:p>
      </dgm:t>
    </dgm:pt>
    <dgm:pt modelId="{7037D838-F301-4D2F-8983-00C73788FCC4}" type="pres">
      <dgm:prSet presAssocID="{40E75EF2-0796-466B-8E2E-88E89DAE7EF8}" presName="ThreeNodes_1_text" presStyleLbl="node1" presStyleIdx="2" presStyleCnt="3">
        <dgm:presLayoutVars>
          <dgm:bulletEnabled val="1"/>
        </dgm:presLayoutVars>
      </dgm:prSet>
      <dgm:spPr/>
      <dgm:t>
        <a:bodyPr/>
        <a:lstStyle/>
        <a:p>
          <a:endParaRPr lang="en-US"/>
        </a:p>
      </dgm:t>
    </dgm:pt>
    <dgm:pt modelId="{CC03D09F-5976-44A3-98FA-A931D353D93D}" type="pres">
      <dgm:prSet presAssocID="{40E75EF2-0796-466B-8E2E-88E89DAE7EF8}" presName="ThreeNodes_2_text" presStyleLbl="node1" presStyleIdx="2" presStyleCnt="3">
        <dgm:presLayoutVars>
          <dgm:bulletEnabled val="1"/>
        </dgm:presLayoutVars>
      </dgm:prSet>
      <dgm:spPr/>
      <dgm:t>
        <a:bodyPr/>
        <a:lstStyle/>
        <a:p>
          <a:endParaRPr lang="en-US"/>
        </a:p>
      </dgm:t>
    </dgm:pt>
    <dgm:pt modelId="{60DEA95B-466E-462E-BE15-00DF533EE35F}" type="pres">
      <dgm:prSet presAssocID="{40E75EF2-0796-466B-8E2E-88E89DAE7EF8}" presName="ThreeNodes_3_text" presStyleLbl="node1" presStyleIdx="2" presStyleCnt="3">
        <dgm:presLayoutVars>
          <dgm:bulletEnabled val="1"/>
        </dgm:presLayoutVars>
      </dgm:prSet>
      <dgm:spPr/>
      <dgm:t>
        <a:bodyPr/>
        <a:lstStyle/>
        <a:p>
          <a:endParaRPr lang="en-US"/>
        </a:p>
      </dgm:t>
    </dgm:pt>
  </dgm:ptLst>
  <dgm:cxnLst>
    <dgm:cxn modelId="{C673069D-740B-436B-940E-98AB15975D90}" type="presOf" srcId="{A0E55047-0E04-4997-BB97-743545283ABF}" destId="{CC03D09F-5976-44A3-98FA-A931D353D93D}" srcOrd="1" destOrd="0" presId="urn:microsoft.com/office/officeart/2005/8/layout/vProcess5"/>
    <dgm:cxn modelId="{78B6AAB3-DBE0-4F11-BF32-BA9436490F80}" type="presOf" srcId="{3F96231C-FF40-42AC-A1E7-99CEECEB6F1D}" destId="{04DD6B7D-3C31-405B-912B-959B6F21B1E3}" srcOrd="0" destOrd="0" presId="urn:microsoft.com/office/officeart/2005/8/layout/vProcess5"/>
    <dgm:cxn modelId="{B98D5B72-B777-41B2-8C6F-5DB63D4D2FB7}" srcId="{40E75EF2-0796-466B-8E2E-88E89DAE7EF8}" destId="{3F96231C-FF40-42AC-A1E7-99CEECEB6F1D}" srcOrd="2" destOrd="0" parTransId="{9565822E-6526-424A-9D54-7717A32F56AF}" sibTransId="{4C6060DC-25EA-4A14-B6B2-77FFDBB2802A}"/>
    <dgm:cxn modelId="{933DA3F3-4C39-46C3-957C-C51AD69B2A5A}" srcId="{40E75EF2-0796-466B-8E2E-88E89DAE7EF8}" destId="{8036E0DD-A4AB-401E-B8E6-52000FB0554E}" srcOrd="0" destOrd="0" parTransId="{27A878B1-B7C0-4BD5-86F7-6E09878D2C95}" sibTransId="{E721A567-CB92-4799-B947-3413BC943F8F}"/>
    <dgm:cxn modelId="{E9C9BA9D-EB0A-43E5-AB5D-1654DC22A314}" type="presOf" srcId="{3F96231C-FF40-42AC-A1E7-99CEECEB6F1D}" destId="{60DEA95B-466E-462E-BE15-00DF533EE35F}" srcOrd="1" destOrd="0" presId="urn:microsoft.com/office/officeart/2005/8/layout/vProcess5"/>
    <dgm:cxn modelId="{8D116479-5FF6-4C8B-BD60-68CD19C63EF2}" type="presOf" srcId="{8036E0DD-A4AB-401E-B8E6-52000FB0554E}" destId="{7037D838-F301-4D2F-8983-00C73788FCC4}" srcOrd="1" destOrd="0" presId="urn:microsoft.com/office/officeart/2005/8/layout/vProcess5"/>
    <dgm:cxn modelId="{8965CD09-C71A-47F3-9AD5-64DF749726B8}" srcId="{40E75EF2-0796-466B-8E2E-88E89DAE7EF8}" destId="{A0E55047-0E04-4997-BB97-743545283ABF}" srcOrd="1" destOrd="0" parTransId="{A008B4F2-9410-4D6A-9B66-BE52D49D83BC}" sibTransId="{AD469C3C-7378-4BBC-AE20-14C5C0A55EDB}"/>
    <dgm:cxn modelId="{C6B68D50-509D-4116-9C48-B58A1CB34F9B}" type="presOf" srcId="{AD469C3C-7378-4BBC-AE20-14C5C0A55EDB}" destId="{64508A8B-1BFB-47D5-A0A3-303586833E47}" srcOrd="0" destOrd="0" presId="urn:microsoft.com/office/officeart/2005/8/layout/vProcess5"/>
    <dgm:cxn modelId="{0540E4CD-F022-4F78-9B0C-3FC30CE1AF4C}" type="presOf" srcId="{E721A567-CB92-4799-B947-3413BC943F8F}" destId="{8EC7362D-43CF-4A36-A8AC-5BC271E91292}" srcOrd="0" destOrd="0" presId="urn:microsoft.com/office/officeart/2005/8/layout/vProcess5"/>
    <dgm:cxn modelId="{6F70C90B-A4FE-4435-9D21-F3C4D91AEFFB}" type="presOf" srcId="{A0E55047-0E04-4997-BB97-743545283ABF}" destId="{2B47D2AE-2E95-40B8-AE2D-1097210231B3}" srcOrd="0" destOrd="0" presId="urn:microsoft.com/office/officeart/2005/8/layout/vProcess5"/>
    <dgm:cxn modelId="{3118C3C3-7E00-4D8E-B8CA-697206E3CC3F}" type="presOf" srcId="{8036E0DD-A4AB-401E-B8E6-52000FB0554E}" destId="{70131EAA-F695-481A-A79D-D647856508A0}" srcOrd="0" destOrd="0" presId="urn:microsoft.com/office/officeart/2005/8/layout/vProcess5"/>
    <dgm:cxn modelId="{9BDE3B08-CC7C-4AC9-95FA-2E69A627D73C}" type="presOf" srcId="{40E75EF2-0796-466B-8E2E-88E89DAE7EF8}" destId="{F720695D-5B59-49DE-AC57-929AE12A5E53}" srcOrd="0" destOrd="0" presId="urn:microsoft.com/office/officeart/2005/8/layout/vProcess5"/>
    <dgm:cxn modelId="{C5ABFEAB-0D90-4D40-9894-6DDA7DDC8C1B}" type="presParOf" srcId="{F720695D-5B59-49DE-AC57-929AE12A5E53}" destId="{09B1E3EC-6A99-4700-967C-CA6E7C1DE7B9}" srcOrd="0" destOrd="0" presId="urn:microsoft.com/office/officeart/2005/8/layout/vProcess5"/>
    <dgm:cxn modelId="{B92DFB36-F927-4A84-8EE3-66F1062EF360}" type="presParOf" srcId="{F720695D-5B59-49DE-AC57-929AE12A5E53}" destId="{70131EAA-F695-481A-A79D-D647856508A0}" srcOrd="1" destOrd="0" presId="urn:microsoft.com/office/officeart/2005/8/layout/vProcess5"/>
    <dgm:cxn modelId="{4F1F3773-B817-47EF-95DB-A50A8119F335}" type="presParOf" srcId="{F720695D-5B59-49DE-AC57-929AE12A5E53}" destId="{2B47D2AE-2E95-40B8-AE2D-1097210231B3}" srcOrd="2" destOrd="0" presId="urn:microsoft.com/office/officeart/2005/8/layout/vProcess5"/>
    <dgm:cxn modelId="{2F5E0E97-A873-4818-8557-6155E7CBA319}" type="presParOf" srcId="{F720695D-5B59-49DE-AC57-929AE12A5E53}" destId="{04DD6B7D-3C31-405B-912B-959B6F21B1E3}" srcOrd="3" destOrd="0" presId="urn:microsoft.com/office/officeart/2005/8/layout/vProcess5"/>
    <dgm:cxn modelId="{81AA6B21-82EA-4727-9C8A-FE150F6AC3FC}" type="presParOf" srcId="{F720695D-5B59-49DE-AC57-929AE12A5E53}" destId="{8EC7362D-43CF-4A36-A8AC-5BC271E91292}" srcOrd="4" destOrd="0" presId="urn:microsoft.com/office/officeart/2005/8/layout/vProcess5"/>
    <dgm:cxn modelId="{C6F373E8-1CE1-4D3A-9129-8784EF71A1E9}" type="presParOf" srcId="{F720695D-5B59-49DE-AC57-929AE12A5E53}" destId="{64508A8B-1BFB-47D5-A0A3-303586833E47}" srcOrd="5" destOrd="0" presId="urn:microsoft.com/office/officeart/2005/8/layout/vProcess5"/>
    <dgm:cxn modelId="{A562E0E0-8D93-46FD-A2B3-6127BDD065AF}" type="presParOf" srcId="{F720695D-5B59-49DE-AC57-929AE12A5E53}" destId="{7037D838-F301-4D2F-8983-00C73788FCC4}" srcOrd="6" destOrd="0" presId="urn:microsoft.com/office/officeart/2005/8/layout/vProcess5"/>
    <dgm:cxn modelId="{58EEB15A-BD08-4294-BB1F-4CC34877023E}" type="presParOf" srcId="{F720695D-5B59-49DE-AC57-929AE12A5E53}" destId="{CC03D09F-5976-44A3-98FA-A931D353D93D}" srcOrd="7" destOrd="0" presId="urn:microsoft.com/office/officeart/2005/8/layout/vProcess5"/>
    <dgm:cxn modelId="{A254E645-089D-4599-907E-102EC7B89EBB}" type="presParOf" srcId="{F720695D-5B59-49DE-AC57-929AE12A5E53}" destId="{60DEA95B-466E-462E-BE15-00DF533EE35F}"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131EAA-F695-481A-A79D-D647856508A0}">
      <dsp:nvSpPr>
        <dsp:cNvPr id="0" name=""/>
        <dsp:cNvSpPr/>
      </dsp:nvSpPr>
      <dsp:spPr>
        <a:xfrm>
          <a:off x="0" y="0"/>
          <a:ext cx="6995160" cy="146304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Limited studies on the financial performance of environmentally certified buildings outside of the U.S. market. </a:t>
          </a:r>
          <a:endParaRPr lang="en-US" sz="2200" kern="1200" dirty="0"/>
        </a:p>
      </dsp:txBody>
      <dsp:txXfrm>
        <a:off x="0" y="0"/>
        <a:ext cx="5502127" cy="1463040"/>
      </dsp:txXfrm>
    </dsp:sp>
    <dsp:sp modelId="{2B47D2AE-2E95-40B8-AE2D-1097210231B3}">
      <dsp:nvSpPr>
        <dsp:cNvPr id="0" name=""/>
        <dsp:cNvSpPr/>
      </dsp:nvSpPr>
      <dsp:spPr>
        <a:xfrm>
          <a:off x="617219" y="1706879"/>
          <a:ext cx="6995160" cy="146304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Interesting Developments within the UK lead to a testable environment – Is the financial performance of UK environmentally certified real estate statistically different from zero?</a:t>
          </a:r>
        </a:p>
      </dsp:txBody>
      <dsp:txXfrm>
        <a:off x="617219" y="1706879"/>
        <a:ext cx="5426964" cy="1463040"/>
      </dsp:txXfrm>
    </dsp:sp>
    <dsp:sp modelId="{04DD6B7D-3C31-405B-912B-959B6F21B1E3}">
      <dsp:nvSpPr>
        <dsp:cNvPr id="0" name=""/>
        <dsp:cNvSpPr/>
      </dsp:nvSpPr>
      <dsp:spPr>
        <a:xfrm>
          <a:off x="1234439" y="3413759"/>
          <a:ext cx="6995160" cy="146304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Fill this gap in the literature by evaluating the financial performance of environmentally certified buildings in the U.K commercial real estate market.</a:t>
          </a:r>
          <a:endParaRPr lang="en-US" sz="2200" kern="1200" dirty="0"/>
        </a:p>
      </dsp:txBody>
      <dsp:txXfrm>
        <a:off x="1234439" y="3413759"/>
        <a:ext cx="5426964" cy="1463040"/>
      </dsp:txXfrm>
    </dsp:sp>
    <dsp:sp modelId="{8EC7362D-43CF-4A36-A8AC-5BC271E91292}">
      <dsp:nvSpPr>
        <dsp:cNvPr id="0" name=""/>
        <dsp:cNvSpPr/>
      </dsp:nvSpPr>
      <dsp:spPr>
        <a:xfrm>
          <a:off x="6044184" y="1109472"/>
          <a:ext cx="950976" cy="95097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44184" y="1109472"/>
        <a:ext cx="950976" cy="950976"/>
      </dsp:txXfrm>
    </dsp:sp>
    <dsp:sp modelId="{64508A8B-1BFB-47D5-A0A3-303586833E47}">
      <dsp:nvSpPr>
        <dsp:cNvPr id="0" name=""/>
        <dsp:cNvSpPr/>
      </dsp:nvSpPr>
      <dsp:spPr>
        <a:xfrm>
          <a:off x="6661403" y="2806598"/>
          <a:ext cx="950976" cy="950976"/>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61403" y="2806598"/>
        <a:ext cx="950976" cy="9509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1522275-B195-48E1-9A9F-36C8E366619B}" type="datetimeFigureOut">
              <a:rPr lang="nl-NL"/>
              <a:pPr>
                <a:defRPr/>
              </a:pPr>
              <a:t>23-6-2010</a:t>
            </a:fld>
            <a:endParaRPr lang="nl-NL"/>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D7EFD0D-83E3-4B80-9F84-2FC6A83895B2}" type="slidenum">
              <a:rPr lang="nl-NL"/>
              <a:pPr>
                <a:defRPr/>
              </a:pPr>
              <a:t>‹N›</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48100" y="0"/>
            <a:ext cx="2944813" cy="49530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B0A1FB8-0AAE-451A-A9FB-8BB57CF82AA2}" type="datetimeFigureOut">
              <a:rPr lang="nl-NL"/>
              <a:pPr>
                <a:defRPr/>
              </a:pPr>
              <a:t>23-6-2010</a:t>
            </a:fld>
            <a:endParaRPr lang="nl-NL"/>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3177" tIns="46589" rIns="93177" bIns="46589" rtlCol="0" anchor="ctr"/>
          <a:lstStyle/>
          <a:p>
            <a:pPr lvl="0"/>
            <a:endParaRPr lang="nl-NL"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9409113"/>
            <a:ext cx="2944813" cy="49530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CA1A1849-49A8-41AB-801F-FFE7F4595685}" type="slidenum">
              <a:rPr lang="nl-NL"/>
              <a:pPr>
                <a:defRPr/>
              </a:pPr>
              <a:t>‹N›</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6168BE-658F-475F-9309-C01D89183DE0}"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the mean statistics of the rental sample, I see that certified lettings are on average larger by about 400 square meters and 42 percent of the sample is newer. In addition, the rental price is on average higher, but the rental price per square meter is on average marginally lower and has substantially lower variation than the control sample.</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666CB9-2FAE-4169-8458-946776EF2CCD}"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first regression analysis is a classic hedonic model with controls for hedonic characteristics and transportation networks. The dependent variable in the sales specification is the logarithm of the sales price per square meter and for the rental sample the rental price per square meter. Hedonic controls include the age, size and number of stories a commercial building has. Transportation networks include the geographic distance to the nearest airport that is within 50 kilometers and number of aiports within that distance. In addition, the distance to the nearest train station  and the number of train stations within 1 kilometer is also used.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D0E05B-3C11-4E5E-88FD-47A2CD5733FA}"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Results of the Sales specification indicate that there is a premium for certified real estate of more than 8 percent. In addition, BREEAM “Excellent”Rated buildings sell for a 20 percent premium over non-rated buildings. In addition, as expected buildings located in London, the Central Business District and in London’s Central Business District have premiums.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0C6-78F8-487E-A3A0-E96F9B12718E}"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A4A843-57E7-4C78-8E7E-A474B6B22D91}" type="slidenum">
              <a:rPr lang="nl-NL"/>
              <a:pPr fontAlgn="base">
                <a:spcBef>
                  <a:spcPct val="0"/>
                </a:spcBef>
                <a:spcAft>
                  <a:spcPct val="0"/>
                </a:spcAft>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C2BDE1-C76C-472D-80C3-2C1C793C5588}" type="slidenum">
              <a:rPr lang="nl-NL"/>
              <a:pPr fontAlgn="base">
                <a:spcBef>
                  <a:spcPct val="0"/>
                </a:spcBef>
                <a:spcAft>
                  <a:spcPct val="0"/>
                </a:spcAft>
              </a:pPr>
              <a:t>16</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Translating the results</a:t>
            </a:r>
            <a:r>
              <a:rPr lang="en-US" baseline="0" dirty="0" smtClean="0"/>
              <a:t> </a:t>
            </a:r>
            <a:r>
              <a:rPr lang="en-US" dirty="0" smtClean="0"/>
              <a:t>into real financial performance. A certified building in the UK sells, </a:t>
            </a:r>
            <a:r>
              <a:rPr lang="en-US" dirty="0" err="1" smtClean="0"/>
              <a:t>ceterius</a:t>
            </a:r>
            <a:r>
              <a:rPr lang="en-US" dirty="0" smtClean="0"/>
              <a:t> paribus, on average for a 8.7 percent more per square meter and rents for 16 to 20 percent more dependent upon the specification.  If I translate this into figures applicable to this sample, then this translates into a large effect. The average control building for this sample transacted at 63.6 million pounds. A certified building will transact for 5.47 million more. The rent increment for an a certified building is about 232 pounds. At the average size of green buildings of about 723 square meters this translates into 193,000 pound more in rent per year. </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6BAEB7-FD81-4869-BD89-EEBB4E9796A8}" type="slidenum">
              <a:rPr lang="nl-NL"/>
              <a:pPr fontAlgn="base">
                <a:spcBef>
                  <a:spcPct val="0"/>
                </a:spcBef>
                <a:spcAft>
                  <a:spcPct val="0"/>
                </a:spcAft>
              </a:pPr>
              <a:t>17</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this has very interesting implications for the community of academics ands practioners engaged in the United Kingdom’s sustainable built environment. This research is the first look at the economic outcomes of this new type of product in the UK commercial real estate market. As a result, we can use these first results as a guide to financial returns in the market place. Repeat sales for green certified office space in the U.K. In the next stage of this research I will conduct a repeat sales analysis of certified real estate which will increase the accuracy of estimates on the financial performance of green buildings over time, and decrease the reliance on scarcely available hedonic characteristics. In addition, I will enhance the study with hand collected hedonic features for the United Kingdom. Lastly, I will introduce more spatial analysis and robustness checks into the analysis. </a:t>
            </a:r>
          </a:p>
          <a:p>
            <a:pPr>
              <a:spcBef>
                <a:spcPct val="0"/>
              </a:spcBef>
            </a:pPr>
            <a:endParaRPr lang="en-US" smtClean="0"/>
          </a:p>
          <a:p>
            <a:pPr>
              <a:spcBef>
                <a:spcPct val="0"/>
              </a:spcBef>
            </a:pPr>
            <a:r>
              <a:rPr lang="en-US" smtClean="0"/>
              <a:t>So far this portion of the presentation is complete, I now invite you to ask question and make comments and suggestions.</a:t>
            </a:r>
            <a:endParaRPr lang="nl-NL" smtClean="0"/>
          </a:p>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6992D1-452E-493B-8369-6F7ACB0363AC}" type="slidenum">
              <a:rPr lang="nl-NL"/>
              <a:pPr fontAlgn="base">
                <a:spcBef>
                  <a:spcPct val="0"/>
                </a:spcBef>
                <a:spcAft>
                  <a:spcPct val="0"/>
                </a:spcAft>
              </a:pPr>
              <a:t>18</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t>My names is Andrea Chegut and I am a researcher at Maastricht University. My research is on the economic performance  of sustainable real estate in the international real estate markets. My</a:t>
            </a:r>
            <a:r>
              <a:rPr lang="nl-NL" baseline="0" dirty="0" smtClean="0"/>
              <a:t> presentation</a:t>
            </a:r>
            <a:r>
              <a:rPr lang="nl-NL" dirty="0" smtClean="0"/>
              <a:t> today is on The Value of Green Buildings New Evidence from the United Kingdom. I am concurrently working on this research with my promoter Piet Eichholtz and co-authors Nils Kok and John Quigley.</a:t>
            </a:r>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endParaRPr lang="nl-NL" dirty="0" smtClean="0"/>
          </a:p>
          <a:p>
            <a:pPr>
              <a:spcBef>
                <a:spcPct val="0"/>
              </a:spcBef>
            </a:pPr>
            <a:r>
              <a:rPr lang="nl-NL" dirty="0" smtClean="0"/>
              <a:t>Stage: Right</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C4DC7-5C5D-4929-A2A5-5A1CF48EF1FA}"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US" dirty="0" smtClean="0"/>
              <a:t>The United Kingdom Commercial Real Estate sector is shifting towards sustainability. There are multiple factors at work on the UK Commercial Real Estate Market. First, Corporate Social Responsibility and Environmental Sustainability have come to the forefront of corporate policies. For the financial, legal and government service sectors, who are the principal occupants of commercial real estate, there main contribution to environmental sustainability is in the building they occupy. Consequently,  these sectors’ contribution to environmental sustainability is the building that they occupy. It is a part of their corporate profile and a feature that signifies quality and responsibility to the public. Second, Regulations and Incentives are at work to transform the built environment. At the EU level, there is the Energy Performance Buildings Directives, which mandates that all buildings above 1,000 m</a:t>
            </a:r>
            <a:r>
              <a:rPr lang="en-US" baseline="30000" dirty="0" smtClean="0"/>
              <a:t>2  </a:t>
            </a:r>
            <a:r>
              <a:rPr lang="en-US" dirty="0" smtClean="0"/>
              <a:t> display the energy performance data of their buildings. Forthcoming legislation is expected to drop this threshold and is anticipated to expand to all public buildings  and prominent commercial space. The U.K. is on board with this legislation and is already drafting regulation to implement these new changes at the member state level. Third, the economic preferences of commercial occupants has changed. Over the course of the past ten years, occupants of commercial space have shifted from “owners” to “renters”. Indicating, that the owners of real estate are property investment companies and not the law firm of old. Thus, any demand for the features and characteristics of space is driven by tenants and not by owners of real estate.  Tenants mind you that are using their space to communicate their “sustainability” to the public. Lastly, since 1990 BREEAM U.K. has acted in the market as a independent third party rating agency for the environmental performance of buildings. Since that time, 1, 610 buildings have been  certified amounting to approximately 5.5 million square meters of space.</a:t>
            </a:r>
          </a:p>
          <a:p>
            <a:pPr fontAlgn="auto">
              <a:spcBef>
                <a:spcPts val="0"/>
              </a:spcBef>
              <a:spcAft>
                <a:spcPts val="0"/>
              </a:spcAft>
              <a:defRPr/>
            </a:pPr>
            <a:endParaRPr lang="en-US" dirty="0" smtClean="0"/>
          </a:p>
          <a:p>
            <a:pPr fontAlgn="auto">
              <a:spcBef>
                <a:spcPts val="0"/>
              </a:spcBef>
              <a:spcAft>
                <a:spcPts val="0"/>
              </a:spcAft>
              <a:defRPr/>
            </a:pPr>
            <a:r>
              <a:rPr lang="en-US" dirty="0" smtClean="0"/>
              <a:t>TRANSITION: Now, with these developments in the U. K. market we have a setting to investigate the  economic performance of energy efficient and sustainable real estate.</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B79E54-BF16-4F27-928B-2360DD8B8224}"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Transition into : Currently, we have some understanding on the performance of Energy efficiency and sustainability in the built in environment in the U.S.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8AC3A1-684C-4278-955C-3A52DB2E1819}"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Research on U.K. green commercial office space in the U.K. is limited. To my knowledge, there is only one study, a RICS Real Estate Report by </a:t>
            </a:r>
            <a:r>
              <a:rPr lang="en-US" dirty="0" err="1" smtClean="0"/>
              <a:t>Pett</a:t>
            </a:r>
            <a:r>
              <a:rPr lang="en-US" dirty="0" smtClean="0"/>
              <a:t> et al., (2004) found only 26 low energy buildings from company reports and after cross referencing these observations in the U.K. Investment Property Database (IPD) only seven valuation observations could be found. Ultimately, the small number of observations was too few to make any sound conclusions on rental increases or sales premiums. </a:t>
            </a:r>
          </a:p>
          <a:p>
            <a:pPr>
              <a:spcBef>
                <a:spcPct val="0"/>
              </a:spcBef>
            </a:pPr>
            <a:r>
              <a:rPr lang="en-US" dirty="0" smtClean="0"/>
              <a:t>	More recently, some have pointed to the limited number of buildings that are certified within the U.K.’s institutionally owned property sector and the lack of additional quality information on commercial buildings in general. Together, these issues inhibit the amount of green building valuation data that can be cross referenced in pre-existing property valuation databases (Eichholtz, Kok and Quigley, 2009).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1A31FB-30CB-40D7-A95F-A4BAC4696E02}"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use BRE certified real estate as a proxy for environmentally performing real estate. BRE is a third party non-profit organization that independently certifies the environmental performance of buildings within the United Kingdom.</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992436-A50B-4CD3-A651-80D367D1C6F0}"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My principal sales sample comes from Real Capital Analytics, a commercial real estate database which holds information on individual buildings and their hedonics which have transacted over the period 2000-2010.  My rental sample comes from the CoStar Focus UK commercial real estate database which I pull individual rental transaction and their hedonic characteristics over the period 2005 to 2010. Lastly, I have a supplementary hedonic and descriptive data from the Estates Gazette International commercial real estate database. These combined data sets resulted in a complete sales sample of 1, 219 total transactions, of which 78 were BRE certified and the remainder were left as controls AND a rental sample of 26, 114 total transactions, of which 1,016  were BRE Certified Transactions and again the remainder is left as the control sample.</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7A51AB-7B81-4A15-9A69-038844D958D1}"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I conduct a spatial analysis of my sample. BRE certified transactions are represented by white points and control buildings by black points. From the map, I learn from the dispersion of the sales transactions that BRE and Control transactions are taking place primarily in the Central Business Districts of tier 1 cities like London and tier 2 cities like Manchester, Birmingham and Leeds. The map of rental transactions shows a different geographic distribution, the certified and control lettings are occuring all over the United Kingdom, not just in the CBDs.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7A447B-97FA-4766-AB7C-37E8E82EEE30}"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From the mean statistics, I see that certified buildings are on average larger by about 5 square meters, taller by about 2 stories and younger by about 13 years. In addition, their price per square meter is on average higher with a lower variation than the control sample.</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58B7FC-039E-476E-A0E0-D1E2AB97719B}"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unimaas.nl/"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838200" y="2057400"/>
            <a:ext cx="7248525" cy="21844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838200" y="4495800"/>
            <a:ext cx="7239000" cy="104775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838200" y="2057400"/>
            <a:ext cx="238125" cy="21844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838200" y="4495800"/>
            <a:ext cx="228600" cy="1066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8" descr="ECCE LOGO"/>
          <p:cNvPicPr>
            <a:picLocks noChangeAspect="1" noChangeArrowheads="1"/>
          </p:cNvPicPr>
          <p:nvPr userDrawn="1"/>
        </p:nvPicPr>
        <p:blipFill>
          <a:blip r:embed="rId2" cstate="print"/>
          <a:srcRect/>
          <a:stretch>
            <a:fillRect/>
          </a:stretch>
        </p:blipFill>
        <p:spPr bwMode="auto">
          <a:xfrm>
            <a:off x="0" y="0"/>
            <a:ext cx="1247775" cy="873125"/>
          </a:xfrm>
          <a:prstGeom prst="rect">
            <a:avLst/>
          </a:prstGeom>
          <a:noFill/>
          <a:ln w="9525">
            <a:noFill/>
            <a:miter lim="800000"/>
            <a:headEnd/>
            <a:tailEnd/>
          </a:ln>
        </p:spPr>
      </p:pic>
      <p:pic>
        <p:nvPicPr>
          <p:cNvPr id="11" name="Picture 4" descr="umlogo-voorkant">
            <a:hlinkClick r:id="rId3"/>
          </p:cNvPr>
          <p:cNvPicPr>
            <a:picLocks noChangeAspect="1" noChangeArrowheads="1"/>
          </p:cNvPicPr>
          <p:nvPr userDrawn="1"/>
        </p:nvPicPr>
        <p:blipFill>
          <a:blip r:embed="rId4" cstate="print"/>
          <a:srcRect/>
          <a:stretch>
            <a:fillRect/>
          </a:stretch>
        </p:blipFill>
        <p:spPr bwMode="auto">
          <a:xfrm>
            <a:off x="8353425" y="0"/>
            <a:ext cx="576263" cy="765175"/>
          </a:xfrm>
          <a:prstGeom prst="rect">
            <a:avLst/>
          </a:prstGeom>
          <a:noFill/>
          <a:ln w="9525">
            <a:noFill/>
            <a:miter lim="800000"/>
            <a:headEnd/>
            <a:tailEnd/>
          </a:ln>
        </p:spPr>
      </p:pic>
      <p:sp>
        <p:nvSpPr>
          <p:cNvPr id="8" name="Title 7"/>
          <p:cNvSpPr>
            <a:spLocks noGrp="1"/>
          </p:cNvSpPr>
          <p:nvPr>
            <p:ph type="ctrTitle"/>
          </p:nvPr>
        </p:nvSpPr>
        <p:spPr>
          <a:xfrm>
            <a:off x="1143000" y="2057400"/>
            <a:ext cx="6781800" cy="2133600"/>
          </a:xfrm>
        </p:spPr>
        <p:txBody>
          <a:bodyPr anchor="t"/>
          <a:lstStyle>
            <a:lvl1pPr algn="r">
              <a:defRPr sz="32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143000" y="4495800"/>
            <a:ext cx="6781800" cy="10668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2" name="Date Placeholder 27"/>
          <p:cNvSpPr>
            <a:spLocks noGrp="1"/>
          </p:cNvSpPr>
          <p:nvPr>
            <p:ph type="dt" sz="half" idx="10"/>
          </p:nvPr>
        </p:nvSpPr>
        <p:spPr>
          <a:xfrm>
            <a:off x="6400800" y="6354763"/>
            <a:ext cx="2286000" cy="366712"/>
          </a:xfrm>
          <a:prstGeom prst="rect">
            <a:avLst/>
          </a:prstGeom>
        </p:spPr>
        <p:txBody>
          <a:bodyPr/>
          <a:lstStyle>
            <a:lvl1pPr algn="r" fontAlgn="auto">
              <a:spcBef>
                <a:spcPts val="0"/>
              </a:spcBef>
              <a:spcAft>
                <a:spcPts val="0"/>
              </a:spcAft>
              <a:defRPr sz="1000">
                <a:latin typeface="+mn-lt"/>
              </a:defRPr>
            </a:lvl1pPr>
          </a:lstStyle>
          <a:p>
            <a:pPr>
              <a:defRPr/>
            </a:pPr>
            <a:endParaRPr lang="nl-NL"/>
          </a:p>
        </p:txBody>
      </p:sp>
      <p:sp>
        <p:nvSpPr>
          <p:cNvPr id="13" name="Footer Placeholder 16"/>
          <p:cNvSpPr>
            <a:spLocks noGrp="1"/>
          </p:cNvSpPr>
          <p:nvPr>
            <p:ph type="ftr" sz="quarter" idx="11"/>
          </p:nvPr>
        </p:nvSpPr>
        <p:spPr>
          <a:xfrm>
            <a:off x="2514600" y="6354763"/>
            <a:ext cx="3859213" cy="366712"/>
          </a:xfrm>
          <a:prstGeom prst="rect">
            <a:avLst/>
          </a:prstGeom>
        </p:spPr>
        <p:txBody>
          <a:bodyPr/>
          <a:lstStyle>
            <a:lvl1pPr fontAlgn="auto">
              <a:spcBef>
                <a:spcPts val="0"/>
              </a:spcBef>
              <a:spcAft>
                <a:spcPts val="0"/>
              </a:spcAft>
              <a:defRPr sz="1000">
                <a:latin typeface="+mn-lt"/>
              </a:defRPr>
            </a:lvl1pPr>
          </a:lstStyle>
          <a:p>
            <a:pPr>
              <a:defRPr/>
            </a:pPr>
            <a:endParaRPr lang="nl-NL"/>
          </a:p>
        </p:txBody>
      </p:sp>
      <p:sp>
        <p:nvSpPr>
          <p:cNvPr id="14" name="Slide Number Placeholder 28"/>
          <p:cNvSpPr>
            <a:spLocks noGrp="1"/>
          </p:cNvSpPr>
          <p:nvPr>
            <p:ph type="sldNum" sz="quarter" idx="12"/>
          </p:nvPr>
        </p:nvSpPr>
        <p:spPr>
          <a:xfrm>
            <a:off x="1216025" y="6354763"/>
            <a:ext cx="1219200" cy="366712"/>
          </a:xfrm>
          <a:prstGeom prst="rect">
            <a:avLst/>
          </a:prstGeom>
        </p:spPr>
        <p:txBody>
          <a:bodyPr/>
          <a:lstStyle>
            <a:lvl1pPr fontAlgn="auto">
              <a:spcBef>
                <a:spcPts val="0"/>
              </a:spcBef>
              <a:spcAft>
                <a:spcPts val="0"/>
              </a:spcAft>
              <a:defRPr sz="1000" smtClean="0">
                <a:latin typeface="+mn-lt"/>
              </a:defRPr>
            </a:lvl1pPr>
          </a:lstStyle>
          <a:p>
            <a:pPr>
              <a:defRPr/>
            </a:pPr>
            <a:fld id="{E03AAC0A-B30A-4FB3-A1D6-AC63A3497AF5}" type="slidenum">
              <a:rPr lang="nl-NL"/>
              <a:pPr>
                <a:defRPr/>
              </a:pPr>
              <a:t>‹N›</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5" name="Footer Placeholder 4"/>
          <p:cNvSpPr>
            <a:spLocks noGrp="1"/>
          </p:cNvSpPr>
          <p:nvPr>
            <p:ph type="ftr" sz="quarter" idx="11"/>
          </p:nvPr>
        </p:nvSpPr>
        <p:spPr>
          <a:xfrm>
            <a:off x="2898775" y="6356350"/>
            <a:ext cx="35052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12775" y="6356350"/>
            <a:ext cx="1981200" cy="365125"/>
          </a:xfrm>
          <a:prstGeom prst="rect">
            <a:avLst/>
          </a:prstGeom>
        </p:spPr>
        <p:txBody>
          <a:bodyPr/>
          <a:lstStyle>
            <a:lvl1pPr fontAlgn="auto">
              <a:spcBef>
                <a:spcPts val="0"/>
              </a:spcBef>
              <a:spcAft>
                <a:spcPts val="0"/>
              </a:spcAft>
              <a:defRPr>
                <a:latin typeface="+mn-lt"/>
              </a:defRPr>
            </a:lvl1pPr>
          </a:lstStyle>
          <a:p>
            <a:pPr>
              <a:defRPr/>
            </a:pPr>
            <a:fld id="{E0437A2C-BC25-4B91-A0DC-EB2A64510209}" type="slidenum">
              <a:rPr lang="nl-NL"/>
              <a:pPr>
                <a:defRPr/>
              </a:pPr>
              <a:t>‹N›</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8" name="Footer Placeholder 4"/>
          <p:cNvSpPr>
            <a:spLocks noGrp="1"/>
          </p:cNvSpPr>
          <p:nvPr>
            <p:ph type="ftr" sz="quarter" idx="11"/>
          </p:nvPr>
        </p:nvSpPr>
        <p:spPr>
          <a:xfrm>
            <a:off x="2898775" y="6356350"/>
            <a:ext cx="35052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9" name="Slide Number Placeholder 5"/>
          <p:cNvSpPr>
            <a:spLocks noGrp="1"/>
          </p:cNvSpPr>
          <p:nvPr>
            <p:ph type="sldNum" sz="quarter" idx="12"/>
          </p:nvPr>
        </p:nvSpPr>
        <p:spPr>
          <a:xfrm>
            <a:off x="612775" y="6356350"/>
            <a:ext cx="1981200" cy="365125"/>
          </a:xfrm>
          <a:prstGeom prst="rect">
            <a:avLst/>
          </a:prstGeom>
        </p:spPr>
        <p:txBody>
          <a:bodyPr/>
          <a:lstStyle>
            <a:lvl1pPr fontAlgn="auto">
              <a:spcBef>
                <a:spcPts val="0"/>
              </a:spcBef>
              <a:spcAft>
                <a:spcPts val="0"/>
              </a:spcAft>
              <a:defRPr>
                <a:latin typeface="+mn-lt"/>
              </a:defRPr>
            </a:lvl1pPr>
          </a:lstStyle>
          <a:p>
            <a:pPr>
              <a:defRPr/>
            </a:pPr>
            <a:fld id="{9389DF91-9A55-4A66-B61C-44B22C27B230}" type="slidenum">
              <a:rPr lang="nl-NL"/>
              <a:pPr>
                <a:defRPr/>
              </a:pPr>
              <a:t>‹N›</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304800" y="6400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lvl2pPr>
              <a:defRPr sz="2200"/>
            </a:lvl2pPr>
            <a:lvl3pPr>
              <a:defRPr sz="1900"/>
            </a:lvl3pPr>
            <a:lvl4pPr>
              <a:defRPr sz="17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7" name="Footer Placeholder 4"/>
          <p:cNvSpPr>
            <a:spLocks noGrp="1"/>
          </p:cNvSpPr>
          <p:nvPr>
            <p:ph type="ftr" sz="quarter" idx="11"/>
          </p:nvPr>
        </p:nvSpPr>
        <p:spPr>
          <a:xfrm>
            <a:off x="2898775" y="6354763"/>
            <a:ext cx="3475038" cy="366712"/>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8" name="Slide Number Placeholder 5"/>
          <p:cNvSpPr>
            <a:spLocks noGrp="1"/>
          </p:cNvSpPr>
          <p:nvPr>
            <p:ph type="sldNum" sz="quarter" idx="12"/>
          </p:nvPr>
        </p:nvSpPr>
        <p:spPr>
          <a:xfrm>
            <a:off x="1069975" y="6354763"/>
            <a:ext cx="1520825" cy="366712"/>
          </a:xfrm>
          <a:prstGeom prst="rect">
            <a:avLst/>
          </a:prstGeom>
        </p:spPr>
        <p:txBody>
          <a:bodyPr/>
          <a:lstStyle>
            <a:lvl1pPr fontAlgn="auto">
              <a:spcBef>
                <a:spcPts val="0"/>
              </a:spcBef>
              <a:spcAft>
                <a:spcPts val="0"/>
              </a:spcAft>
              <a:defRPr>
                <a:latin typeface="+mn-lt"/>
              </a:defRPr>
            </a:lvl1pPr>
          </a:lstStyle>
          <a:p>
            <a:pPr>
              <a:defRPr/>
            </a:pPr>
            <a:fld id="{99016F93-BF98-4BAB-B4D0-2BAB95FDAA28}" type="slidenum">
              <a:rPr lang="nl-NL"/>
              <a:pPr>
                <a:defRPr/>
              </a:pPr>
              <a:t>‹N›</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7"/>
          <p:cNvSpPr/>
          <p:nvPr userDrawn="1"/>
        </p:nvSpPr>
        <p:spPr>
          <a:xfrm>
            <a:off x="304800" y="6400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userDrawn="1"/>
        </p:nvSpPr>
        <p:spPr>
          <a:xfrm>
            <a:off x="304800" y="6400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5" name="Footer Placeholder 3"/>
          <p:cNvSpPr>
            <a:spLocks noGrp="1"/>
          </p:cNvSpPr>
          <p:nvPr>
            <p:ph type="ftr" sz="quarter" idx="11"/>
          </p:nvPr>
        </p:nvSpPr>
        <p:spPr>
          <a:xfrm>
            <a:off x="2898775" y="6356350"/>
            <a:ext cx="35052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4"/>
          <p:cNvSpPr>
            <a:spLocks noGrp="1"/>
          </p:cNvSpPr>
          <p:nvPr>
            <p:ph type="sldNum" sz="quarter" idx="12"/>
          </p:nvPr>
        </p:nvSpPr>
        <p:spPr>
          <a:xfrm>
            <a:off x="612775" y="6356350"/>
            <a:ext cx="1981200" cy="365125"/>
          </a:xfrm>
          <a:prstGeom prst="rect">
            <a:avLst/>
          </a:prstGeom>
        </p:spPr>
        <p:txBody>
          <a:bodyPr/>
          <a:lstStyle>
            <a:lvl1pPr fontAlgn="auto">
              <a:spcBef>
                <a:spcPts val="0"/>
              </a:spcBef>
              <a:spcAft>
                <a:spcPts val="0"/>
              </a:spcAft>
              <a:defRPr>
                <a:latin typeface="+mn-lt"/>
              </a:defRPr>
            </a:lvl1pPr>
          </a:lstStyle>
          <a:p>
            <a:pPr>
              <a:defRPr/>
            </a:pPr>
            <a:fld id="{B920F554-3801-4FB6-B226-A09689A7499E}" type="slidenum">
              <a:rPr lang="nl-NL"/>
              <a:pPr>
                <a:defRPr/>
              </a:pPr>
              <a:t>‹N›</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5" name="Footer Placeholder 2"/>
          <p:cNvSpPr>
            <a:spLocks noGrp="1"/>
          </p:cNvSpPr>
          <p:nvPr>
            <p:ph type="ftr" sz="quarter" idx="11"/>
          </p:nvPr>
        </p:nvSpPr>
        <p:spPr>
          <a:xfrm>
            <a:off x="2898775" y="6356350"/>
            <a:ext cx="35052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3"/>
          <p:cNvSpPr>
            <a:spLocks noGrp="1"/>
          </p:cNvSpPr>
          <p:nvPr>
            <p:ph type="sldNum" sz="quarter" idx="12"/>
          </p:nvPr>
        </p:nvSpPr>
        <p:spPr>
          <a:xfrm>
            <a:off x="612775" y="6356350"/>
            <a:ext cx="1981200" cy="365125"/>
          </a:xfrm>
          <a:prstGeom prst="rect">
            <a:avLst/>
          </a:prstGeom>
        </p:spPr>
        <p:txBody>
          <a:bodyPr/>
          <a:lstStyle>
            <a:lvl1pPr fontAlgn="auto">
              <a:spcBef>
                <a:spcPts val="0"/>
              </a:spcBef>
              <a:spcAft>
                <a:spcPts val="0"/>
              </a:spcAft>
              <a:defRPr>
                <a:latin typeface="+mn-lt"/>
              </a:defRPr>
            </a:lvl1pPr>
          </a:lstStyle>
          <a:p>
            <a:pPr>
              <a:defRPr/>
            </a:pPr>
            <a:fld id="{993989EE-FFFF-4A54-B5EB-AA0330A4D304}" type="slidenum">
              <a:rPr lang="nl-NL"/>
              <a:pPr>
                <a:defRPr/>
              </a:pPr>
              <a:t>‹N›</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Straight Connector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24600" y="304800"/>
            <a:ext cx="2514600" cy="838200"/>
          </a:xfrm>
        </p:spPr>
        <p:txBody>
          <a:bodyPr anchor="b">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9" name="Footer Placeholder 5"/>
          <p:cNvSpPr>
            <a:spLocks noGrp="1"/>
          </p:cNvSpPr>
          <p:nvPr>
            <p:ph type="ftr" sz="quarter" idx="11"/>
          </p:nvPr>
        </p:nvSpPr>
        <p:spPr>
          <a:xfrm>
            <a:off x="2898775" y="6356350"/>
            <a:ext cx="35052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10" name="Slide Number Placeholder 6"/>
          <p:cNvSpPr>
            <a:spLocks noGrp="1"/>
          </p:cNvSpPr>
          <p:nvPr>
            <p:ph type="sldNum" sz="quarter" idx="12"/>
          </p:nvPr>
        </p:nvSpPr>
        <p:spPr>
          <a:xfrm>
            <a:off x="612775" y="6356350"/>
            <a:ext cx="1981200" cy="365125"/>
          </a:xfrm>
          <a:prstGeom prst="rect">
            <a:avLst/>
          </a:prstGeom>
        </p:spPr>
        <p:txBody>
          <a:bodyPr/>
          <a:lstStyle>
            <a:lvl1pPr fontAlgn="auto">
              <a:spcBef>
                <a:spcPts val="0"/>
              </a:spcBef>
              <a:spcAft>
                <a:spcPts val="0"/>
              </a:spcAft>
              <a:defRPr>
                <a:latin typeface="+mn-lt"/>
              </a:defRPr>
            </a:lvl1pPr>
          </a:lstStyle>
          <a:p>
            <a:pPr>
              <a:defRPr/>
            </a:pPr>
            <a:fld id="{72E290FC-4D67-4BF3-99E6-6FD9C020B894}" type="slidenum">
              <a:rPr lang="nl-NL"/>
              <a:pPr>
                <a:defRPr/>
              </a:pPr>
              <a:t>‹N›</a:t>
            </a:fld>
            <a:endParaRPr lang="nl-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unimaas.nl/"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dirty="0">
              <a:latin typeface="Arial" pitchFamily="34" charset="0"/>
              <a:cs typeface="Arial" pitchFamily="34"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8" descr="ECCE LOGO"/>
          <p:cNvPicPr>
            <a:picLocks noChangeAspect="1" noChangeArrowheads="1"/>
          </p:cNvPicPr>
          <p:nvPr/>
        </p:nvPicPr>
        <p:blipFill>
          <a:blip r:embed="rId13" cstate="print"/>
          <a:srcRect/>
          <a:stretch>
            <a:fillRect/>
          </a:stretch>
        </p:blipFill>
        <p:spPr bwMode="auto">
          <a:xfrm>
            <a:off x="0" y="0"/>
            <a:ext cx="762000" cy="533400"/>
          </a:xfrm>
          <a:prstGeom prst="rect">
            <a:avLst/>
          </a:prstGeom>
          <a:noFill/>
          <a:ln w="9525">
            <a:noFill/>
            <a:miter lim="800000"/>
            <a:headEnd/>
            <a:tailEnd/>
          </a:ln>
        </p:spPr>
      </p:pic>
      <p:pic>
        <p:nvPicPr>
          <p:cNvPr id="1032" name="Picture 4" descr="umlogo-voorkant">
            <a:hlinkClick r:id="rId14"/>
          </p:cNvPr>
          <p:cNvPicPr>
            <a:picLocks noChangeAspect="1" noChangeArrowheads="1"/>
          </p:cNvPicPr>
          <p:nvPr/>
        </p:nvPicPr>
        <p:blipFill>
          <a:blip r:embed="rId15" cstate="print"/>
          <a:srcRect/>
          <a:stretch>
            <a:fillRect/>
          </a:stretch>
        </p:blipFill>
        <p:spPr bwMode="auto">
          <a:xfrm>
            <a:off x="8610600" y="-3175"/>
            <a:ext cx="533400" cy="708025"/>
          </a:xfrm>
          <a:prstGeom prst="rect">
            <a:avLst/>
          </a:prstGeom>
          <a:noFill/>
          <a:ln w="9525">
            <a:noFill/>
            <a:miter lim="800000"/>
            <a:headEnd/>
            <a:tailEnd/>
          </a:ln>
        </p:spPr>
      </p:pic>
      <p:sp>
        <p:nvSpPr>
          <p:cNvPr id="15" name="Rectangle 14"/>
          <p:cNvSpPr/>
          <p:nvPr/>
        </p:nvSpPr>
        <p:spPr>
          <a:xfrm>
            <a:off x="304800" y="64008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rtl="0" fontAlgn="base">
        <a:spcBef>
          <a:spcPct val="0"/>
        </a:spcBef>
        <a:spcAft>
          <a:spcPct val="0"/>
        </a:spcAft>
        <a:defRPr sz="3200" kern="1200">
          <a:solidFill>
            <a:schemeClr val="tx2"/>
          </a:solidFill>
          <a:latin typeface="Arial" pitchFamily="34" charset="0"/>
          <a:ea typeface="+mj-ea"/>
          <a:cs typeface="Arial" pitchFamily="34" charset="0"/>
        </a:defRPr>
      </a:lvl1pPr>
      <a:lvl2pPr algn="ctr" rtl="0" fontAlgn="base">
        <a:spcBef>
          <a:spcPct val="0"/>
        </a:spcBef>
        <a:spcAft>
          <a:spcPct val="0"/>
        </a:spcAft>
        <a:defRPr sz="3200">
          <a:solidFill>
            <a:schemeClr val="tx2"/>
          </a:solidFill>
          <a:latin typeface="Arial" charset="0"/>
          <a:cs typeface="Arial" charset="0"/>
        </a:defRPr>
      </a:lvl2pPr>
      <a:lvl3pPr algn="ctr" rtl="0" fontAlgn="base">
        <a:spcBef>
          <a:spcPct val="0"/>
        </a:spcBef>
        <a:spcAft>
          <a:spcPct val="0"/>
        </a:spcAft>
        <a:defRPr sz="3200">
          <a:solidFill>
            <a:schemeClr val="tx2"/>
          </a:solidFill>
          <a:latin typeface="Arial" charset="0"/>
          <a:cs typeface="Arial" charset="0"/>
        </a:defRPr>
      </a:lvl3pPr>
      <a:lvl4pPr algn="ctr" rtl="0" fontAlgn="base">
        <a:spcBef>
          <a:spcPct val="0"/>
        </a:spcBef>
        <a:spcAft>
          <a:spcPct val="0"/>
        </a:spcAft>
        <a:defRPr sz="3200">
          <a:solidFill>
            <a:schemeClr val="tx2"/>
          </a:solidFill>
          <a:latin typeface="Arial" charset="0"/>
          <a:cs typeface="Arial" charset="0"/>
        </a:defRPr>
      </a:lvl4pPr>
      <a:lvl5pPr algn="ctr" rtl="0" fontAlgn="base">
        <a:spcBef>
          <a:spcPct val="0"/>
        </a:spcBef>
        <a:spcAft>
          <a:spcPct val="0"/>
        </a:spcAft>
        <a:defRPr sz="3200">
          <a:solidFill>
            <a:schemeClr val="tx2"/>
          </a:solidFill>
          <a:latin typeface="Arial"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Arial" pitchFamily="34" charset="0"/>
          <a:ea typeface="+mn-ea"/>
          <a:cs typeface="Arial" pitchFamily="34"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Arial" pitchFamily="34" charset="0"/>
          <a:ea typeface="+mn-ea"/>
          <a:cs typeface="Arial" pitchFamily="34"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Arial" pitchFamily="34" charset="0"/>
          <a:ea typeface="+mn-ea"/>
          <a:cs typeface="Arial" pitchFamily="34"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Arial" pitchFamily="34" charset="0"/>
          <a:ea typeface="+mn-ea"/>
          <a:cs typeface="Arial" pitchFamily="34"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package" Target="../embeddings/Documento_di_Microsoft_Office_Word2.docx"/><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package" Target="../embeddings/Documento_di_Microsoft_Office_Word4.docx"/><Relationship Id="rId4" Type="http://schemas.openxmlformats.org/officeDocument/2006/relationships/package" Target="../embeddings/Documento_di_Microsoft_Office_Word3.docx"/></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package" Target="../embeddings/Documento_di_Microsoft_Office_Word6.docx"/><Relationship Id="rId4" Type="http://schemas.openxmlformats.org/officeDocument/2006/relationships/package" Target="../embeddings/Documento_di_Microsoft_Office_Word5.docx"/></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package" Target="../embeddings/Documento_di_Microsoft_Office_Word8.docx"/><Relationship Id="rId4" Type="http://schemas.openxmlformats.org/officeDocument/2006/relationships/package" Target="../embeddings/Documento_di_Microsoft_Office_Word7.doc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package" Target="../embeddings/Documento_di_Microsoft_Office_Word1.docx"/><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6858000" cy="2133600"/>
          </a:xfrm>
        </p:spPr>
        <p:txBody>
          <a:bodyPr>
            <a:normAutofit fontScale="90000"/>
          </a:bodyPr>
          <a:lstStyle/>
          <a:p>
            <a:pPr fontAlgn="auto">
              <a:spcAft>
                <a:spcPts val="0"/>
              </a:spcAft>
              <a:defRPr/>
            </a:pPr>
            <a:r>
              <a:rPr lang="en-US" sz="1900" b="1" dirty="0" smtClean="0"/>
              <a:t>The Value of Green Buildings</a:t>
            </a:r>
            <a:br>
              <a:rPr lang="en-US" sz="1900" b="1" dirty="0" smtClean="0"/>
            </a:br>
            <a:r>
              <a:rPr lang="en-US" sz="1900" dirty="0" smtClean="0"/>
              <a:t>New Evidence from the United Kingdom</a:t>
            </a:r>
            <a:r>
              <a:rPr lang="nl-NL" sz="1900" i="1" dirty="0" smtClean="0"/>
              <a:t/>
            </a:r>
            <a:br>
              <a:rPr lang="nl-NL" sz="1900" i="1" dirty="0" smtClean="0"/>
            </a:br>
            <a:r>
              <a:rPr lang="nl-NL" sz="1900" i="1" dirty="0" smtClean="0"/>
              <a:t/>
            </a:r>
            <a:br>
              <a:rPr lang="nl-NL" sz="1900" i="1" dirty="0" smtClean="0"/>
            </a:br>
            <a:r>
              <a:rPr lang="nl-NL" sz="1900" i="1" dirty="0" smtClean="0"/>
              <a:t>Andrea Chegut</a:t>
            </a:r>
            <a:br>
              <a:rPr lang="nl-NL" sz="1900" i="1" dirty="0" smtClean="0"/>
            </a:br>
            <a:r>
              <a:rPr lang="nl-NL" sz="1900" i="1" dirty="0" smtClean="0"/>
              <a:t>Maastricht University </a:t>
            </a:r>
            <a:br>
              <a:rPr lang="nl-NL" sz="1900" i="1" dirty="0" smtClean="0"/>
            </a:br>
            <a:r>
              <a:rPr lang="nl-NL" sz="1900" i="1" dirty="0" smtClean="0"/>
              <a:t>Finance Department</a:t>
            </a:r>
            <a:br>
              <a:rPr lang="nl-NL" sz="1900" i="1" dirty="0" smtClean="0"/>
            </a:br>
            <a:r>
              <a:rPr lang="nl-NL" sz="1900" i="1" dirty="0" smtClean="0"/>
              <a:t>a.chegut@maastrichtuniversity.nl</a:t>
            </a:r>
            <a:br>
              <a:rPr lang="nl-NL" sz="1900" i="1" dirty="0" smtClean="0"/>
            </a:br>
            <a:r>
              <a:rPr lang="nl-NL" sz="1600" i="1" dirty="0" smtClean="0"/>
              <a:t/>
            </a:r>
            <a:br>
              <a:rPr lang="nl-NL" sz="1600" i="1" dirty="0" smtClean="0"/>
            </a:br>
            <a:r>
              <a:rPr lang="nl-NL" sz="1600" i="1" dirty="0" smtClean="0"/>
              <a:t/>
            </a:r>
            <a:br>
              <a:rPr lang="nl-NL" sz="1600" i="1" dirty="0" smtClean="0"/>
            </a:br>
            <a:r>
              <a:rPr lang="nl-NL" sz="1600" i="1" dirty="0" smtClean="0"/>
              <a:t/>
            </a:r>
            <a:br>
              <a:rPr lang="nl-NL" sz="1600" i="1" dirty="0" smtClean="0"/>
            </a:br>
            <a:endParaRPr lang="nl-NL" sz="1600" i="1" dirty="0"/>
          </a:p>
        </p:txBody>
      </p:sp>
      <p:sp>
        <p:nvSpPr>
          <p:cNvPr id="3" name="Subtitle 2"/>
          <p:cNvSpPr>
            <a:spLocks noGrp="1"/>
          </p:cNvSpPr>
          <p:nvPr>
            <p:ph type="subTitle" idx="1"/>
          </p:nvPr>
        </p:nvSpPr>
        <p:spPr>
          <a:xfrm>
            <a:off x="1143000" y="4495800"/>
            <a:ext cx="6858000" cy="990600"/>
          </a:xfrm>
        </p:spPr>
        <p:txBody>
          <a:bodyPr>
            <a:normAutofit fontScale="92500" lnSpcReduction="20000"/>
          </a:bodyPr>
          <a:lstStyle/>
          <a:p>
            <a:pPr fontAlgn="auto">
              <a:spcAft>
                <a:spcPts val="0"/>
              </a:spcAft>
              <a:buFont typeface="Wingdings 3"/>
              <a:buNone/>
              <a:defRPr/>
            </a:pPr>
            <a:r>
              <a:rPr lang="en-US" dirty="0" smtClean="0">
                <a:latin typeface="Arial" pitchFamily="34" charset="0"/>
                <a:cs typeface="Arial" pitchFamily="34" charset="0"/>
              </a:rPr>
              <a:t>Presented</a:t>
            </a:r>
            <a:r>
              <a:rPr lang="nl-NL" dirty="0" smtClean="0">
                <a:latin typeface="Arial" pitchFamily="34" charset="0"/>
                <a:cs typeface="Arial" pitchFamily="34" charset="0"/>
              </a:rPr>
              <a:t> </a:t>
            </a:r>
            <a:r>
              <a:rPr lang="nl-NL" dirty="0" err="1" smtClean="0">
                <a:latin typeface="Arial" pitchFamily="34" charset="0"/>
                <a:cs typeface="Arial" pitchFamily="34" charset="0"/>
              </a:rPr>
              <a:t>June</a:t>
            </a:r>
            <a:r>
              <a:rPr lang="nl-NL" dirty="0" smtClean="0">
                <a:latin typeface="Arial" pitchFamily="34" charset="0"/>
                <a:cs typeface="Arial" pitchFamily="34" charset="0"/>
              </a:rPr>
              <a:t> </a:t>
            </a:r>
            <a:r>
              <a:rPr lang="nl-NL" dirty="0" smtClean="0">
                <a:latin typeface="Arial" pitchFamily="34" charset="0"/>
                <a:cs typeface="Arial" pitchFamily="34" charset="0"/>
              </a:rPr>
              <a:t>23</a:t>
            </a:r>
            <a:r>
              <a:rPr lang="nl-NL" dirty="0" smtClean="0">
                <a:latin typeface="Arial" pitchFamily="34" charset="0"/>
                <a:cs typeface="Arial" pitchFamily="34" charset="0"/>
              </a:rPr>
              <a:t>, </a:t>
            </a:r>
            <a:r>
              <a:rPr lang="nl-NL" dirty="0" smtClean="0">
                <a:latin typeface="Arial" pitchFamily="34" charset="0"/>
                <a:cs typeface="Arial" pitchFamily="34" charset="0"/>
              </a:rPr>
              <a:t>2010 for the </a:t>
            </a:r>
          </a:p>
          <a:p>
            <a:pPr fontAlgn="auto">
              <a:spcAft>
                <a:spcPts val="0"/>
              </a:spcAft>
              <a:buFont typeface="Wingdings 3"/>
              <a:buNone/>
              <a:defRPr/>
            </a:pPr>
            <a:r>
              <a:rPr lang="nl-NL" dirty="0" smtClean="0">
                <a:latin typeface="Arial" pitchFamily="34" charset="0"/>
                <a:cs typeface="Arial" pitchFamily="34" charset="0"/>
              </a:rPr>
              <a:t>2010 International </a:t>
            </a:r>
            <a:r>
              <a:rPr lang="nl-NL" dirty="0" smtClean="0">
                <a:latin typeface="Arial" pitchFamily="34" charset="0"/>
                <a:cs typeface="Arial" pitchFamily="34" charset="0"/>
              </a:rPr>
              <a:t>ERES </a:t>
            </a:r>
            <a:r>
              <a:rPr lang="nl-NL" dirty="0" smtClean="0">
                <a:latin typeface="Arial" pitchFamily="34" charset="0"/>
                <a:cs typeface="Arial" pitchFamily="34" charset="0"/>
              </a:rPr>
              <a:t>Meeting</a:t>
            </a:r>
          </a:p>
          <a:p>
            <a:pPr fontAlgn="auto">
              <a:spcAft>
                <a:spcPts val="0"/>
              </a:spcAft>
              <a:buFont typeface="Wingdings 3"/>
              <a:buNone/>
              <a:defRPr/>
            </a:pPr>
            <a:r>
              <a:rPr lang="nl-NL" dirty="0" smtClean="0">
                <a:latin typeface="Arial" pitchFamily="34" charset="0"/>
                <a:cs typeface="Arial" pitchFamily="34" charset="0"/>
              </a:rPr>
              <a:t> </a:t>
            </a:r>
            <a:endParaRPr lang="nl-NL" dirty="0">
              <a:latin typeface="Arial" pitchFamily="34" charset="0"/>
              <a:cs typeface="Arial" pitchFamily="34" charset="0"/>
            </a:endParaRPr>
          </a:p>
        </p:txBody>
      </p:sp>
      <p:sp>
        <p:nvSpPr>
          <p:cNvPr id="4" name="Rechteck 3"/>
          <p:cNvSpPr/>
          <p:nvPr/>
        </p:nvSpPr>
        <p:spPr>
          <a:xfrm>
            <a:off x="8929688" y="0"/>
            <a:ext cx="2143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 name="Titel 1"/>
          <p:cNvSpPr txBox="1">
            <a:spLocks/>
          </p:cNvSpPr>
          <p:nvPr/>
        </p:nvSpPr>
        <p:spPr>
          <a:xfrm>
            <a:off x="250825" y="1428750"/>
            <a:ext cx="8642350" cy="1470025"/>
          </a:xfrm>
          <a:prstGeom prst="rect">
            <a:avLst/>
          </a:prstGeom>
        </p:spPr>
        <p:txBody>
          <a:bodyPr/>
          <a:lstStyle/>
          <a:p>
            <a:pPr algn="ctr" fontAlgn="auto">
              <a:lnSpc>
                <a:spcPct val="170000"/>
              </a:lnSpc>
              <a:spcAft>
                <a:spcPts val="0"/>
              </a:spcAft>
              <a:defRPr/>
            </a:pPr>
            <a:endParaRPr lang="en-US" sz="2800" b="1"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029200" y="1219200"/>
            <a:ext cx="3886200" cy="5181600"/>
          </a:xfrm>
          <a:prstGeom prst="rect">
            <a:avLst/>
          </a:prstGeom>
          <a:solidFill>
            <a:schemeClr val="bg1">
              <a:lumMod val="85000"/>
              <a:alpha val="89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Certified Lettings are …</a:t>
            </a:r>
            <a:br>
              <a:rPr lang="en-US" dirty="0" smtClean="0"/>
            </a:br>
            <a:r>
              <a:rPr lang="en-US" dirty="0" smtClean="0"/>
              <a:t> Larger and Newer</a:t>
            </a:r>
            <a:endParaRPr lang="en-US" dirty="0"/>
          </a:p>
        </p:txBody>
      </p:sp>
      <p:sp>
        <p:nvSpPr>
          <p:cNvPr id="18" name="Rounded Rectangle 17"/>
          <p:cNvSpPr/>
          <p:nvPr/>
        </p:nvSpPr>
        <p:spPr>
          <a:xfrm>
            <a:off x="5181600" y="1828800"/>
            <a:ext cx="3429000" cy="855663"/>
          </a:xfrm>
          <a:prstGeom prst="roundRect">
            <a:avLst>
              <a:gd name="adj" fmla="val 10000"/>
            </a:avLst>
          </a:prstGeom>
          <a:ln/>
        </p:spPr>
        <p:style>
          <a:lnRef idx="2">
            <a:schemeClr val="dk1"/>
          </a:lnRef>
          <a:fillRef idx="1">
            <a:schemeClr val="lt1"/>
          </a:fillRef>
          <a:effectRef idx="0">
            <a:schemeClr val="dk1"/>
          </a:effectRef>
          <a:fontRef idx="minor">
            <a:schemeClr val="dk1"/>
          </a:fontRef>
        </p:style>
      </p:sp>
      <p:sp>
        <p:nvSpPr>
          <p:cNvPr id="19" name="Rounded Rectangle 4"/>
          <p:cNvSpPr/>
          <p:nvPr/>
        </p:nvSpPr>
        <p:spPr>
          <a:xfrm>
            <a:off x="5334000" y="1828800"/>
            <a:ext cx="3200400" cy="827088"/>
          </a:xfrm>
          <a:prstGeom prst="rect">
            <a:avLst/>
          </a:prstGeom>
          <a:noFill/>
          <a:ln>
            <a:noFill/>
          </a:ln>
        </p:spPr>
        <p:style>
          <a:lnRef idx="2">
            <a:schemeClr val="dk1"/>
          </a:lnRef>
          <a:fillRef idx="1">
            <a:schemeClr val="lt1"/>
          </a:fillRef>
          <a:effectRef idx="0">
            <a:schemeClr val="dk1"/>
          </a:effectRef>
          <a:fontRef idx="minor">
            <a:schemeClr val="dk1"/>
          </a:fontRef>
        </p:style>
        <p:txBody>
          <a:bodyPr lIns="51435" tIns="51435" rIns="51435" bIns="51435" spcCol="1270" anchor="ctr"/>
          <a:lstStyle/>
          <a:p>
            <a:pPr algn="ctr" fontAlgn="auto">
              <a:spcBef>
                <a:spcPts val="0"/>
              </a:spcBef>
              <a:spcAft>
                <a:spcPts val="0"/>
              </a:spcAft>
              <a:defRPr/>
            </a:pPr>
            <a:r>
              <a:rPr lang="en-US" sz="2000" dirty="0">
                <a:solidFill>
                  <a:schemeClr val="tx1"/>
                </a:solidFill>
              </a:rPr>
              <a:t>Rents Per Square Meter</a:t>
            </a:r>
          </a:p>
        </p:txBody>
      </p:sp>
      <p:pic>
        <p:nvPicPr>
          <p:cNvPr id="3081" name="Picture 14"/>
          <p:cNvPicPr>
            <a:picLocks noChangeAspect="1" noChangeArrowheads="1"/>
          </p:cNvPicPr>
          <p:nvPr/>
        </p:nvPicPr>
        <p:blipFill>
          <a:blip r:embed="rId4" cstate="print"/>
          <a:srcRect/>
          <a:stretch>
            <a:fillRect/>
          </a:stretch>
        </p:blipFill>
        <p:spPr bwMode="auto">
          <a:xfrm>
            <a:off x="5029200" y="2757488"/>
            <a:ext cx="3886200" cy="2881312"/>
          </a:xfrm>
          <a:prstGeom prst="rect">
            <a:avLst/>
          </a:prstGeom>
          <a:noFill/>
          <a:ln w="9525">
            <a:noFill/>
            <a:miter lim="800000"/>
            <a:headEnd/>
            <a:tailEnd/>
          </a:ln>
        </p:spPr>
      </p:pic>
      <p:sp>
        <p:nvSpPr>
          <p:cNvPr id="23" name="Rectangle 22"/>
          <p:cNvSpPr/>
          <p:nvPr/>
        </p:nvSpPr>
        <p:spPr>
          <a:xfrm>
            <a:off x="457200" y="1219200"/>
            <a:ext cx="4495800" cy="5181600"/>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3083" name="Text Placeholder 3"/>
          <p:cNvSpPr>
            <a:spLocks noGrp="1"/>
          </p:cNvSpPr>
          <p:nvPr>
            <p:ph type="body" sz="half" idx="3"/>
          </p:nvPr>
        </p:nvSpPr>
        <p:spPr>
          <a:xfrm>
            <a:off x="457200" y="1066800"/>
            <a:ext cx="4648200" cy="533400"/>
          </a:xfrm>
        </p:spPr>
        <p:txBody>
          <a:bodyPr/>
          <a:lstStyle/>
          <a:p>
            <a:r>
              <a:rPr lang="en-US" b="0" smtClean="0">
                <a:solidFill>
                  <a:schemeClr val="tx1"/>
                </a:solidFill>
                <a:latin typeface="Arial" charset="0"/>
                <a:cs typeface="Arial" charset="0"/>
              </a:rPr>
              <a:t>Rental Transaction Sample</a:t>
            </a:r>
            <a:endParaRPr lang="nl-NL" b="0" smtClean="0">
              <a:solidFill>
                <a:schemeClr val="tx1"/>
              </a:solidFill>
              <a:latin typeface="Arial" charset="0"/>
              <a:cs typeface="Arial" charset="0"/>
            </a:endParaRPr>
          </a:p>
        </p:txBody>
      </p:sp>
      <p:sp>
        <p:nvSpPr>
          <p:cNvPr id="28" name="Rounded Rectangle 27"/>
          <p:cNvSpPr/>
          <p:nvPr/>
        </p:nvSpPr>
        <p:spPr>
          <a:xfrm>
            <a:off x="2809875" y="3448050"/>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2809875" y="3095625"/>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ight Arrow 29"/>
          <p:cNvSpPr/>
          <p:nvPr/>
        </p:nvSpPr>
        <p:spPr>
          <a:xfrm>
            <a:off x="600075" y="2371725"/>
            <a:ext cx="4800600" cy="3048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ed Rectangle 30"/>
          <p:cNvSpPr/>
          <p:nvPr/>
        </p:nvSpPr>
        <p:spPr>
          <a:xfrm>
            <a:off x="2809875" y="2771775"/>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076" name="Object 4"/>
          <p:cNvGraphicFramePr>
            <a:graphicFrameLocks noChangeAspect="1"/>
          </p:cNvGraphicFramePr>
          <p:nvPr/>
        </p:nvGraphicFramePr>
        <p:xfrm>
          <a:off x="457200" y="1266825"/>
          <a:ext cx="5181600" cy="4714875"/>
        </p:xfrm>
        <a:graphic>
          <a:graphicData uri="http://schemas.openxmlformats.org/presentationml/2006/ole">
            <p:oleObj spid="_x0000_s3076" name="Document" r:id="rId5" imgW="7500648" imgH="5983295" progId="Word.Document.12">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de-DE" smtClean="0">
                <a:latin typeface="Arial" charset="0"/>
                <a:cs typeface="Arial" charset="0"/>
              </a:rPr>
              <a:t>Method (1): Traditional Specification</a:t>
            </a:r>
          </a:p>
        </p:txBody>
      </p:sp>
      <p:sp>
        <p:nvSpPr>
          <p:cNvPr id="9" name="Content Placeholder 8"/>
          <p:cNvSpPr>
            <a:spLocks noGrp="1"/>
          </p:cNvSpPr>
          <p:nvPr>
            <p:ph sz="quarter" idx="1"/>
          </p:nvPr>
        </p:nvSpPr>
        <p:spPr>
          <a:xfrm>
            <a:off x="457200" y="1219200"/>
            <a:ext cx="8229600" cy="4937125"/>
          </a:xfrm>
        </p:spPr>
        <p:txBody>
          <a:bodyPr>
            <a:normAutofit fontScale="55000" lnSpcReduction="20000"/>
          </a:bodyPr>
          <a:lstStyle/>
          <a:p>
            <a:pPr marL="274320" indent="-274320" fontAlgn="auto">
              <a:spcAft>
                <a:spcPts val="0"/>
              </a:spcAft>
              <a:buFont typeface="Arial" pitchFamily="34" charset="0"/>
              <a:buChar char="•"/>
              <a:defRPr/>
            </a:pPr>
            <a:r>
              <a:rPr lang="en-US" dirty="0" smtClean="0"/>
              <a:t>The Model</a:t>
            </a:r>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r>
              <a:rPr lang="en-US" dirty="0" smtClean="0"/>
              <a:t>Hedonic Characteristics</a:t>
            </a:r>
          </a:p>
          <a:p>
            <a:pPr marL="548640" lvl="1" indent="-274320" fontAlgn="auto">
              <a:spcAft>
                <a:spcPts val="0"/>
              </a:spcAft>
              <a:buFont typeface="Arial" pitchFamily="34" charset="0"/>
              <a:buChar char="•"/>
              <a:defRPr/>
            </a:pPr>
            <a:r>
              <a:rPr lang="en-US" dirty="0" smtClean="0"/>
              <a:t>Age, Size, Stories, </a:t>
            </a:r>
            <a:r>
              <a:rPr lang="en-US" dirty="0" err="1" smtClean="0"/>
              <a:t>ect</a:t>
            </a:r>
            <a:r>
              <a:rPr lang="en-US" dirty="0" smtClean="0"/>
              <a:t>.</a:t>
            </a:r>
          </a:p>
          <a:p>
            <a:pPr marL="274320" indent="-274320" fontAlgn="auto">
              <a:spcAft>
                <a:spcPts val="0"/>
              </a:spcAft>
              <a:buFont typeface="Arial" pitchFamily="34" charset="0"/>
              <a:buChar char="•"/>
              <a:defRPr/>
            </a:pPr>
            <a:r>
              <a:rPr lang="en-US" dirty="0" smtClean="0"/>
              <a:t>Neighborhood Controls</a:t>
            </a:r>
          </a:p>
          <a:p>
            <a:pPr marL="548640" lvl="1" indent="-274320" fontAlgn="auto">
              <a:spcAft>
                <a:spcPts val="0"/>
              </a:spcAft>
              <a:buFont typeface="Arial" pitchFamily="34" charset="0"/>
              <a:buChar char="•"/>
              <a:defRPr/>
            </a:pPr>
            <a:r>
              <a:rPr lang="en-US" dirty="0" smtClean="0"/>
              <a:t>Sales Sample: Major Cities and Central Business Districts</a:t>
            </a:r>
          </a:p>
          <a:p>
            <a:pPr marL="548640" lvl="1" indent="-274320" fontAlgn="auto">
              <a:spcAft>
                <a:spcPts val="0"/>
              </a:spcAft>
              <a:buFont typeface="Arial" pitchFamily="34" charset="0"/>
              <a:buChar char="•"/>
              <a:defRPr/>
            </a:pPr>
            <a:r>
              <a:rPr lang="en-US" dirty="0" smtClean="0"/>
              <a:t>Rental Sample: City Fixed Effects</a:t>
            </a:r>
          </a:p>
          <a:p>
            <a:pPr marL="274320" indent="-274320" fontAlgn="auto">
              <a:spcAft>
                <a:spcPts val="0"/>
              </a:spcAft>
              <a:buFont typeface="Arial" pitchFamily="34" charset="0"/>
              <a:buChar char="•"/>
              <a:defRPr/>
            </a:pPr>
            <a:r>
              <a:rPr lang="en-US" dirty="0" smtClean="0"/>
              <a:t>Transportation Networks</a:t>
            </a:r>
          </a:p>
          <a:p>
            <a:pPr marL="548640" lvl="1" indent="-274320" fontAlgn="auto">
              <a:spcAft>
                <a:spcPts val="0"/>
              </a:spcAft>
              <a:buFont typeface="Arial" pitchFamily="34" charset="0"/>
              <a:buChar char="•"/>
              <a:defRPr/>
            </a:pPr>
            <a:r>
              <a:rPr lang="en-US" dirty="0" smtClean="0"/>
              <a:t>Distance to Airports and Train Stations</a:t>
            </a:r>
          </a:p>
          <a:p>
            <a:pPr marL="548640" lvl="1" indent="-274320" fontAlgn="auto">
              <a:spcAft>
                <a:spcPts val="0"/>
              </a:spcAft>
              <a:buFont typeface="Arial" pitchFamily="34" charset="0"/>
              <a:buChar char="•"/>
              <a:defRPr/>
            </a:pPr>
            <a:r>
              <a:rPr lang="en-US" dirty="0" smtClean="0"/>
              <a:t>Number of Airports and Train Stations</a:t>
            </a:r>
          </a:p>
          <a:p>
            <a:pPr marL="274320" indent="-274320" fontAlgn="auto">
              <a:spcAft>
                <a:spcPts val="0"/>
              </a:spcAft>
              <a:buFont typeface="Wingdings 3"/>
              <a:buNone/>
              <a:defRPr/>
            </a:pPr>
            <a:endParaRPr lang="en-US" dirty="0"/>
          </a:p>
        </p:txBody>
      </p:sp>
      <p:sp>
        <p:nvSpPr>
          <p:cNvPr id="378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37892" name="Rectangle 7"/>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n-US" sz="1200">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3789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89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 y="1905000"/>
            <a:ext cx="3771900" cy="304800"/>
          </a:xfrm>
          <a:prstGeom prst="rect">
            <a:avLst/>
          </a:prstGeom>
          <a:noFill/>
          <a:ln w="9525">
            <a:noFill/>
            <a:miter lim="800000"/>
            <a:headEnd/>
            <a:tailEnd/>
          </a:ln>
        </p:spPr>
      </p:pic>
      <p:sp>
        <p:nvSpPr>
          <p:cNvPr id="37895" name="Rectangle 10"/>
          <p:cNvSpPr>
            <a:spLocks noChangeArrowheads="1"/>
          </p:cNvSpPr>
          <p:nvPr/>
        </p:nvSpPr>
        <p:spPr bwMode="auto">
          <a:xfrm>
            <a:off x="0" y="304800"/>
            <a:ext cx="9144000" cy="0"/>
          </a:xfrm>
          <a:prstGeom prst="rect">
            <a:avLst/>
          </a:prstGeom>
          <a:noFill/>
          <a:ln w="9525">
            <a:noFill/>
            <a:miter lim="800000"/>
            <a:headEnd/>
            <a:tailEnd/>
          </a:ln>
        </p:spPr>
        <p:txBody>
          <a:bodyPr wrap="none" anchor="ctr">
            <a:spAutoFit/>
          </a:bodyPr>
          <a:lstStyle/>
          <a:p>
            <a:r>
              <a:rPr lang="en-US">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37896" name="TextBox 19"/>
          <p:cNvSpPr txBox="1">
            <a:spLocks noChangeArrowheads="1"/>
          </p:cNvSpPr>
          <p:nvPr/>
        </p:nvSpPr>
        <p:spPr bwMode="auto">
          <a:xfrm>
            <a:off x="533400" y="2438400"/>
            <a:ext cx="8382000" cy="2032000"/>
          </a:xfrm>
          <a:prstGeom prst="rect">
            <a:avLst/>
          </a:prstGeom>
          <a:noFill/>
          <a:ln w="9525">
            <a:noFill/>
            <a:miter lim="800000"/>
            <a:headEnd/>
            <a:tailEnd/>
          </a:ln>
        </p:spPr>
        <p:txBody>
          <a:bodyPr>
            <a:spAutoFit/>
          </a:bodyPr>
          <a:lstStyle/>
          <a:p>
            <a:r>
              <a:rPr lang="en-US">
                <a:latin typeface="Gill Sans MT"/>
              </a:rPr>
              <a:t>where,</a:t>
            </a:r>
          </a:p>
          <a:p>
            <a:r>
              <a:rPr lang="en-US">
                <a:latin typeface="Gill Sans MT"/>
              </a:rPr>
              <a:t>    is a vector of hedonic characteristics of building </a:t>
            </a:r>
            <a:r>
              <a:rPr lang="en-US" i="1">
                <a:latin typeface="Gill Sans MT"/>
              </a:rPr>
              <a:t>i</a:t>
            </a:r>
            <a:r>
              <a:rPr lang="en-US">
                <a:latin typeface="Gill Sans MT"/>
              </a:rPr>
              <a:t>.</a:t>
            </a:r>
          </a:p>
          <a:p>
            <a:r>
              <a:rPr lang="en-US">
                <a:latin typeface="Gill Sans MT"/>
              </a:rPr>
              <a:t>    is a vector of neighborhood and transportation network controls for building </a:t>
            </a:r>
            <a:r>
              <a:rPr lang="en-US" i="1">
                <a:latin typeface="Gill Sans MT"/>
              </a:rPr>
              <a:t>i</a:t>
            </a:r>
            <a:r>
              <a:rPr lang="en-US">
                <a:latin typeface="Gill Sans MT"/>
              </a:rPr>
              <a:t>. </a:t>
            </a:r>
          </a:p>
          <a:p>
            <a:r>
              <a:rPr lang="en-US">
                <a:latin typeface="Gill Sans MT"/>
              </a:rPr>
              <a:t>    is a dummy variable with a value of 1 if building </a:t>
            </a:r>
            <a:r>
              <a:rPr lang="en-US" i="1">
                <a:latin typeface="Gill Sans MT"/>
              </a:rPr>
              <a:t>i</a:t>
            </a:r>
            <a:r>
              <a:rPr lang="en-US">
                <a:latin typeface="Gill Sans MT"/>
              </a:rPr>
              <a:t> is rated by BRE and zero otherwise.</a:t>
            </a:r>
          </a:p>
          <a:p>
            <a:r>
              <a:rPr lang="en-US">
                <a:latin typeface="Gill Sans MT"/>
              </a:rPr>
              <a:t>                and   are estimated coefficients and      is an error term.</a:t>
            </a:r>
          </a:p>
          <a:p>
            <a:endParaRPr lang="en-US">
              <a:latin typeface="Gill Sans MT"/>
            </a:endParaRPr>
          </a:p>
          <a:p>
            <a:endParaRPr lang="en-US">
              <a:latin typeface="Gill Sans MT"/>
            </a:endParaRPr>
          </a:p>
        </p:txBody>
      </p:sp>
      <p:sp>
        <p:nvSpPr>
          <p:cNvPr id="3789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898"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8650" y="2781300"/>
            <a:ext cx="209550" cy="304800"/>
          </a:xfrm>
          <a:prstGeom prst="rect">
            <a:avLst/>
          </a:prstGeom>
          <a:noFill/>
          <a:ln w="9525">
            <a:noFill/>
            <a:miter lim="800000"/>
            <a:headEnd/>
            <a:tailEnd/>
          </a:ln>
        </p:spPr>
      </p:pic>
      <p:sp>
        <p:nvSpPr>
          <p:cNvPr id="37899"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00"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8650" y="3019425"/>
            <a:ext cx="180975" cy="304800"/>
          </a:xfrm>
          <a:prstGeom prst="rect">
            <a:avLst/>
          </a:prstGeom>
          <a:noFill/>
          <a:ln w="9525">
            <a:noFill/>
            <a:miter lim="800000"/>
            <a:headEnd/>
            <a:tailEnd/>
          </a:ln>
        </p:spPr>
      </p:pic>
      <p:sp>
        <p:nvSpPr>
          <p:cNvPr id="3790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02"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0550" y="3276600"/>
            <a:ext cx="209550" cy="304800"/>
          </a:xfrm>
          <a:prstGeom prst="rect">
            <a:avLst/>
          </a:prstGeom>
          <a:noFill/>
          <a:ln w="9525">
            <a:noFill/>
            <a:miter lim="800000"/>
            <a:headEnd/>
            <a:tailEnd/>
          </a:ln>
        </p:spPr>
      </p:pic>
      <p:sp>
        <p:nvSpPr>
          <p:cNvPr id="3790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04"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0550" y="3590925"/>
            <a:ext cx="1028700" cy="323850"/>
          </a:xfrm>
          <a:prstGeom prst="rect">
            <a:avLst/>
          </a:prstGeom>
          <a:noFill/>
          <a:ln w="9525">
            <a:noFill/>
            <a:miter lim="800000"/>
            <a:headEnd/>
            <a:tailEnd/>
          </a:ln>
        </p:spPr>
      </p:pic>
      <p:sp>
        <p:nvSpPr>
          <p:cNvPr id="37905"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06"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90725" y="3590925"/>
            <a:ext cx="133350" cy="304800"/>
          </a:xfrm>
          <a:prstGeom prst="rect">
            <a:avLst/>
          </a:prstGeom>
          <a:noFill/>
          <a:ln w="9525">
            <a:noFill/>
            <a:miter lim="800000"/>
            <a:headEnd/>
            <a:tailEnd/>
          </a:ln>
        </p:spPr>
      </p:pic>
      <p:sp>
        <p:nvSpPr>
          <p:cNvPr id="37907"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08" name="Picture 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43475" y="3562350"/>
            <a:ext cx="276225" cy="304800"/>
          </a:xfrm>
          <a:prstGeom prst="rect">
            <a:avLst/>
          </a:prstGeom>
          <a:noFill/>
          <a:ln w="9525">
            <a:noFill/>
            <a:miter lim="800000"/>
            <a:headEnd/>
            <a:tailEnd/>
          </a:ln>
        </p:spPr>
      </p:pic>
      <p:sp>
        <p:nvSpPr>
          <p:cNvPr id="37909"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37910" name="Picture 2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0" y="0"/>
            <a:ext cx="733425"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362200" y="19812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3657600" y="23622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2438400" y="4619625"/>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ed Rectangle 30"/>
          <p:cNvSpPr/>
          <p:nvPr/>
        </p:nvSpPr>
        <p:spPr>
          <a:xfrm>
            <a:off x="2438400" y="48768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a:xfrm>
            <a:off x="2438400" y="56388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3802" name="Object 10"/>
          <p:cNvGraphicFramePr>
            <a:graphicFrameLocks/>
          </p:cNvGraphicFramePr>
          <p:nvPr/>
        </p:nvGraphicFramePr>
        <p:xfrm>
          <a:off x="238125" y="1743075"/>
          <a:ext cx="4562475" cy="5867400"/>
        </p:xfrm>
        <a:graphic>
          <a:graphicData uri="http://schemas.openxmlformats.org/presentationml/2006/ole">
            <p:oleObj spid="_x0000_s33802" name="Document" r:id="rId4" imgW="6097495" imgH="8206719" progId="Word.Document.12">
              <p:embed/>
            </p:oleObj>
          </a:graphicData>
        </a:graphic>
      </p:graphicFrame>
      <p:sp>
        <p:nvSpPr>
          <p:cNvPr id="33809" name="Title 1"/>
          <p:cNvSpPr>
            <a:spLocks noGrp="1"/>
          </p:cNvSpPr>
          <p:nvPr>
            <p:ph type="title"/>
          </p:nvPr>
        </p:nvSpPr>
        <p:spPr/>
        <p:txBody>
          <a:bodyPr/>
          <a:lstStyle/>
          <a:p>
            <a:r>
              <a:rPr lang="en-US" smtClean="0">
                <a:latin typeface="Arial" charset="0"/>
                <a:cs typeface="Arial" charset="0"/>
              </a:rPr>
              <a:t>Results: Traditional Specification</a:t>
            </a:r>
          </a:p>
        </p:txBody>
      </p:sp>
      <p:sp>
        <p:nvSpPr>
          <p:cNvPr id="3" name="Text Placeholder 2"/>
          <p:cNvSpPr>
            <a:spLocks noGrp="1"/>
          </p:cNvSpPr>
          <p:nvPr>
            <p:ph type="body" idx="1"/>
          </p:nvPr>
        </p:nvSpPr>
        <p:spPr>
          <a:xfrm>
            <a:off x="457200" y="1143000"/>
            <a:ext cx="4040188" cy="609600"/>
          </a:xfrm>
        </p:spPr>
        <p:txBody>
          <a:bodyPr/>
          <a:lstStyle/>
          <a:p>
            <a:pPr fontAlgn="auto">
              <a:spcAft>
                <a:spcPts val="0"/>
              </a:spcAft>
              <a:buFont typeface="Wingdings 3"/>
              <a:buNone/>
              <a:defRPr/>
            </a:pPr>
            <a:r>
              <a:rPr lang="en-US" dirty="0" smtClean="0">
                <a:solidFill>
                  <a:schemeClr val="bg1">
                    <a:lumMod val="50000"/>
                  </a:schemeClr>
                </a:solidFill>
              </a:rPr>
              <a:t>Sales Transaction Results</a:t>
            </a:r>
            <a:endParaRPr lang="en-US" dirty="0">
              <a:solidFill>
                <a:schemeClr val="bg1">
                  <a:lumMod val="50000"/>
                </a:schemeClr>
              </a:solidFill>
            </a:endParaRPr>
          </a:p>
        </p:txBody>
      </p:sp>
      <p:sp>
        <p:nvSpPr>
          <p:cNvPr id="4" name="Text Placeholder 3"/>
          <p:cNvSpPr>
            <a:spLocks noGrp="1"/>
          </p:cNvSpPr>
          <p:nvPr>
            <p:ph type="body" sz="half" idx="3"/>
          </p:nvPr>
        </p:nvSpPr>
        <p:spPr>
          <a:xfrm>
            <a:off x="4648200" y="1133475"/>
            <a:ext cx="4041775" cy="619125"/>
          </a:xfrm>
        </p:spPr>
        <p:txBody>
          <a:bodyPr>
            <a:normAutofit/>
          </a:bodyPr>
          <a:lstStyle/>
          <a:p>
            <a:pPr fontAlgn="auto">
              <a:spcAft>
                <a:spcPts val="0"/>
              </a:spcAft>
              <a:buFont typeface="Wingdings 3"/>
              <a:buNone/>
              <a:defRPr/>
            </a:pPr>
            <a:r>
              <a:rPr lang="en-US" dirty="0" smtClean="0">
                <a:solidFill>
                  <a:schemeClr val="bg1">
                    <a:lumMod val="50000"/>
                  </a:schemeClr>
                </a:solidFill>
              </a:rPr>
              <a:t>Rent Transaction Results</a:t>
            </a:r>
            <a:endParaRPr lang="en-US" dirty="0">
              <a:solidFill>
                <a:schemeClr val="bg1">
                  <a:lumMod val="50000"/>
                </a:schemeClr>
              </a:solidFill>
            </a:endParaRPr>
          </a:p>
        </p:txBody>
      </p:sp>
      <p:sp>
        <p:nvSpPr>
          <p:cNvPr id="24" name="Rectangle 23"/>
          <p:cNvSpPr/>
          <p:nvPr/>
        </p:nvSpPr>
        <p:spPr>
          <a:xfrm>
            <a:off x="457200" y="1200150"/>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4724400" y="1190625"/>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a:xfrm>
            <a:off x="6686550" y="2028825"/>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7620000" y="245745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ed Rectangle 34"/>
          <p:cNvSpPr/>
          <p:nvPr/>
        </p:nvSpPr>
        <p:spPr>
          <a:xfrm>
            <a:off x="7620000" y="27432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ounded Rectangle 35"/>
          <p:cNvSpPr/>
          <p:nvPr/>
        </p:nvSpPr>
        <p:spPr>
          <a:xfrm>
            <a:off x="7620000" y="30480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ounded Rectangle 36"/>
          <p:cNvSpPr/>
          <p:nvPr/>
        </p:nvSpPr>
        <p:spPr>
          <a:xfrm>
            <a:off x="7620000" y="333375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6705600" y="4191000"/>
            <a:ext cx="609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3803" name="Object 11"/>
          <p:cNvGraphicFramePr>
            <a:graphicFrameLocks/>
          </p:cNvGraphicFramePr>
          <p:nvPr/>
        </p:nvGraphicFramePr>
        <p:xfrm>
          <a:off x="3962400" y="1743075"/>
          <a:ext cx="5178425" cy="5029200"/>
        </p:xfrm>
        <a:graphic>
          <a:graphicData uri="http://schemas.openxmlformats.org/presentationml/2006/ole">
            <p:oleObj spid="_x0000_s33803" name="Document" r:id="rId5" imgW="6403861" imgH="6188671" progId="Word.Document.12">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r>
              <a:rPr lang="de-DE" smtClean="0">
                <a:latin typeface="Arial" charset="0"/>
                <a:cs typeface="Arial" charset="0"/>
              </a:rPr>
              <a:t>Method (2): GIS Specification</a:t>
            </a:r>
          </a:p>
        </p:txBody>
      </p:sp>
      <p:sp>
        <p:nvSpPr>
          <p:cNvPr id="9" name="Content Placeholder 8"/>
          <p:cNvSpPr>
            <a:spLocks noGrp="1"/>
          </p:cNvSpPr>
          <p:nvPr>
            <p:ph sz="quarter" idx="1"/>
          </p:nvPr>
        </p:nvSpPr>
        <p:spPr>
          <a:xfrm>
            <a:off x="457200" y="1219200"/>
            <a:ext cx="8229600" cy="4937125"/>
          </a:xfrm>
        </p:spPr>
        <p:txBody>
          <a:bodyPr>
            <a:normAutofit fontScale="92500" lnSpcReduction="20000"/>
          </a:bodyPr>
          <a:lstStyle/>
          <a:p>
            <a:pPr marL="274320" indent="-274320" fontAlgn="auto">
              <a:spcAft>
                <a:spcPts val="0"/>
              </a:spcAft>
              <a:buFont typeface="Arial" pitchFamily="34" charset="0"/>
              <a:buChar char="•"/>
              <a:defRPr/>
            </a:pPr>
            <a:r>
              <a:rPr lang="en-US" dirty="0" smtClean="0"/>
              <a:t>The Model</a:t>
            </a:r>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r>
              <a:rPr lang="en-US" dirty="0" smtClean="0"/>
              <a:t>Hedonic Characteristics</a:t>
            </a:r>
          </a:p>
          <a:p>
            <a:pPr marL="548640" lvl="1" indent="-274320" fontAlgn="auto">
              <a:spcAft>
                <a:spcPts val="0"/>
              </a:spcAft>
              <a:buFont typeface="Arial" pitchFamily="34" charset="0"/>
              <a:buChar char="•"/>
              <a:defRPr/>
            </a:pPr>
            <a:r>
              <a:rPr lang="en-US" dirty="0" smtClean="0"/>
              <a:t>Age, Size, Stories, </a:t>
            </a:r>
            <a:r>
              <a:rPr lang="en-US" dirty="0" err="1" smtClean="0"/>
              <a:t>ect</a:t>
            </a:r>
            <a:r>
              <a:rPr lang="en-US" dirty="0" smtClean="0"/>
              <a:t>.</a:t>
            </a:r>
          </a:p>
          <a:p>
            <a:pPr marL="274320" indent="-274320" fontAlgn="auto">
              <a:spcAft>
                <a:spcPts val="0"/>
              </a:spcAft>
              <a:buFont typeface="Arial" pitchFamily="34" charset="0"/>
              <a:buChar char="•"/>
              <a:defRPr/>
            </a:pPr>
            <a:r>
              <a:rPr lang="en-US" dirty="0" smtClean="0"/>
              <a:t>Adjacency Based Neighborhoods</a:t>
            </a:r>
          </a:p>
          <a:p>
            <a:pPr marL="548640" lvl="1" indent="-274320" fontAlgn="auto">
              <a:spcAft>
                <a:spcPts val="0"/>
              </a:spcAft>
              <a:buFont typeface="Arial" pitchFamily="34" charset="0"/>
              <a:buChar char="•"/>
              <a:defRPr/>
            </a:pPr>
            <a:r>
              <a:rPr lang="en-US" dirty="0" smtClean="0"/>
              <a:t>500 meter </a:t>
            </a:r>
            <a:r>
              <a:rPr lang="en-US" dirty="0" err="1" smtClean="0"/>
              <a:t>radi</a:t>
            </a:r>
            <a:r>
              <a:rPr lang="en-US" dirty="0" smtClean="0"/>
              <a:t> neighborhood boundaries</a:t>
            </a:r>
          </a:p>
          <a:p>
            <a:pPr marL="548640" lvl="1" indent="-274320" fontAlgn="auto">
              <a:spcAft>
                <a:spcPts val="0"/>
              </a:spcAft>
              <a:buFont typeface="Arial" pitchFamily="34" charset="0"/>
              <a:buChar char="•"/>
              <a:defRPr/>
            </a:pPr>
            <a:r>
              <a:rPr lang="en-US" dirty="0" smtClean="0"/>
              <a:t>Weight Matrix of 1 for buildings in the neighborhood and 0 otherwise</a:t>
            </a:r>
          </a:p>
          <a:p>
            <a:pPr marL="274320" indent="-274320" fontAlgn="auto">
              <a:spcAft>
                <a:spcPts val="0"/>
              </a:spcAft>
              <a:buFont typeface="Wingdings 3"/>
              <a:buNone/>
              <a:defRPr/>
            </a:pPr>
            <a:endParaRPr lang="en-US" dirty="0"/>
          </a:p>
        </p:txBody>
      </p:sp>
      <p:sp>
        <p:nvSpPr>
          <p:cNvPr id="4301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43012" name="Rectangle 7"/>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n-US" sz="1200">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430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43014" name="Rectangle 10"/>
          <p:cNvSpPr>
            <a:spLocks noChangeArrowheads="1"/>
          </p:cNvSpPr>
          <p:nvPr/>
        </p:nvSpPr>
        <p:spPr bwMode="auto">
          <a:xfrm>
            <a:off x="0" y="304800"/>
            <a:ext cx="9144000" cy="0"/>
          </a:xfrm>
          <a:prstGeom prst="rect">
            <a:avLst/>
          </a:prstGeom>
          <a:noFill/>
          <a:ln w="9525">
            <a:noFill/>
            <a:miter lim="800000"/>
            <a:headEnd/>
            <a:tailEnd/>
          </a:ln>
        </p:spPr>
        <p:txBody>
          <a:bodyPr wrap="none" anchor="ctr">
            <a:spAutoFit/>
          </a:bodyPr>
          <a:lstStyle/>
          <a:p>
            <a:r>
              <a:rPr lang="en-US">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43015" name="TextBox 19"/>
          <p:cNvSpPr txBox="1">
            <a:spLocks noChangeArrowheads="1"/>
          </p:cNvSpPr>
          <p:nvPr/>
        </p:nvSpPr>
        <p:spPr bwMode="auto">
          <a:xfrm>
            <a:off x="533400" y="2438400"/>
            <a:ext cx="8991600" cy="2032000"/>
          </a:xfrm>
          <a:prstGeom prst="rect">
            <a:avLst/>
          </a:prstGeom>
          <a:noFill/>
          <a:ln w="9525">
            <a:noFill/>
            <a:miter lim="800000"/>
            <a:headEnd/>
            <a:tailEnd/>
          </a:ln>
        </p:spPr>
        <p:txBody>
          <a:bodyPr>
            <a:spAutoFit/>
          </a:bodyPr>
          <a:lstStyle/>
          <a:p>
            <a:r>
              <a:rPr lang="en-US">
                <a:latin typeface="Gill Sans MT"/>
              </a:rPr>
              <a:t>where,</a:t>
            </a:r>
          </a:p>
          <a:p>
            <a:r>
              <a:rPr lang="en-US">
                <a:latin typeface="Gill Sans MT"/>
              </a:rPr>
              <a:t>    is a vector of hedonic characteristics of building </a:t>
            </a:r>
            <a:r>
              <a:rPr lang="en-US" i="1">
                <a:latin typeface="Gill Sans MT"/>
              </a:rPr>
              <a:t>i</a:t>
            </a:r>
            <a:r>
              <a:rPr lang="en-US">
                <a:latin typeface="Gill Sans MT"/>
              </a:rPr>
              <a:t>.</a:t>
            </a:r>
          </a:p>
          <a:p>
            <a:r>
              <a:rPr lang="en-US">
                <a:latin typeface="Gill Sans MT"/>
              </a:rPr>
              <a:t>    is a dummy variable with a value of 1 if building </a:t>
            </a:r>
            <a:r>
              <a:rPr lang="en-US" i="1">
                <a:latin typeface="Gill Sans MT"/>
              </a:rPr>
              <a:t>i</a:t>
            </a:r>
            <a:r>
              <a:rPr lang="en-US">
                <a:latin typeface="Gill Sans MT"/>
              </a:rPr>
              <a:t> is located in cluster n and zero otherwise.</a:t>
            </a:r>
          </a:p>
          <a:p>
            <a:r>
              <a:rPr lang="en-US">
                <a:latin typeface="Gill Sans MT"/>
              </a:rPr>
              <a:t>    is a dummy variable with a value of 1 if building </a:t>
            </a:r>
            <a:r>
              <a:rPr lang="en-US" i="1">
                <a:latin typeface="Gill Sans MT"/>
              </a:rPr>
              <a:t>i</a:t>
            </a:r>
            <a:r>
              <a:rPr lang="en-US">
                <a:latin typeface="Gill Sans MT"/>
              </a:rPr>
              <a:t> is rated by BRE and zero otherwise.</a:t>
            </a:r>
          </a:p>
          <a:p>
            <a:r>
              <a:rPr lang="en-US">
                <a:latin typeface="Gill Sans MT"/>
              </a:rPr>
              <a:t>            and   are estimated coefficients and      is an error term.</a:t>
            </a:r>
          </a:p>
          <a:p>
            <a:endParaRPr lang="en-US">
              <a:latin typeface="Gill Sans MT"/>
            </a:endParaRPr>
          </a:p>
          <a:p>
            <a:endParaRPr lang="en-US">
              <a:latin typeface="Gill Sans MT"/>
            </a:endParaRPr>
          </a:p>
        </p:txBody>
      </p:sp>
      <p:sp>
        <p:nvSpPr>
          <p:cNvPr id="4301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17" name="Picture 1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650" y="2781300"/>
            <a:ext cx="209550" cy="304800"/>
          </a:xfrm>
          <a:prstGeom prst="rect">
            <a:avLst/>
          </a:prstGeom>
          <a:noFill/>
          <a:ln w="9525">
            <a:noFill/>
            <a:miter lim="800000"/>
            <a:headEnd/>
            <a:tailEnd/>
          </a:ln>
        </p:spPr>
      </p:pic>
      <p:sp>
        <p:nvSpPr>
          <p:cNvPr id="4301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43019"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20"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0550" y="3276600"/>
            <a:ext cx="209550" cy="304800"/>
          </a:xfrm>
          <a:prstGeom prst="rect">
            <a:avLst/>
          </a:prstGeom>
          <a:noFill/>
          <a:ln w="9525">
            <a:noFill/>
            <a:miter lim="800000"/>
            <a:headEnd/>
            <a:tailEnd/>
          </a:ln>
        </p:spPr>
      </p:pic>
      <p:sp>
        <p:nvSpPr>
          <p:cNvPr id="4302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43022"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23"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43075" y="3590925"/>
            <a:ext cx="133350" cy="304800"/>
          </a:xfrm>
          <a:prstGeom prst="rect">
            <a:avLst/>
          </a:prstGeom>
          <a:noFill/>
          <a:ln w="9525">
            <a:noFill/>
            <a:miter lim="800000"/>
            <a:headEnd/>
            <a:tailEnd/>
          </a:ln>
        </p:spPr>
      </p:pic>
      <p:sp>
        <p:nvSpPr>
          <p:cNvPr id="43024"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25"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24400" y="3562350"/>
            <a:ext cx="276225" cy="304800"/>
          </a:xfrm>
          <a:prstGeom prst="rect">
            <a:avLst/>
          </a:prstGeom>
          <a:noFill/>
          <a:ln w="9525">
            <a:noFill/>
            <a:miter lim="800000"/>
            <a:headEnd/>
            <a:tailEnd/>
          </a:ln>
        </p:spPr>
      </p:pic>
      <p:sp>
        <p:nvSpPr>
          <p:cNvPr id="4302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27"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81025" y="1628775"/>
            <a:ext cx="4219575" cy="809625"/>
          </a:xfrm>
          <a:prstGeom prst="rect">
            <a:avLst/>
          </a:prstGeom>
          <a:noFill/>
          <a:ln w="9525">
            <a:noFill/>
            <a:miter lim="800000"/>
            <a:headEnd/>
            <a:tailEnd/>
          </a:ln>
        </p:spPr>
      </p:pic>
      <p:sp>
        <p:nvSpPr>
          <p:cNvPr id="4302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2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9600" y="3581400"/>
            <a:ext cx="762000" cy="323850"/>
          </a:xfrm>
          <a:prstGeom prst="rect">
            <a:avLst/>
          </a:prstGeom>
          <a:noFill/>
          <a:ln w="9525">
            <a:noFill/>
            <a:miter lim="800000"/>
            <a:headEnd/>
            <a:tailEnd/>
          </a:ln>
        </p:spPr>
      </p:pic>
      <p:sp>
        <p:nvSpPr>
          <p:cNvPr id="430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303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19125" y="3048000"/>
            <a:ext cx="21907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7229475" y="19812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8077200" y="25146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ed Rectangle 30"/>
          <p:cNvSpPr/>
          <p:nvPr/>
        </p:nvSpPr>
        <p:spPr>
          <a:xfrm>
            <a:off x="8077200" y="2886075"/>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ed Rectangle 31"/>
          <p:cNvSpPr/>
          <p:nvPr/>
        </p:nvSpPr>
        <p:spPr>
          <a:xfrm>
            <a:off x="8067675" y="39624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ounded Rectangle 32"/>
          <p:cNvSpPr/>
          <p:nvPr/>
        </p:nvSpPr>
        <p:spPr>
          <a:xfrm>
            <a:off x="8077200" y="46482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733800" y="52578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6" name="Title 1"/>
          <p:cNvSpPr>
            <a:spLocks noGrp="1"/>
          </p:cNvSpPr>
          <p:nvPr>
            <p:ph type="title"/>
          </p:nvPr>
        </p:nvSpPr>
        <p:spPr/>
        <p:txBody>
          <a:bodyPr/>
          <a:lstStyle/>
          <a:p>
            <a:r>
              <a:rPr lang="en-US" smtClean="0">
                <a:latin typeface="Arial" charset="0"/>
                <a:cs typeface="Arial" charset="0"/>
              </a:rPr>
              <a:t>Results: GIS Specification</a:t>
            </a:r>
          </a:p>
        </p:txBody>
      </p:sp>
      <p:sp>
        <p:nvSpPr>
          <p:cNvPr id="3" name="Text Placeholder 2"/>
          <p:cNvSpPr>
            <a:spLocks noGrp="1"/>
          </p:cNvSpPr>
          <p:nvPr>
            <p:ph type="body" idx="1"/>
          </p:nvPr>
        </p:nvSpPr>
        <p:spPr>
          <a:xfrm>
            <a:off x="381000" y="1085850"/>
            <a:ext cx="4040188" cy="609600"/>
          </a:xfrm>
        </p:spPr>
        <p:txBody>
          <a:bodyPr/>
          <a:lstStyle/>
          <a:p>
            <a:pPr fontAlgn="auto">
              <a:spcAft>
                <a:spcPts val="0"/>
              </a:spcAft>
              <a:buFont typeface="Wingdings 3"/>
              <a:buNone/>
              <a:defRPr/>
            </a:pPr>
            <a:r>
              <a:rPr lang="en-US" dirty="0" smtClean="0">
                <a:solidFill>
                  <a:schemeClr val="bg1">
                    <a:lumMod val="50000"/>
                  </a:schemeClr>
                </a:solidFill>
              </a:rPr>
              <a:t>Sales Transaction Results</a:t>
            </a:r>
            <a:endParaRPr lang="en-US" dirty="0">
              <a:solidFill>
                <a:schemeClr val="bg1">
                  <a:lumMod val="50000"/>
                </a:schemeClr>
              </a:solidFill>
            </a:endParaRPr>
          </a:p>
        </p:txBody>
      </p:sp>
      <p:sp>
        <p:nvSpPr>
          <p:cNvPr id="4" name="Text Placeholder 3"/>
          <p:cNvSpPr>
            <a:spLocks noGrp="1"/>
          </p:cNvSpPr>
          <p:nvPr>
            <p:ph type="body" sz="half" idx="3"/>
          </p:nvPr>
        </p:nvSpPr>
        <p:spPr>
          <a:xfrm>
            <a:off x="4648200" y="1066800"/>
            <a:ext cx="4041775" cy="619125"/>
          </a:xfrm>
        </p:spPr>
        <p:txBody>
          <a:bodyPr>
            <a:normAutofit/>
          </a:bodyPr>
          <a:lstStyle/>
          <a:p>
            <a:pPr fontAlgn="auto">
              <a:spcAft>
                <a:spcPts val="0"/>
              </a:spcAft>
              <a:buFont typeface="Wingdings 3"/>
              <a:buNone/>
              <a:defRPr/>
            </a:pPr>
            <a:r>
              <a:rPr lang="en-US" dirty="0" smtClean="0">
                <a:solidFill>
                  <a:schemeClr val="bg1">
                    <a:lumMod val="50000"/>
                  </a:schemeClr>
                </a:solidFill>
              </a:rPr>
              <a:t>Rent Transaction Results</a:t>
            </a:r>
            <a:endParaRPr lang="en-US" dirty="0">
              <a:solidFill>
                <a:schemeClr val="bg1">
                  <a:lumMod val="50000"/>
                </a:schemeClr>
              </a:solidFill>
            </a:endParaRPr>
          </a:p>
        </p:txBody>
      </p:sp>
      <p:sp>
        <p:nvSpPr>
          <p:cNvPr id="24" name="Rectangle 23"/>
          <p:cNvSpPr/>
          <p:nvPr/>
        </p:nvSpPr>
        <p:spPr>
          <a:xfrm>
            <a:off x="457200" y="1200150"/>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4724400" y="1190625"/>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6868" name="Object 4"/>
          <p:cNvGraphicFramePr>
            <a:graphicFrameLocks noChangeAspect="1"/>
          </p:cNvGraphicFramePr>
          <p:nvPr/>
        </p:nvGraphicFramePr>
        <p:xfrm>
          <a:off x="-76200" y="1676400"/>
          <a:ext cx="5153025" cy="6324600"/>
        </p:xfrm>
        <a:graphic>
          <a:graphicData uri="http://schemas.openxmlformats.org/presentationml/2006/ole">
            <p:oleObj spid="_x0000_s36868" name="Document" r:id="rId4" imgW="7155543" imgH="8173254" progId="Word.Document.12">
              <p:embed/>
            </p:oleObj>
          </a:graphicData>
        </a:graphic>
      </p:graphicFrame>
      <p:graphicFrame>
        <p:nvGraphicFramePr>
          <p:cNvPr id="36869" name="Object 5"/>
          <p:cNvGraphicFramePr>
            <a:graphicFrameLocks noChangeAspect="1"/>
          </p:cNvGraphicFramePr>
          <p:nvPr/>
        </p:nvGraphicFramePr>
        <p:xfrm>
          <a:off x="3886200" y="1676400"/>
          <a:ext cx="5791200" cy="6029325"/>
        </p:xfrm>
        <a:graphic>
          <a:graphicData uri="http://schemas.openxmlformats.org/presentationml/2006/ole">
            <p:oleObj spid="_x0000_s36869" name="Document" r:id="rId5" imgW="6194538" imgH="6032966" progId="Word.Document.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p:txBody>
          <a:bodyPr/>
          <a:lstStyle/>
          <a:p>
            <a:r>
              <a:rPr lang="de-DE" smtClean="0">
                <a:latin typeface="Arial" charset="0"/>
                <a:cs typeface="Arial" charset="0"/>
              </a:rPr>
              <a:t>Method (3): Propensity Score Matching</a:t>
            </a:r>
          </a:p>
        </p:txBody>
      </p:sp>
      <p:sp>
        <p:nvSpPr>
          <p:cNvPr id="9" name="Content Placeholder 8"/>
          <p:cNvSpPr>
            <a:spLocks noGrp="1"/>
          </p:cNvSpPr>
          <p:nvPr>
            <p:ph sz="quarter" idx="1"/>
          </p:nvPr>
        </p:nvSpPr>
        <p:spPr>
          <a:xfrm>
            <a:off x="457200" y="1219200"/>
            <a:ext cx="8229600" cy="4937125"/>
          </a:xfrm>
        </p:spPr>
        <p:txBody>
          <a:bodyPr>
            <a:normAutofit fontScale="55000" lnSpcReduction="20000"/>
          </a:bodyPr>
          <a:lstStyle/>
          <a:p>
            <a:pPr marL="274320" indent="-274320" fontAlgn="auto">
              <a:spcAft>
                <a:spcPts val="0"/>
              </a:spcAft>
              <a:buFont typeface="Arial" pitchFamily="34" charset="0"/>
              <a:buChar char="•"/>
              <a:defRPr/>
            </a:pPr>
            <a:r>
              <a:rPr lang="en-US" dirty="0" smtClean="0"/>
              <a:t>The Model</a:t>
            </a:r>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r>
              <a:rPr lang="en-US" dirty="0" smtClean="0"/>
              <a:t>Hedonic Characteristics</a:t>
            </a:r>
          </a:p>
          <a:p>
            <a:pPr marL="548640" lvl="1" indent="-274320" fontAlgn="auto">
              <a:spcAft>
                <a:spcPts val="0"/>
              </a:spcAft>
              <a:buFont typeface="Arial" pitchFamily="34" charset="0"/>
              <a:buChar char="•"/>
              <a:defRPr/>
            </a:pPr>
            <a:r>
              <a:rPr lang="en-US" dirty="0" smtClean="0"/>
              <a:t>Age, Size, Stories, </a:t>
            </a:r>
            <a:r>
              <a:rPr lang="en-US" dirty="0" err="1" smtClean="0"/>
              <a:t>ect</a:t>
            </a:r>
            <a:r>
              <a:rPr lang="en-US" dirty="0" smtClean="0"/>
              <a:t>.</a:t>
            </a:r>
          </a:p>
          <a:p>
            <a:pPr marL="274320" indent="-274320" fontAlgn="auto">
              <a:spcAft>
                <a:spcPts val="0"/>
              </a:spcAft>
              <a:buFont typeface="Arial" pitchFamily="34" charset="0"/>
              <a:buChar char="•"/>
              <a:defRPr/>
            </a:pPr>
            <a:r>
              <a:rPr lang="en-US" dirty="0" smtClean="0"/>
              <a:t>Neighborhood Controls</a:t>
            </a:r>
          </a:p>
          <a:p>
            <a:pPr marL="548640" lvl="1" indent="-274320" fontAlgn="auto">
              <a:spcAft>
                <a:spcPts val="0"/>
              </a:spcAft>
              <a:buFont typeface="Arial" pitchFamily="34" charset="0"/>
              <a:buChar char="•"/>
              <a:defRPr/>
            </a:pPr>
            <a:r>
              <a:rPr lang="en-US" dirty="0" smtClean="0"/>
              <a:t>Sales Sample: Major Cities and Central Business Districts</a:t>
            </a:r>
          </a:p>
          <a:p>
            <a:pPr marL="548640" lvl="1" indent="-274320" fontAlgn="auto">
              <a:spcAft>
                <a:spcPts val="0"/>
              </a:spcAft>
              <a:buFont typeface="Arial" pitchFamily="34" charset="0"/>
              <a:buChar char="•"/>
              <a:defRPr/>
            </a:pPr>
            <a:r>
              <a:rPr lang="en-US" dirty="0" smtClean="0"/>
              <a:t>Rental Sample: City Fixed Effects</a:t>
            </a:r>
          </a:p>
          <a:p>
            <a:pPr marL="274320" indent="-274320" fontAlgn="auto">
              <a:spcAft>
                <a:spcPts val="0"/>
              </a:spcAft>
              <a:buFont typeface="Arial" pitchFamily="34" charset="0"/>
              <a:buChar char="•"/>
              <a:defRPr/>
            </a:pPr>
            <a:r>
              <a:rPr lang="en-US" dirty="0" smtClean="0"/>
              <a:t>Transportation Networks</a:t>
            </a:r>
          </a:p>
          <a:p>
            <a:pPr marL="548640" lvl="1" indent="-274320" fontAlgn="auto">
              <a:spcAft>
                <a:spcPts val="0"/>
              </a:spcAft>
              <a:buFont typeface="Arial" pitchFamily="34" charset="0"/>
              <a:buChar char="•"/>
              <a:defRPr/>
            </a:pPr>
            <a:r>
              <a:rPr lang="en-US" dirty="0" smtClean="0"/>
              <a:t>Distance to Airports and Train Stations</a:t>
            </a:r>
          </a:p>
          <a:p>
            <a:pPr marL="548640" lvl="1" indent="-274320" fontAlgn="auto">
              <a:spcAft>
                <a:spcPts val="0"/>
              </a:spcAft>
              <a:buFont typeface="Arial" pitchFamily="34" charset="0"/>
              <a:buChar char="•"/>
              <a:defRPr/>
            </a:pPr>
            <a:r>
              <a:rPr lang="en-US" dirty="0" smtClean="0"/>
              <a:t>Number of Airports and Train Stations</a:t>
            </a:r>
            <a:endParaRPr lang="en-US" dirty="0"/>
          </a:p>
        </p:txBody>
      </p:sp>
      <p:sp>
        <p:nvSpPr>
          <p:cNvPr id="4710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sp>
        <p:nvSpPr>
          <p:cNvPr id="47108" name="Rectangle 7"/>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r>
              <a:rPr lang="en-US" sz="1200">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471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10"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 y="1905000"/>
            <a:ext cx="3771900" cy="304800"/>
          </a:xfrm>
          <a:prstGeom prst="rect">
            <a:avLst/>
          </a:prstGeom>
          <a:noFill/>
          <a:ln w="9525">
            <a:noFill/>
            <a:miter lim="800000"/>
            <a:headEnd/>
            <a:tailEnd/>
          </a:ln>
        </p:spPr>
      </p:pic>
      <p:sp>
        <p:nvSpPr>
          <p:cNvPr id="47111" name="Rectangle 10"/>
          <p:cNvSpPr>
            <a:spLocks noChangeArrowheads="1"/>
          </p:cNvSpPr>
          <p:nvPr/>
        </p:nvSpPr>
        <p:spPr bwMode="auto">
          <a:xfrm>
            <a:off x="0" y="304800"/>
            <a:ext cx="9144000" cy="0"/>
          </a:xfrm>
          <a:prstGeom prst="rect">
            <a:avLst/>
          </a:prstGeom>
          <a:noFill/>
          <a:ln w="9525">
            <a:noFill/>
            <a:miter lim="800000"/>
            <a:headEnd/>
            <a:tailEnd/>
          </a:ln>
        </p:spPr>
        <p:txBody>
          <a:bodyPr wrap="none" anchor="ctr">
            <a:spAutoFit/>
          </a:bodyPr>
          <a:lstStyle/>
          <a:p>
            <a:r>
              <a:rPr lang="en-US">
                <a:latin typeface="Times New Roman" pitchFamily="18" charset="0"/>
                <a:ea typeface="Calibri" pitchFamily="34" charset="0"/>
                <a:cs typeface="Times New Roman" pitchFamily="18" charset="0"/>
              </a:rPr>
              <a:t>	</a:t>
            </a:r>
            <a:r>
              <a:rPr lang="nl-NL" sz="600">
                <a:ea typeface="Calibri" pitchFamily="34" charset="0"/>
                <a:cs typeface="Times New Roman" pitchFamily="18" charset="0"/>
              </a:rPr>
              <a:t> </a:t>
            </a:r>
            <a:endParaRPr lang="nl-NL">
              <a:ea typeface="Calibri" pitchFamily="34" charset="0"/>
              <a:cs typeface="Times New Roman" pitchFamily="18" charset="0"/>
            </a:endParaRPr>
          </a:p>
        </p:txBody>
      </p:sp>
      <p:sp>
        <p:nvSpPr>
          <p:cNvPr id="47112" name="TextBox 19"/>
          <p:cNvSpPr txBox="1">
            <a:spLocks noChangeArrowheads="1"/>
          </p:cNvSpPr>
          <p:nvPr/>
        </p:nvSpPr>
        <p:spPr bwMode="auto">
          <a:xfrm>
            <a:off x="533400" y="2438400"/>
            <a:ext cx="8382000" cy="2032000"/>
          </a:xfrm>
          <a:prstGeom prst="rect">
            <a:avLst/>
          </a:prstGeom>
          <a:noFill/>
          <a:ln w="9525">
            <a:noFill/>
            <a:miter lim="800000"/>
            <a:headEnd/>
            <a:tailEnd/>
          </a:ln>
        </p:spPr>
        <p:txBody>
          <a:bodyPr>
            <a:spAutoFit/>
          </a:bodyPr>
          <a:lstStyle/>
          <a:p>
            <a:r>
              <a:rPr lang="en-US">
                <a:latin typeface="Gill Sans MT"/>
              </a:rPr>
              <a:t>where,</a:t>
            </a:r>
          </a:p>
          <a:p>
            <a:r>
              <a:rPr lang="en-US">
                <a:latin typeface="Gill Sans MT"/>
              </a:rPr>
              <a:t>    is a vector of hedonic characteristics of building </a:t>
            </a:r>
            <a:r>
              <a:rPr lang="en-US" i="1">
                <a:latin typeface="Gill Sans MT"/>
              </a:rPr>
              <a:t>i</a:t>
            </a:r>
            <a:r>
              <a:rPr lang="en-US">
                <a:latin typeface="Gill Sans MT"/>
              </a:rPr>
              <a:t>.</a:t>
            </a:r>
          </a:p>
          <a:p>
            <a:r>
              <a:rPr lang="en-US">
                <a:latin typeface="Gill Sans MT"/>
              </a:rPr>
              <a:t>    is a vector of neighborhood and transportation network controls for building </a:t>
            </a:r>
            <a:r>
              <a:rPr lang="en-US" i="1">
                <a:latin typeface="Gill Sans MT"/>
              </a:rPr>
              <a:t>i</a:t>
            </a:r>
            <a:r>
              <a:rPr lang="en-US">
                <a:latin typeface="Gill Sans MT"/>
              </a:rPr>
              <a:t>. </a:t>
            </a:r>
          </a:p>
          <a:p>
            <a:r>
              <a:rPr lang="en-US">
                <a:latin typeface="Gill Sans MT"/>
              </a:rPr>
              <a:t>    is a dummy variable with a value of 1 if building </a:t>
            </a:r>
            <a:r>
              <a:rPr lang="en-US" i="1">
                <a:latin typeface="Gill Sans MT"/>
              </a:rPr>
              <a:t>i</a:t>
            </a:r>
            <a:r>
              <a:rPr lang="en-US">
                <a:latin typeface="Gill Sans MT"/>
              </a:rPr>
              <a:t> is rated by BRE and zero otherwise.</a:t>
            </a:r>
          </a:p>
          <a:p>
            <a:r>
              <a:rPr lang="en-US">
                <a:latin typeface="Gill Sans MT"/>
              </a:rPr>
              <a:t>                and   are estimated coefficients and      is an error term.</a:t>
            </a:r>
          </a:p>
          <a:p>
            <a:endParaRPr lang="en-US">
              <a:latin typeface="Gill Sans MT"/>
            </a:endParaRPr>
          </a:p>
          <a:p>
            <a:endParaRPr lang="en-US">
              <a:latin typeface="Gill Sans MT"/>
            </a:endParaRPr>
          </a:p>
        </p:txBody>
      </p:sp>
      <p:sp>
        <p:nvSpPr>
          <p:cNvPr id="4711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14"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8650" y="2781300"/>
            <a:ext cx="209550" cy="304800"/>
          </a:xfrm>
          <a:prstGeom prst="rect">
            <a:avLst/>
          </a:prstGeom>
          <a:noFill/>
          <a:ln w="9525">
            <a:noFill/>
            <a:miter lim="800000"/>
            <a:headEnd/>
            <a:tailEnd/>
          </a:ln>
        </p:spPr>
      </p:pic>
      <p:sp>
        <p:nvSpPr>
          <p:cNvPr id="4711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16"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8650" y="3019425"/>
            <a:ext cx="180975" cy="304800"/>
          </a:xfrm>
          <a:prstGeom prst="rect">
            <a:avLst/>
          </a:prstGeom>
          <a:noFill/>
          <a:ln w="9525">
            <a:noFill/>
            <a:miter lim="800000"/>
            <a:headEnd/>
            <a:tailEnd/>
          </a:ln>
        </p:spPr>
      </p:pic>
      <p:sp>
        <p:nvSpPr>
          <p:cNvPr id="47117"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18"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0550" y="3276600"/>
            <a:ext cx="209550" cy="304800"/>
          </a:xfrm>
          <a:prstGeom prst="rect">
            <a:avLst/>
          </a:prstGeom>
          <a:noFill/>
          <a:ln w="9525">
            <a:noFill/>
            <a:miter lim="800000"/>
            <a:headEnd/>
            <a:tailEnd/>
          </a:ln>
        </p:spPr>
      </p:pic>
      <p:sp>
        <p:nvSpPr>
          <p:cNvPr id="4711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20"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0550" y="3590925"/>
            <a:ext cx="1028700" cy="323850"/>
          </a:xfrm>
          <a:prstGeom prst="rect">
            <a:avLst/>
          </a:prstGeom>
          <a:noFill/>
          <a:ln w="9525">
            <a:noFill/>
            <a:miter lim="800000"/>
            <a:headEnd/>
            <a:tailEnd/>
          </a:ln>
        </p:spPr>
      </p:pic>
      <p:sp>
        <p:nvSpPr>
          <p:cNvPr id="4712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22"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90725" y="3590925"/>
            <a:ext cx="133350" cy="304800"/>
          </a:xfrm>
          <a:prstGeom prst="rect">
            <a:avLst/>
          </a:prstGeom>
          <a:noFill/>
          <a:ln w="9525">
            <a:noFill/>
            <a:miter lim="800000"/>
            <a:headEnd/>
            <a:tailEnd/>
          </a:ln>
        </p:spPr>
      </p:pic>
      <p:sp>
        <p:nvSpPr>
          <p:cNvPr id="47123"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24"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43475" y="3562350"/>
            <a:ext cx="276225" cy="304800"/>
          </a:xfrm>
          <a:prstGeom prst="rect">
            <a:avLst/>
          </a:prstGeom>
          <a:noFill/>
          <a:ln w="9525">
            <a:noFill/>
            <a:miter lim="800000"/>
            <a:headEnd/>
            <a:tailEnd/>
          </a:ln>
        </p:spPr>
      </p:pic>
      <p:sp>
        <p:nvSpPr>
          <p:cNvPr id="47125"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Gill Sans MT"/>
            </a:endParaRPr>
          </a:p>
        </p:txBody>
      </p:sp>
      <p:pic>
        <p:nvPicPr>
          <p:cNvPr id="47126"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0" y="0"/>
            <a:ext cx="733425"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6629400" y="19812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7362825" y="2390775"/>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ounded Rectangle 37"/>
          <p:cNvSpPr/>
          <p:nvPr/>
        </p:nvSpPr>
        <p:spPr>
          <a:xfrm>
            <a:off x="7353300" y="27051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ounded Rectangle 38"/>
          <p:cNvSpPr/>
          <p:nvPr/>
        </p:nvSpPr>
        <p:spPr>
          <a:xfrm>
            <a:off x="7362825" y="295275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ounded Rectangle 39"/>
          <p:cNvSpPr/>
          <p:nvPr/>
        </p:nvSpPr>
        <p:spPr>
          <a:xfrm>
            <a:off x="7353300" y="40005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3048000" y="5038725"/>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ounded Rectangle 42"/>
          <p:cNvSpPr/>
          <p:nvPr/>
        </p:nvSpPr>
        <p:spPr>
          <a:xfrm>
            <a:off x="3048000" y="4543425"/>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ounded Rectangle 43"/>
          <p:cNvSpPr/>
          <p:nvPr/>
        </p:nvSpPr>
        <p:spPr>
          <a:xfrm>
            <a:off x="3048000" y="4295775"/>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ounded Rectangle 47"/>
          <p:cNvSpPr/>
          <p:nvPr/>
        </p:nvSpPr>
        <p:spPr>
          <a:xfrm>
            <a:off x="3038475" y="405765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ounded Rectangle 48"/>
          <p:cNvSpPr/>
          <p:nvPr/>
        </p:nvSpPr>
        <p:spPr>
          <a:xfrm>
            <a:off x="3048000" y="3810000"/>
            <a:ext cx="4572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52" name="Title 1"/>
          <p:cNvSpPr>
            <a:spLocks noGrp="1"/>
          </p:cNvSpPr>
          <p:nvPr>
            <p:ph type="title"/>
          </p:nvPr>
        </p:nvSpPr>
        <p:spPr/>
        <p:txBody>
          <a:bodyPr/>
          <a:lstStyle/>
          <a:p>
            <a:r>
              <a:rPr lang="en-US" smtClean="0">
                <a:latin typeface="Arial" charset="0"/>
                <a:cs typeface="Arial" charset="0"/>
              </a:rPr>
              <a:t>Results: Propensity Score Matching</a:t>
            </a:r>
          </a:p>
        </p:txBody>
      </p:sp>
      <p:sp>
        <p:nvSpPr>
          <p:cNvPr id="3" name="Text Placeholder 2"/>
          <p:cNvSpPr>
            <a:spLocks noGrp="1"/>
          </p:cNvSpPr>
          <p:nvPr>
            <p:ph type="body" idx="1"/>
          </p:nvPr>
        </p:nvSpPr>
        <p:spPr>
          <a:xfrm>
            <a:off x="457200" y="1143000"/>
            <a:ext cx="4040188" cy="609600"/>
          </a:xfrm>
        </p:spPr>
        <p:txBody>
          <a:bodyPr/>
          <a:lstStyle/>
          <a:p>
            <a:pPr fontAlgn="auto">
              <a:spcAft>
                <a:spcPts val="0"/>
              </a:spcAft>
              <a:buFont typeface="Wingdings 3"/>
              <a:buNone/>
              <a:defRPr/>
            </a:pPr>
            <a:r>
              <a:rPr lang="en-US" dirty="0" smtClean="0">
                <a:solidFill>
                  <a:schemeClr val="bg1">
                    <a:lumMod val="50000"/>
                  </a:schemeClr>
                </a:solidFill>
              </a:rPr>
              <a:t>Sales Transaction Results</a:t>
            </a:r>
            <a:endParaRPr lang="en-US" dirty="0">
              <a:solidFill>
                <a:schemeClr val="bg1">
                  <a:lumMod val="50000"/>
                </a:schemeClr>
              </a:solidFill>
            </a:endParaRPr>
          </a:p>
        </p:txBody>
      </p:sp>
      <p:sp>
        <p:nvSpPr>
          <p:cNvPr id="4" name="Text Placeholder 3"/>
          <p:cNvSpPr>
            <a:spLocks noGrp="1"/>
          </p:cNvSpPr>
          <p:nvPr>
            <p:ph type="body" sz="half" idx="3"/>
          </p:nvPr>
        </p:nvSpPr>
        <p:spPr>
          <a:xfrm>
            <a:off x="4686300" y="1133475"/>
            <a:ext cx="4041775" cy="619125"/>
          </a:xfrm>
        </p:spPr>
        <p:txBody>
          <a:bodyPr>
            <a:normAutofit/>
          </a:bodyPr>
          <a:lstStyle/>
          <a:p>
            <a:pPr fontAlgn="auto">
              <a:spcAft>
                <a:spcPts val="0"/>
              </a:spcAft>
              <a:buFont typeface="Wingdings 3"/>
              <a:buNone/>
              <a:defRPr/>
            </a:pPr>
            <a:r>
              <a:rPr lang="en-US" dirty="0" smtClean="0">
                <a:solidFill>
                  <a:schemeClr val="bg1">
                    <a:lumMod val="50000"/>
                  </a:schemeClr>
                </a:solidFill>
              </a:rPr>
              <a:t>Rent Transaction Results</a:t>
            </a:r>
            <a:endParaRPr lang="en-US" dirty="0">
              <a:solidFill>
                <a:schemeClr val="bg1">
                  <a:lumMod val="50000"/>
                </a:schemeClr>
              </a:solidFill>
            </a:endParaRPr>
          </a:p>
        </p:txBody>
      </p:sp>
      <p:sp>
        <p:nvSpPr>
          <p:cNvPr id="24" name="Rectangle 23"/>
          <p:cNvSpPr/>
          <p:nvPr/>
        </p:nvSpPr>
        <p:spPr>
          <a:xfrm>
            <a:off x="457200" y="1200150"/>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4724400" y="1190625"/>
            <a:ext cx="4114800" cy="543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39940" name="Object 4"/>
          <p:cNvGraphicFramePr>
            <a:graphicFrameLocks/>
          </p:cNvGraphicFramePr>
          <p:nvPr/>
        </p:nvGraphicFramePr>
        <p:xfrm>
          <a:off x="-1143000" y="1752600"/>
          <a:ext cx="6648450" cy="5105400"/>
        </p:xfrm>
        <a:graphic>
          <a:graphicData uri="http://schemas.openxmlformats.org/presentationml/2006/ole">
            <p:oleObj spid="_x0000_s39940" name="Document" r:id="rId4" imgW="9747179" imgH="8503782" progId="Word.Document.12">
              <p:embed/>
            </p:oleObj>
          </a:graphicData>
        </a:graphic>
      </p:graphicFrame>
      <p:graphicFrame>
        <p:nvGraphicFramePr>
          <p:cNvPr id="39941" name="Object 5"/>
          <p:cNvGraphicFramePr>
            <a:graphicFrameLocks noChangeAspect="1"/>
          </p:cNvGraphicFramePr>
          <p:nvPr/>
        </p:nvGraphicFramePr>
        <p:xfrm>
          <a:off x="3581400" y="1752600"/>
          <a:ext cx="5638800" cy="5105400"/>
        </p:xfrm>
        <a:graphic>
          <a:graphicData uri="http://schemas.openxmlformats.org/presentationml/2006/ole">
            <p:oleObj spid="_x0000_s39941" name="Document" r:id="rId5" imgW="6194538" imgH="6737519" progId="Word.Document.12">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p:txBody>
          <a:bodyPr/>
          <a:lstStyle/>
          <a:p>
            <a:r>
              <a:rPr lang="de-DE" smtClean="0">
                <a:latin typeface="Arial" charset="0"/>
                <a:cs typeface="Arial" charset="0"/>
              </a:rPr>
              <a:t>The Bottom Line</a:t>
            </a:r>
          </a:p>
        </p:txBody>
      </p:sp>
      <p:sp>
        <p:nvSpPr>
          <p:cNvPr id="6" name="Inhaltsplatzhalter 5"/>
          <p:cNvSpPr>
            <a:spLocks noGrp="1"/>
          </p:cNvSpPr>
          <p:nvPr>
            <p:ph sz="quarter" idx="1"/>
          </p:nvPr>
        </p:nvSpPr>
        <p:spPr>
          <a:xfrm>
            <a:off x="457200" y="1219200"/>
            <a:ext cx="8229600" cy="4937125"/>
          </a:xfrm>
        </p:spPr>
        <p:txBody>
          <a:bodyPr>
            <a:normAutofit fontScale="77500" lnSpcReduction="20000"/>
          </a:bodyPr>
          <a:lstStyle/>
          <a:p>
            <a:pPr marL="274320" indent="-274320" fontAlgn="auto">
              <a:spcAft>
                <a:spcPts val="0"/>
              </a:spcAft>
              <a:buFont typeface="Arial" pitchFamily="34" charset="0"/>
              <a:buChar char="•"/>
              <a:defRPr/>
            </a:pPr>
            <a:r>
              <a:rPr lang="en-US" dirty="0" smtClean="0"/>
              <a:t>Certified Green Building Premium</a:t>
            </a:r>
          </a:p>
          <a:p>
            <a:pPr marL="548640" lvl="1" indent="-274320" fontAlgn="auto">
              <a:spcAft>
                <a:spcPts val="0"/>
              </a:spcAft>
              <a:buFont typeface="Arial" pitchFamily="34" charset="0"/>
              <a:buChar char="•"/>
              <a:defRPr/>
            </a:pPr>
            <a:r>
              <a:rPr lang="en-US" dirty="0" smtClean="0"/>
              <a:t>Transacts for 8.7 percent more per square meter than the control sample, but not robust to other </a:t>
            </a:r>
            <a:r>
              <a:rPr lang="en-US" dirty="0" err="1" smtClean="0"/>
              <a:t>specificaitons</a:t>
            </a:r>
            <a:endParaRPr lang="en-US" dirty="0" smtClean="0"/>
          </a:p>
          <a:p>
            <a:pPr marL="548640" lvl="1" indent="-274320" fontAlgn="auto">
              <a:spcAft>
                <a:spcPts val="0"/>
              </a:spcAft>
              <a:buFont typeface="Arial" pitchFamily="34" charset="0"/>
              <a:buChar char="•"/>
              <a:defRPr/>
            </a:pPr>
            <a:r>
              <a:rPr lang="en-US" dirty="0" smtClean="0"/>
              <a:t>Rents for 16 to 20 percent more, dependent upon the specification</a:t>
            </a:r>
          </a:p>
          <a:p>
            <a:pPr marL="548640" lvl="1" indent="-274320" fontAlgn="auto">
              <a:spcAft>
                <a:spcPts val="0"/>
              </a:spcAft>
              <a:buFont typeface="Arial" pitchFamily="34" charset="0"/>
              <a:buChar char="•"/>
              <a:defRPr/>
            </a:pPr>
            <a:endParaRPr lang="en-US" dirty="0" smtClean="0"/>
          </a:p>
          <a:p>
            <a:pPr marL="274320" indent="-274320" fontAlgn="auto">
              <a:spcAft>
                <a:spcPts val="0"/>
              </a:spcAft>
              <a:buFont typeface="Arial" pitchFamily="34" charset="0"/>
              <a:buChar char="•"/>
              <a:defRPr/>
            </a:pPr>
            <a:r>
              <a:rPr lang="en-US" dirty="0" smtClean="0"/>
              <a:t>Translated to the bottom line</a:t>
            </a:r>
          </a:p>
          <a:p>
            <a:pPr marL="548640" lvl="1" indent="-274320" fontAlgn="auto">
              <a:spcAft>
                <a:spcPts val="0"/>
              </a:spcAft>
              <a:buFont typeface="Arial" pitchFamily="34" charset="0"/>
              <a:buChar char="•"/>
              <a:defRPr/>
            </a:pPr>
            <a:r>
              <a:rPr lang="en-US" dirty="0" smtClean="0"/>
              <a:t>The average selling price for the 1,141 control buildings in the sample is £63.6 million</a:t>
            </a:r>
          </a:p>
          <a:p>
            <a:pPr marL="548640" lvl="1" indent="-274320" fontAlgn="auto">
              <a:spcAft>
                <a:spcPts val="0"/>
              </a:spcAft>
              <a:buFont typeface="Arial" pitchFamily="34" charset="0"/>
              <a:buChar char="•"/>
              <a:defRPr/>
            </a:pPr>
            <a:endParaRPr lang="en-US" dirty="0" smtClean="0"/>
          </a:p>
          <a:p>
            <a:pPr marL="548640" lvl="1" indent="-274320" fontAlgn="auto">
              <a:spcAft>
                <a:spcPts val="0"/>
              </a:spcAft>
              <a:buFont typeface="Arial" pitchFamily="34" charset="0"/>
              <a:buChar char="•"/>
              <a:defRPr/>
            </a:pPr>
            <a:r>
              <a:rPr lang="en-US" dirty="0" smtClean="0"/>
              <a:t>The premium paid on a green certified building relative to a comparable building is £5.47million,</a:t>
            </a:r>
            <a:r>
              <a:rPr lang="en-US" i="1" dirty="0" smtClean="0"/>
              <a:t> ceteris paribus</a:t>
            </a:r>
            <a:r>
              <a:rPr lang="en-US" dirty="0" smtClean="0"/>
              <a:t>. </a:t>
            </a:r>
          </a:p>
          <a:p>
            <a:pPr marL="548640" lvl="1" indent="-274320" fontAlgn="auto">
              <a:spcAft>
                <a:spcPts val="0"/>
              </a:spcAft>
              <a:buFont typeface="Arial" pitchFamily="34" charset="0"/>
              <a:buChar char="•"/>
              <a:defRPr/>
            </a:pPr>
            <a:endParaRPr lang="en-US" dirty="0" smtClean="0"/>
          </a:p>
          <a:p>
            <a:pPr marL="548640" lvl="1" indent="-274320" fontAlgn="auto">
              <a:spcAft>
                <a:spcPts val="0"/>
              </a:spcAft>
              <a:buFont typeface="Arial" pitchFamily="34" charset="0"/>
              <a:buChar char="•"/>
              <a:defRPr/>
            </a:pPr>
            <a:r>
              <a:rPr lang="en-US" dirty="0" smtClean="0"/>
              <a:t>The average rent per square meter is  £232 and the premium for a certified building is £35 per square meter</a:t>
            </a:r>
          </a:p>
          <a:p>
            <a:pPr marL="548640" lvl="1" indent="-274320" fontAlgn="auto">
              <a:spcAft>
                <a:spcPts val="0"/>
              </a:spcAft>
              <a:buFont typeface="Arial" pitchFamily="34" charset="0"/>
              <a:buChar char="•"/>
              <a:defRPr/>
            </a:pPr>
            <a:endParaRPr lang="en-US" dirty="0" smtClean="0"/>
          </a:p>
          <a:p>
            <a:pPr marL="548640" lvl="1" indent="-274320" fontAlgn="auto">
              <a:spcAft>
                <a:spcPts val="0"/>
              </a:spcAft>
              <a:buFont typeface="Arial" pitchFamily="34" charset="0"/>
              <a:buChar char="•"/>
              <a:defRPr/>
            </a:pPr>
            <a:r>
              <a:rPr lang="en-US" dirty="0" smtClean="0"/>
              <a:t>The average size of a BREEAM-certified rental transaction is about 723 square meters, and the annual rent increment on a certified space at this average size is some £193,000,</a:t>
            </a:r>
            <a:r>
              <a:rPr lang="en-US" i="1" dirty="0" smtClean="0"/>
              <a:t> ceteris paribus</a:t>
            </a: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latin typeface="Arial" charset="0"/>
              <a:cs typeface="Arial" charset="0"/>
            </a:endParaRPr>
          </a:p>
        </p:txBody>
      </p:sp>
      <p:sp>
        <p:nvSpPr>
          <p:cNvPr id="52226" name="Content Placeholder 2"/>
          <p:cNvSpPr>
            <a:spLocks noGrp="1"/>
          </p:cNvSpPr>
          <p:nvPr>
            <p:ph sz="quarter" idx="1"/>
          </p:nvPr>
        </p:nvSpPr>
        <p:spPr>
          <a:xfrm>
            <a:off x="457200" y="1219200"/>
            <a:ext cx="8229600" cy="4937125"/>
          </a:xfrm>
        </p:spPr>
        <p:txBody>
          <a:bodyPr/>
          <a:lstStyle/>
          <a:p>
            <a:endParaRPr lang="en-US" smtClean="0">
              <a:latin typeface="Arial" charset="0"/>
              <a:cs typeface="Arial" charset="0"/>
            </a:endParaRPr>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US" smtClean="0">
              <a:latin typeface="Arial" charset="0"/>
              <a:cs typeface="Arial" charset="0"/>
            </a:endParaRPr>
          </a:p>
        </p:txBody>
      </p:sp>
      <p:sp>
        <p:nvSpPr>
          <p:cNvPr id="17410" name="Content Placeholder 2"/>
          <p:cNvSpPr>
            <a:spLocks noGrp="1"/>
          </p:cNvSpPr>
          <p:nvPr>
            <p:ph sz="quarter" idx="1"/>
          </p:nvPr>
        </p:nvSpPr>
        <p:spPr>
          <a:xfrm>
            <a:off x="457200" y="1219200"/>
            <a:ext cx="8229600" cy="4937125"/>
          </a:xfrm>
        </p:spPr>
        <p:txBody>
          <a:bodyPr/>
          <a:lstStyle/>
          <a:p>
            <a:endParaRPr lang="en-US" smtClean="0">
              <a:latin typeface="Arial" charset="0"/>
              <a:cs typeface="Arial" charset="0"/>
            </a:endParaRPr>
          </a:p>
        </p:txBody>
      </p:sp>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fontAlgn="auto">
              <a:spcAft>
                <a:spcPts val="0"/>
              </a:spcAft>
              <a:defRPr/>
            </a:pPr>
            <a:r>
              <a:rPr lang="de-DE" dirty="0" smtClean="0"/>
              <a:t>The United Kingdom </a:t>
            </a:r>
            <a:br>
              <a:rPr lang="de-DE" dirty="0" smtClean="0"/>
            </a:br>
            <a:r>
              <a:rPr lang="de-DE" dirty="0" smtClean="0"/>
              <a:t>Towards a Sustainable Built Environment</a:t>
            </a:r>
            <a:endParaRPr lang="de-DE" dirty="0"/>
          </a:p>
        </p:txBody>
      </p:sp>
      <p:sp>
        <p:nvSpPr>
          <p:cNvPr id="4" name="Content Placeholder 3"/>
          <p:cNvSpPr>
            <a:spLocks noGrp="1"/>
          </p:cNvSpPr>
          <p:nvPr>
            <p:ph sz="quarter" idx="1"/>
          </p:nvPr>
        </p:nvSpPr>
        <p:spPr/>
        <p:txBody>
          <a:bodyPr/>
          <a:lstStyle/>
          <a:p>
            <a:pPr fontAlgn="auto">
              <a:spcBef>
                <a:spcPts val="0"/>
              </a:spcBef>
              <a:spcAft>
                <a:spcPts val="0"/>
              </a:spcAft>
              <a:buNone/>
              <a:defRPr/>
            </a:pPr>
            <a:r>
              <a:rPr lang="en-US" sz="2000" dirty="0" smtClean="0"/>
              <a:t>Corporate Social Responsibility and Environmental Sustainability </a:t>
            </a:r>
          </a:p>
          <a:p>
            <a:pPr lvl="1" fontAlgn="auto">
              <a:spcBef>
                <a:spcPts val="0"/>
              </a:spcBef>
              <a:spcAft>
                <a:spcPts val="0"/>
              </a:spcAft>
              <a:buNone/>
              <a:defRPr/>
            </a:pPr>
            <a:r>
              <a:rPr lang="en-US" sz="1600" dirty="0" smtClean="0"/>
              <a:t>Financial, legal and government service sectors, </a:t>
            </a:r>
          </a:p>
          <a:p>
            <a:pPr lvl="1" fontAlgn="auto">
              <a:spcBef>
                <a:spcPts val="0"/>
              </a:spcBef>
              <a:spcAft>
                <a:spcPts val="0"/>
              </a:spcAft>
              <a:buNone/>
              <a:defRPr/>
            </a:pPr>
            <a:r>
              <a:rPr lang="en-US" sz="1600" dirty="0" smtClean="0"/>
              <a:t>Main contribution to environmental sustainability is in the building they occupy. </a:t>
            </a:r>
          </a:p>
          <a:p>
            <a:pPr lvl="1" fontAlgn="auto">
              <a:spcBef>
                <a:spcPts val="0"/>
              </a:spcBef>
              <a:spcAft>
                <a:spcPts val="0"/>
              </a:spcAft>
              <a:buNone/>
              <a:defRPr/>
            </a:pPr>
            <a:endParaRPr lang="en-US" sz="1600" dirty="0" smtClean="0"/>
          </a:p>
          <a:p>
            <a:pPr fontAlgn="auto">
              <a:spcBef>
                <a:spcPts val="0"/>
              </a:spcBef>
              <a:spcAft>
                <a:spcPts val="0"/>
              </a:spcAft>
              <a:buNone/>
              <a:defRPr/>
            </a:pPr>
            <a:r>
              <a:rPr lang="en-US" sz="2000" dirty="0" smtClean="0"/>
              <a:t>Regulations and Incentives</a:t>
            </a:r>
          </a:p>
          <a:p>
            <a:pPr lvl="1" fontAlgn="auto">
              <a:spcBef>
                <a:spcPts val="0"/>
              </a:spcBef>
              <a:spcAft>
                <a:spcPts val="0"/>
              </a:spcAft>
              <a:buNone/>
              <a:defRPr/>
            </a:pPr>
            <a:r>
              <a:rPr lang="en-US" sz="1600" dirty="0" smtClean="0"/>
              <a:t>Energy Performance Buildings Directives </a:t>
            </a:r>
          </a:p>
          <a:p>
            <a:pPr lvl="1" fontAlgn="auto">
              <a:spcBef>
                <a:spcPts val="0"/>
              </a:spcBef>
              <a:spcAft>
                <a:spcPts val="0"/>
              </a:spcAft>
              <a:buNone/>
              <a:defRPr/>
            </a:pPr>
            <a:r>
              <a:rPr lang="en-US" sz="1600" dirty="0" smtClean="0"/>
              <a:t>U.K.  &amp; EPCs</a:t>
            </a:r>
          </a:p>
          <a:p>
            <a:pPr lvl="1" fontAlgn="auto">
              <a:spcBef>
                <a:spcPts val="0"/>
              </a:spcBef>
              <a:spcAft>
                <a:spcPts val="0"/>
              </a:spcAft>
              <a:buNone/>
              <a:defRPr/>
            </a:pPr>
            <a:endParaRPr lang="en-US" sz="1600" dirty="0" smtClean="0"/>
          </a:p>
          <a:p>
            <a:pPr fontAlgn="auto">
              <a:spcBef>
                <a:spcPts val="0"/>
              </a:spcBef>
              <a:spcAft>
                <a:spcPts val="0"/>
              </a:spcAft>
              <a:buNone/>
              <a:defRPr/>
            </a:pPr>
            <a:r>
              <a:rPr lang="en-US" sz="2000" dirty="0" smtClean="0"/>
              <a:t>Economic preferences of commercial occupants </a:t>
            </a:r>
          </a:p>
          <a:p>
            <a:pPr lvl="1" fontAlgn="auto">
              <a:spcBef>
                <a:spcPts val="0"/>
              </a:spcBef>
              <a:spcAft>
                <a:spcPts val="0"/>
              </a:spcAft>
              <a:buNone/>
              <a:defRPr/>
            </a:pPr>
            <a:r>
              <a:rPr lang="en-US" sz="1600" dirty="0" smtClean="0"/>
              <a:t>Occupants of commercial space have shifted from “owners” to “renters”. </a:t>
            </a:r>
          </a:p>
          <a:p>
            <a:pPr lvl="1" fontAlgn="auto">
              <a:spcBef>
                <a:spcPts val="0"/>
              </a:spcBef>
              <a:spcAft>
                <a:spcPts val="0"/>
              </a:spcAft>
              <a:buNone/>
              <a:defRPr/>
            </a:pPr>
            <a:r>
              <a:rPr lang="en-US" sz="1600" dirty="0" smtClean="0"/>
              <a:t>Demand Shift</a:t>
            </a:r>
          </a:p>
          <a:p>
            <a:pPr lvl="1" fontAlgn="auto">
              <a:spcBef>
                <a:spcPts val="0"/>
              </a:spcBef>
              <a:spcAft>
                <a:spcPts val="0"/>
              </a:spcAft>
              <a:buNone/>
              <a:defRPr/>
            </a:pPr>
            <a:endParaRPr lang="en-US" sz="1600" dirty="0" smtClean="0"/>
          </a:p>
          <a:p>
            <a:pPr fontAlgn="auto">
              <a:spcBef>
                <a:spcPts val="0"/>
              </a:spcBef>
              <a:spcAft>
                <a:spcPts val="0"/>
              </a:spcAft>
              <a:buNone/>
              <a:defRPr/>
            </a:pPr>
            <a:r>
              <a:rPr lang="en-US" sz="2000" dirty="0" smtClean="0"/>
              <a:t>Third Party Certification</a:t>
            </a:r>
          </a:p>
          <a:p>
            <a:pPr lvl="1" fontAlgn="auto">
              <a:spcBef>
                <a:spcPts val="0"/>
              </a:spcBef>
              <a:spcAft>
                <a:spcPts val="0"/>
              </a:spcAft>
              <a:buNone/>
              <a:defRPr/>
            </a:pPr>
            <a:r>
              <a:rPr lang="en-US" sz="1600" dirty="0" smtClean="0"/>
              <a:t>BREEAM UK</a:t>
            </a:r>
          </a:p>
          <a:p>
            <a:pPr lvl="1" fontAlgn="auto">
              <a:spcBef>
                <a:spcPts val="0"/>
              </a:spcBef>
              <a:spcAft>
                <a:spcPts val="0"/>
              </a:spcAft>
              <a:buNone/>
              <a:defRPr/>
            </a:pPr>
            <a:r>
              <a:rPr lang="en-US" sz="1600" dirty="0" smtClean="0"/>
              <a:t>LEED</a:t>
            </a:r>
          </a:p>
          <a:p>
            <a:pPr lvl="1" fontAlgn="auto">
              <a:spcBef>
                <a:spcPts val="0"/>
              </a:spcBef>
              <a:spcAft>
                <a:spcPts val="0"/>
              </a:spcAft>
              <a:buFont typeface="Arial" pitchFamily="34" charset="0"/>
              <a:buChar char="•"/>
              <a:defRPr/>
            </a:pP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fontAlgn="auto">
              <a:spcAft>
                <a:spcPts val="0"/>
              </a:spcAft>
              <a:defRPr/>
            </a:pPr>
            <a:r>
              <a:rPr lang="de-DE" dirty="0" smtClean="0"/>
              <a:t>Measuring the Financial Performance </a:t>
            </a:r>
            <a:r>
              <a:rPr lang="de-DE" dirty="0" err="1" smtClean="0"/>
              <a:t>of</a:t>
            </a:r>
            <a:r>
              <a:rPr lang="de-DE" dirty="0" smtClean="0"/>
              <a:t> </a:t>
            </a:r>
            <a:br>
              <a:rPr lang="de-DE" dirty="0" smtClean="0"/>
            </a:br>
            <a:r>
              <a:rPr lang="de-DE" dirty="0" smtClean="0"/>
              <a:t>Green Real Estate</a:t>
            </a:r>
            <a:endParaRPr lang="de-DE" dirty="0"/>
          </a:p>
        </p:txBody>
      </p:sp>
      <p:sp>
        <p:nvSpPr>
          <p:cNvPr id="6" name="Inhaltsplatzhalter 5"/>
          <p:cNvSpPr>
            <a:spLocks noGrp="1"/>
          </p:cNvSpPr>
          <p:nvPr>
            <p:ph sz="quarter" idx="1"/>
          </p:nvPr>
        </p:nvSpPr>
        <p:spPr>
          <a:xfrm>
            <a:off x="457200" y="1219200"/>
            <a:ext cx="8229600" cy="4937125"/>
          </a:xfrm>
        </p:spPr>
        <p:txBody>
          <a:bodyPr>
            <a:normAutofit lnSpcReduction="10000"/>
          </a:bodyPr>
          <a:lstStyle/>
          <a:p>
            <a:pPr marL="514350" indent="-514350" fontAlgn="auto">
              <a:spcAft>
                <a:spcPts val="0"/>
              </a:spcAft>
              <a:buFont typeface="Wingdings 3"/>
              <a:buNone/>
              <a:defRPr/>
            </a:pPr>
            <a:r>
              <a:rPr lang="en-US" dirty="0" smtClean="0"/>
              <a:t>Empirical performance:</a:t>
            </a:r>
          </a:p>
          <a:p>
            <a:pPr marL="514350" indent="-514350" fontAlgn="auto">
              <a:spcAft>
                <a:spcPts val="0"/>
              </a:spcAft>
              <a:buFont typeface="Wingdings 3"/>
              <a:buNone/>
              <a:defRPr/>
            </a:pPr>
            <a:r>
              <a:rPr lang="en-US" dirty="0" smtClean="0"/>
              <a:t>	</a:t>
            </a:r>
          </a:p>
          <a:p>
            <a:pPr marL="514350" indent="-514350" fontAlgn="auto">
              <a:spcAft>
                <a:spcPts val="0"/>
              </a:spcAft>
              <a:buFont typeface="Wingdings 3"/>
              <a:buNone/>
              <a:defRPr/>
            </a:pPr>
            <a:r>
              <a:rPr lang="en-US" dirty="0" smtClean="0"/>
              <a:t>	Find a certification premium for rents 2%, effective rents 6% and transactions 16%. </a:t>
            </a:r>
          </a:p>
          <a:p>
            <a:pPr marL="1062990" lvl="2" indent="-514350" fontAlgn="auto">
              <a:spcAft>
                <a:spcPts val="0"/>
              </a:spcAft>
              <a:buClr>
                <a:schemeClr val="bg1">
                  <a:shade val="50000"/>
                </a:schemeClr>
              </a:buClr>
              <a:buFont typeface="Wingdings 3"/>
              <a:buNone/>
              <a:defRPr/>
            </a:pPr>
            <a:r>
              <a:rPr lang="en-US" dirty="0" smtClean="0"/>
              <a:t>	Eichholtz, Kok and Quigley (2010a) </a:t>
            </a:r>
          </a:p>
          <a:p>
            <a:pPr marL="514350" indent="-514350" fontAlgn="auto">
              <a:spcAft>
                <a:spcPts val="0"/>
              </a:spcAft>
              <a:buFont typeface="Wingdings 3"/>
              <a:buNone/>
              <a:defRPr/>
            </a:pPr>
            <a:r>
              <a:rPr lang="en-US" dirty="0" smtClean="0"/>
              <a:t>	</a:t>
            </a:r>
          </a:p>
          <a:p>
            <a:pPr marL="514350" indent="-514350" fontAlgn="auto">
              <a:spcAft>
                <a:spcPts val="0"/>
              </a:spcAft>
              <a:buFont typeface="Wingdings 3"/>
              <a:buNone/>
              <a:defRPr/>
            </a:pPr>
            <a:r>
              <a:rPr lang="en-US" dirty="0" smtClean="0"/>
              <a:t>	Results hold over the course of the financial crisis and the stock of green space expands. </a:t>
            </a:r>
          </a:p>
          <a:p>
            <a:pPr marL="1062990" lvl="2" indent="-514350" fontAlgn="auto">
              <a:spcAft>
                <a:spcPts val="0"/>
              </a:spcAft>
              <a:buClr>
                <a:schemeClr val="bg1">
                  <a:shade val="50000"/>
                </a:schemeClr>
              </a:buClr>
              <a:buFont typeface="Wingdings 3"/>
              <a:buNone/>
              <a:defRPr/>
            </a:pPr>
            <a:r>
              <a:rPr lang="en-US" dirty="0" smtClean="0"/>
              <a:t>	Eichholtz, Kok and Quigley (2010b)</a:t>
            </a:r>
          </a:p>
          <a:p>
            <a:pPr marL="1062990" lvl="2" indent="-514350" fontAlgn="auto">
              <a:spcAft>
                <a:spcPts val="0"/>
              </a:spcAft>
              <a:buClr>
                <a:schemeClr val="bg1">
                  <a:shade val="50000"/>
                </a:schemeClr>
              </a:buClr>
              <a:buFont typeface="Wingdings 3"/>
              <a:buNone/>
              <a:defRPr/>
            </a:pPr>
            <a:endParaRPr lang="en-US" dirty="0" smtClean="0"/>
          </a:p>
          <a:p>
            <a:pPr marL="788670" lvl="1" indent="-514350" fontAlgn="auto">
              <a:spcAft>
                <a:spcPts val="0"/>
              </a:spcAft>
              <a:buFont typeface="Wingdings 3"/>
              <a:buNone/>
              <a:defRPr/>
            </a:pPr>
            <a:endParaRPr lang="en-US" dirty="0" smtClean="0"/>
          </a:p>
          <a:p>
            <a:pPr marL="788670" lvl="1" indent="-514350" fontAlgn="auto">
              <a:spcAft>
                <a:spcPts val="0"/>
              </a:spcAft>
              <a:buFont typeface="Wingdings 3"/>
              <a:buNone/>
              <a:defRPr/>
            </a:pPr>
            <a:r>
              <a:rPr lang="en-US" dirty="0" smtClean="0"/>
              <a:t> </a:t>
            </a:r>
          </a:p>
          <a:p>
            <a:pPr marL="788670" lvl="1" indent="-514350"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p:txBody>
          <a:bodyPr/>
          <a:lstStyle/>
          <a:p>
            <a:r>
              <a:rPr lang="de-DE" smtClean="0">
                <a:latin typeface="Arial" charset="0"/>
                <a:cs typeface="Arial" charset="0"/>
              </a:rPr>
              <a:t>Green Real Estate Performance in the UK </a:t>
            </a:r>
          </a:p>
        </p:txBody>
      </p:sp>
      <p:sp>
        <p:nvSpPr>
          <p:cNvPr id="23554" name="Content Placeholder 11"/>
          <p:cNvSpPr>
            <a:spLocks noGrp="1"/>
          </p:cNvSpPr>
          <p:nvPr>
            <p:ph sz="quarter" idx="1"/>
          </p:nvPr>
        </p:nvSpPr>
        <p:spPr>
          <a:xfrm>
            <a:off x="457200" y="1219200"/>
            <a:ext cx="8229600" cy="4937125"/>
          </a:xfrm>
        </p:spPr>
        <p:txBody>
          <a:bodyPr/>
          <a:lstStyle/>
          <a:p>
            <a:pPr>
              <a:buFont typeface="Wingdings 3" pitchFamily="18" charset="2"/>
              <a:buNone/>
            </a:pPr>
            <a:endParaRPr lang="en-US" smtClean="0">
              <a:latin typeface="Arial" charset="0"/>
              <a:cs typeface="Arial" charset="0"/>
            </a:endParaRPr>
          </a:p>
        </p:txBody>
      </p:sp>
      <p:graphicFrame>
        <p:nvGraphicFramePr>
          <p:cNvPr id="8" name="Diagram 7"/>
          <p:cNvGraphicFramePr/>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fontAlgn="auto">
              <a:spcAft>
                <a:spcPts val="0"/>
              </a:spcAft>
              <a:defRPr/>
            </a:pPr>
            <a:r>
              <a:rPr lang="en-US" dirty="0" smtClean="0"/>
              <a:t>Geographic</a:t>
            </a:r>
            <a:r>
              <a:rPr lang="de-DE" dirty="0" smtClean="0"/>
              <a:t> Distribution: </a:t>
            </a:r>
            <a:br>
              <a:rPr lang="de-DE" dirty="0" smtClean="0"/>
            </a:br>
            <a:r>
              <a:rPr lang="de-DE" dirty="0" smtClean="0"/>
              <a:t>BRE Certified Real Estate </a:t>
            </a:r>
            <a:endParaRPr lang="de-DE" dirty="0"/>
          </a:p>
        </p:txBody>
      </p:sp>
      <p:grpSp>
        <p:nvGrpSpPr>
          <p:cNvPr id="25602" name="Group 8"/>
          <p:cNvGrpSpPr>
            <a:grpSpLocks/>
          </p:cNvGrpSpPr>
          <p:nvPr/>
        </p:nvGrpSpPr>
        <p:grpSpPr bwMode="auto">
          <a:xfrm>
            <a:off x="5486400" y="2362200"/>
            <a:ext cx="3276600" cy="3048000"/>
            <a:chOff x="3295723" y="0"/>
            <a:chExt cx="2130437" cy="1704350"/>
          </a:xfrm>
        </p:grpSpPr>
        <p:sp>
          <p:nvSpPr>
            <p:cNvPr id="10" name="Rounded Rectangle 9"/>
            <p:cNvSpPr/>
            <p:nvPr/>
          </p:nvSpPr>
          <p:spPr>
            <a:xfrm>
              <a:off x="3295723" y="0"/>
              <a:ext cx="2130437" cy="1704350"/>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1" name="Rounded Rectangle 4"/>
            <p:cNvSpPr/>
            <p:nvPr/>
          </p:nvSpPr>
          <p:spPr>
            <a:xfrm>
              <a:off x="3345268" y="85217"/>
              <a:ext cx="2030315" cy="1604930"/>
            </a:xfrm>
            <a:prstGeom prst="rect">
              <a:avLst/>
            </a:prstGeom>
          </p:spPr>
          <p:style>
            <a:lnRef idx="0">
              <a:scrgbClr r="0" g="0" b="0"/>
            </a:lnRef>
            <a:fillRef idx="0">
              <a:scrgbClr r="0" g="0" b="0"/>
            </a:fillRef>
            <a:effectRef idx="0">
              <a:scrgbClr r="0" g="0" b="0"/>
            </a:effectRef>
            <a:fontRef idx="minor">
              <a:schemeClr val="lt1"/>
            </a:fontRef>
          </p:style>
          <p:txBody>
            <a:bodyPr lIns="51435" tIns="51435" rIns="51435" bIns="51435" spcCol="1270" anchor="ctr"/>
            <a:lstStyle/>
            <a:p>
              <a:pPr fontAlgn="auto">
                <a:spcBef>
                  <a:spcPts val="0"/>
                </a:spcBef>
                <a:spcAft>
                  <a:spcPts val="0"/>
                </a:spcAft>
                <a:buFont typeface="Arial" pitchFamily="34" charset="0"/>
                <a:buChar char="•"/>
                <a:defRPr/>
              </a:pPr>
              <a:r>
                <a:rPr lang="en-US" dirty="0">
                  <a:solidFill>
                    <a:schemeClr val="tx1"/>
                  </a:solidFill>
                </a:rPr>
                <a:t> 500 Buildings before 2000</a:t>
              </a:r>
            </a:p>
            <a:p>
              <a:pPr fontAlgn="auto">
                <a:spcBef>
                  <a:spcPts val="0"/>
                </a:spcBef>
                <a:spcAft>
                  <a:spcPts val="0"/>
                </a:spcAft>
                <a:buFont typeface="Arial" pitchFamily="34" charset="0"/>
                <a:buChar char="•"/>
                <a:defRPr/>
              </a:pPr>
              <a:r>
                <a:rPr lang="en-US" dirty="0">
                  <a:solidFill>
                    <a:schemeClr val="tx1"/>
                  </a:solidFill>
                </a:rPr>
                <a:t> 1,618  buildings in 2010</a:t>
              </a:r>
            </a:p>
            <a:p>
              <a:pPr fontAlgn="auto">
                <a:spcBef>
                  <a:spcPts val="0"/>
                </a:spcBef>
                <a:spcAft>
                  <a:spcPts val="0"/>
                </a:spcAft>
                <a:buFont typeface="Arial" pitchFamily="34" charset="0"/>
                <a:buChar char="•"/>
                <a:defRPr/>
              </a:pPr>
              <a:r>
                <a:rPr lang="en-US" dirty="0">
                  <a:solidFill>
                    <a:schemeClr val="tx1"/>
                  </a:solidFill>
                </a:rPr>
                <a:t>  Geographically diverse</a:t>
              </a:r>
            </a:p>
            <a:p>
              <a:pPr fontAlgn="auto">
                <a:spcBef>
                  <a:spcPts val="0"/>
                </a:spcBef>
                <a:spcAft>
                  <a:spcPts val="0"/>
                </a:spcAft>
                <a:buFont typeface="Arial" pitchFamily="34" charset="0"/>
                <a:buChar char="•"/>
                <a:defRPr/>
              </a:pPr>
              <a:r>
                <a:rPr lang="en-US" dirty="0">
                  <a:solidFill>
                    <a:schemeClr val="tx1"/>
                  </a:solidFill>
                </a:rPr>
                <a:t>  Knowledge of certification     and BREEAM rating achieved : Excellent, Very Good, Good and Pass</a:t>
              </a:r>
            </a:p>
          </p:txBody>
        </p:sp>
      </p:grpSp>
      <p:pic>
        <p:nvPicPr>
          <p:cNvPr id="25603" name="Content Placeholder 12"/>
          <p:cNvPicPr>
            <a:picLocks noGrp="1"/>
          </p:cNvPicPr>
          <p:nvPr>
            <p:ph sz="quarter" idx="1"/>
          </p:nvPr>
        </p:nvPicPr>
        <p:blipFill>
          <a:blip r:embed="rId3" cstate="print"/>
          <a:srcRect/>
          <a:stretch>
            <a:fillRect/>
          </a:stretch>
        </p:blipFill>
        <p:spPr>
          <a:xfrm>
            <a:off x="685800" y="1143000"/>
            <a:ext cx="4648200" cy="5486400"/>
          </a:xfrm>
        </p:spPr>
      </p:pic>
      <p:sp>
        <p:nvSpPr>
          <p:cNvPr id="7" name="TextBox 6"/>
          <p:cNvSpPr txBox="1"/>
          <p:nvPr/>
        </p:nvSpPr>
        <p:spPr>
          <a:xfrm>
            <a:off x="228600" y="6248400"/>
            <a:ext cx="4572000" cy="369332"/>
          </a:xfrm>
          <a:prstGeom prst="rect">
            <a:avLst/>
          </a:prstGeom>
          <a:solidFill>
            <a:schemeClr val="bg1"/>
          </a:solidFill>
          <a:ln cmpd="dbl">
            <a:solidFill>
              <a:schemeClr val="tx1"/>
            </a:solidFill>
          </a:ln>
          <a:effectLst>
            <a:outerShdw blurRad="50800" dist="38100" dir="5400000" algn="t" rotWithShape="0">
              <a:prstClr val="black">
                <a:alpha val="40000"/>
              </a:prstClr>
            </a:outerShdw>
          </a:effectLst>
        </p:spPr>
        <p:txBody>
          <a:bodyPr wrap="square" rtlCol="0">
            <a:spAutoFit/>
          </a:bodyPr>
          <a:lstStyle/>
          <a:p>
            <a:r>
              <a:rPr lang="en-US" b="1" dirty="0" smtClean="0"/>
              <a:t>Black Points – BRE Certified</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Arial" charset="0"/>
                <a:cs typeface="Arial" charset="0"/>
              </a:rPr>
              <a:t>Data Resources and Sample Size</a:t>
            </a:r>
            <a:endParaRPr lang="nl-NL" smtClean="0">
              <a:latin typeface="Arial" charset="0"/>
              <a:cs typeface="Arial" charset="0"/>
            </a:endParaRPr>
          </a:p>
        </p:txBody>
      </p:sp>
      <p:grpSp>
        <p:nvGrpSpPr>
          <p:cNvPr id="27650" name="Group 8"/>
          <p:cNvGrpSpPr>
            <a:grpSpLocks/>
          </p:cNvGrpSpPr>
          <p:nvPr/>
        </p:nvGrpSpPr>
        <p:grpSpPr bwMode="auto">
          <a:xfrm>
            <a:off x="609600" y="4133850"/>
            <a:ext cx="3581400" cy="1762125"/>
            <a:chOff x="3047998" y="-57150"/>
            <a:chExt cx="2130437" cy="1761500"/>
          </a:xfrm>
        </p:grpSpPr>
        <p:sp>
          <p:nvSpPr>
            <p:cNvPr id="10" name="Rounded Rectangle 9"/>
            <p:cNvSpPr/>
            <p:nvPr/>
          </p:nvSpPr>
          <p:spPr>
            <a:xfrm>
              <a:off x="3047998" y="-20"/>
              <a:ext cx="2130437" cy="1704370"/>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1" name="Rounded Rectangle 4"/>
            <p:cNvSpPr/>
            <p:nvPr/>
          </p:nvSpPr>
          <p:spPr>
            <a:xfrm>
              <a:off x="3088605" y="-57150"/>
              <a:ext cx="2031281" cy="1604394"/>
            </a:xfrm>
            <a:prstGeom prst="rect">
              <a:avLst/>
            </a:prstGeom>
            <a:noFill/>
            <a:ln>
              <a:noFill/>
            </a:ln>
          </p:spPr>
          <p:style>
            <a:lnRef idx="2">
              <a:schemeClr val="dk1"/>
            </a:lnRef>
            <a:fillRef idx="1">
              <a:schemeClr val="lt1"/>
            </a:fillRef>
            <a:effectRef idx="0">
              <a:schemeClr val="dk1"/>
            </a:effectRef>
            <a:fontRef idx="minor">
              <a:schemeClr val="dk1"/>
            </a:fontRef>
          </p:style>
          <p:txBody>
            <a:bodyPr lIns="51435" tIns="51435" rIns="51435" bIns="51435" spcCol="1270" anchor="ctr"/>
            <a:lstStyle/>
            <a:p>
              <a:pPr fontAlgn="auto">
                <a:spcBef>
                  <a:spcPts val="0"/>
                </a:spcBef>
                <a:spcAft>
                  <a:spcPts val="0"/>
                </a:spcAft>
                <a:defRPr/>
              </a:pPr>
              <a:endParaRPr lang="en-US" sz="500" dirty="0"/>
            </a:p>
            <a:p>
              <a:pPr fontAlgn="auto">
                <a:spcBef>
                  <a:spcPts val="0"/>
                </a:spcBef>
                <a:spcAft>
                  <a:spcPts val="0"/>
                </a:spcAft>
                <a:buFont typeface="Arial" pitchFamily="34" charset="0"/>
                <a:buChar char="•"/>
                <a:defRPr/>
              </a:pPr>
              <a:r>
                <a:rPr lang="en-US" dirty="0"/>
                <a:t> 1, 219 Total Transactions </a:t>
              </a:r>
            </a:p>
            <a:p>
              <a:pPr fontAlgn="auto">
                <a:spcBef>
                  <a:spcPts val="0"/>
                </a:spcBef>
                <a:spcAft>
                  <a:spcPts val="0"/>
                </a:spcAft>
                <a:buFont typeface="Arial" pitchFamily="34" charset="0"/>
                <a:buChar char="•"/>
                <a:defRPr/>
              </a:pPr>
              <a:r>
                <a:rPr lang="en-US" dirty="0"/>
                <a:t> 78 BRE  Certified Transactions</a:t>
              </a:r>
            </a:p>
            <a:p>
              <a:pPr fontAlgn="auto">
                <a:spcBef>
                  <a:spcPts val="0"/>
                </a:spcBef>
                <a:spcAft>
                  <a:spcPts val="0"/>
                </a:spcAft>
                <a:buFont typeface="Arial" pitchFamily="34" charset="0"/>
                <a:buChar char="•"/>
                <a:defRPr/>
              </a:pPr>
              <a:r>
                <a:rPr lang="en-US" dirty="0"/>
                <a:t> 1, 141 Control Transactions</a:t>
              </a:r>
            </a:p>
          </p:txBody>
        </p:sp>
      </p:grpSp>
      <p:grpSp>
        <p:nvGrpSpPr>
          <p:cNvPr id="27651" name="Group 11"/>
          <p:cNvGrpSpPr>
            <a:grpSpLocks/>
          </p:cNvGrpSpPr>
          <p:nvPr/>
        </p:nvGrpSpPr>
        <p:grpSpPr bwMode="auto">
          <a:xfrm>
            <a:off x="609600" y="1524000"/>
            <a:ext cx="8001000" cy="2057400"/>
            <a:chOff x="5509836" y="-1144902"/>
            <a:chExt cx="2130437" cy="1530214"/>
          </a:xfrm>
        </p:grpSpPr>
        <p:sp>
          <p:nvSpPr>
            <p:cNvPr id="13" name="Rounded Rectangle 12"/>
            <p:cNvSpPr/>
            <p:nvPr/>
          </p:nvSpPr>
          <p:spPr>
            <a:xfrm>
              <a:off x="5509836" y="-1031553"/>
              <a:ext cx="2130437" cy="1363733"/>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4" name="Rounded Rectangle 4"/>
            <p:cNvSpPr/>
            <p:nvPr/>
          </p:nvSpPr>
          <p:spPr>
            <a:xfrm>
              <a:off x="5557179" y="-1144902"/>
              <a:ext cx="2030678" cy="1530214"/>
            </a:xfrm>
            <a:prstGeom prst="rect">
              <a:avLst/>
            </a:prstGeom>
            <a:noFill/>
            <a:ln>
              <a:noFill/>
            </a:ln>
          </p:spPr>
          <p:style>
            <a:lnRef idx="2">
              <a:schemeClr val="dk1"/>
            </a:lnRef>
            <a:fillRef idx="1">
              <a:schemeClr val="lt1"/>
            </a:fillRef>
            <a:effectRef idx="0">
              <a:schemeClr val="dk1"/>
            </a:effectRef>
            <a:fontRef idx="minor">
              <a:schemeClr val="dk1"/>
            </a:fontRef>
          </p:style>
          <p:txBody>
            <a:bodyPr lIns="51435" tIns="51435" rIns="51435" bIns="51435" spcCol="1270" anchor="ctr"/>
            <a:lstStyle/>
            <a:p>
              <a:pPr fontAlgn="auto">
                <a:spcBef>
                  <a:spcPts val="0"/>
                </a:spcBef>
                <a:spcAft>
                  <a:spcPts val="0"/>
                </a:spcAft>
                <a:buFont typeface="Arial" pitchFamily="34" charset="0"/>
                <a:buChar char="•"/>
                <a:defRPr/>
              </a:pPr>
              <a:r>
                <a:rPr lang="en-US" dirty="0"/>
                <a:t> Real Capital Analytics – </a:t>
              </a:r>
            </a:p>
            <a:p>
              <a:pPr fontAlgn="auto">
                <a:spcBef>
                  <a:spcPts val="0"/>
                </a:spcBef>
                <a:spcAft>
                  <a:spcPts val="0"/>
                </a:spcAft>
                <a:defRPr/>
              </a:pPr>
              <a:r>
                <a:rPr lang="en-US" dirty="0"/>
                <a:t>   Commercial Real Estate Sales Transaction         </a:t>
              </a:r>
            </a:p>
            <a:p>
              <a:pPr fontAlgn="auto">
                <a:spcBef>
                  <a:spcPts val="0"/>
                </a:spcBef>
                <a:spcAft>
                  <a:spcPts val="0"/>
                </a:spcAft>
                <a:defRPr/>
              </a:pPr>
              <a:r>
                <a:rPr lang="en-US" dirty="0"/>
                <a:t>   Database</a:t>
              </a:r>
            </a:p>
            <a:p>
              <a:pPr fontAlgn="auto">
                <a:spcBef>
                  <a:spcPts val="0"/>
                </a:spcBef>
                <a:spcAft>
                  <a:spcPts val="0"/>
                </a:spcAft>
                <a:buFont typeface="Arial" pitchFamily="34" charset="0"/>
                <a:buChar char="•"/>
                <a:defRPr/>
              </a:pPr>
              <a:r>
                <a:rPr lang="en-US" dirty="0" err="1"/>
                <a:t>CoStar</a:t>
              </a:r>
              <a:r>
                <a:rPr lang="en-US" dirty="0"/>
                <a:t> Focus U.K. – Commercial Real Estate Rental Transaction Database</a:t>
              </a:r>
            </a:p>
            <a:p>
              <a:pPr fontAlgn="auto">
                <a:spcBef>
                  <a:spcPts val="0"/>
                </a:spcBef>
                <a:spcAft>
                  <a:spcPts val="0"/>
                </a:spcAft>
                <a:buFont typeface="Arial" pitchFamily="34" charset="0"/>
                <a:buChar char="•"/>
                <a:defRPr/>
              </a:pPr>
              <a:r>
                <a:rPr lang="en-US" dirty="0"/>
                <a:t> Estates Gazette International – London Offices Data Set</a:t>
              </a:r>
            </a:p>
          </p:txBody>
        </p:sp>
      </p:grpSp>
      <p:sp>
        <p:nvSpPr>
          <p:cNvPr id="17" name="Rounded Rectangle 16"/>
          <p:cNvSpPr/>
          <p:nvPr/>
        </p:nvSpPr>
        <p:spPr>
          <a:xfrm>
            <a:off x="4876800" y="4206875"/>
            <a:ext cx="3657600" cy="1660525"/>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20" name="Rounded Rectangle 4"/>
          <p:cNvSpPr/>
          <p:nvPr/>
        </p:nvSpPr>
        <p:spPr>
          <a:xfrm>
            <a:off x="4935538" y="4267200"/>
            <a:ext cx="3414712" cy="1604963"/>
          </a:xfrm>
          <a:prstGeom prst="rect">
            <a:avLst/>
          </a:prstGeom>
        </p:spPr>
        <p:style>
          <a:lnRef idx="0">
            <a:scrgbClr r="0" g="0" b="0"/>
          </a:lnRef>
          <a:fillRef idx="0">
            <a:scrgbClr r="0" g="0" b="0"/>
          </a:fillRef>
          <a:effectRef idx="0">
            <a:scrgbClr r="0" g="0" b="0"/>
          </a:effectRef>
          <a:fontRef idx="minor">
            <a:schemeClr val="lt1"/>
          </a:fontRef>
        </p:style>
        <p:txBody>
          <a:bodyPr lIns="51435" tIns="51435" rIns="51435" bIns="51435" spcCol="1270" anchor="ctr"/>
          <a:lstStyle/>
          <a:p>
            <a:pPr fontAlgn="auto">
              <a:spcBef>
                <a:spcPts val="0"/>
              </a:spcBef>
              <a:spcAft>
                <a:spcPts val="0"/>
              </a:spcAft>
              <a:defRPr/>
            </a:pPr>
            <a:endParaRPr lang="en-US" sz="500" dirty="0">
              <a:solidFill>
                <a:schemeClr val="tx1"/>
              </a:solidFill>
            </a:endParaRPr>
          </a:p>
          <a:p>
            <a:pPr fontAlgn="auto">
              <a:spcBef>
                <a:spcPts val="0"/>
              </a:spcBef>
              <a:spcAft>
                <a:spcPts val="0"/>
              </a:spcAft>
              <a:buFont typeface="Arial" pitchFamily="34" charset="0"/>
              <a:buChar char="•"/>
              <a:defRPr/>
            </a:pPr>
            <a:r>
              <a:rPr lang="en-US" dirty="0">
                <a:solidFill>
                  <a:schemeClr val="tx1"/>
                </a:solidFill>
              </a:rPr>
              <a:t> 26,114 Total Transactions </a:t>
            </a:r>
          </a:p>
          <a:p>
            <a:pPr fontAlgn="auto">
              <a:spcBef>
                <a:spcPts val="0"/>
              </a:spcBef>
              <a:spcAft>
                <a:spcPts val="0"/>
              </a:spcAft>
              <a:buFont typeface="Arial" pitchFamily="34" charset="0"/>
              <a:buChar char="•"/>
              <a:defRPr/>
            </a:pPr>
            <a:r>
              <a:rPr lang="en-US" dirty="0">
                <a:solidFill>
                  <a:schemeClr val="tx1"/>
                </a:solidFill>
              </a:rPr>
              <a:t>1,016 BRE  Certified Transactions</a:t>
            </a:r>
          </a:p>
          <a:p>
            <a:pPr fontAlgn="auto">
              <a:spcBef>
                <a:spcPts val="0"/>
              </a:spcBef>
              <a:spcAft>
                <a:spcPts val="0"/>
              </a:spcAft>
              <a:buFont typeface="Arial" pitchFamily="34" charset="0"/>
              <a:buChar char="•"/>
              <a:defRPr/>
            </a:pPr>
            <a:r>
              <a:rPr lang="en-US" dirty="0">
                <a:solidFill>
                  <a:schemeClr val="tx1"/>
                </a:solidFill>
              </a:rPr>
              <a:t> 25,098 Control Transactions</a:t>
            </a:r>
          </a:p>
          <a:p>
            <a:pPr fontAlgn="auto">
              <a:spcBef>
                <a:spcPts val="0"/>
              </a:spcBef>
              <a:spcAft>
                <a:spcPts val="0"/>
              </a:spcAft>
              <a:defRPr/>
            </a:pPr>
            <a:endParaRPr lang="en-US" dirty="0">
              <a:solidFill>
                <a:schemeClr val="tx1"/>
              </a:solidFill>
            </a:endParaRPr>
          </a:p>
        </p:txBody>
      </p:sp>
      <p:sp>
        <p:nvSpPr>
          <p:cNvPr id="21" name="Text Placeholder 3"/>
          <p:cNvSpPr txBox="1">
            <a:spLocks/>
          </p:cNvSpPr>
          <p:nvPr/>
        </p:nvSpPr>
        <p:spPr>
          <a:xfrm>
            <a:off x="4876800" y="3657600"/>
            <a:ext cx="4041775" cy="533400"/>
          </a:xfrm>
          <a:prstGeom prst="rect">
            <a:avLst/>
          </a:prstGeom>
        </p:spPr>
        <p:txBody>
          <a:bodyPr/>
          <a:lstStyle/>
          <a:p>
            <a:pPr marL="274320" indent="-274320" fontAlgn="auto">
              <a:spcBef>
                <a:spcPts val="600"/>
              </a:spcBef>
              <a:spcAft>
                <a:spcPts val="0"/>
              </a:spcAft>
              <a:buClr>
                <a:schemeClr val="accent1"/>
              </a:buClr>
              <a:buSzPct val="76000"/>
              <a:defRPr/>
            </a:pPr>
            <a:r>
              <a:rPr lang="en-US" sz="2600" dirty="0" smtClean="0">
                <a:solidFill>
                  <a:schemeClr val="bg1">
                    <a:lumMod val="50000"/>
                  </a:schemeClr>
                </a:solidFill>
                <a:latin typeface="Arial" pitchFamily="34" charset="0"/>
                <a:cs typeface="Arial" pitchFamily="34" charset="0"/>
              </a:rPr>
              <a:t>Rental Letting </a:t>
            </a:r>
            <a:r>
              <a:rPr lang="en-US" sz="2600" dirty="0">
                <a:solidFill>
                  <a:schemeClr val="bg1">
                    <a:lumMod val="50000"/>
                  </a:schemeClr>
                </a:solidFill>
                <a:latin typeface="Arial" pitchFamily="34" charset="0"/>
                <a:cs typeface="Arial" pitchFamily="34" charset="0"/>
              </a:rPr>
              <a:t>Sample</a:t>
            </a:r>
            <a:endParaRPr lang="nl-NL" sz="2600" dirty="0">
              <a:solidFill>
                <a:schemeClr val="bg1">
                  <a:lumMod val="50000"/>
                </a:schemeClr>
              </a:solidFill>
              <a:latin typeface="Arial" pitchFamily="34" charset="0"/>
              <a:cs typeface="Arial" pitchFamily="34" charset="0"/>
            </a:endParaRPr>
          </a:p>
        </p:txBody>
      </p:sp>
      <p:sp>
        <p:nvSpPr>
          <p:cNvPr id="22" name="Text Placeholder 2"/>
          <p:cNvSpPr txBox="1">
            <a:spLocks/>
          </p:cNvSpPr>
          <p:nvPr/>
        </p:nvSpPr>
        <p:spPr>
          <a:xfrm>
            <a:off x="608013" y="3657600"/>
            <a:ext cx="4040187" cy="533400"/>
          </a:xfrm>
          <a:prstGeom prst="rect">
            <a:avLst/>
          </a:prstGeom>
        </p:spPr>
        <p:txBody>
          <a:bodyPr>
            <a:normAutofit/>
          </a:bodyPr>
          <a:lstStyle/>
          <a:p>
            <a:pPr marL="274320" indent="-274320" fontAlgn="auto">
              <a:spcBef>
                <a:spcPts val="600"/>
              </a:spcBef>
              <a:spcAft>
                <a:spcPts val="0"/>
              </a:spcAft>
              <a:buClr>
                <a:schemeClr val="accent1"/>
              </a:buClr>
              <a:buSzPct val="76000"/>
              <a:defRPr/>
            </a:pPr>
            <a:r>
              <a:rPr lang="en-US" sz="2600" dirty="0">
                <a:solidFill>
                  <a:schemeClr val="bg1">
                    <a:lumMod val="50000"/>
                  </a:schemeClr>
                </a:solidFill>
                <a:latin typeface="Arial" pitchFamily="34" charset="0"/>
                <a:cs typeface="Arial" pitchFamily="34" charset="0"/>
              </a:rPr>
              <a:t>Sales Sample</a:t>
            </a:r>
            <a:endParaRPr lang="nl-NL" sz="2600" dirty="0">
              <a:solidFill>
                <a:schemeClr val="bg1">
                  <a:lumMod val="50000"/>
                </a:schemeClr>
              </a:solidFill>
              <a:latin typeface="Arial" pitchFamily="34" charset="0"/>
              <a:cs typeface="Arial" pitchFamily="34" charset="0"/>
            </a:endParaRPr>
          </a:p>
        </p:txBody>
      </p:sp>
      <p:sp>
        <p:nvSpPr>
          <p:cNvPr id="23" name="Text Placeholder 3"/>
          <p:cNvSpPr txBox="1">
            <a:spLocks/>
          </p:cNvSpPr>
          <p:nvPr/>
        </p:nvSpPr>
        <p:spPr>
          <a:xfrm>
            <a:off x="685800" y="1143000"/>
            <a:ext cx="7772400" cy="533400"/>
          </a:xfrm>
          <a:prstGeom prst="rect">
            <a:avLst/>
          </a:prstGeom>
        </p:spPr>
        <p:txBody>
          <a:bodyPr/>
          <a:lstStyle/>
          <a:p>
            <a:pPr marL="274320" indent="-274320" fontAlgn="auto">
              <a:spcBef>
                <a:spcPts val="600"/>
              </a:spcBef>
              <a:spcAft>
                <a:spcPts val="0"/>
              </a:spcAft>
              <a:buClr>
                <a:schemeClr val="accent1"/>
              </a:buClr>
              <a:buSzPct val="76000"/>
              <a:defRPr/>
            </a:pPr>
            <a:r>
              <a:rPr lang="en-US" sz="2600" dirty="0">
                <a:solidFill>
                  <a:schemeClr val="bg1">
                    <a:lumMod val="50000"/>
                  </a:schemeClr>
                </a:solidFill>
                <a:latin typeface="Arial" pitchFamily="34" charset="0"/>
                <a:cs typeface="Arial" pitchFamily="34" charset="0"/>
              </a:rPr>
              <a:t> Transaction Information and Hedonics</a:t>
            </a:r>
            <a:endParaRPr lang="nl-NL" sz="2600" dirty="0">
              <a:solidFill>
                <a:schemeClr val="bg1">
                  <a:lumMod val="50000"/>
                </a:schemeClr>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latin typeface="Arial" charset="0"/>
                <a:cs typeface="Arial" charset="0"/>
              </a:rPr>
              <a:t>Sample Geographic Characterisitics</a:t>
            </a:r>
            <a:endParaRPr lang="nl-NL" smtClean="0">
              <a:latin typeface="Arial" charset="0"/>
              <a:cs typeface="Arial" charset="0"/>
            </a:endParaRPr>
          </a:p>
        </p:txBody>
      </p:sp>
      <p:sp>
        <p:nvSpPr>
          <p:cNvPr id="3" name="Text Placeholder 2"/>
          <p:cNvSpPr>
            <a:spLocks noGrp="1"/>
          </p:cNvSpPr>
          <p:nvPr>
            <p:ph type="body" idx="1"/>
          </p:nvPr>
        </p:nvSpPr>
        <p:spPr>
          <a:xfrm>
            <a:off x="457200" y="1143000"/>
            <a:ext cx="4040188" cy="533400"/>
          </a:xfrm>
        </p:spPr>
        <p:txBody>
          <a:bodyPr/>
          <a:lstStyle/>
          <a:p>
            <a:pPr fontAlgn="auto">
              <a:spcAft>
                <a:spcPts val="0"/>
              </a:spcAft>
              <a:buFont typeface="Wingdings 3"/>
              <a:buNone/>
              <a:defRPr/>
            </a:pPr>
            <a:r>
              <a:rPr lang="en-US" dirty="0" smtClean="0">
                <a:solidFill>
                  <a:schemeClr val="bg1">
                    <a:lumMod val="50000"/>
                  </a:schemeClr>
                </a:solidFill>
              </a:rPr>
              <a:t>Sales Sample</a:t>
            </a:r>
            <a:endParaRPr lang="nl-NL" dirty="0">
              <a:solidFill>
                <a:schemeClr val="bg1">
                  <a:lumMod val="50000"/>
                </a:schemeClr>
              </a:solidFill>
            </a:endParaRPr>
          </a:p>
        </p:txBody>
      </p:sp>
      <p:sp>
        <p:nvSpPr>
          <p:cNvPr id="4" name="Text Placeholder 3"/>
          <p:cNvSpPr>
            <a:spLocks noGrp="1"/>
          </p:cNvSpPr>
          <p:nvPr>
            <p:ph type="body" sz="half" idx="3"/>
          </p:nvPr>
        </p:nvSpPr>
        <p:spPr>
          <a:xfrm>
            <a:off x="4648200" y="1143000"/>
            <a:ext cx="4041775" cy="533400"/>
          </a:xfrm>
        </p:spPr>
        <p:txBody>
          <a:bodyPr>
            <a:normAutofit/>
          </a:bodyPr>
          <a:lstStyle/>
          <a:p>
            <a:pPr fontAlgn="auto">
              <a:spcAft>
                <a:spcPts val="0"/>
              </a:spcAft>
              <a:buFont typeface="Wingdings 3"/>
              <a:buNone/>
              <a:defRPr/>
            </a:pPr>
            <a:r>
              <a:rPr lang="en-US" dirty="0" smtClean="0">
                <a:solidFill>
                  <a:schemeClr val="bg1">
                    <a:lumMod val="50000"/>
                  </a:schemeClr>
                </a:solidFill>
              </a:rPr>
              <a:t>Rental Sample</a:t>
            </a:r>
            <a:endParaRPr lang="nl-NL" dirty="0">
              <a:solidFill>
                <a:schemeClr val="bg1">
                  <a:lumMod val="50000"/>
                </a:schemeClr>
              </a:solidFill>
            </a:endParaRPr>
          </a:p>
        </p:txBody>
      </p:sp>
      <p:pic>
        <p:nvPicPr>
          <p:cNvPr id="29700" name="Content Placeholder 9"/>
          <p:cNvPicPr>
            <a:picLocks noGrp="1"/>
          </p:cNvPicPr>
          <p:nvPr>
            <p:ph sz="quarter" idx="2"/>
          </p:nvPr>
        </p:nvPicPr>
        <p:blipFill>
          <a:blip r:embed="rId3" cstate="print"/>
          <a:srcRect/>
          <a:stretch>
            <a:fillRect/>
          </a:stretch>
        </p:blipFill>
        <p:spPr>
          <a:xfrm>
            <a:off x="457200" y="1600200"/>
            <a:ext cx="3962400" cy="4724400"/>
          </a:xfrm>
        </p:spPr>
      </p:pic>
      <p:pic>
        <p:nvPicPr>
          <p:cNvPr id="29701" name="Content Placeholder 10"/>
          <p:cNvPicPr>
            <a:picLocks noGrp="1"/>
          </p:cNvPicPr>
          <p:nvPr>
            <p:ph sz="quarter" idx="4"/>
          </p:nvPr>
        </p:nvPicPr>
        <p:blipFill>
          <a:blip r:embed="rId4" cstate="print"/>
          <a:srcRect/>
          <a:stretch>
            <a:fillRect/>
          </a:stretch>
        </p:blipFill>
        <p:spPr>
          <a:xfrm>
            <a:off x="4648200" y="1600200"/>
            <a:ext cx="3962400" cy="4724400"/>
          </a:xfrm>
        </p:spPr>
      </p:pic>
      <p:sp>
        <p:nvSpPr>
          <p:cNvPr id="7" name="TextBox 6"/>
          <p:cNvSpPr txBox="1"/>
          <p:nvPr/>
        </p:nvSpPr>
        <p:spPr>
          <a:xfrm>
            <a:off x="152400" y="6019800"/>
            <a:ext cx="4572000" cy="646331"/>
          </a:xfrm>
          <a:prstGeom prst="rect">
            <a:avLst/>
          </a:prstGeom>
          <a:solidFill>
            <a:schemeClr val="bg1"/>
          </a:solidFill>
          <a:ln cmpd="dbl">
            <a:solidFill>
              <a:schemeClr val="tx1"/>
            </a:solidFill>
          </a:ln>
          <a:effectLst>
            <a:outerShdw blurRad="50800" dist="38100" dir="5400000" algn="t" rotWithShape="0">
              <a:prstClr val="black">
                <a:alpha val="40000"/>
              </a:prstClr>
            </a:outerShdw>
          </a:effectLst>
        </p:spPr>
        <p:txBody>
          <a:bodyPr wrap="square" rtlCol="0">
            <a:spAutoFit/>
          </a:bodyPr>
          <a:lstStyle/>
          <a:p>
            <a:r>
              <a:rPr lang="en-US" b="1" dirty="0" smtClean="0"/>
              <a:t>White Points – BRE Certified</a:t>
            </a:r>
          </a:p>
          <a:p>
            <a:r>
              <a:rPr lang="en-US" b="1" dirty="0" smtClean="0"/>
              <a:t>Black Points – Control Buildings</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334000" y="1219200"/>
            <a:ext cx="3657600" cy="5181600"/>
          </a:xfrm>
          <a:prstGeom prst="rect">
            <a:avLst/>
          </a:prstGeom>
          <a:solidFill>
            <a:schemeClr val="bg1">
              <a:lumMod val="85000"/>
              <a:alpha val="89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0" name="Rectangle 19"/>
          <p:cNvSpPr/>
          <p:nvPr/>
        </p:nvSpPr>
        <p:spPr>
          <a:xfrm>
            <a:off x="457200" y="1219200"/>
            <a:ext cx="4724400" cy="5181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048000" y="3124200"/>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3048000" y="2819400"/>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3048000" y="3429000"/>
            <a:ext cx="2133600" cy="152400"/>
          </a:xfrm>
          <a:prstGeom prst="roundRect">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Certified Buildings are …</a:t>
            </a:r>
            <a:br>
              <a:rPr lang="en-US" dirty="0" smtClean="0"/>
            </a:br>
            <a:r>
              <a:rPr lang="en-US" dirty="0" smtClean="0"/>
              <a:t> Larger, Taller and Younger</a:t>
            </a:r>
            <a:endParaRPr lang="en-US" dirty="0"/>
          </a:p>
        </p:txBody>
      </p:sp>
      <p:pic>
        <p:nvPicPr>
          <p:cNvPr id="2060" name="Content Placeholder 12"/>
          <p:cNvPicPr>
            <a:picLocks noGrp="1"/>
          </p:cNvPicPr>
          <p:nvPr>
            <p:ph sz="quarter" idx="4"/>
          </p:nvPr>
        </p:nvPicPr>
        <p:blipFill>
          <a:blip r:embed="rId4" cstate="print"/>
          <a:srcRect/>
          <a:stretch>
            <a:fillRect/>
          </a:stretch>
        </p:blipFill>
        <p:spPr>
          <a:xfrm>
            <a:off x="5334000" y="2895600"/>
            <a:ext cx="3657600" cy="2667000"/>
          </a:xfrm>
        </p:spPr>
      </p:pic>
      <p:sp>
        <p:nvSpPr>
          <p:cNvPr id="2061" name="Text Placeholder 3"/>
          <p:cNvSpPr>
            <a:spLocks noGrp="1"/>
          </p:cNvSpPr>
          <p:nvPr>
            <p:ph type="body" sz="half" idx="3"/>
          </p:nvPr>
        </p:nvSpPr>
        <p:spPr>
          <a:xfrm>
            <a:off x="447675" y="1143000"/>
            <a:ext cx="4648200" cy="533400"/>
          </a:xfrm>
        </p:spPr>
        <p:txBody>
          <a:bodyPr/>
          <a:lstStyle/>
          <a:p>
            <a:r>
              <a:rPr lang="en-US" b="0" smtClean="0">
                <a:solidFill>
                  <a:schemeClr val="tx1"/>
                </a:solidFill>
                <a:latin typeface="Arial" charset="0"/>
                <a:cs typeface="Arial" charset="0"/>
              </a:rPr>
              <a:t>Sales Transaction Sample</a:t>
            </a:r>
            <a:endParaRPr lang="nl-NL" b="0" smtClean="0">
              <a:solidFill>
                <a:schemeClr val="tx1"/>
              </a:solidFill>
              <a:latin typeface="Arial" charset="0"/>
              <a:cs typeface="Arial" charset="0"/>
            </a:endParaRPr>
          </a:p>
        </p:txBody>
      </p:sp>
      <p:sp>
        <p:nvSpPr>
          <p:cNvPr id="24" name="Rounded Rectangle 23"/>
          <p:cNvSpPr/>
          <p:nvPr/>
        </p:nvSpPr>
        <p:spPr>
          <a:xfrm>
            <a:off x="3048000" y="4448175"/>
            <a:ext cx="2133600" cy="152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5562600" y="1828800"/>
            <a:ext cx="3200400" cy="838200"/>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9" name="Rounded Rectangle 4"/>
          <p:cNvSpPr/>
          <p:nvPr/>
        </p:nvSpPr>
        <p:spPr>
          <a:xfrm>
            <a:off x="5486400" y="1828800"/>
            <a:ext cx="3413125" cy="827088"/>
          </a:xfrm>
          <a:prstGeom prst="rect">
            <a:avLst/>
          </a:prstGeom>
        </p:spPr>
        <p:style>
          <a:lnRef idx="0">
            <a:scrgbClr r="0" g="0" b="0"/>
          </a:lnRef>
          <a:fillRef idx="0">
            <a:scrgbClr r="0" g="0" b="0"/>
          </a:fillRef>
          <a:effectRef idx="0">
            <a:scrgbClr r="0" g="0" b="0"/>
          </a:effectRef>
          <a:fontRef idx="minor">
            <a:schemeClr val="lt1"/>
          </a:fontRef>
        </p:style>
        <p:txBody>
          <a:bodyPr lIns="51435" tIns="51435" rIns="51435" bIns="51435" spcCol="1270" anchor="ctr"/>
          <a:lstStyle/>
          <a:p>
            <a:pPr algn="ctr" fontAlgn="auto">
              <a:spcBef>
                <a:spcPts val="0"/>
              </a:spcBef>
              <a:spcAft>
                <a:spcPts val="0"/>
              </a:spcAft>
              <a:defRPr/>
            </a:pPr>
            <a:r>
              <a:rPr lang="en-US" sz="2000" dirty="0">
                <a:solidFill>
                  <a:schemeClr val="tx1"/>
                </a:solidFill>
              </a:rPr>
              <a:t>Sales Price Per Square Meter</a:t>
            </a:r>
          </a:p>
        </p:txBody>
      </p:sp>
      <p:sp>
        <p:nvSpPr>
          <p:cNvPr id="17" name="Right Arrow 16"/>
          <p:cNvSpPr/>
          <p:nvPr/>
        </p:nvSpPr>
        <p:spPr>
          <a:xfrm>
            <a:off x="523875" y="2447925"/>
            <a:ext cx="5105400" cy="3048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2053" name="Object 5"/>
          <p:cNvGraphicFramePr>
            <a:graphicFrameLocks noChangeAspect="1"/>
          </p:cNvGraphicFramePr>
          <p:nvPr/>
        </p:nvGraphicFramePr>
        <p:xfrm>
          <a:off x="457200" y="1847850"/>
          <a:ext cx="4724400" cy="4591050"/>
        </p:xfrm>
        <a:graphic>
          <a:graphicData uri="http://schemas.openxmlformats.org/presentationml/2006/ole">
            <p:oleObj spid="_x0000_s2053" name="Document" r:id="rId5" imgW="6227006" imgH="5886154" progId="Word.Document.12">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0</TotalTime>
  <Words>2255</Words>
  <Application>Microsoft Office PowerPoint</Application>
  <PresentationFormat>Presentazione su schermo (4:3)</PresentationFormat>
  <Paragraphs>224</Paragraphs>
  <Slides>18</Slides>
  <Notes>16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0" baseType="lpstr">
      <vt:lpstr>Origin</vt:lpstr>
      <vt:lpstr>Document</vt:lpstr>
      <vt:lpstr>The Value of Green Buildings New Evidence from the United Kingdom  Andrea Chegut Maastricht University  Finance Department a.chegut@maastrichtuniversity.nl    </vt:lpstr>
      <vt:lpstr>Diapositiva 2</vt:lpstr>
      <vt:lpstr>The United Kingdom  Towards a Sustainable Built Environment</vt:lpstr>
      <vt:lpstr>Measuring the Financial Performance of  Green Real Estate</vt:lpstr>
      <vt:lpstr>Green Real Estate Performance in the UK </vt:lpstr>
      <vt:lpstr>Geographic Distribution:  BRE Certified Real Estate </vt:lpstr>
      <vt:lpstr>Data Resources and Sample Size</vt:lpstr>
      <vt:lpstr>Sample Geographic Characterisitics</vt:lpstr>
      <vt:lpstr>Certified Buildings are …  Larger, Taller and Younger</vt:lpstr>
      <vt:lpstr>Certified Lettings are …  Larger and Newer</vt:lpstr>
      <vt:lpstr>Method (1): Traditional Specification</vt:lpstr>
      <vt:lpstr>Results: Traditional Specification</vt:lpstr>
      <vt:lpstr>Method (2): GIS Specification</vt:lpstr>
      <vt:lpstr>Results: GIS Specification</vt:lpstr>
      <vt:lpstr>Method (3): Propensity Score Matching</vt:lpstr>
      <vt:lpstr>Results: Propensity Score Matching</vt:lpstr>
      <vt:lpstr>The Bottom Line</vt:lpstr>
      <vt:lpstr>Diapositiva 18</vt:lpstr>
    </vt:vector>
  </TitlesOfParts>
  <Company>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M.Viehs</dc:creator>
  <cp:lastModifiedBy>User Default</cp:lastModifiedBy>
  <cp:revision>577</cp:revision>
  <dcterms:created xsi:type="dcterms:W3CDTF">2010-01-14T08:35:56Z</dcterms:created>
  <dcterms:modified xsi:type="dcterms:W3CDTF">2010-06-23T09:56:46Z</dcterms:modified>
</cp:coreProperties>
</file>