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9" r:id="rId9"/>
    <p:sldId id="270" r:id="rId10"/>
    <p:sldId id="272" r:id="rId11"/>
    <p:sldId id="273" r:id="rId12"/>
    <p:sldId id="271" r:id="rId13"/>
    <p:sldId id="259" r:id="rId14"/>
    <p:sldId id="261" r:id="rId15"/>
    <p:sldId id="263" r:id="rId16"/>
    <p:sldId id="274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ocuments\Excel\Monte_Carlo_10000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plotArea>
      <c:layout/>
      <c:barChart>
        <c:barDir val="col"/>
        <c:grouping val="clustered"/>
        <c:ser>
          <c:idx val="0"/>
          <c:order val="0"/>
          <c:cat>
            <c:strRef>
              <c:f>'Monte Carlo'!$BP$10:$BP$23</c:f>
              <c:strCache>
                <c:ptCount val="14"/>
                <c:pt idx="0">
                  <c:v>0-5</c:v>
                </c:pt>
                <c:pt idx="1">
                  <c:v>5-10</c:v>
                </c:pt>
                <c:pt idx="2">
                  <c:v>10-15</c:v>
                </c:pt>
                <c:pt idx="3">
                  <c:v>15-20</c:v>
                </c:pt>
                <c:pt idx="4">
                  <c:v>20-25</c:v>
                </c:pt>
                <c:pt idx="5">
                  <c:v>25-30</c:v>
                </c:pt>
                <c:pt idx="6">
                  <c:v>30-35</c:v>
                </c:pt>
                <c:pt idx="7">
                  <c:v>35-40</c:v>
                </c:pt>
                <c:pt idx="8">
                  <c:v>40-45</c:v>
                </c:pt>
                <c:pt idx="9">
                  <c:v>45-50</c:v>
                </c:pt>
                <c:pt idx="10">
                  <c:v>50-55</c:v>
                </c:pt>
                <c:pt idx="11">
                  <c:v>55-60</c:v>
                </c:pt>
                <c:pt idx="12">
                  <c:v>60-65</c:v>
                </c:pt>
                <c:pt idx="13">
                  <c:v>65-70</c:v>
                </c:pt>
              </c:strCache>
            </c:strRef>
          </c:cat>
          <c:val>
            <c:numRef>
              <c:f>'Monte Carlo'!$BQ$10:$BQ$23</c:f>
              <c:numCache>
                <c:formatCode>0.00%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2.4000000000000002E-3</c:v>
                </c:pt>
                <c:pt idx="3">
                  <c:v>0.1028</c:v>
                </c:pt>
                <c:pt idx="4">
                  <c:v>0.57730000000000004</c:v>
                </c:pt>
                <c:pt idx="5">
                  <c:v>0.2727</c:v>
                </c:pt>
                <c:pt idx="6">
                  <c:v>4.4600000000000015E-2</c:v>
                </c:pt>
                <c:pt idx="7">
                  <c:v>2.0000000000000009E-4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axId val="96295552"/>
        <c:axId val="98353920"/>
      </c:barChart>
      <c:catAx>
        <c:axId val="96295552"/>
        <c:scaling>
          <c:orientation val="minMax"/>
        </c:scaling>
        <c:axPos val="b"/>
        <c:tickLblPos val="nextTo"/>
        <c:crossAx val="98353920"/>
        <c:crosses val="autoZero"/>
        <c:auto val="1"/>
        <c:lblAlgn val="ctr"/>
        <c:lblOffset val="100"/>
      </c:catAx>
      <c:valAx>
        <c:axId val="98353920"/>
        <c:scaling>
          <c:orientation val="minMax"/>
        </c:scaling>
        <c:axPos val="l"/>
        <c:majorGridlines/>
        <c:numFmt formatCode="0.00%" sourceLinked="1"/>
        <c:tickLblPos val="nextTo"/>
        <c:crossAx val="962955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3291-3739-4807-A5B4-2B3CEC195C67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DDF58-2790-4419-A435-FFF963B07FB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DF58-2790-4419-A435-FFF963B07FBB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3E518F-E49E-4ADD-B1E2-F70071B16DF9}" type="datetimeFigureOut">
              <a:rPr lang="en-GB" smtClean="0"/>
              <a:pPr/>
              <a:t>21/06/2010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E8ADB7-2F85-45B3-A0D0-BBCCC34E9B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 smtClean="0"/>
              <a:t>Inspirational Learning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John Kirkwood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Sheffield Hallam University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ERES Milan 2010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Development Appraisal</a:t>
            </a:r>
            <a:endParaRPr lang="en-GB" sz="4800" dirty="0"/>
          </a:p>
        </p:txBody>
      </p:sp>
      <p:pic>
        <p:nvPicPr>
          <p:cNvPr id="10" name="Content Placeholder 9" descr="Darlow spreadshee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1221" y="1772815"/>
            <a:ext cx="3970558" cy="3888433"/>
          </a:xfrm>
        </p:spPr>
      </p:pic>
      <p:pic>
        <p:nvPicPr>
          <p:cNvPr id="11" name="Content Placeholder 10" descr="Argus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8840"/>
            <a:ext cx="4038600" cy="3456384"/>
          </a:xfrm>
        </p:spPr>
      </p:pic>
      <p:sp>
        <p:nvSpPr>
          <p:cNvPr id="12" name="Rectangle 11"/>
          <p:cNvSpPr/>
          <p:nvPr/>
        </p:nvSpPr>
        <p:spPr>
          <a:xfrm>
            <a:off x="1090060" y="5733256"/>
            <a:ext cx="690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Concepts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Training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53" y="0"/>
            <a:ext cx="8712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te Car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Concepts</a:t>
            </a:r>
            <a:endParaRPr lang="en-GB" sz="4800" dirty="0"/>
          </a:p>
        </p:txBody>
      </p:sp>
      <p:pic>
        <p:nvPicPr>
          <p:cNvPr id="7" name="Content Placeholder 6" descr="P10104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844825"/>
          <a:ext cx="40386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062582" y="5805264"/>
            <a:ext cx="7249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Odds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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Probabilities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References</a:t>
            </a:r>
            <a:endParaRPr lang="en-GB" sz="5400" dirty="0"/>
          </a:p>
        </p:txBody>
      </p:sp>
      <p:pic>
        <p:nvPicPr>
          <p:cNvPr id="8" name="Content Placeholder 7" descr="Horse Race Bet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3189597" cy="4063181"/>
          </a:xfrm>
        </p:spPr>
      </p:pic>
      <p:pic>
        <p:nvPicPr>
          <p:cNvPr id="7" name="Content Placeholder 6" descr="Property Developme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556792"/>
            <a:ext cx="3025437" cy="4349080"/>
          </a:xfrm>
        </p:spPr>
      </p:pic>
      <p:sp>
        <p:nvSpPr>
          <p:cNvPr id="9" name="Rectangle 8"/>
          <p:cNvSpPr/>
          <p:nvPr/>
        </p:nvSpPr>
        <p:spPr>
          <a:xfrm>
            <a:off x="1475656" y="5934670"/>
            <a:ext cx="6325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Students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 Tutors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Communication</a:t>
            </a:r>
            <a:endParaRPr lang="en-GB" sz="4800" dirty="0"/>
          </a:p>
        </p:txBody>
      </p:sp>
      <p:pic>
        <p:nvPicPr>
          <p:cNvPr id="5" name="Content Placeholder 4" descr="Boo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7248" y="1600200"/>
            <a:ext cx="2658503" cy="4525963"/>
          </a:xfrm>
        </p:spPr>
      </p:pic>
      <p:pic>
        <p:nvPicPr>
          <p:cNvPr id="6" name="Content Placeholder 5" descr="Video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80431"/>
            <a:ext cx="4038600" cy="336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Video Clips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C000"/>
                </a:solidFill>
              </a:rPr>
              <a:t>Group 1: develop.</a:t>
            </a:r>
          </a:p>
          <a:p>
            <a:r>
              <a:rPr lang="en-GB" sz="3600" dirty="0" smtClean="0">
                <a:solidFill>
                  <a:srgbClr val="FFC000"/>
                </a:solidFill>
              </a:rPr>
              <a:t>Group 2: </a:t>
            </a:r>
            <a:r>
              <a:rPr lang="en-GB" sz="3600" dirty="0" err="1" smtClean="0">
                <a:solidFill>
                  <a:srgbClr val="FFC000"/>
                </a:solidFill>
              </a:rPr>
              <a:t>Avenir</a:t>
            </a:r>
            <a:endParaRPr lang="en-GB" sz="3600" dirty="0" smtClean="0">
              <a:solidFill>
                <a:srgbClr val="FFC000"/>
              </a:solidFill>
            </a:endParaRPr>
          </a:p>
          <a:p>
            <a:r>
              <a:rPr lang="en-GB" sz="3600" dirty="0" smtClean="0">
                <a:solidFill>
                  <a:srgbClr val="FFC000"/>
                </a:solidFill>
              </a:rPr>
              <a:t>Group 3: Aliens</a:t>
            </a:r>
            <a:endParaRPr lang="en-GB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pic>
        <p:nvPicPr>
          <p:cNvPr id="7" name="Content Placeholder 6" descr="Graduating Stud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Context</a:t>
            </a:r>
            <a:endParaRPr lang="en-GB" sz="5400" dirty="0"/>
          </a:p>
        </p:txBody>
      </p:sp>
      <p:pic>
        <p:nvPicPr>
          <p:cNvPr id="7" name="Content Placeholder 6" descr="Colle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4038600" cy="2776906"/>
          </a:xfrm>
        </p:spPr>
      </p:pic>
      <p:pic>
        <p:nvPicPr>
          <p:cNvPr id="8" name="Content Placeholder 7" descr="Blackboar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883160" cy="4032448"/>
          </a:xfrm>
        </p:spPr>
      </p:pic>
      <p:sp>
        <p:nvSpPr>
          <p:cNvPr id="9" name="Rectangle 8"/>
          <p:cNvSpPr/>
          <p:nvPr/>
        </p:nvSpPr>
        <p:spPr>
          <a:xfrm>
            <a:off x="1187624" y="5805264"/>
            <a:ext cx="6691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Blackboard: v1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 v9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Conversion</a:t>
            </a:r>
            <a:endParaRPr lang="en-GB" sz="5400" dirty="0"/>
          </a:p>
        </p:txBody>
      </p:sp>
      <p:pic>
        <p:nvPicPr>
          <p:cNvPr id="5" name="Content Placeholder 4" descr="Students drink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88840"/>
            <a:ext cx="3933825" cy="2952750"/>
          </a:xfrm>
        </p:spPr>
      </p:pic>
      <p:pic>
        <p:nvPicPr>
          <p:cNvPr id="6" name="Content Placeholder 5" descr="Chartered Surveyo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324703" cy="2880320"/>
          </a:xfrm>
        </p:spPr>
      </p:pic>
      <p:sp>
        <p:nvSpPr>
          <p:cNvPr id="7" name="Rectangle 6"/>
          <p:cNvSpPr/>
          <p:nvPr/>
        </p:nvSpPr>
        <p:spPr>
          <a:xfrm>
            <a:off x="1490464" y="5373216"/>
            <a:ext cx="640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From this 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 to this!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/>
              <a:t>Feedback</a:t>
            </a:r>
            <a:endParaRPr lang="en-GB" dirty="0"/>
          </a:p>
        </p:txBody>
      </p:sp>
      <p:pic>
        <p:nvPicPr>
          <p:cNvPr id="5" name="Content Placeholder 4" descr="Handwrit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725342" cy="2668385"/>
          </a:xfrm>
        </p:spPr>
      </p:pic>
      <p:pic>
        <p:nvPicPr>
          <p:cNvPr id="6" name="Content Placeholder 5" descr="Spreadsheet feedbac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600200"/>
            <a:ext cx="3888432" cy="5045152"/>
          </a:xfrm>
        </p:spPr>
      </p:pic>
      <p:sp>
        <p:nvSpPr>
          <p:cNvPr id="9" name="TextBox 8"/>
          <p:cNvSpPr txBox="1"/>
          <p:nvPr/>
        </p:nvSpPr>
        <p:spPr>
          <a:xfrm>
            <a:off x="539552" y="458112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C000"/>
                </a:solidFill>
              </a:rPr>
              <a:t>  Clear and legible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 Timely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 Consistent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 Reflects learning outcomes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C000"/>
                </a:solidFill>
              </a:rPr>
              <a:t>  Basis for discussion</a:t>
            </a:r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vis spreadshe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70" y="260648"/>
            <a:ext cx="9042829" cy="640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vis spreadshe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11" y="188640"/>
            <a:ext cx="8948577" cy="648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vis spreadshee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4070"/>
            <a:ext cx="9144000" cy="528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eadsheet feedbac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0" y="0"/>
            <a:ext cx="91256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eadsheet feed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470" y="0"/>
            <a:ext cx="4439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320</TotalTime>
  <Words>72</Words>
  <Application>Microsoft Office PowerPoint</Application>
  <PresentationFormat>On-screen Show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Inspirational Learning</vt:lpstr>
      <vt:lpstr>Context</vt:lpstr>
      <vt:lpstr>Conversion</vt:lpstr>
      <vt:lpstr>Feedback</vt:lpstr>
      <vt:lpstr>Slide 5</vt:lpstr>
      <vt:lpstr>Slide 6</vt:lpstr>
      <vt:lpstr>Slide 7</vt:lpstr>
      <vt:lpstr>Slide 8</vt:lpstr>
      <vt:lpstr>Slide 9</vt:lpstr>
      <vt:lpstr>Development Appraisal</vt:lpstr>
      <vt:lpstr>Slide 11</vt:lpstr>
      <vt:lpstr>Slide 12</vt:lpstr>
      <vt:lpstr>Concepts</vt:lpstr>
      <vt:lpstr>References</vt:lpstr>
      <vt:lpstr>Communication</vt:lpstr>
      <vt:lpstr>Student Video Clips</vt:lpstr>
      <vt:lpstr>Conclusion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Inspirational Learning</dc:title>
  <dc:creator>Dell</dc:creator>
  <cp:lastModifiedBy>Dell</cp:lastModifiedBy>
  <cp:revision>40</cp:revision>
  <dcterms:created xsi:type="dcterms:W3CDTF">2010-06-18T10:10:45Z</dcterms:created>
  <dcterms:modified xsi:type="dcterms:W3CDTF">2010-06-21T16:43:32Z</dcterms:modified>
</cp:coreProperties>
</file>