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8" r:id="rId3"/>
    <p:sldId id="259" r:id="rId4"/>
    <p:sldId id="260" r:id="rId5"/>
    <p:sldId id="268" r:id="rId6"/>
    <p:sldId id="261" r:id="rId7"/>
    <p:sldId id="267" r:id="rId8"/>
    <p:sldId id="263" r:id="rId9"/>
    <p:sldId id="269" r:id="rId10"/>
    <p:sldId id="272" r:id="rId11"/>
    <p:sldId id="271" r:id="rId12"/>
    <p:sldId id="273" r:id="rId13"/>
    <p:sldId id="274" r:id="rId14"/>
    <p:sldId id="265" r:id="rId15"/>
    <p:sldId id="270" r:id="rId16"/>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29" tIns="45714" rIns="91429" bIns="45714"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884614" y="0"/>
            <a:ext cx="2971800" cy="496888"/>
          </a:xfrm>
          <a:prstGeom prst="rect">
            <a:avLst/>
          </a:prstGeom>
        </p:spPr>
        <p:txBody>
          <a:bodyPr vert="horz" lIns="91429" tIns="45714" rIns="91429" bIns="45714" rtlCol="0"/>
          <a:lstStyle>
            <a:lvl1pPr algn="r">
              <a:defRPr sz="1200" smtClean="0"/>
            </a:lvl1pPr>
          </a:lstStyle>
          <a:p>
            <a:pPr>
              <a:defRPr/>
            </a:pPr>
            <a:fld id="{0A0AFFAE-B7EC-4561-8FD2-981ABA2D658E}" type="datetimeFigureOut">
              <a:rPr lang="en-GB"/>
              <a:pPr>
                <a:defRPr/>
              </a:pPr>
              <a:t>24/06/2010</a:t>
            </a:fld>
            <a:endParaRPr lang="en-GB"/>
          </a:p>
        </p:txBody>
      </p:sp>
      <p:sp>
        <p:nvSpPr>
          <p:cNvPr id="4" name="Footer Placeholder 3"/>
          <p:cNvSpPr>
            <a:spLocks noGrp="1"/>
          </p:cNvSpPr>
          <p:nvPr>
            <p:ph type="ftr" sz="quarter" idx="2"/>
          </p:nvPr>
        </p:nvSpPr>
        <p:spPr>
          <a:xfrm>
            <a:off x="0" y="9447214"/>
            <a:ext cx="2971800" cy="496887"/>
          </a:xfrm>
          <a:prstGeom prst="rect">
            <a:avLst/>
          </a:prstGeom>
        </p:spPr>
        <p:txBody>
          <a:bodyPr vert="horz" lIns="91429" tIns="45714" rIns="91429" bIns="45714"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884614" y="9447214"/>
            <a:ext cx="2971800" cy="496887"/>
          </a:xfrm>
          <a:prstGeom prst="rect">
            <a:avLst/>
          </a:prstGeom>
        </p:spPr>
        <p:txBody>
          <a:bodyPr vert="horz" lIns="91429" tIns="45714" rIns="91429" bIns="45714" rtlCol="0" anchor="b"/>
          <a:lstStyle>
            <a:lvl1pPr algn="r">
              <a:defRPr sz="1200" smtClean="0"/>
            </a:lvl1pPr>
          </a:lstStyle>
          <a:p>
            <a:pPr>
              <a:defRPr/>
            </a:pPr>
            <a:fld id="{61F26F43-9AE9-48D6-81CE-C720E94D418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29" tIns="45714" rIns="91429" bIns="45714"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4" y="0"/>
            <a:ext cx="2971800" cy="496888"/>
          </a:xfrm>
          <a:prstGeom prst="rect">
            <a:avLst/>
          </a:prstGeom>
        </p:spPr>
        <p:txBody>
          <a:bodyPr vert="horz" lIns="91429" tIns="45714" rIns="91429" bIns="45714" rtlCol="0"/>
          <a:lstStyle>
            <a:lvl1pPr algn="r" fontAlgn="auto">
              <a:spcBef>
                <a:spcPts val="0"/>
              </a:spcBef>
              <a:spcAft>
                <a:spcPts val="0"/>
              </a:spcAft>
              <a:defRPr sz="1200">
                <a:latin typeface="+mn-lt"/>
              </a:defRPr>
            </a:lvl1pPr>
          </a:lstStyle>
          <a:p>
            <a:pPr>
              <a:defRPr/>
            </a:pPr>
            <a:fld id="{3F836C6B-1A53-4890-B1AB-ED138033BA5C}" type="datetimeFigureOut">
              <a:rPr lang="en-GB"/>
              <a:pPr>
                <a:defRPr/>
              </a:pPr>
              <a:t>24/06/2010</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29" tIns="45714" rIns="91429" bIns="45714" rtlCol="0" anchor="ctr"/>
          <a:lstStyle/>
          <a:p>
            <a:pPr lvl="0"/>
            <a:endParaRPr lang="en-GB" noProof="0" smtClean="0"/>
          </a:p>
        </p:txBody>
      </p:sp>
      <p:sp>
        <p:nvSpPr>
          <p:cNvPr id="5" name="Notes Placeholder 4"/>
          <p:cNvSpPr>
            <a:spLocks noGrp="1"/>
          </p:cNvSpPr>
          <p:nvPr>
            <p:ph type="body" sz="quarter" idx="3"/>
          </p:nvPr>
        </p:nvSpPr>
        <p:spPr>
          <a:xfrm>
            <a:off x="685801" y="4724401"/>
            <a:ext cx="5486400" cy="4475163"/>
          </a:xfrm>
          <a:prstGeom prst="rect">
            <a:avLst/>
          </a:prstGeom>
        </p:spPr>
        <p:txBody>
          <a:bodyPr vert="horz" lIns="91429" tIns="45714" rIns="91429" bIns="457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47214"/>
            <a:ext cx="2971800" cy="496887"/>
          </a:xfrm>
          <a:prstGeom prst="rect">
            <a:avLst/>
          </a:prstGeom>
        </p:spPr>
        <p:txBody>
          <a:bodyPr vert="horz" lIns="91429" tIns="45714" rIns="91429" bIns="45714"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4" y="9447214"/>
            <a:ext cx="2971800" cy="496887"/>
          </a:xfrm>
          <a:prstGeom prst="rect">
            <a:avLst/>
          </a:prstGeom>
        </p:spPr>
        <p:txBody>
          <a:bodyPr vert="horz" lIns="91429" tIns="45714" rIns="91429" bIns="45714" rtlCol="0" anchor="b"/>
          <a:lstStyle>
            <a:lvl1pPr algn="r" fontAlgn="auto">
              <a:spcBef>
                <a:spcPts val="0"/>
              </a:spcBef>
              <a:spcAft>
                <a:spcPts val="0"/>
              </a:spcAft>
              <a:defRPr sz="1200">
                <a:latin typeface="+mn-lt"/>
              </a:defRPr>
            </a:lvl1pPr>
          </a:lstStyle>
          <a:p>
            <a:pPr>
              <a:defRPr/>
            </a:pPr>
            <a:fld id="{03E7D0D5-3D09-4173-A31A-885680105A1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A woman blows a bubble gum at a stock exchange market in Shanghai May 29, 2007. China has raised stamp tax on securities trading has been raised from 0.1 percent to 0.3 percent beginning Wednesday, May 30, in an effort to cool the overheated stock market. (Reuters)</a:t>
            </a:r>
          </a:p>
          <a:p>
            <a:endParaRPr lang="en-GB" smtClean="0"/>
          </a:p>
        </p:txBody>
      </p:sp>
      <p:sp>
        <p:nvSpPr>
          <p:cNvPr id="4" name="Slide Number Placeholder 3"/>
          <p:cNvSpPr>
            <a:spLocks noGrp="1"/>
          </p:cNvSpPr>
          <p:nvPr>
            <p:ph type="sldNum" sz="quarter" idx="5"/>
          </p:nvPr>
        </p:nvSpPr>
        <p:spPr/>
        <p:txBody>
          <a:bodyPr/>
          <a:lstStyle/>
          <a:p>
            <a:pPr>
              <a:defRPr/>
            </a:pPr>
            <a:fld id="{B2A29ED4-949E-4788-A13A-99BB02D49104}" type="slidenum">
              <a:rPr lang="en-GB" smtClean="0"/>
              <a:pPr>
                <a:defRPr/>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solidFill>
                  <a:schemeClr val="tx1">
                    <a:lumMod val="65000"/>
                    <a:lumOff val="35000"/>
                  </a:schemeClr>
                </a:solidFill>
                <a:latin typeface="Arial" pitchFamily="34" charset="0"/>
                <a:cs typeface="Arial" pitchFamily="34" charset="0"/>
              </a:rPr>
              <a:t>though some said they would invest via the former if it improved its governance to the extent that they came to trust it.</a:t>
            </a:r>
            <a:endParaRPr lang="en-GB" dirty="0"/>
          </a:p>
        </p:txBody>
      </p:sp>
      <p:sp>
        <p:nvSpPr>
          <p:cNvPr id="4" name="Slide Number Placeholder 3"/>
          <p:cNvSpPr>
            <a:spLocks noGrp="1"/>
          </p:cNvSpPr>
          <p:nvPr>
            <p:ph type="sldNum" sz="quarter" idx="10"/>
          </p:nvPr>
        </p:nvSpPr>
        <p:spPr/>
        <p:txBody>
          <a:bodyPr/>
          <a:lstStyle/>
          <a:p>
            <a:pPr>
              <a:defRPr/>
            </a:pPr>
            <a:fld id="{03E7D0D5-3D09-4173-A31A-885680105A19}" type="slidenum">
              <a:rPr lang="en-GB" smtClean="0"/>
              <a:pPr>
                <a:defRPr/>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E6271D2-7134-4CD6-A65F-631C5231FA26}" type="datetime1">
              <a:rPr lang="en-GB"/>
              <a:pPr>
                <a:defRPr/>
              </a:pPr>
              <a:t>24/06/2010</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6" name="Slide Number Placeholder 5"/>
          <p:cNvSpPr>
            <a:spLocks noGrp="1"/>
          </p:cNvSpPr>
          <p:nvPr>
            <p:ph type="sldNum" sz="quarter" idx="12"/>
          </p:nvPr>
        </p:nvSpPr>
        <p:spPr/>
        <p:txBody>
          <a:bodyPr/>
          <a:lstStyle>
            <a:lvl1pPr>
              <a:defRPr/>
            </a:lvl1pPr>
          </a:lstStyle>
          <a:p>
            <a:pPr>
              <a:defRPr/>
            </a:pPr>
            <a:fld id="{7EEAFE87-F7EB-4D9F-9C2E-6B7BBF9EA72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E67EB70-A47D-42F9-B57C-20C4AFE25A29}" type="datetime1">
              <a:rPr lang="en-GB"/>
              <a:pPr>
                <a:defRPr/>
              </a:pPr>
              <a:t>24/06/2010</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6" name="Slide Number Placeholder 5"/>
          <p:cNvSpPr>
            <a:spLocks noGrp="1"/>
          </p:cNvSpPr>
          <p:nvPr>
            <p:ph type="sldNum" sz="quarter" idx="12"/>
          </p:nvPr>
        </p:nvSpPr>
        <p:spPr/>
        <p:txBody>
          <a:bodyPr/>
          <a:lstStyle>
            <a:lvl1pPr>
              <a:defRPr/>
            </a:lvl1pPr>
          </a:lstStyle>
          <a:p>
            <a:pPr>
              <a:defRPr/>
            </a:pPr>
            <a:fld id="{D0F7AE22-F018-4CB1-8AD9-002AA971CF8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5EF9FE2-406A-47A5-81BB-4C1AE833BA5C}" type="datetime1">
              <a:rPr lang="en-GB"/>
              <a:pPr>
                <a:defRPr/>
              </a:pPr>
              <a:t>24/06/2010</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6" name="Slide Number Placeholder 5"/>
          <p:cNvSpPr>
            <a:spLocks noGrp="1"/>
          </p:cNvSpPr>
          <p:nvPr>
            <p:ph type="sldNum" sz="quarter" idx="12"/>
          </p:nvPr>
        </p:nvSpPr>
        <p:spPr/>
        <p:txBody>
          <a:bodyPr/>
          <a:lstStyle>
            <a:lvl1pPr>
              <a:defRPr/>
            </a:lvl1pPr>
          </a:lstStyle>
          <a:p>
            <a:pPr>
              <a:defRPr/>
            </a:pPr>
            <a:fld id="{B5C93424-F6A3-429C-B822-50F07A87B90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F83564B-33E8-4B26-81EE-099D2C583DF9}" type="datetime1">
              <a:rPr lang="en-GB"/>
              <a:pPr>
                <a:defRPr/>
              </a:pPr>
              <a:t>24/06/2010</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6" name="Slide Number Placeholder 5"/>
          <p:cNvSpPr>
            <a:spLocks noGrp="1"/>
          </p:cNvSpPr>
          <p:nvPr>
            <p:ph type="sldNum" sz="quarter" idx="12"/>
          </p:nvPr>
        </p:nvSpPr>
        <p:spPr/>
        <p:txBody>
          <a:bodyPr/>
          <a:lstStyle>
            <a:lvl1pPr>
              <a:defRPr/>
            </a:lvl1pPr>
          </a:lstStyle>
          <a:p>
            <a:pPr>
              <a:defRPr/>
            </a:pPr>
            <a:fld id="{8A91244F-F2D5-4EDB-9E1B-CC356DD8760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7DBD235-91D6-475C-BEA4-AF4486899908}" type="datetime1">
              <a:rPr lang="en-GB"/>
              <a:pPr>
                <a:defRPr/>
              </a:pPr>
              <a:t>24/06/2010</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6" name="Slide Number Placeholder 5"/>
          <p:cNvSpPr>
            <a:spLocks noGrp="1"/>
          </p:cNvSpPr>
          <p:nvPr>
            <p:ph type="sldNum" sz="quarter" idx="12"/>
          </p:nvPr>
        </p:nvSpPr>
        <p:spPr/>
        <p:txBody>
          <a:bodyPr/>
          <a:lstStyle>
            <a:lvl1pPr>
              <a:defRPr/>
            </a:lvl1pPr>
          </a:lstStyle>
          <a:p>
            <a:pPr>
              <a:defRPr/>
            </a:pPr>
            <a:fld id="{D0287D94-12E9-4B37-89DD-BFF1FEE6715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858D097-673C-4453-AFA1-21C7E6B52C14}" type="datetime1">
              <a:rPr lang="en-GB"/>
              <a:pPr>
                <a:defRPr/>
              </a:pPr>
              <a:t>24/06/2010</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7" name="Slide Number Placeholder 5"/>
          <p:cNvSpPr>
            <a:spLocks noGrp="1"/>
          </p:cNvSpPr>
          <p:nvPr>
            <p:ph type="sldNum" sz="quarter" idx="12"/>
          </p:nvPr>
        </p:nvSpPr>
        <p:spPr/>
        <p:txBody>
          <a:bodyPr/>
          <a:lstStyle>
            <a:lvl1pPr>
              <a:defRPr/>
            </a:lvl1pPr>
          </a:lstStyle>
          <a:p>
            <a:pPr>
              <a:defRPr/>
            </a:pPr>
            <a:fld id="{33456434-5B78-4669-8DCA-4A31D0A4806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402F2DF-9607-4D23-ADA9-D59C3984757A}" type="datetime1">
              <a:rPr lang="en-GB"/>
              <a:pPr>
                <a:defRPr/>
              </a:pPr>
              <a:t>24/06/2010</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9" name="Slide Number Placeholder 5"/>
          <p:cNvSpPr>
            <a:spLocks noGrp="1"/>
          </p:cNvSpPr>
          <p:nvPr>
            <p:ph type="sldNum" sz="quarter" idx="12"/>
          </p:nvPr>
        </p:nvSpPr>
        <p:spPr/>
        <p:txBody>
          <a:bodyPr/>
          <a:lstStyle>
            <a:lvl1pPr>
              <a:defRPr/>
            </a:lvl1pPr>
          </a:lstStyle>
          <a:p>
            <a:pPr>
              <a:defRPr/>
            </a:pPr>
            <a:fld id="{5801865A-AC6C-4185-A543-89E76E6CA41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DD89019-C1B9-472C-8DE7-8259B50AF9CB}" type="datetime1">
              <a:rPr lang="en-GB"/>
              <a:pPr>
                <a:defRPr/>
              </a:pPr>
              <a:t>24/06/2010</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5" name="Slide Number Placeholder 5"/>
          <p:cNvSpPr>
            <a:spLocks noGrp="1"/>
          </p:cNvSpPr>
          <p:nvPr>
            <p:ph type="sldNum" sz="quarter" idx="12"/>
          </p:nvPr>
        </p:nvSpPr>
        <p:spPr/>
        <p:txBody>
          <a:bodyPr/>
          <a:lstStyle>
            <a:lvl1pPr>
              <a:defRPr/>
            </a:lvl1pPr>
          </a:lstStyle>
          <a:p>
            <a:pPr>
              <a:defRPr/>
            </a:pPr>
            <a:fld id="{93A5B5A5-C55E-4939-BEEF-9E0C785164F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BFA13A-8050-46E0-8EC4-1604D61A777C}" type="datetime1">
              <a:rPr lang="en-GB"/>
              <a:pPr>
                <a:defRPr/>
              </a:pPr>
              <a:t>24/06/2010</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4" name="Slide Number Placeholder 5"/>
          <p:cNvSpPr>
            <a:spLocks noGrp="1"/>
          </p:cNvSpPr>
          <p:nvPr>
            <p:ph type="sldNum" sz="quarter" idx="12"/>
          </p:nvPr>
        </p:nvSpPr>
        <p:spPr/>
        <p:txBody>
          <a:bodyPr/>
          <a:lstStyle>
            <a:lvl1pPr>
              <a:defRPr/>
            </a:lvl1pPr>
          </a:lstStyle>
          <a:p>
            <a:pPr>
              <a:defRPr/>
            </a:pPr>
            <a:fld id="{74436B1F-0985-4422-9DEB-8396E2FD90B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F0DFAD-8EEE-49E1-ACD8-7527D1D6705B}" type="datetime1">
              <a:rPr lang="en-GB"/>
              <a:pPr>
                <a:defRPr/>
              </a:pPr>
              <a:t>24/06/2010</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7" name="Slide Number Placeholder 5"/>
          <p:cNvSpPr>
            <a:spLocks noGrp="1"/>
          </p:cNvSpPr>
          <p:nvPr>
            <p:ph type="sldNum" sz="quarter" idx="12"/>
          </p:nvPr>
        </p:nvSpPr>
        <p:spPr/>
        <p:txBody>
          <a:bodyPr/>
          <a:lstStyle>
            <a:lvl1pPr>
              <a:defRPr/>
            </a:lvl1pPr>
          </a:lstStyle>
          <a:p>
            <a:pPr>
              <a:defRPr/>
            </a:pPr>
            <a:fld id="{911BF115-66D4-479F-9E7C-3CA3339E950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247313-EBC1-4C17-895F-E1AB092ED009}" type="datetime1">
              <a:rPr lang="en-GB"/>
              <a:pPr>
                <a:defRPr/>
              </a:pPr>
              <a:t>24/06/2010</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School  of the Built Environment </a:t>
            </a:r>
          </a:p>
        </p:txBody>
      </p:sp>
      <p:sp>
        <p:nvSpPr>
          <p:cNvPr id="7" name="Slide Number Placeholder 5"/>
          <p:cNvSpPr>
            <a:spLocks noGrp="1"/>
          </p:cNvSpPr>
          <p:nvPr>
            <p:ph type="sldNum" sz="quarter" idx="12"/>
          </p:nvPr>
        </p:nvSpPr>
        <p:spPr/>
        <p:txBody>
          <a:bodyPr/>
          <a:lstStyle>
            <a:lvl1pPr>
              <a:defRPr/>
            </a:lvl1pPr>
          </a:lstStyle>
          <a:p>
            <a:pPr>
              <a:defRPr/>
            </a:pPr>
            <a:fld id="{05B3481A-9260-48F7-A6F5-A3764ED0649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4A5876F-E4C0-431C-8181-A26006B76F6B}" type="datetime1">
              <a:rPr lang="en-GB"/>
              <a:pPr>
                <a:defRPr/>
              </a:pPr>
              <a:t>24/06/2010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GB"/>
              <a:t>School  of the Built Environment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573D780-FEA6-421B-9432-45FE656FD40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751138"/>
            <a:ext cx="7772400" cy="1470025"/>
          </a:xfrm>
        </p:spPr>
        <p:txBody>
          <a:bodyPr/>
          <a:lstStyle/>
          <a:p>
            <a:pPr eaLnBrk="1" hangingPunct="1">
              <a:defRPr/>
            </a:pPr>
            <a:r>
              <a:rPr lang="en-GB" sz="3200" dirty="0" smtClean="0">
                <a:solidFill>
                  <a:schemeClr val="accent1">
                    <a:lumMod val="50000"/>
                  </a:schemeClr>
                </a:solidFill>
                <a:latin typeface="Arial" pitchFamily="34" charset="0"/>
                <a:cs typeface="Arial" pitchFamily="34" charset="0"/>
              </a:rPr>
              <a:t>Would reputation and behaviour of the Chinese stock exchange be a disincentive to investors considering a Chinese REIT?</a:t>
            </a:r>
          </a:p>
        </p:txBody>
      </p:sp>
      <p:sp>
        <p:nvSpPr>
          <p:cNvPr id="3" name="Subtitle 2"/>
          <p:cNvSpPr>
            <a:spLocks noGrp="1"/>
          </p:cNvSpPr>
          <p:nvPr>
            <p:ph type="subTitle" idx="1"/>
          </p:nvPr>
        </p:nvSpPr>
        <p:spPr>
          <a:xfrm>
            <a:off x="971550" y="4772025"/>
            <a:ext cx="7488238" cy="1752600"/>
          </a:xfrm>
        </p:spPr>
        <p:txBody>
          <a:bodyPr rtlCol="0">
            <a:normAutofit/>
          </a:bodyPr>
          <a:lstStyle/>
          <a:p>
            <a:pPr eaLnBrk="1" fontAlgn="auto" hangingPunct="1">
              <a:spcAft>
                <a:spcPts val="0"/>
              </a:spcAft>
              <a:buFont typeface="Arial" pitchFamily="34" charset="0"/>
              <a:buNone/>
              <a:defRPr/>
            </a:pPr>
            <a:r>
              <a:rPr lang="en-GB" dirty="0" smtClean="0"/>
              <a:t>Mary Lou Downie, Lulu Wang and </a:t>
            </a:r>
            <a:r>
              <a:rPr lang="en-GB" dirty="0" err="1" smtClean="0"/>
              <a:t>Peng</a:t>
            </a:r>
            <a:r>
              <a:rPr lang="en-GB" dirty="0" smtClean="0"/>
              <a:t> Xiao</a:t>
            </a:r>
          </a:p>
          <a:p>
            <a:pPr eaLnBrk="1" fontAlgn="auto" hangingPunct="1">
              <a:spcAft>
                <a:spcPts val="0"/>
              </a:spcAft>
              <a:defRPr/>
            </a:pPr>
            <a:r>
              <a:rPr lang="en-GB" dirty="0" smtClean="0"/>
              <a:t>ERES June 2010 Milan</a:t>
            </a:r>
          </a:p>
        </p:txBody>
      </p:sp>
      <p:pic>
        <p:nvPicPr>
          <p:cNvPr id="2052" name="Picture 2"/>
          <p:cNvPicPr>
            <a:picLocks noChangeAspect="1" noChangeArrowheads="1"/>
          </p:cNvPicPr>
          <p:nvPr/>
        </p:nvPicPr>
        <p:blipFill>
          <a:blip r:embed="rId2" cstate="print"/>
          <a:srcRect/>
          <a:stretch>
            <a:fillRect/>
          </a:stretch>
        </p:blipFill>
        <p:spPr bwMode="auto">
          <a:xfrm>
            <a:off x="3203575" y="188913"/>
            <a:ext cx="5545138" cy="19177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5DAF41AA-C341-47F1-947C-F41E809BC103}" type="slidenum">
              <a:rPr lang="en-GB" smtClean="0"/>
              <a:pPr>
                <a:defRPr/>
              </a:pPr>
              <a:t>1</a:t>
            </a:fld>
            <a:endParaRPr lang="en-GB" dirty="0"/>
          </a:p>
        </p:txBody>
      </p:sp>
      <p:sp>
        <p:nvSpPr>
          <p:cNvPr id="6" name="Footer Placeholder 5"/>
          <p:cNvSpPr>
            <a:spLocks noGrp="1"/>
          </p:cNvSpPr>
          <p:nvPr>
            <p:ph type="ftr" sz="quarter" idx="11"/>
          </p:nvPr>
        </p:nvSpPr>
        <p:spPr>
          <a:xfrm>
            <a:off x="323850" y="6308725"/>
            <a:ext cx="2895600" cy="365125"/>
          </a:xfrm>
        </p:spPr>
        <p:txBody>
          <a:bodyPr/>
          <a:lstStyle/>
          <a:p>
            <a:pPr>
              <a:defRPr/>
            </a:pPr>
            <a:r>
              <a:rPr lang="en-GB" b="1" dirty="0">
                <a:latin typeface="Arial" pitchFamily="34" charset="0"/>
                <a:cs typeface="Arial" pitchFamily="34" charset="0"/>
              </a:rPr>
              <a:t>School  of the Built Environment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229600" cy="1143000"/>
          </a:xfrm>
        </p:spPr>
        <p:txBody>
          <a:bodyPr/>
          <a:lstStyle/>
          <a:p>
            <a:pPr algn="l"/>
            <a:r>
              <a:rPr lang="en-GB" sz="3200" dirty="0" smtClean="0">
                <a:solidFill>
                  <a:schemeClr val="tx1">
                    <a:lumMod val="65000"/>
                    <a:lumOff val="35000"/>
                  </a:schemeClr>
                </a:solidFill>
                <a:latin typeface="Arial" pitchFamily="34" charset="0"/>
                <a:cs typeface="Arial" pitchFamily="34" charset="0"/>
              </a:rPr>
              <a:t>Questionnaire survey and results</a:t>
            </a:r>
            <a:endParaRPr lang="en-GB" sz="3200" dirty="0"/>
          </a:p>
        </p:txBody>
      </p:sp>
      <p:sp>
        <p:nvSpPr>
          <p:cNvPr id="3" name="Content Placeholder 2"/>
          <p:cNvSpPr>
            <a:spLocks noGrp="1"/>
          </p:cNvSpPr>
          <p:nvPr>
            <p:ph idx="1"/>
          </p:nvPr>
        </p:nvSpPr>
        <p:spPr/>
        <p:txBody>
          <a:bodyPr/>
          <a:lstStyle/>
          <a:p>
            <a:pPr>
              <a:buNone/>
            </a:pPr>
            <a:r>
              <a:rPr lang="en-GB" sz="3000" dirty="0" smtClean="0">
                <a:solidFill>
                  <a:schemeClr val="tx1">
                    <a:lumMod val="75000"/>
                    <a:lumOff val="25000"/>
                  </a:schemeClr>
                </a:solidFill>
                <a:latin typeface="Arial" pitchFamily="34" charset="0"/>
                <a:cs typeface="Arial" pitchFamily="34" charset="0"/>
              </a:rPr>
              <a:t>Reason for investing in Chinese REITs:</a:t>
            </a:r>
          </a:p>
          <a:p>
            <a:r>
              <a:rPr lang="en-GB" sz="2800" dirty="0" smtClean="0">
                <a:solidFill>
                  <a:schemeClr val="tx1">
                    <a:lumMod val="75000"/>
                    <a:lumOff val="25000"/>
                  </a:schemeClr>
                </a:solidFill>
                <a:latin typeface="Arial" pitchFamily="34" charset="0"/>
                <a:cs typeface="Arial" pitchFamily="34" charset="0"/>
              </a:rPr>
              <a:t>Perceived nature as equity type investments with potential high returns, liquidity, low risk and stable dividends.</a:t>
            </a:r>
          </a:p>
          <a:p>
            <a:pPr>
              <a:buNone/>
            </a:pPr>
            <a:r>
              <a:rPr lang="en-GB" sz="3000" dirty="0" smtClean="0">
                <a:solidFill>
                  <a:schemeClr val="tx1">
                    <a:lumMod val="75000"/>
                    <a:lumOff val="25000"/>
                  </a:schemeClr>
                </a:solidFill>
                <a:latin typeface="Arial" pitchFamily="34" charset="0"/>
                <a:cs typeface="Arial" pitchFamily="34" charset="0"/>
              </a:rPr>
              <a:t>Reasons for not investing:</a:t>
            </a:r>
          </a:p>
          <a:p>
            <a:r>
              <a:rPr lang="en-GB" sz="2800" dirty="0" smtClean="0">
                <a:solidFill>
                  <a:schemeClr val="tx1">
                    <a:lumMod val="75000"/>
                    <a:lumOff val="25000"/>
                  </a:schemeClr>
                </a:solidFill>
                <a:latin typeface="Arial" pitchFamily="34" charset="0"/>
                <a:cs typeface="Arial" pitchFamily="34" charset="0"/>
              </a:rPr>
              <a:t>Perceptions that Shanghai Stock Exchange did not offer profitable investment opportunities and it was too complicated to invest in the other available options </a:t>
            </a:r>
          </a:p>
          <a:p>
            <a:pPr>
              <a:buNone/>
            </a:pPr>
            <a:endParaRPr lang="en-GB" dirty="0" smtClean="0">
              <a:latin typeface="Arial" pitchFamily="34" charset="0"/>
              <a:cs typeface="Arial" pitchFamily="34" charset="0"/>
            </a:endParaRPr>
          </a:p>
          <a:p>
            <a:pPr>
              <a:buNone/>
            </a:pPr>
            <a:r>
              <a:rPr lang="en-GB" dirty="0" smtClean="0">
                <a:latin typeface="Arial" pitchFamily="34" charset="0"/>
                <a:cs typeface="Arial" pitchFamily="34" charset="0"/>
              </a:rPr>
              <a:t> </a:t>
            </a:r>
            <a:endParaRPr lang="en-GB" dirty="0">
              <a:latin typeface="Arial" pitchFamily="34" charset="0"/>
              <a:cs typeface="Arial" pitchFamily="34" charset="0"/>
            </a:endParaRPr>
          </a:p>
        </p:txBody>
      </p:sp>
      <p:sp>
        <p:nvSpPr>
          <p:cNvPr id="4" name="Footer Placeholder 3"/>
          <p:cNvSpPr>
            <a:spLocks noGrp="1"/>
          </p:cNvSpPr>
          <p:nvPr>
            <p:ph type="ftr" sz="quarter" idx="11"/>
          </p:nvPr>
        </p:nvSpPr>
        <p:spPr>
          <a:xfrm>
            <a:off x="-36512" y="6356350"/>
            <a:ext cx="2895600" cy="365125"/>
          </a:xfrm>
        </p:spPr>
        <p:txBody>
          <a:bodyPr/>
          <a:lstStyle/>
          <a:p>
            <a:pPr>
              <a:defRPr/>
            </a:pPr>
            <a:r>
              <a:rPr lang="en-GB" dirty="0" smtClean="0">
                <a:latin typeface="Arial" pitchFamily="34" charset="0"/>
                <a:cs typeface="Arial" pitchFamily="34" charset="0"/>
              </a:rPr>
              <a:t>School  of the Built Environment </a:t>
            </a:r>
            <a:endParaRPr lang="en-GB"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8A91244F-F2D5-4EDB-9E1B-CC356DD87609}" type="slidenum">
              <a:rPr lang="en-GB" smtClean="0"/>
              <a:pPr>
                <a:defRPr/>
              </a:pPr>
              <a:t>10</a:t>
            </a:fld>
            <a:endParaRPr lang="en-GB"/>
          </a:p>
        </p:txBody>
      </p:sp>
      <p:pic>
        <p:nvPicPr>
          <p:cNvPr id="6" name="Picture 2"/>
          <p:cNvPicPr>
            <a:picLocks noChangeAspect="1" noChangeArrowheads="1"/>
          </p:cNvPicPr>
          <p:nvPr/>
        </p:nvPicPr>
        <p:blipFill>
          <a:blip r:embed="rId2" cstate="print"/>
          <a:srcRect/>
          <a:stretch>
            <a:fillRect/>
          </a:stretch>
        </p:blipFill>
        <p:spPr bwMode="auto">
          <a:xfrm>
            <a:off x="6210300" y="115888"/>
            <a:ext cx="2825750" cy="97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188913"/>
            <a:ext cx="8229600" cy="1143000"/>
          </a:xfrm>
        </p:spPr>
        <p:txBody>
          <a:bodyPr/>
          <a:lstStyle/>
          <a:p>
            <a:pPr algn="l">
              <a:defRPr/>
            </a:pPr>
            <a:r>
              <a:rPr lang="en-GB" sz="3200" dirty="0" smtClean="0">
                <a:solidFill>
                  <a:schemeClr val="tx1">
                    <a:lumMod val="65000"/>
                    <a:lumOff val="35000"/>
                  </a:schemeClr>
                </a:solidFill>
                <a:latin typeface="Arial" pitchFamily="34" charset="0"/>
                <a:cs typeface="Arial" pitchFamily="34" charset="0"/>
              </a:rPr>
              <a:t>Questionnaire survey and results</a:t>
            </a:r>
            <a:endParaRPr lang="en-GB" sz="3200" dirty="0"/>
          </a:p>
        </p:txBody>
      </p:sp>
      <p:sp>
        <p:nvSpPr>
          <p:cNvPr id="13315" name="Content Placeholder 2"/>
          <p:cNvSpPr>
            <a:spLocks noGrp="1"/>
          </p:cNvSpPr>
          <p:nvPr>
            <p:ph idx="1"/>
          </p:nvPr>
        </p:nvSpPr>
        <p:spPr/>
        <p:txBody>
          <a:bodyPr/>
          <a:lstStyle/>
          <a:p>
            <a:r>
              <a:rPr lang="en-GB" sz="2600" dirty="0" smtClean="0">
                <a:solidFill>
                  <a:schemeClr val="tx1">
                    <a:lumMod val="75000"/>
                    <a:lumOff val="25000"/>
                  </a:schemeClr>
                </a:solidFill>
                <a:latin typeface="Arial" charset="0"/>
                <a:cs typeface="Arial" charset="0"/>
              </a:rPr>
              <a:t>86% thought that the regulation of the stock market  was a very important influence on investor’s willingness to invest in REIT and 14% rated as quite important.</a:t>
            </a:r>
          </a:p>
          <a:p>
            <a:pPr>
              <a:buNone/>
            </a:pPr>
            <a:r>
              <a:rPr lang="en-GB" sz="1800" dirty="0" smtClean="0">
                <a:solidFill>
                  <a:schemeClr val="tx1">
                    <a:lumMod val="75000"/>
                    <a:lumOff val="25000"/>
                  </a:schemeClr>
                </a:solidFill>
                <a:latin typeface="Arial" charset="0"/>
                <a:cs typeface="Arial" charset="0"/>
              </a:rPr>
              <a:t>                  Quality of stock market regulation</a:t>
            </a:r>
          </a:p>
          <a:p>
            <a:endParaRPr lang="en-GB" sz="2800" dirty="0" smtClean="0"/>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latin typeface="Arial" pitchFamily="34" charset="0"/>
                <a:cs typeface="Arial" pitchFamily="34" charset="0"/>
              </a:rPr>
              <a:t>School  of the Built Environment</a:t>
            </a:r>
            <a:r>
              <a:rPr lang="en-GB" dirty="0"/>
              <a:t> </a:t>
            </a:r>
          </a:p>
        </p:txBody>
      </p:sp>
      <p:sp>
        <p:nvSpPr>
          <p:cNvPr id="5" name="Slide Number Placeholder 4"/>
          <p:cNvSpPr>
            <a:spLocks noGrp="1"/>
          </p:cNvSpPr>
          <p:nvPr>
            <p:ph type="sldNum" sz="quarter" idx="12"/>
          </p:nvPr>
        </p:nvSpPr>
        <p:spPr/>
        <p:txBody>
          <a:bodyPr/>
          <a:lstStyle/>
          <a:p>
            <a:pPr>
              <a:defRPr/>
            </a:pPr>
            <a:fld id="{02D9E1FF-216C-4D33-A84C-9EDC45BBA300}" type="slidenum">
              <a:rPr lang="en-GB" smtClean="0"/>
              <a:pPr>
                <a:defRPr/>
              </a:pPr>
              <a:t>11</a:t>
            </a:fld>
            <a:endParaRPr lang="en-GB"/>
          </a:p>
        </p:txBody>
      </p:sp>
      <p:pic>
        <p:nvPicPr>
          <p:cNvPr id="13318" name="Picture 2"/>
          <p:cNvPicPr>
            <a:picLocks noChangeAspect="1" noChangeArrowheads="1"/>
          </p:cNvPicPr>
          <p:nvPr/>
        </p:nvPicPr>
        <p:blipFill>
          <a:blip r:embed="rId2" cstate="print"/>
          <a:srcRect/>
          <a:stretch>
            <a:fillRect/>
          </a:stretch>
        </p:blipFill>
        <p:spPr bwMode="auto">
          <a:xfrm>
            <a:off x="6210300" y="115888"/>
            <a:ext cx="2825750" cy="977900"/>
          </a:xfrm>
          <a:prstGeom prst="rect">
            <a:avLst/>
          </a:prstGeom>
          <a:noFill/>
          <a:ln w="9525">
            <a:noFill/>
            <a:miter lim="800000"/>
            <a:headEnd/>
            <a:tailEnd/>
          </a:ln>
        </p:spPr>
      </p:pic>
      <p:pic>
        <p:nvPicPr>
          <p:cNvPr id="13319" name="Picture 2"/>
          <p:cNvPicPr>
            <a:picLocks noChangeAspect="1" noChangeArrowheads="1"/>
          </p:cNvPicPr>
          <p:nvPr/>
        </p:nvPicPr>
        <p:blipFill>
          <a:blip r:embed="rId3" cstate="print"/>
          <a:srcRect/>
          <a:stretch>
            <a:fillRect/>
          </a:stretch>
        </p:blipFill>
        <p:spPr bwMode="auto">
          <a:xfrm>
            <a:off x="1233488" y="3779859"/>
            <a:ext cx="4851400" cy="2720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6512" y="6356350"/>
            <a:ext cx="2895600" cy="365125"/>
          </a:xfrm>
        </p:spPr>
        <p:txBody>
          <a:bodyPr/>
          <a:lstStyle/>
          <a:p>
            <a:pPr>
              <a:defRPr/>
            </a:pPr>
            <a:r>
              <a:rPr lang="en-GB" dirty="0" smtClean="0">
                <a:latin typeface="Arial" pitchFamily="34" charset="0"/>
                <a:cs typeface="Arial" pitchFamily="34" charset="0"/>
              </a:rPr>
              <a:t>School  of the Built Environment </a:t>
            </a:r>
            <a:endParaRPr lang="en-GB"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8A91244F-F2D5-4EDB-9E1B-CC356DD87609}" type="slidenum">
              <a:rPr lang="en-GB" smtClean="0"/>
              <a:pPr>
                <a:defRPr/>
              </a:pPr>
              <a:t>12</a:t>
            </a:fld>
            <a:endParaRPr lang="en-GB"/>
          </a:p>
        </p:txBody>
      </p:sp>
      <p:pic>
        <p:nvPicPr>
          <p:cNvPr id="6" name="Picture 2"/>
          <p:cNvPicPr>
            <a:picLocks noChangeAspect="1" noChangeArrowheads="1"/>
          </p:cNvPicPr>
          <p:nvPr/>
        </p:nvPicPr>
        <p:blipFill>
          <a:blip r:embed="rId2" cstate="print"/>
          <a:srcRect/>
          <a:stretch>
            <a:fillRect/>
          </a:stretch>
        </p:blipFill>
        <p:spPr bwMode="auto">
          <a:xfrm>
            <a:off x="6210300" y="115888"/>
            <a:ext cx="2825750" cy="977900"/>
          </a:xfrm>
          <a:prstGeom prst="rect">
            <a:avLst/>
          </a:prstGeom>
          <a:noFill/>
          <a:ln w="9525">
            <a:noFill/>
            <a:miter lim="800000"/>
            <a:headEnd/>
            <a:tailEnd/>
          </a:ln>
        </p:spPr>
      </p:pic>
      <p:sp>
        <p:nvSpPr>
          <p:cNvPr id="7" name="Title 1"/>
          <p:cNvSpPr>
            <a:spLocks noGrp="1"/>
          </p:cNvSpPr>
          <p:nvPr>
            <p:ph type="title"/>
          </p:nvPr>
        </p:nvSpPr>
        <p:spPr>
          <a:xfrm>
            <a:off x="179512" y="274638"/>
            <a:ext cx="8229600" cy="1143000"/>
          </a:xfrm>
        </p:spPr>
        <p:txBody>
          <a:bodyPr/>
          <a:lstStyle/>
          <a:p>
            <a:pPr algn="l"/>
            <a:r>
              <a:rPr lang="en-GB" sz="3200" dirty="0" smtClean="0">
                <a:solidFill>
                  <a:schemeClr val="tx1">
                    <a:lumMod val="65000"/>
                    <a:lumOff val="35000"/>
                  </a:schemeClr>
                </a:solidFill>
                <a:latin typeface="Arial" pitchFamily="34" charset="0"/>
                <a:cs typeface="Arial" pitchFamily="34" charset="0"/>
              </a:rPr>
              <a:t>Questionnaire survey and results</a:t>
            </a:r>
            <a:endParaRPr lang="en-GB" sz="3200" dirty="0"/>
          </a:p>
        </p:txBody>
      </p:sp>
      <p:pic>
        <p:nvPicPr>
          <p:cNvPr id="30724" name="Picture 4"/>
          <p:cNvPicPr>
            <a:picLocks noGrp="1" noChangeAspect="1" noChangeArrowheads="1"/>
          </p:cNvPicPr>
          <p:nvPr>
            <p:ph idx="1"/>
          </p:nvPr>
        </p:nvPicPr>
        <p:blipFill>
          <a:blip r:embed="rId3" cstate="print"/>
          <a:srcRect/>
          <a:stretch>
            <a:fillRect/>
          </a:stretch>
        </p:blipFill>
        <p:spPr bwMode="auto">
          <a:xfrm>
            <a:off x="891049" y="2636912"/>
            <a:ext cx="8361471" cy="2880320"/>
          </a:xfrm>
          <a:prstGeom prst="rect">
            <a:avLst/>
          </a:prstGeom>
          <a:noFill/>
          <a:ln w="9525">
            <a:noFill/>
            <a:miter lim="800000"/>
            <a:headEnd/>
            <a:tailEnd/>
          </a:ln>
          <a:effectLst/>
        </p:spPr>
      </p:pic>
      <p:sp>
        <p:nvSpPr>
          <p:cNvPr id="12" name="Rectangle 11"/>
          <p:cNvSpPr/>
          <p:nvPr/>
        </p:nvSpPr>
        <p:spPr>
          <a:xfrm>
            <a:off x="899592" y="1628800"/>
            <a:ext cx="6264696" cy="646331"/>
          </a:xfrm>
          <a:prstGeom prst="rect">
            <a:avLst/>
          </a:prstGeom>
        </p:spPr>
        <p:txBody>
          <a:bodyPr wrap="square">
            <a:spAutoFit/>
          </a:bodyPr>
          <a:lstStyle/>
          <a:p>
            <a:r>
              <a:rPr lang="en-GB" b="1" dirty="0"/>
              <a:t>Respondents’ expectations of improvements to </a:t>
            </a:r>
            <a:endParaRPr lang="en-GB" b="1" dirty="0" smtClean="0"/>
          </a:p>
          <a:p>
            <a:r>
              <a:rPr lang="en-GB" b="1" dirty="0" smtClean="0"/>
              <a:t>Shanghai </a:t>
            </a:r>
            <a:r>
              <a:rPr lang="en-GB" b="1" dirty="0"/>
              <a:t>Stock Exchange regulations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solidFill>
                  <a:schemeClr val="tx1">
                    <a:lumMod val="75000"/>
                    <a:lumOff val="25000"/>
                  </a:schemeClr>
                </a:solidFill>
              </a:rPr>
              <a:t>75% of respondents were aware of how to invest in other countries’ stock markets and repatriate their returns, but only 63% perceived the Hong Kong and Singapore exchanges as conveniently accessible.</a:t>
            </a:r>
          </a:p>
          <a:p>
            <a:r>
              <a:rPr lang="en-GB" dirty="0" smtClean="0">
                <a:solidFill>
                  <a:schemeClr val="tx1">
                    <a:lumMod val="75000"/>
                    <a:lumOff val="25000"/>
                  </a:schemeClr>
                </a:solidFill>
              </a:rPr>
              <a:t>17% claimed that they were familiar with the REITs tax status, 58% said they knew a little and 25% had no knowledge.</a:t>
            </a:r>
            <a:endParaRPr lang="en-GB" dirty="0">
              <a:solidFill>
                <a:schemeClr val="tx1">
                  <a:lumMod val="75000"/>
                  <a:lumOff val="25000"/>
                </a:schemeClr>
              </a:solidFill>
            </a:endParaRPr>
          </a:p>
        </p:txBody>
      </p:sp>
      <p:sp>
        <p:nvSpPr>
          <p:cNvPr id="4" name="Footer Placeholder 3"/>
          <p:cNvSpPr>
            <a:spLocks noGrp="1"/>
          </p:cNvSpPr>
          <p:nvPr>
            <p:ph type="ftr" sz="quarter" idx="11"/>
          </p:nvPr>
        </p:nvSpPr>
        <p:spPr>
          <a:xfrm>
            <a:off x="-36512" y="6356350"/>
            <a:ext cx="2895600" cy="365125"/>
          </a:xfrm>
        </p:spPr>
        <p:txBody>
          <a:bodyPr/>
          <a:lstStyle/>
          <a:p>
            <a:pPr>
              <a:defRPr/>
            </a:pPr>
            <a:r>
              <a:rPr lang="en-GB" dirty="0" smtClean="0">
                <a:latin typeface="Arial" pitchFamily="34" charset="0"/>
                <a:cs typeface="Arial" pitchFamily="34" charset="0"/>
              </a:rPr>
              <a:t>School  of the Built Environment </a:t>
            </a:r>
            <a:endParaRPr lang="en-GB"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8A91244F-F2D5-4EDB-9E1B-CC356DD87609}" type="slidenum">
              <a:rPr lang="en-GB" smtClean="0"/>
              <a:pPr>
                <a:defRPr/>
              </a:pPr>
              <a:t>13</a:t>
            </a:fld>
            <a:endParaRPr lang="en-GB"/>
          </a:p>
        </p:txBody>
      </p:sp>
      <p:pic>
        <p:nvPicPr>
          <p:cNvPr id="6" name="Picture 2"/>
          <p:cNvPicPr>
            <a:picLocks noChangeAspect="1" noChangeArrowheads="1"/>
          </p:cNvPicPr>
          <p:nvPr/>
        </p:nvPicPr>
        <p:blipFill>
          <a:blip r:embed="rId2" cstate="print"/>
          <a:srcRect/>
          <a:stretch>
            <a:fillRect/>
          </a:stretch>
        </p:blipFill>
        <p:spPr bwMode="auto">
          <a:xfrm>
            <a:off x="6210300" y="115888"/>
            <a:ext cx="2825750" cy="977900"/>
          </a:xfrm>
          <a:prstGeom prst="rect">
            <a:avLst/>
          </a:prstGeom>
          <a:noFill/>
          <a:ln w="9525">
            <a:noFill/>
            <a:miter lim="800000"/>
            <a:headEnd/>
            <a:tailEnd/>
          </a:ln>
        </p:spPr>
      </p:pic>
      <p:sp>
        <p:nvSpPr>
          <p:cNvPr id="7" name="Title 1"/>
          <p:cNvSpPr>
            <a:spLocks noGrp="1"/>
          </p:cNvSpPr>
          <p:nvPr>
            <p:ph type="title"/>
          </p:nvPr>
        </p:nvSpPr>
        <p:spPr>
          <a:xfrm>
            <a:off x="179512" y="274638"/>
            <a:ext cx="8229600" cy="1143000"/>
          </a:xfrm>
        </p:spPr>
        <p:txBody>
          <a:bodyPr/>
          <a:lstStyle/>
          <a:p>
            <a:pPr algn="l"/>
            <a:r>
              <a:rPr lang="en-GB" sz="3200" dirty="0" smtClean="0">
                <a:solidFill>
                  <a:schemeClr val="tx1">
                    <a:lumMod val="65000"/>
                    <a:lumOff val="35000"/>
                  </a:schemeClr>
                </a:solidFill>
                <a:latin typeface="Arial" pitchFamily="34" charset="0"/>
                <a:cs typeface="Arial" pitchFamily="34" charset="0"/>
              </a:rPr>
              <a:t>Questionnaire survey and results</a:t>
            </a:r>
            <a:endParaRPr lang="en-GB"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30188" y="981075"/>
            <a:ext cx="8229600" cy="2519363"/>
          </a:xfrm>
        </p:spPr>
        <p:txBody>
          <a:bodyPr/>
          <a:lstStyle/>
          <a:p>
            <a:pPr algn="l"/>
            <a:r>
              <a:rPr lang="en-GB" sz="2800" smtClean="0">
                <a:latin typeface="Arial" charset="0"/>
                <a:cs typeface="Arial" charset="0"/>
              </a:rPr>
              <a:t>Preferred stock markets for investing </a:t>
            </a:r>
            <a:br>
              <a:rPr lang="en-GB" sz="2800" smtClean="0">
                <a:latin typeface="Arial" charset="0"/>
                <a:cs typeface="Arial" charset="0"/>
              </a:rPr>
            </a:br>
            <a:r>
              <a:rPr lang="en-GB" sz="2800" smtClean="0">
                <a:latin typeface="Arial" charset="0"/>
                <a:cs typeface="Arial" charset="0"/>
              </a:rPr>
              <a:t>in Chinese property REITs </a:t>
            </a:r>
            <a:r>
              <a:rPr lang="en-GB" sz="2000" smtClean="0">
                <a:latin typeface="Arial" charset="0"/>
                <a:cs typeface="Arial" charset="0"/>
              </a:rPr>
              <a:t/>
            </a:r>
            <a:br>
              <a:rPr lang="en-GB" sz="2000" smtClean="0">
                <a:latin typeface="Arial" charset="0"/>
                <a:cs typeface="Arial" charset="0"/>
              </a:rPr>
            </a:br>
            <a:r>
              <a:rPr lang="en-GB" sz="2000" smtClean="0">
                <a:latin typeface="Arial" charset="0"/>
                <a:cs typeface="Arial" charset="0"/>
              </a:rPr>
              <a:t/>
            </a:r>
            <a:br>
              <a:rPr lang="en-GB" sz="2000" smtClean="0">
                <a:latin typeface="Arial" charset="0"/>
                <a:cs typeface="Arial" charset="0"/>
              </a:rPr>
            </a:br>
            <a:r>
              <a:rPr lang="en-GB" sz="2000" smtClean="0">
                <a:latin typeface="Arial" charset="0"/>
                <a:cs typeface="Arial" charset="0"/>
              </a:rPr>
              <a:t>Factors considered: stock market regulation, capital and currency restrictions, perceived accessibility of the Singapore and Hong Kong REIT market and knowledge about their tax transparency.</a:t>
            </a:r>
            <a:br>
              <a:rPr lang="en-GB" sz="2000" smtClean="0">
                <a:latin typeface="Arial" charset="0"/>
                <a:cs typeface="Arial" charset="0"/>
              </a:rPr>
            </a:br>
            <a:r>
              <a:rPr lang="en-GB" sz="2000" smtClean="0">
                <a:latin typeface="Arial" charset="0"/>
                <a:cs typeface="Arial" charset="0"/>
              </a:rPr>
              <a:t/>
            </a:r>
            <a:br>
              <a:rPr lang="en-GB" sz="2000" smtClean="0">
                <a:latin typeface="Arial" charset="0"/>
                <a:cs typeface="Arial" charset="0"/>
              </a:rPr>
            </a:br>
            <a:r>
              <a:rPr lang="en-GB" sz="2000" smtClean="0">
                <a:latin typeface="Arial" charset="0"/>
                <a:cs typeface="Arial" charset="0"/>
              </a:rPr>
              <a:t/>
            </a:r>
            <a:br>
              <a:rPr lang="en-GB" sz="2000" smtClean="0">
                <a:latin typeface="Arial" charset="0"/>
                <a:cs typeface="Arial" charset="0"/>
              </a:rPr>
            </a:br>
            <a:r>
              <a:rPr lang="en-GB" sz="2000" smtClean="0">
                <a:latin typeface="Arial" charset="0"/>
                <a:cs typeface="Arial" charset="0"/>
              </a:rPr>
              <a:t/>
            </a:r>
            <a:br>
              <a:rPr lang="en-GB" sz="2000" smtClean="0">
                <a:latin typeface="Arial" charset="0"/>
                <a:cs typeface="Arial" charset="0"/>
              </a:rPr>
            </a:br>
            <a:endParaRPr lang="en-GB" sz="2000" smtClean="0">
              <a:latin typeface="Arial" charset="0"/>
              <a:cs typeface="Arial" charset="0"/>
            </a:endParaRPr>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latin typeface="Arial" pitchFamily="34" charset="0"/>
                <a:cs typeface="Arial" pitchFamily="34" charset="0"/>
              </a:rPr>
              <a:t>School  of the Built Environment </a:t>
            </a:r>
          </a:p>
        </p:txBody>
      </p:sp>
      <p:sp>
        <p:nvSpPr>
          <p:cNvPr id="5" name="Slide Number Placeholder 4"/>
          <p:cNvSpPr>
            <a:spLocks noGrp="1"/>
          </p:cNvSpPr>
          <p:nvPr>
            <p:ph type="sldNum" sz="quarter" idx="12"/>
          </p:nvPr>
        </p:nvSpPr>
        <p:spPr/>
        <p:txBody>
          <a:bodyPr/>
          <a:lstStyle/>
          <a:p>
            <a:pPr>
              <a:defRPr/>
            </a:pPr>
            <a:fld id="{9A04F23C-9023-40F0-AE12-2E9151AF923A}" type="slidenum">
              <a:rPr lang="en-GB" smtClean="0"/>
              <a:pPr>
                <a:defRPr/>
              </a:pPr>
              <a:t>14</a:t>
            </a:fld>
            <a:endParaRPr lang="en-GB"/>
          </a:p>
        </p:txBody>
      </p:sp>
      <p:pic>
        <p:nvPicPr>
          <p:cNvPr id="14341" name="Picture 2"/>
          <p:cNvPicPr>
            <a:picLocks noChangeAspect="1" noChangeArrowheads="1"/>
          </p:cNvPicPr>
          <p:nvPr/>
        </p:nvPicPr>
        <p:blipFill>
          <a:blip r:embed="rId2" cstate="print"/>
          <a:srcRect/>
          <a:stretch>
            <a:fillRect/>
          </a:stretch>
        </p:blipFill>
        <p:spPr bwMode="auto">
          <a:xfrm>
            <a:off x="6210300" y="147638"/>
            <a:ext cx="2825750" cy="977900"/>
          </a:xfrm>
          <a:prstGeom prst="rect">
            <a:avLst/>
          </a:prstGeom>
          <a:noFill/>
          <a:ln w="9525">
            <a:noFill/>
            <a:miter lim="800000"/>
            <a:headEnd/>
            <a:tailEnd/>
          </a:ln>
        </p:spPr>
      </p:pic>
      <p:pic>
        <p:nvPicPr>
          <p:cNvPr id="14342" name="Picture 1"/>
          <p:cNvPicPr>
            <a:picLocks noGrp="1" noChangeAspect="1" noChangeArrowheads="1"/>
          </p:cNvPicPr>
          <p:nvPr>
            <p:ph idx="1"/>
          </p:nvPr>
        </p:nvPicPr>
        <p:blipFill>
          <a:blip r:embed="rId3" cstate="print"/>
          <a:srcRect/>
          <a:stretch>
            <a:fillRect/>
          </a:stretch>
        </p:blipFill>
        <p:spPr>
          <a:xfrm>
            <a:off x="1092200" y="2781300"/>
            <a:ext cx="4745038" cy="3168650"/>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46856" y="260350"/>
            <a:ext cx="8229600" cy="1143000"/>
          </a:xfrm>
        </p:spPr>
        <p:txBody>
          <a:bodyPr/>
          <a:lstStyle/>
          <a:p>
            <a:pPr algn="l"/>
            <a:r>
              <a:rPr lang="en-GB" sz="3600" dirty="0" smtClean="0"/>
              <a:t> </a:t>
            </a:r>
            <a:r>
              <a:rPr lang="en-GB" sz="3600" dirty="0" smtClean="0">
                <a:latin typeface="Arial" charset="0"/>
                <a:cs typeface="Arial" charset="0"/>
              </a:rPr>
              <a:t>Conclusions</a:t>
            </a:r>
            <a:endParaRPr lang="en-GB" sz="3600" dirty="0" smtClean="0"/>
          </a:p>
        </p:txBody>
      </p:sp>
      <p:sp>
        <p:nvSpPr>
          <p:cNvPr id="3" name="Content Placeholder 2"/>
          <p:cNvSpPr>
            <a:spLocks noGrp="1"/>
          </p:cNvSpPr>
          <p:nvPr>
            <p:ph idx="1"/>
          </p:nvPr>
        </p:nvSpPr>
        <p:spPr>
          <a:xfrm>
            <a:off x="457200" y="1196752"/>
            <a:ext cx="8229600" cy="4525963"/>
          </a:xfrm>
        </p:spPr>
        <p:txBody>
          <a:bodyPr/>
          <a:lstStyle/>
          <a:p>
            <a:pPr>
              <a:defRPr/>
            </a:pPr>
            <a:r>
              <a:rPr lang="en-GB" sz="2200" dirty="0" smtClean="0">
                <a:solidFill>
                  <a:schemeClr val="tx1">
                    <a:lumMod val="65000"/>
                    <a:lumOff val="35000"/>
                  </a:schemeClr>
                </a:solidFill>
                <a:latin typeface="Arial" pitchFamily="34" charset="0"/>
                <a:cs typeface="Arial" pitchFamily="34" charset="0"/>
              </a:rPr>
              <a:t>Both the literature and our survey results suggest REITs based on Chinese real estate would be in high demand should they become available.‬‪</a:t>
            </a:r>
          </a:p>
          <a:p>
            <a:pPr>
              <a:defRPr/>
            </a:pPr>
            <a:r>
              <a:rPr lang="en-GB" sz="2200" dirty="0" smtClean="0">
                <a:solidFill>
                  <a:schemeClr val="tx1">
                    <a:lumMod val="65000"/>
                    <a:lumOff val="35000"/>
                  </a:schemeClr>
                </a:solidFill>
                <a:latin typeface="Arial" pitchFamily="34" charset="0"/>
                <a:cs typeface="Arial" pitchFamily="34" charset="0"/>
              </a:rPr>
              <a:t>The survey confirmed that Chinese real estate professionals recognise that the performance of the stock market where they are listed affects REIT returns, and regulation was an important factor influencing their willingness to invest. ‬‪</a:t>
            </a:r>
          </a:p>
          <a:p>
            <a:pPr>
              <a:defRPr/>
            </a:pPr>
            <a:r>
              <a:rPr lang="en-GB" sz="2200" dirty="0" smtClean="0">
                <a:solidFill>
                  <a:schemeClr val="tx1">
                    <a:lumMod val="65000"/>
                    <a:lumOff val="35000"/>
                  </a:schemeClr>
                </a:solidFill>
                <a:latin typeface="Arial" pitchFamily="34" charset="0"/>
                <a:cs typeface="Arial" pitchFamily="34" charset="0"/>
              </a:rPr>
              <a:t>Overall, the Shanghai Stock Exchange was their least preferred investment location for Chinese REITs and Singapore was the most preferred. The attitudes of the survey sample show that any REIT listing on the Shanghai market is likely to be met with caution amongst domestic </a:t>
            </a:r>
            <a:r>
              <a:rPr lang="en-GB" sz="2300" dirty="0" smtClean="0">
                <a:solidFill>
                  <a:schemeClr val="tx1">
                    <a:lumMod val="65000"/>
                    <a:lumOff val="35000"/>
                  </a:schemeClr>
                </a:solidFill>
                <a:latin typeface="Arial" pitchFamily="34" charset="0"/>
                <a:cs typeface="Arial" pitchFamily="34" charset="0"/>
              </a:rPr>
              <a:t>professional investors. ‬‪</a:t>
            </a:r>
          </a:p>
          <a:p>
            <a:pPr>
              <a:buNone/>
              <a:defRPr/>
            </a:pPr>
            <a:endParaRPr lang="en-GB" sz="1000" dirty="0" smtClean="0">
              <a:solidFill>
                <a:schemeClr val="tx1">
                  <a:lumMod val="65000"/>
                  <a:lumOff val="35000"/>
                </a:schemeClr>
              </a:solidFill>
              <a:latin typeface="Arial" pitchFamily="34" charset="0"/>
              <a:cs typeface="Arial" pitchFamily="34" charset="0"/>
            </a:endParaRPr>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latin typeface="Arial" pitchFamily="34" charset="0"/>
                <a:cs typeface="Arial" pitchFamily="34" charset="0"/>
              </a:rPr>
              <a:t>School  of the Built Environment</a:t>
            </a:r>
            <a:r>
              <a:rPr lang="en-GB" dirty="0"/>
              <a:t> </a:t>
            </a:r>
          </a:p>
        </p:txBody>
      </p:sp>
      <p:sp>
        <p:nvSpPr>
          <p:cNvPr id="5" name="Slide Number Placeholder 4"/>
          <p:cNvSpPr>
            <a:spLocks noGrp="1"/>
          </p:cNvSpPr>
          <p:nvPr>
            <p:ph type="sldNum" sz="quarter" idx="12"/>
          </p:nvPr>
        </p:nvSpPr>
        <p:spPr/>
        <p:txBody>
          <a:bodyPr/>
          <a:lstStyle/>
          <a:p>
            <a:pPr>
              <a:defRPr/>
            </a:pPr>
            <a:fld id="{C317D537-76A8-4FD8-86CC-D96F43269404}" type="slidenum">
              <a:rPr lang="en-GB" smtClean="0"/>
              <a:pPr>
                <a:defRPr/>
              </a:pPr>
              <a:t>15</a:t>
            </a:fld>
            <a:endParaRPr lang="en-GB"/>
          </a:p>
        </p:txBody>
      </p:sp>
      <p:pic>
        <p:nvPicPr>
          <p:cNvPr id="15366" name="Picture 2"/>
          <p:cNvPicPr>
            <a:picLocks noChangeAspect="1" noChangeArrowheads="1"/>
          </p:cNvPicPr>
          <p:nvPr/>
        </p:nvPicPr>
        <p:blipFill>
          <a:blip r:embed="rId3" cstate="print"/>
          <a:srcRect/>
          <a:stretch>
            <a:fillRect/>
          </a:stretch>
        </p:blipFill>
        <p:spPr bwMode="auto">
          <a:xfrm>
            <a:off x="6210300" y="115888"/>
            <a:ext cx="2825750" cy="97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l"/>
            <a:r>
              <a:rPr lang="en-GB" smtClean="0"/>
              <a:t/>
            </a:r>
            <a:br>
              <a:rPr lang="en-GB" smtClean="0"/>
            </a:br>
            <a:r>
              <a:rPr lang="en-GB" smtClean="0">
                <a:latin typeface="Arial" charset="0"/>
                <a:cs typeface="Arial" charset="0"/>
              </a:rPr>
              <a:t>Scope of research</a:t>
            </a:r>
            <a:br>
              <a:rPr lang="en-GB" smtClean="0">
                <a:latin typeface="Arial" charset="0"/>
                <a:cs typeface="Arial" charset="0"/>
              </a:rPr>
            </a:br>
            <a:endParaRPr lang="en-GB" smtClean="0">
              <a:latin typeface="Arial" charset="0"/>
              <a:cs typeface="Arial" charset="0"/>
            </a:endParaRPr>
          </a:p>
        </p:txBody>
      </p:sp>
      <p:sp>
        <p:nvSpPr>
          <p:cNvPr id="3" name="Content Placeholder 2"/>
          <p:cNvSpPr>
            <a:spLocks noGrp="1"/>
          </p:cNvSpPr>
          <p:nvPr>
            <p:ph idx="1"/>
          </p:nvPr>
        </p:nvSpPr>
        <p:spPr/>
        <p:txBody>
          <a:bodyPr/>
          <a:lstStyle/>
          <a:p>
            <a:pPr>
              <a:defRPr/>
            </a:pPr>
            <a:r>
              <a:rPr lang="en-GB" sz="2800" dirty="0" smtClean="0">
                <a:solidFill>
                  <a:schemeClr val="tx1">
                    <a:lumMod val="65000"/>
                    <a:lumOff val="35000"/>
                  </a:schemeClr>
                </a:solidFill>
                <a:latin typeface="Arial" pitchFamily="34" charset="0"/>
                <a:cs typeface="Arial" pitchFamily="34" charset="0"/>
              </a:rPr>
              <a:t>Introduction and literature</a:t>
            </a:r>
          </a:p>
          <a:p>
            <a:pPr>
              <a:defRPr/>
            </a:pPr>
            <a:r>
              <a:rPr lang="en-GB" sz="2800" dirty="0" smtClean="0">
                <a:solidFill>
                  <a:schemeClr val="tx1">
                    <a:lumMod val="65000"/>
                    <a:lumOff val="35000"/>
                  </a:schemeClr>
                </a:solidFill>
                <a:latin typeface="Arial" pitchFamily="34" charset="0"/>
                <a:cs typeface="Arial" pitchFamily="34" charset="0"/>
              </a:rPr>
              <a:t>Significance of property market and institutional demands in China</a:t>
            </a:r>
          </a:p>
          <a:p>
            <a:pPr>
              <a:defRPr/>
            </a:pPr>
            <a:r>
              <a:rPr lang="en-GB" sz="2800" dirty="0" smtClean="0">
                <a:solidFill>
                  <a:schemeClr val="tx1">
                    <a:lumMod val="65000"/>
                    <a:lumOff val="35000"/>
                  </a:schemeClr>
                </a:solidFill>
                <a:latin typeface="Arial" pitchFamily="34" charset="0"/>
                <a:cs typeface="Arial" pitchFamily="34" charset="0"/>
              </a:rPr>
              <a:t>Progress on the launch of Chinese REITs</a:t>
            </a:r>
          </a:p>
          <a:p>
            <a:pPr>
              <a:defRPr/>
            </a:pPr>
            <a:r>
              <a:rPr lang="en-GB" sz="2800" dirty="0" smtClean="0">
                <a:solidFill>
                  <a:schemeClr val="tx1">
                    <a:lumMod val="65000"/>
                    <a:lumOff val="35000"/>
                  </a:schemeClr>
                </a:solidFill>
                <a:latin typeface="Arial" pitchFamily="34" charset="0"/>
                <a:cs typeface="Arial" pitchFamily="34" charset="0"/>
              </a:rPr>
              <a:t>Chinese REITs listing in Hong Kong and Singapore</a:t>
            </a:r>
          </a:p>
          <a:p>
            <a:pPr>
              <a:defRPr/>
            </a:pPr>
            <a:r>
              <a:rPr lang="en-GB" sz="2800" dirty="0" smtClean="0">
                <a:solidFill>
                  <a:schemeClr val="tx1">
                    <a:lumMod val="65000"/>
                    <a:lumOff val="35000"/>
                  </a:schemeClr>
                </a:solidFill>
                <a:latin typeface="Arial" pitchFamily="34" charset="0"/>
                <a:cs typeface="Arial" pitchFamily="34" charset="0"/>
              </a:rPr>
              <a:t>Characteristics of the Chinese Stock Markets</a:t>
            </a:r>
          </a:p>
          <a:p>
            <a:pPr>
              <a:defRPr/>
            </a:pPr>
            <a:r>
              <a:rPr lang="en-GB" sz="2800" dirty="0" smtClean="0">
                <a:solidFill>
                  <a:schemeClr val="tx1">
                    <a:lumMod val="65000"/>
                    <a:lumOff val="35000"/>
                  </a:schemeClr>
                </a:solidFill>
                <a:latin typeface="Arial" pitchFamily="34" charset="0"/>
                <a:cs typeface="Arial" pitchFamily="34" charset="0"/>
              </a:rPr>
              <a:t>Questionnaire survey and conclusions </a:t>
            </a:r>
          </a:p>
          <a:p>
            <a:pPr>
              <a:defRPr/>
            </a:pPr>
            <a:endParaRPr lang="en-GB" sz="2800" dirty="0" smtClean="0">
              <a:solidFill>
                <a:schemeClr val="tx1">
                  <a:lumMod val="65000"/>
                  <a:lumOff val="35000"/>
                </a:schemeClr>
              </a:solidFill>
              <a:latin typeface="Arial" pitchFamily="34" charset="0"/>
              <a:cs typeface="Arial" pitchFamily="34" charset="0"/>
            </a:endParaRPr>
          </a:p>
          <a:p>
            <a:pPr>
              <a:buFont typeface="Arial" charset="0"/>
              <a:buNone/>
              <a:defRPr/>
            </a:pPr>
            <a:r>
              <a:rPr lang="en-GB" sz="2800" dirty="0" smtClean="0"/>
              <a:t>  </a:t>
            </a:r>
            <a:endParaRPr lang="en-GB" sz="2800" dirty="0"/>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latin typeface="Arial" pitchFamily="34" charset="0"/>
                <a:cs typeface="Arial" pitchFamily="34" charset="0"/>
              </a:rPr>
              <a:t>School  of the Built Environment </a:t>
            </a:r>
          </a:p>
        </p:txBody>
      </p:sp>
      <p:sp>
        <p:nvSpPr>
          <p:cNvPr id="5" name="Slide Number Placeholder 4"/>
          <p:cNvSpPr>
            <a:spLocks noGrp="1"/>
          </p:cNvSpPr>
          <p:nvPr>
            <p:ph type="sldNum" sz="quarter" idx="12"/>
          </p:nvPr>
        </p:nvSpPr>
        <p:spPr/>
        <p:txBody>
          <a:bodyPr/>
          <a:lstStyle/>
          <a:p>
            <a:pPr>
              <a:defRPr/>
            </a:pPr>
            <a:fld id="{FCC918C9-A326-42ED-BD1E-54D8BBF1199D}" type="slidenum">
              <a:rPr lang="en-GB" smtClean="0"/>
              <a:pPr>
                <a:defRPr/>
              </a:pPr>
              <a:t>2</a:t>
            </a:fld>
            <a:endParaRPr lang="en-GB"/>
          </a:p>
        </p:txBody>
      </p:sp>
      <p:pic>
        <p:nvPicPr>
          <p:cNvPr id="3078" name="Picture 2"/>
          <p:cNvPicPr>
            <a:picLocks noChangeAspect="1" noChangeArrowheads="1"/>
          </p:cNvPicPr>
          <p:nvPr/>
        </p:nvPicPr>
        <p:blipFill>
          <a:blip r:embed="rId2" cstate="print"/>
          <a:srcRect/>
          <a:stretch>
            <a:fillRect/>
          </a:stretch>
        </p:blipFill>
        <p:spPr bwMode="auto">
          <a:xfrm>
            <a:off x="5634038" y="458788"/>
            <a:ext cx="2825750" cy="97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4925" y="44450"/>
            <a:ext cx="8229600" cy="1143000"/>
          </a:xfrm>
        </p:spPr>
        <p:txBody>
          <a:bodyPr/>
          <a:lstStyle/>
          <a:p>
            <a:pPr algn="l"/>
            <a:r>
              <a:rPr lang="en-GB" sz="3600" smtClean="0"/>
              <a:t/>
            </a:r>
            <a:br>
              <a:rPr lang="en-GB" sz="3600" smtClean="0"/>
            </a:br>
            <a:r>
              <a:rPr lang="en-GB" sz="3200" smtClean="0">
                <a:latin typeface="Arial" charset="0"/>
                <a:cs typeface="Arial" charset="0"/>
              </a:rPr>
              <a:t>Future growth in a global context </a:t>
            </a:r>
            <a:br>
              <a:rPr lang="en-GB" sz="3200" smtClean="0">
                <a:latin typeface="Arial" charset="0"/>
                <a:cs typeface="Arial" charset="0"/>
              </a:rPr>
            </a:br>
            <a:endParaRPr lang="en-GB" sz="3200" smtClean="0">
              <a:latin typeface="Arial" charset="0"/>
              <a:cs typeface="Arial" charset="0"/>
            </a:endParaRPr>
          </a:p>
        </p:txBody>
      </p:sp>
      <p:sp>
        <p:nvSpPr>
          <p:cNvPr id="3" name="Content Placeholder 2"/>
          <p:cNvSpPr>
            <a:spLocks noGrp="1"/>
          </p:cNvSpPr>
          <p:nvPr>
            <p:ph idx="1"/>
          </p:nvPr>
        </p:nvSpPr>
        <p:spPr/>
        <p:txBody>
          <a:bodyPr/>
          <a:lstStyle/>
          <a:p>
            <a:pPr>
              <a:defRPr/>
            </a:pPr>
            <a:endParaRPr lang="en-GB" sz="2800" dirty="0" smtClean="0">
              <a:solidFill>
                <a:schemeClr val="tx1">
                  <a:lumMod val="65000"/>
                  <a:lumOff val="35000"/>
                </a:schemeClr>
              </a:solidFill>
              <a:latin typeface="Arial" pitchFamily="34" charset="0"/>
              <a:cs typeface="Arial" pitchFamily="34" charset="0"/>
            </a:endParaRPr>
          </a:p>
          <a:p>
            <a:pPr>
              <a:buFont typeface="Arial" charset="0"/>
              <a:buNone/>
              <a:defRPr/>
            </a:pPr>
            <a:r>
              <a:rPr lang="en-GB" sz="2800" dirty="0" smtClean="0"/>
              <a:t>  </a:t>
            </a:r>
            <a:endParaRPr lang="en-GB" sz="2800" dirty="0"/>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latin typeface="Arial" pitchFamily="34" charset="0"/>
                <a:cs typeface="Arial" pitchFamily="34" charset="0"/>
              </a:rPr>
              <a:t>School  of the Built Environment</a:t>
            </a:r>
            <a:r>
              <a:rPr lang="en-GB" dirty="0"/>
              <a:t> </a:t>
            </a:r>
          </a:p>
        </p:txBody>
      </p:sp>
      <p:sp>
        <p:nvSpPr>
          <p:cNvPr id="5" name="Slide Number Placeholder 4"/>
          <p:cNvSpPr>
            <a:spLocks noGrp="1"/>
          </p:cNvSpPr>
          <p:nvPr>
            <p:ph type="sldNum" sz="quarter" idx="12"/>
          </p:nvPr>
        </p:nvSpPr>
        <p:spPr/>
        <p:txBody>
          <a:bodyPr/>
          <a:lstStyle/>
          <a:p>
            <a:pPr>
              <a:defRPr/>
            </a:pPr>
            <a:fld id="{687EB927-A195-48C6-83CA-078B0AC2C3A5}" type="slidenum">
              <a:rPr lang="en-GB" smtClean="0"/>
              <a:pPr>
                <a:defRPr/>
              </a:pPr>
              <a:t>3</a:t>
            </a:fld>
            <a:endParaRPr lang="en-GB"/>
          </a:p>
        </p:txBody>
      </p:sp>
      <p:pic>
        <p:nvPicPr>
          <p:cNvPr id="4102" name="Picture 2"/>
          <p:cNvPicPr>
            <a:picLocks noChangeAspect="1" noChangeArrowheads="1"/>
          </p:cNvPicPr>
          <p:nvPr/>
        </p:nvPicPr>
        <p:blipFill>
          <a:blip r:embed="rId2" cstate="print"/>
          <a:srcRect/>
          <a:stretch>
            <a:fillRect/>
          </a:stretch>
        </p:blipFill>
        <p:spPr bwMode="auto">
          <a:xfrm>
            <a:off x="6210300" y="44450"/>
            <a:ext cx="2825750" cy="977900"/>
          </a:xfrm>
          <a:prstGeom prst="rect">
            <a:avLst/>
          </a:prstGeom>
          <a:noFill/>
          <a:ln w="9525">
            <a:noFill/>
            <a:miter lim="800000"/>
            <a:headEnd/>
            <a:tailEnd/>
          </a:ln>
        </p:spPr>
      </p:pic>
      <p:pic>
        <p:nvPicPr>
          <p:cNvPr id="4103" name="Picture 6"/>
          <p:cNvPicPr>
            <a:picLocks noChangeAspect="1" noChangeArrowheads="1"/>
          </p:cNvPicPr>
          <p:nvPr/>
        </p:nvPicPr>
        <p:blipFill>
          <a:blip r:embed="rId3" cstate="print"/>
          <a:srcRect/>
          <a:stretch>
            <a:fillRect/>
          </a:stretch>
        </p:blipFill>
        <p:spPr bwMode="auto">
          <a:xfrm>
            <a:off x="1116013" y="1125538"/>
            <a:ext cx="6480175" cy="4679950"/>
          </a:xfrm>
          <a:prstGeom prst="rect">
            <a:avLst/>
          </a:prstGeom>
          <a:noFill/>
          <a:ln w="9525">
            <a:noFill/>
            <a:miter lim="800000"/>
            <a:headEnd/>
            <a:tailEnd/>
          </a:ln>
        </p:spPr>
      </p:pic>
      <p:sp>
        <p:nvSpPr>
          <p:cNvPr id="4104" name="Rectangle 1"/>
          <p:cNvSpPr>
            <a:spLocks noChangeArrowheads="1"/>
          </p:cNvSpPr>
          <p:nvPr/>
        </p:nvSpPr>
        <p:spPr bwMode="auto">
          <a:xfrm>
            <a:off x="1116013" y="5876925"/>
            <a:ext cx="3963987" cy="246063"/>
          </a:xfrm>
          <a:prstGeom prst="rect">
            <a:avLst/>
          </a:prstGeom>
          <a:noFill/>
          <a:ln w="9525">
            <a:noFill/>
            <a:miter lim="800000"/>
            <a:headEnd/>
            <a:tailEnd/>
          </a:ln>
        </p:spPr>
        <p:txBody>
          <a:bodyPr wrap="none" anchor="ctr">
            <a:spAutoFit/>
          </a:bodyPr>
          <a:lstStyle/>
          <a:p>
            <a:pPr algn="just" eaLnBrk="0" hangingPunct="0"/>
            <a:r>
              <a:rPr lang="en-GB" sz="1000" i="1">
                <a:ea typeface="Calibri" pitchFamily="34" charset="0"/>
                <a:cs typeface="Arial" charset="0"/>
              </a:rPr>
              <a:t>Source: EIU, IMF, Pramerica Real Estate Investors Research 2010</a:t>
            </a:r>
            <a:endParaRPr lang="en-GB">
              <a:ea typeface="Calibri" pitchFamily="34"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pPr algn="l">
              <a:defRPr/>
            </a:pPr>
            <a:r>
              <a:rPr lang="en-GB" dirty="0" smtClean="0"/>
              <a:t/>
            </a:r>
            <a:br>
              <a:rPr lang="en-GB" dirty="0" smtClean="0"/>
            </a:br>
            <a:r>
              <a:rPr lang="en-GB" sz="4000" dirty="0" smtClean="0">
                <a:solidFill>
                  <a:schemeClr val="tx1">
                    <a:lumMod val="65000"/>
                    <a:lumOff val="35000"/>
                  </a:schemeClr>
                </a:solidFill>
                <a:latin typeface="Arial" pitchFamily="34" charset="0"/>
                <a:cs typeface="Arial" pitchFamily="34" charset="0"/>
              </a:rPr>
              <a:t>The rise of institutional investors</a:t>
            </a:r>
            <a:br>
              <a:rPr lang="en-GB" sz="4000" dirty="0" smtClean="0">
                <a:solidFill>
                  <a:schemeClr val="tx1">
                    <a:lumMod val="65000"/>
                    <a:lumOff val="35000"/>
                  </a:schemeClr>
                </a:solidFill>
                <a:latin typeface="Arial" pitchFamily="34" charset="0"/>
                <a:cs typeface="Arial" pitchFamily="34" charset="0"/>
              </a:rPr>
            </a:br>
            <a:endParaRPr lang="en-GB" sz="4000" dirty="0">
              <a:solidFill>
                <a:schemeClr val="tx1">
                  <a:lumMod val="65000"/>
                  <a:lumOff val="35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3773488"/>
          </a:xfrm>
        </p:spPr>
        <p:txBody>
          <a:bodyPr/>
          <a:lstStyle/>
          <a:p>
            <a:pPr>
              <a:defRPr/>
            </a:pPr>
            <a:endParaRPr lang="en-GB" sz="2800" dirty="0" smtClean="0">
              <a:solidFill>
                <a:schemeClr val="tx1">
                  <a:lumMod val="65000"/>
                  <a:lumOff val="35000"/>
                </a:schemeClr>
              </a:solidFill>
              <a:latin typeface="Arial" pitchFamily="34" charset="0"/>
              <a:cs typeface="Arial" pitchFamily="34" charset="0"/>
            </a:endParaRPr>
          </a:p>
          <a:p>
            <a:pPr>
              <a:buFont typeface="Arial" charset="0"/>
              <a:buNone/>
              <a:defRPr/>
            </a:pPr>
            <a:r>
              <a:rPr lang="en-GB" sz="2800" dirty="0" smtClean="0"/>
              <a:t>  </a:t>
            </a:r>
            <a:endParaRPr lang="en-GB" sz="2800" dirty="0"/>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latin typeface="Arial" pitchFamily="34" charset="0"/>
                <a:cs typeface="Arial" pitchFamily="34" charset="0"/>
              </a:rPr>
              <a:t>School  of the Built Environment </a:t>
            </a:r>
          </a:p>
        </p:txBody>
      </p:sp>
      <p:sp>
        <p:nvSpPr>
          <p:cNvPr id="5" name="Slide Number Placeholder 4"/>
          <p:cNvSpPr>
            <a:spLocks noGrp="1"/>
          </p:cNvSpPr>
          <p:nvPr>
            <p:ph type="sldNum" sz="quarter" idx="12"/>
          </p:nvPr>
        </p:nvSpPr>
        <p:spPr/>
        <p:txBody>
          <a:bodyPr/>
          <a:lstStyle/>
          <a:p>
            <a:pPr>
              <a:defRPr/>
            </a:pPr>
            <a:fld id="{F049A83D-2EBC-4F3C-9EDC-B6596EA1B060}" type="slidenum">
              <a:rPr lang="en-GB" smtClean="0"/>
              <a:pPr>
                <a:defRPr/>
              </a:pPr>
              <a:t>4</a:t>
            </a:fld>
            <a:endParaRPr lang="en-GB"/>
          </a:p>
        </p:txBody>
      </p:sp>
      <p:pic>
        <p:nvPicPr>
          <p:cNvPr id="5126" name="Picture 2"/>
          <p:cNvPicPr>
            <a:picLocks noChangeAspect="1" noChangeArrowheads="1"/>
          </p:cNvPicPr>
          <p:nvPr/>
        </p:nvPicPr>
        <p:blipFill>
          <a:blip r:embed="rId2" cstate="print"/>
          <a:srcRect/>
          <a:stretch>
            <a:fillRect/>
          </a:stretch>
        </p:blipFill>
        <p:spPr bwMode="auto">
          <a:xfrm>
            <a:off x="6300788" y="44450"/>
            <a:ext cx="2825750" cy="977900"/>
          </a:xfrm>
          <a:prstGeom prst="rect">
            <a:avLst/>
          </a:prstGeom>
          <a:noFill/>
          <a:ln w="9525">
            <a:noFill/>
            <a:miter lim="800000"/>
            <a:headEnd/>
            <a:tailEnd/>
          </a:ln>
        </p:spPr>
      </p:pic>
      <p:pic>
        <p:nvPicPr>
          <p:cNvPr id="5127" name="Picture 6"/>
          <p:cNvPicPr>
            <a:picLocks noChangeAspect="1" noChangeArrowheads="1"/>
          </p:cNvPicPr>
          <p:nvPr/>
        </p:nvPicPr>
        <p:blipFill>
          <a:blip r:embed="rId3" cstate="print"/>
          <a:srcRect/>
          <a:stretch>
            <a:fillRect/>
          </a:stretch>
        </p:blipFill>
        <p:spPr bwMode="auto">
          <a:xfrm>
            <a:off x="827088" y="2349500"/>
            <a:ext cx="4032944" cy="2663825"/>
          </a:xfrm>
          <a:prstGeom prst="rect">
            <a:avLst/>
          </a:prstGeom>
          <a:noFill/>
          <a:ln w="9525">
            <a:noFill/>
            <a:miter lim="800000"/>
            <a:headEnd/>
            <a:tailEnd/>
          </a:ln>
        </p:spPr>
      </p:pic>
      <p:pic>
        <p:nvPicPr>
          <p:cNvPr id="5128" name="Picture 7"/>
          <p:cNvPicPr>
            <a:picLocks noChangeAspect="1" noChangeArrowheads="1"/>
          </p:cNvPicPr>
          <p:nvPr/>
        </p:nvPicPr>
        <p:blipFill>
          <a:blip r:embed="rId4" cstate="print"/>
          <a:srcRect/>
          <a:stretch>
            <a:fillRect/>
          </a:stretch>
        </p:blipFill>
        <p:spPr bwMode="auto">
          <a:xfrm>
            <a:off x="4643438" y="2420938"/>
            <a:ext cx="4033018" cy="2520950"/>
          </a:xfrm>
          <a:prstGeom prst="rect">
            <a:avLst/>
          </a:prstGeom>
          <a:noFill/>
          <a:ln w="9525">
            <a:noFill/>
            <a:miter lim="800000"/>
            <a:headEnd/>
            <a:tailEnd/>
          </a:ln>
        </p:spPr>
      </p:pic>
      <p:sp>
        <p:nvSpPr>
          <p:cNvPr id="5129" name="Rectangle 1"/>
          <p:cNvSpPr>
            <a:spLocks noChangeArrowheads="1"/>
          </p:cNvSpPr>
          <p:nvPr/>
        </p:nvSpPr>
        <p:spPr bwMode="auto">
          <a:xfrm>
            <a:off x="1331913" y="5589588"/>
            <a:ext cx="2674937" cy="246062"/>
          </a:xfrm>
          <a:prstGeom prst="rect">
            <a:avLst/>
          </a:prstGeom>
          <a:noFill/>
          <a:ln w="9525">
            <a:noFill/>
            <a:miter lim="800000"/>
            <a:headEnd/>
            <a:tailEnd/>
          </a:ln>
        </p:spPr>
        <p:txBody>
          <a:bodyPr wrap="none" anchor="ctr">
            <a:spAutoFit/>
          </a:bodyPr>
          <a:lstStyle/>
          <a:p>
            <a:pPr algn="just" eaLnBrk="0" hangingPunct="0"/>
            <a:r>
              <a:rPr lang="en-GB" sz="1000">
                <a:ea typeface="Calibri" pitchFamily="34" charset="0"/>
                <a:cs typeface="Arial" charset="0"/>
              </a:rPr>
              <a:t>Source: Jones Lang LaSalle Research 2009</a:t>
            </a:r>
            <a:endParaRPr lang="en-GB">
              <a:ea typeface="Calibri" pitchFamily="34"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8313" y="908050"/>
            <a:ext cx="8675687" cy="1143000"/>
          </a:xfrm>
        </p:spPr>
        <p:txBody>
          <a:bodyPr/>
          <a:lstStyle/>
          <a:p>
            <a:pPr algn="l"/>
            <a:r>
              <a:rPr lang="en-GB" sz="3200" smtClean="0"/>
              <a:t>REITs: Will they be a substitute for direct property?</a:t>
            </a:r>
          </a:p>
        </p:txBody>
      </p:sp>
      <p:sp>
        <p:nvSpPr>
          <p:cNvPr id="3" name="Content Placeholder 2"/>
          <p:cNvSpPr>
            <a:spLocks noGrp="1"/>
          </p:cNvSpPr>
          <p:nvPr>
            <p:ph idx="1"/>
          </p:nvPr>
        </p:nvSpPr>
        <p:spPr>
          <a:xfrm>
            <a:off x="457200" y="1268413"/>
            <a:ext cx="8229600" cy="4094162"/>
          </a:xfrm>
        </p:spPr>
        <p:txBody>
          <a:bodyPr/>
          <a:lstStyle/>
          <a:p>
            <a:pPr>
              <a:defRPr/>
            </a:pPr>
            <a:endParaRPr lang="en-GB" sz="2800" dirty="0" smtClean="0">
              <a:solidFill>
                <a:schemeClr val="tx1">
                  <a:lumMod val="65000"/>
                  <a:lumOff val="35000"/>
                </a:schemeClr>
              </a:solidFill>
              <a:latin typeface="Arial" pitchFamily="34" charset="0"/>
              <a:cs typeface="Arial" pitchFamily="34" charset="0"/>
            </a:endParaRPr>
          </a:p>
          <a:p>
            <a:pPr>
              <a:defRPr/>
            </a:pPr>
            <a:r>
              <a:rPr lang="en-GB" sz="2800" dirty="0" smtClean="0">
                <a:solidFill>
                  <a:schemeClr val="tx1">
                    <a:lumMod val="50000"/>
                    <a:lumOff val="50000"/>
                  </a:schemeClr>
                </a:solidFill>
                <a:latin typeface="Arial" pitchFamily="34" charset="0"/>
                <a:cs typeface="Arial" pitchFamily="34" charset="0"/>
              </a:rPr>
              <a:t>The literature has established that REIT returns are affected not only by their underlying property asset returns but also by stock market volatility.</a:t>
            </a:r>
          </a:p>
          <a:p>
            <a:pPr>
              <a:defRPr/>
            </a:pPr>
            <a:r>
              <a:rPr lang="en-GB" sz="2800" dirty="0" smtClean="0">
                <a:solidFill>
                  <a:schemeClr val="tx1">
                    <a:lumMod val="50000"/>
                    <a:lumOff val="50000"/>
                  </a:schemeClr>
                </a:solidFill>
                <a:latin typeface="Arial" pitchFamily="34" charset="0"/>
                <a:cs typeface="Arial" pitchFamily="34" charset="0"/>
              </a:rPr>
              <a:t>In China, there was no evidence to suggest that property companies Granger-causing the performance </a:t>
            </a:r>
            <a:r>
              <a:rPr lang="en-GB" sz="2800" smtClean="0">
                <a:solidFill>
                  <a:schemeClr val="tx1">
                    <a:lumMod val="50000"/>
                    <a:lumOff val="50000"/>
                  </a:schemeClr>
                </a:solidFill>
                <a:latin typeface="Arial" pitchFamily="34" charset="0"/>
                <a:cs typeface="Arial" pitchFamily="34" charset="0"/>
              </a:rPr>
              <a:t>of </a:t>
            </a:r>
            <a:r>
              <a:rPr lang="en-GB" sz="2800" smtClean="0">
                <a:solidFill>
                  <a:schemeClr val="tx1">
                    <a:lumMod val="50000"/>
                    <a:lumOff val="50000"/>
                  </a:schemeClr>
                </a:solidFill>
                <a:latin typeface="Arial" pitchFamily="34" charset="0"/>
                <a:cs typeface="Arial" pitchFamily="34" charset="0"/>
              </a:rPr>
              <a:t>property </a:t>
            </a:r>
            <a:r>
              <a:rPr lang="en-GB" sz="2800" dirty="0" smtClean="0">
                <a:solidFill>
                  <a:schemeClr val="tx1">
                    <a:lumMod val="50000"/>
                    <a:lumOff val="50000"/>
                  </a:schemeClr>
                </a:solidFill>
                <a:latin typeface="Arial" pitchFamily="34" charset="0"/>
                <a:cs typeface="Arial" pitchFamily="34" charset="0"/>
              </a:rPr>
              <a:t>markets, it indicated opportunities existed separately within direct and indirect property (Newell et al, 2005 and 2009)</a:t>
            </a:r>
          </a:p>
          <a:p>
            <a:pPr>
              <a:buFont typeface="Arial" charset="0"/>
              <a:buNone/>
              <a:defRPr/>
            </a:pPr>
            <a:endParaRPr lang="en-GB" sz="2800" dirty="0"/>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latin typeface="Arial" pitchFamily="34" charset="0"/>
                <a:cs typeface="Arial" pitchFamily="34" charset="0"/>
              </a:rPr>
              <a:t>School  of the Built Environment </a:t>
            </a:r>
          </a:p>
        </p:txBody>
      </p:sp>
      <p:sp>
        <p:nvSpPr>
          <p:cNvPr id="5" name="Slide Number Placeholder 4"/>
          <p:cNvSpPr>
            <a:spLocks noGrp="1"/>
          </p:cNvSpPr>
          <p:nvPr>
            <p:ph type="sldNum" sz="quarter" idx="12"/>
          </p:nvPr>
        </p:nvSpPr>
        <p:spPr/>
        <p:txBody>
          <a:bodyPr/>
          <a:lstStyle/>
          <a:p>
            <a:pPr>
              <a:defRPr/>
            </a:pPr>
            <a:fld id="{38B427D3-3B15-42FD-8534-B1CF01FD2EFA}" type="slidenum">
              <a:rPr lang="en-GB" smtClean="0"/>
              <a:pPr>
                <a:defRPr/>
              </a:pPr>
              <a:t>5</a:t>
            </a:fld>
            <a:endParaRPr lang="en-GB"/>
          </a:p>
        </p:txBody>
      </p:sp>
      <p:pic>
        <p:nvPicPr>
          <p:cNvPr id="6150" name="Picture 2"/>
          <p:cNvPicPr>
            <a:picLocks noChangeAspect="1" noChangeArrowheads="1"/>
          </p:cNvPicPr>
          <p:nvPr/>
        </p:nvPicPr>
        <p:blipFill>
          <a:blip r:embed="rId2" cstate="print"/>
          <a:srcRect/>
          <a:stretch>
            <a:fillRect/>
          </a:stretch>
        </p:blipFill>
        <p:spPr bwMode="auto">
          <a:xfrm>
            <a:off x="6210300" y="188913"/>
            <a:ext cx="2825750" cy="97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65175"/>
            <a:ext cx="8229600" cy="1143000"/>
          </a:xfrm>
        </p:spPr>
        <p:txBody>
          <a:bodyPr/>
          <a:lstStyle/>
          <a:p>
            <a:pPr algn="l"/>
            <a:r>
              <a:rPr lang="en-GB" sz="3400" smtClean="0">
                <a:latin typeface="Arial" charset="0"/>
                <a:cs typeface="Arial" charset="0"/>
              </a:rPr>
              <a:t>REITs with Chinese property components</a:t>
            </a:r>
          </a:p>
        </p:txBody>
      </p:sp>
      <p:sp>
        <p:nvSpPr>
          <p:cNvPr id="3" name="Content Placeholder 2"/>
          <p:cNvSpPr>
            <a:spLocks noGrp="1"/>
          </p:cNvSpPr>
          <p:nvPr>
            <p:ph idx="1"/>
          </p:nvPr>
        </p:nvSpPr>
        <p:spPr/>
        <p:txBody>
          <a:bodyPr/>
          <a:lstStyle/>
          <a:p>
            <a:pPr>
              <a:defRPr/>
            </a:pPr>
            <a:endParaRPr lang="en-GB" sz="2800" dirty="0" smtClean="0">
              <a:solidFill>
                <a:schemeClr val="tx1">
                  <a:lumMod val="65000"/>
                  <a:lumOff val="35000"/>
                </a:schemeClr>
              </a:solidFill>
              <a:latin typeface="Arial" pitchFamily="34" charset="0"/>
              <a:cs typeface="Arial" pitchFamily="34" charset="0"/>
            </a:endParaRPr>
          </a:p>
          <a:p>
            <a:pPr>
              <a:buFont typeface="Arial" charset="0"/>
              <a:buNone/>
              <a:defRPr/>
            </a:pPr>
            <a:r>
              <a:rPr lang="en-GB" sz="2800" dirty="0" smtClean="0"/>
              <a:t>  </a:t>
            </a:r>
            <a:endParaRPr lang="en-GB" sz="2800" dirty="0"/>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latin typeface="Arial" pitchFamily="34" charset="0"/>
                <a:cs typeface="Arial" pitchFamily="34" charset="0"/>
              </a:rPr>
              <a:t>School  of the Built Environment </a:t>
            </a:r>
          </a:p>
        </p:txBody>
      </p:sp>
      <p:sp>
        <p:nvSpPr>
          <p:cNvPr id="5" name="Slide Number Placeholder 4"/>
          <p:cNvSpPr>
            <a:spLocks noGrp="1"/>
          </p:cNvSpPr>
          <p:nvPr>
            <p:ph type="sldNum" sz="quarter" idx="12"/>
          </p:nvPr>
        </p:nvSpPr>
        <p:spPr/>
        <p:txBody>
          <a:bodyPr/>
          <a:lstStyle/>
          <a:p>
            <a:pPr>
              <a:defRPr/>
            </a:pPr>
            <a:fld id="{924B272E-0415-41B1-97AE-911A6FCBA2B5}" type="slidenum">
              <a:rPr lang="en-GB" smtClean="0"/>
              <a:pPr>
                <a:defRPr/>
              </a:pPr>
              <a:t>6</a:t>
            </a:fld>
            <a:endParaRPr lang="en-GB"/>
          </a:p>
        </p:txBody>
      </p:sp>
      <p:pic>
        <p:nvPicPr>
          <p:cNvPr id="7174" name="Picture 2"/>
          <p:cNvPicPr>
            <a:picLocks noChangeAspect="1" noChangeArrowheads="1"/>
          </p:cNvPicPr>
          <p:nvPr/>
        </p:nvPicPr>
        <p:blipFill>
          <a:blip r:embed="rId2" cstate="print"/>
          <a:srcRect/>
          <a:stretch>
            <a:fillRect/>
          </a:stretch>
        </p:blipFill>
        <p:spPr bwMode="auto">
          <a:xfrm>
            <a:off x="6300788" y="147638"/>
            <a:ext cx="2825750" cy="977900"/>
          </a:xfrm>
          <a:prstGeom prst="rect">
            <a:avLst/>
          </a:prstGeom>
          <a:noFill/>
          <a:ln w="9525">
            <a:noFill/>
            <a:miter lim="800000"/>
            <a:headEnd/>
            <a:tailEnd/>
          </a:ln>
        </p:spPr>
      </p:pic>
      <p:pic>
        <p:nvPicPr>
          <p:cNvPr id="7175" name="Picture 6"/>
          <p:cNvPicPr>
            <a:picLocks noChangeAspect="1" noChangeArrowheads="1"/>
          </p:cNvPicPr>
          <p:nvPr/>
        </p:nvPicPr>
        <p:blipFill>
          <a:blip r:embed="rId3" cstate="print"/>
          <a:srcRect/>
          <a:stretch>
            <a:fillRect/>
          </a:stretch>
        </p:blipFill>
        <p:spPr bwMode="auto">
          <a:xfrm>
            <a:off x="755650" y="1773238"/>
            <a:ext cx="7632700" cy="3527425"/>
          </a:xfrm>
          <a:prstGeom prst="rect">
            <a:avLst/>
          </a:prstGeom>
          <a:noFill/>
          <a:ln w="9525">
            <a:noFill/>
            <a:miter lim="800000"/>
            <a:headEnd/>
            <a:tailEnd/>
          </a:ln>
        </p:spPr>
      </p:pic>
      <p:sp>
        <p:nvSpPr>
          <p:cNvPr id="7176" name="Rectangle 1"/>
          <p:cNvSpPr>
            <a:spLocks noChangeArrowheads="1"/>
          </p:cNvSpPr>
          <p:nvPr/>
        </p:nvSpPr>
        <p:spPr bwMode="auto">
          <a:xfrm>
            <a:off x="755650" y="5661025"/>
            <a:ext cx="4541838" cy="246063"/>
          </a:xfrm>
          <a:prstGeom prst="rect">
            <a:avLst/>
          </a:prstGeom>
          <a:noFill/>
          <a:ln w="9525">
            <a:noFill/>
            <a:miter lim="800000"/>
            <a:headEnd/>
            <a:tailEnd/>
          </a:ln>
        </p:spPr>
        <p:txBody>
          <a:bodyPr wrap="none" anchor="ctr">
            <a:spAutoFit/>
          </a:bodyPr>
          <a:lstStyle/>
          <a:p>
            <a:pPr algn="just" eaLnBrk="0" hangingPunct="0"/>
            <a:r>
              <a:rPr lang="en-GB" sz="1000">
                <a:ea typeface="Calibri" pitchFamily="34" charset="0"/>
                <a:cs typeface="Arial" charset="0"/>
              </a:rPr>
              <a:t>Source: companies’ websites, Whiting (2006) and Jones Lang LaSalle (2009)</a:t>
            </a:r>
            <a:endParaRPr lang="en-GB">
              <a:ea typeface="Calibri" pitchFamily="34"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a:r>
              <a:rPr lang="en-GB" smtClean="0"/>
              <a:t/>
            </a:r>
            <a:br>
              <a:rPr lang="en-GB" smtClean="0"/>
            </a:br>
            <a:r>
              <a:rPr lang="en-GB" smtClean="0"/>
              <a:t/>
            </a:r>
            <a:br>
              <a:rPr lang="en-GB" smtClean="0"/>
            </a:br>
            <a:endParaRPr lang="en-GB" smtClean="0"/>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t>School  of the Built Environment </a:t>
            </a:r>
          </a:p>
        </p:txBody>
      </p:sp>
      <p:sp>
        <p:nvSpPr>
          <p:cNvPr id="5" name="Slide Number Placeholder 4"/>
          <p:cNvSpPr>
            <a:spLocks noGrp="1"/>
          </p:cNvSpPr>
          <p:nvPr>
            <p:ph type="sldNum" sz="quarter" idx="12"/>
          </p:nvPr>
        </p:nvSpPr>
        <p:spPr/>
        <p:txBody>
          <a:bodyPr/>
          <a:lstStyle/>
          <a:p>
            <a:pPr>
              <a:defRPr/>
            </a:pPr>
            <a:fld id="{BE4242B6-586A-41CD-8E59-64508066E81F}" type="slidenum">
              <a:rPr lang="en-GB" smtClean="0"/>
              <a:pPr>
                <a:defRPr/>
              </a:pPr>
              <a:t>7</a:t>
            </a:fld>
            <a:endParaRPr lang="en-GB"/>
          </a:p>
        </p:txBody>
      </p:sp>
      <p:pic>
        <p:nvPicPr>
          <p:cNvPr id="8197" name="Picture 2"/>
          <p:cNvPicPr>
            <a:picLocks noChangeAspect="1" noChangeArrowheads="1"/>
          </p:cNvPicPr>
          <p:nvPr/>
        </p:nvPicPr>
        <p:blipFill>
          <a:blip r:embed="rId3" cstate="print"/>
          <a:srcRect/>
          <a:stretch>
            <a:fillRect/>
          </a:stretch>
        </p:blipFill>
        <p:spPr bwMode="auto">
          <a:xfrm>
            <a:off x="5634038" y="458788"/>
            <a:ext cx="2825750" cy="977900"/>
          </a:xfrm>
          <a:prstGeom prst="rect">
            <a:avLst/>
          </a:prstGeom>
          <a:noFill/>
          <a:ln w="9525">
            <a:noFill/>
            <a:miter lim="800000"/>
            <a:headEnd/>
            <a:tailEnd/>
          </a:ln>
        </p:spPr>
      </p:pic>
      <p:pic>
        <p:nvPicPr>
          <p:cNvPr id="8198" name="Picture 6" descr="Woman with bulbble.jpg"/>
          <p:cNvPicPr>
            <a:picLocks noChangeAspect="1"/>
          </p:cNvPicPr>
          <p:nvPr/>
        </p:nvPicPr>
        <p:blipFill>
          <a:blip r:embed="rId4" cstate="print"/>
          <a:srcRect/>
          <a:stretch>
            <a:fillRect/>
          </a:stretch>
        </p:blipFill>
        <p:spPr bwMode="auto">
          <a:xfrm>
            <a:off x="404813" y="3935413"/>
            <a:ext cx="4095750" cy="2733675"/>
          </a:xfrm>
          <a:prstGeom prst="rect">
            <a:avLst/>
          </a:prstGeom>
          <a:noFill/>
          <a:ln w="9525">
            <a:noFill/>
            <a:miter lim="800000"/>
            <a:headEnd/>
            <a:tailEnd/>
          </a:ln>
        </p:spPr>
      </p:pic>
      <p:pic>
        <p:nvPicPr>
          <p:cNvPr id="8199" name="Picture 9" descr="shagnhai-stock-exchange Old man.jpg"/>
          <p:cNvPicPr>
            <a:picLocks noChangeAspect="1"/>
          </p:cNvPicPr>
          <p:nvPr/>
        </p:nvPicPr>
        <p:blipFill>
          <a:blip r:embed="rId5" cstate="print"/>
          <a:srcRect/>
          <a:stretch>
            <a:fillRect/>
          </a:stretch>
        </p:blipFill>
        <p:spPr bwMode="auto">
          <a:xfrm>
            <a:off x="320675" y="-315913"/>
            <a:ext cx="3314700" cy="4191001"/>
          </a:xfrm>
          <a:prstGeom prst="rect">
            <a:avLst/>
          </a:prstGeom>
          <a:noFill/>
          <a:ln w="9525">
            <a:noFill/>
            <a:miter lim="800000"/>
            <a:headEnd/>
            <a:tailEnd/>
          </a:ln>
        </p:spPr>
      </p:pic>
      <p:pic>
        <p:nvPicPr>
          <p:cNvPr id="8200" name="Picture 10" descr="Stock Exchange.jpg"/>
          <p:cNvPicPr>
            <a:picLocks noChangeAspect="1"/>
          </p:cNvPicPr>
          <p:nvPr/>
        </p:nvPicPr>
        <p:blipFill>
          <a:blip r:embed="rId6" cstate="print"/>
          <a:srcRect/>
          <a:stretch>
            <a:fillRect/>
          </a:stretch>
        </p:blipFill>
        <p:spPr bwMode="auto">
          <a:xfrm>
            <a:off x="4535488" y="3933825"/>
            <a:ext cx="3997325" cy="2735263"/>
          </a:xfrm>
          <a:prstGeom prst="rect">
            <a:avLst/>
          </a:prstGeom>
          <a:noFill/>
          <a:ln w="9525">
            <a:noFill/>
            <a:miter lim="800000"/>
            <a:headEnd/>
            <a:tailEnd/>
          </a:ln>
        </p:spPr>
      </p:pic>
      <p:pic>
        <p:nvPicPr>
          <p:cNvPr id="8201" name="Picture 1"/>
          <p:cNvPicPr>
            <a:picLocks noGrp="1" noChangeAspect="1" noChangeArrowheads="1"/>
          </p:cNvPicPr>
          <p:nvPr>
            <p:ph idx="1"/>
          </p:nvPr>
        </p:nvPicPr>
        <p:blipFill>
          <a:blip r:embed="rId7" cstate="print"/>
          <a:srcRect/>
          <a:stretch>
            <a:fillRect/>
          </a:stretch>
        </p:blipFill>
        <p:spPr>
          <a:xfrm>
            <a:off x="3646488" y="-26988"/>
            <a:ext cx="4886325" cy="3922713"/>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a:r>
              <a:rPr lang="en-GB" smtClean="0"/>
              <a:t/>
            </a:r>
            <a:br>
              <a:rPr lang="en-GB" smtClean="0"/>
            </a:br>
            <a:r>
              <a:rPr lang="en-GB" sz="4000" smtClean="0"/>
              <a:t>Weekly Volatilities Ranges</a:t>
            </a:r>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latin typeface="Arial" pitchFamily="34" charset="0"/>
                <a:cs typeface="Arial" pitchFamily="34" charset="0"/>
              </a:rPr>
              <a:t>School  of the Built Environment</a:t>
            </a:r>
            <a:r>
              <a:rPr lang="en-GB" dirty="0"/>
              <a:t> </a:t>
            </a:r>
          </a:p>
        </p:txBody>
      </p:sp>
      <p:sp>
        <p:nvSpPr>
          <p:cNvPr id="5" name="Slide Number Placeholder 4"/>
          <p:cNvSpPr>
            <a:spLocks noGrp="1"/>
          </p:cNvSpPr>
          <p:nvPr>
            <p:ph type="sldNum" sz="quarter" idx="12"/>
          </p:nvPr>
        </p:nvSpPr>
        <p:spPr/>
        <p:txBody>
          <a:bodyPr/>
          <a:lstStyle/>
          <a:p>
            <a:pPr>
              <a:defRPr/>
            </a:pPr>
            <a:fld id="{4F47CC3B-259B-492A-837A-D19533F96976}" type="slidenum">
              <a:rPr lang="en-GB" smtClean="0"/>
              <a:pPr>
                <a:defRPr/>
              </a:pPr>
              <a:t>8</a:t>
            </a:fld>
            <a:endParaRPr lang="en-GB"/>
          </a:p>
        </p:txBody>
      </p:sp>
      <p:pic>
        <p:nvPicPr>
          <p:cNvPr id="10245" name="Picture 2"/>
          <p:cNvPicPr>
            <a:picLocks noChangeAspect="1" noChangeArrowheads="1"/>
          </p:cNvPicPr>
          <p:nvPr/>
        </p:nvPicPr>
        <p:blipFill>
          <a:blip r:embed="rId2" cstate="print"/>
          <a:srcRect/>
          <a:stretch>
            <a:fillRect/>
          </a:stretch>
        </p:blipFill>
        <p:spPr bwMode="auto">
          <a:xfrm>
            <a:off x="6210300" y="115888"/>
            <a:ext cx="2825750" cy="977900"/>
          </a:xfrm>
          <a:prstGeom prst="rect">
            <a:avLst/>
          </a:prstGeom>
          <a:noFill/>
          <a:ln w="9525">
            <a:noFill/>
            <a:miter lim="800000"/>
            <a:headEnd/>
            <a:tailEnd/>
          </a:ln>
        </p:spPr>
      </p:pic>
      <p:pic>
        <p:nvPicPr>
          <p:cNvPr id="10246" name="Picture 1"/>
          <p:cNvPicPr>
            <a:picLocks noGrp="1" noChangeAspect="1" noChangeArrowheads="1"/>
          </p:cNvPicPr>
          <p:nvPr>
            <p:ph idx="1"/>
          </p:nvPr>
        </p:nvPicPr>
        <p:blipFill>
          <a:blip r:embed="rId3" cstate="print"/>
          <a:srcRect/>
          <a:stretch>
            <a:fillRect/>
          </a:stretch>
        </p:blipFill>
        <p:spPr>
          <a:xfrm>
            <a:off x="1152525" y="1628775"/>
            <a:ext cx="7164388" cy="4681538"/>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60350"/>
            <a:ext cx="8229600" cy="1143000"/>
          </a:xfrm>
        </p:spPr>
        <p:txBody>
          <a:bodyPr/>
          <a:lstStyle/>
          <a:p>
            <a:pPr algn="l">
              <a:defRPr/>
            </a:pPr>
            <a:r>
              <a:rPr lang="en-GB" sz="3200" dirty="0" smtClean="0">
                <a:solidFill>
                  <a:schemeClr val="tx1">
                    <a:lumMod val="65000"/>
                    <a:lumOff val="35000"/>
                  </a:schemeClr>
                </a:solidFill>
                <a:latin typeface="Arial" pitchFamily="34" charset="0"/>
                <a:cs typeface="Arial" pitchFamily="34" charset="0"/>
              </a:rPr>
              <a:t>Questionnaire survey and results</a:t>
            </a:r>
            <a:endParaRPr lang="en-GB" sz="3200" dirty="0"/>
          </a:p>
        </p:txBody>
      </p:sp>
      <p:sp>
        <p:nvSpPr>
          <p:cNvPr id="3" name="Content Placeholder 2"/>
          <p:cNvSpPr>
            <a:spLocks noGrp="1"/>
          </p:cNvSpPr>
          <p:nvPr>
            <p:ph idx="1"/>
          </p:nvPr>
        </p:nvSpPr>
        <p:spPr>
          <a:xfrm>
            <a:off x="457200" y="1341438"/>
            <a:ext cx="8229600" cy="4525962"/>
          </a:xfrm>
        </p:spPr>
        <p:txBody>
          <a:bodyPr/>
          <a:lstStyle/>
          <a:p>
            <a:pPr>
              <a:defRPr/>
            </a:pPr>
            <a:r>
              <a:rPr lang="en-GB" sz="2800" dirty="0" smtClean="0">
                <a:solidFill>
                  <a:schemeClr val="tx1">
                    <a:lumMod val="65000"/>
                    <a:lumOff val="35000"/>
                  </a:schemeClr>
                </a:solidFill>
                <a:latin typeface="Arial" pitchFamily="34" charset="0"/>
                <a:cs typeface="Arial" pitchFamily="34" charset="0"/>
              </a:rPr>
              <a:t>Online survey of 60 presidents or senior managers of Chinese property companies in August 2009, 56 valid responses were received.</a:t>
            </a:r>
          </a:p>
          <a:p>
            <a:pPr>
              <a:defRPr/>
            </a:pPr>
            <a:r>
              <a:rPr lang="en-GB" sz="2800" dirty="0" smtClean="0">
                <a:solidFill>
                  <a:schemeClr val="tx1">
                    <a:lumMod val="65000"/>
                    <a:lumOff val="35000"/>
                  </a:schemeClr>
                </a:solidFill>
                <a:latin typeface="Arial" pitchFamily="34" charset="0"/>
                <a:cs typeface="Arial" pitchFamily="34" charset="0"/>
              </a:rPr>
              <a:t>All respondents were familiar with the concepts of Chinese property REITs and 71% would like to invest in REITs.</a:t>
            </a:r>
          </a:p>
          <a:p>
            <a:pPr>
              <a:defRPr/>
            </a:pPr>
            <a:r>
              <a:rPr lang="en-GB" sz="2800" dirty="0" smtClean="0">
                <a:solidFill>
                  <a:schemeClr val="tx1">
                    <a:lumMod val="65000"/>
                    <a:lumOff val="35000"/>
                  </a:schemeClr>
                </a:solidFill>
                <a:latin typeface="Arial" pitchFamily="34" charset="0"/>
                <a:cs typeface="Arial" pitchFamily="34" charset="0"/>
              </a:rPr>
              <a:t>All respondents agreed that the returns and risks of potential Chinese REITs would be affected by the performance of the underlying property markets and that of the stock market where they are listed.</a:t>
            </a:r>
            <a:endParaRPr lang="en-GB" sz="2800" dirty="0">
              <a:solidFill>
                <a:schemeClr val="tx1">
                  <a:lumMod val="65000"/>
                  <a:lumOff val="35000"/>
                </a:schemeClr>
              </a:solidFill>
              <a:latin typeface="Arial" pitchFamily="34" charset="0"/>
              <a:cs typeface="Arial" pitchFamily="34" charset="0"/>
            </a:endParaRPr>
          </a:p>
        </p:txBody>
      </p:sp>
      <p:sp>
        <p:nvSpPr>
          <p:cNvPr id="4" name="Footer Placeholder 3"/>
          <p:cNvSpPr>
            <a:spLocks noGrp="1"/>
          </p:cNvSpPr>
          <p:nvPr>
            <p:ph type="ftr" sz="quarter" idx="11"/>
          </p:nvPr>
        </p:nvSpPr>
        <p:spPr>
          <a:xfrm>
            <a:off x="34925" y="6356350"/>
            <a:ext cx="2895600" cy="365125"/>
          </a:xfrm>
        </p:spPr>
        <p:txBody>
          <a:bodyPr/>
          <a:lstStyle/>
          <a:p>
            <a:pPr>
              <a:defRPr/>
            </a:pPr>
            <a:r>
              <a:rPr lang="en-GB" dirty="0">
                <a:latin typeface="Arial" pitchFamily="34" charset="0"/>
                <a:cs typeface="Arial" pitchFamily="34" charset="0"/>
              </a:rPr>
              <a:t>School  of the Built Environment </a:t>
            </a:r>
          </a:p>
        </p:txBody>
      </p:sp>
      <p:sp>
        <p:nvSpPr>
          <p:cNvPr id="5" name="Slide Number Placeholder 4"/>
          <p:cNvSpPr>
            <a:spLocks noGrp="1"/>
          </p:cNvSpPr>
          <p:nvPr>
            <p:ph type="sldNum" sz="quarter" idx="12"/>
          </p:nvPr>
        </p:nvSpPr>
        <p:spPr/>
        <p:txBody>
          <a:bodyPr/>
          <a:lstStyle/>
          <a:p>
            <a:pPr>
              <a:defRPr/>
            </a:pPr>
            <a:fld id="{5DB6B4E1-2656-404E-8EF5-E9E02FA8ED3E}" type="slidenum">
              <a:rPr lang="en-GB" smtClean="0"/>
              <a:pPr>
                <a:defRPr/>
              </a:pPr>
              <a:t>9</a:t>
            </a:fld>
            <a:endParaRPr lang="en-GB"/>
          </a:p>
        </p:txBody>
      </p:sp>
      <p:pic>
        <p:nvPicPr>
          <p:cNvPr id="12294" name="Picture 2"/>
          <p:cNvPicPr>
            <a:picLocks noChangeAspect="1" noChangeArrowheads="1"/>
          </p:cNvPicPr>
          <p:nvPr/>
        </p:nvPicPr>
        <p:blipFill>
          <a:blip r:embed="rId2" cstate="print"/>
          <a:srcRect/>
          <a:stretch>
            <a:fillRect/>
          </a:stretch>
        </p:blipFill>
        <p:spPr bwMode="auto">
          <a:xfrm>
            <a:off x="6210300" y="115888"/>
            <a:ext cx="2825750" cy="97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737</Words>
  <Application>Microsoft Office PowerPoint</Application>
  <PresentationFormat>On-screen Show (4:3)</PresentationFormat>
  <Paragraphs>89</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Would reputation and behaviour of the Chinese stock exchange be a disincentive to investors considering a Chinese REIT?</vt:lpstr>
      <vt:lpstr> Scope of research </vt:lpstr>
      <vt:lpstr> Future growth in a global context  </vt:lpstr>
      <vt:lpstr> The rise of institutional investors </vt:lpstr>
      <vt:lpstr>REITs: Will they be a substitute for direct property?</vt:lpstr>
      <vt:lpstr>REITs with Chinese property components</vt:lpstr>
      <vt:lpstr>  </vt:lpstr>
      <vt:lpstr> Weekly Volatilities Ranges</vt:lpstr>
      <vt:lpstr>Questionnaire survey and results</vt:lpstr>
      <vt:lpstr>Questionnaire survey and results</vt:lpstr>
      <vt:lpstr>Questionnaire survey and results</vt:lpstr>
      <vt:lpstr>Questionnaire survey and results</vt:lpstr>
      <vt:lpstr>Questionnaire survey and results</vt:lpstr>
      <vt:lpstr>Preferred stock markets for investing  in Chinese property REITs   Factors considered: stock market regulation, capital and currency restrictions, perceived accessibility of the Singapore and Hong Kong REIT market and knowledge about their tax transparency.    </vt:lpstr>
      <vt:lpstr> Conclusions</vt:lpstr>
    </vt:vector>
  </TitlesOfParts>
  <Company>Northumbria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Services</dc:creator>
  <cp:lastModifiedBy>Lulu</cp:lastModifiedBy>
  <cp:revision>98</cp:revision>
  <dcterms:created xsi:type="dcterms:W3CDTF">2010-06-19T14:52:46Z</dcterms:created>
  <dcterms:modified xsi:type="dcterms:W3CDTF">2010-06-24T06:17:00Z</dcterms:modified>
</cp:coreProperties>
</file>