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9" r:id="rId3"/>
    <p:sldId id="322" r:id="rId4"/>
    <p:sldId id="300" r:id="rId5"/>
    <p:sldId id="284" r:id="rId6"/>
    <p:sldId id="285" r:id="rId7"/>
    <p:sldId id="286" r:id="rId8"/>
    <p:sldId id="321" r:id="rId9"/>
    <p:sldId id="270" r:id="rId10"/>
    <p:sldId id="331" r:id="rId11"/>
    <p:sldId id="271" r:id="rId12"/>
    <p:sldId id="304" r:id="rId13"/>
    <p:sldId id="272" r:id="rId14"/>
    <p:sldId id="303" r:id="rId15"/>
    <p:sldId id="291" r:id="rId16"/>
    <p:sldId id="314" r:id="rId17"/>
    <p:sldId id="311" r:id="rId18"/>
    <p:sldId id="289" r:id="rId19"/>
    <p:sldId id="330" r:id="rId20"/>
  </p:sldIdLst>
  <p:sldSz cx="9144000" cy="6858000" type="screen4x3"/>
  <p:notesSz cx="7086600" cy="10210800"/>
  <p:embeddedFontLst>
    <p:embeddedFont>
      <p:font typeface="Rdg Vesta" charset="0"/>
      <p:regular r:id="rId23"/>
      <p:bold r:id="rId24"/>
      <p:italic r:id="rId25"/>
      <p:boldItalic r:id="rId26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9A1"/>
    <a:srgbClr val="BF0071"/>
    <a:srgbClr val="7EAF35"/>
    <a:srgbClr val="F3F3F3"/>
    <a:srgbClr val="F0F0F0"/>
    <a:srgbClr val="EEEEEE"/>
    <a:srgbClr val="750164"/>
    <a:srgbClr val="F0F60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1" autoAdjust="0"/>
    <p:restoredTop sz="88203" autoAdjust="0"/>
  </p:normalViewPr>
  <p:slideViewPr>
    <p:cSldViewPr>
      <p:cViewPr varScale="1">
        <p:scale>
          <a:sx n="65" d="100"/>
          <a:sy n="65" d="100"/>
        </p:scale>
        <p:origin x="-7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190" y="-96"/>
      </p:cViewPr>
      <p:guideLst>
        <p:guide orient="horz" pos="3216"/>
        <p:guide pos="22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3C438-6F24-401B-9690-4D3990031454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2E5823FD-ECC8-4E79-BAC2-D3BAB1B9CC7E}">
      <dgm:prSet/>
      <dgm:spPr/>
      <dgm:t>
        <a:bodyPr/>
        <a:lstStyle/>
        <a:p>
          <a:pPr rtl="0"/>
          <a:r>
            <a:rPr lang="en-GB" dirty="0" smtClean="0"/>
            <a:t>Endogenous </a:t>
          </a:r>
          <a:endParaRPr lang="en-GB" dirty="0"/>
        </a:p>
      </dgm:t>
    </dgm:pt>
    <dgm:pt modelId="{034A9DE3-B954-448E-A45D-66B68BE8E263}" type="parTrans" cxnId="{04BB92EB-7706-4018-B1A5-2B7521DFD9BB}">
      <dgm:prSet/>
      <dgm:spPr/>
      <dgm:t>
        <a:bodyPr/>
        <a:lstStyle/>
        <a:p>
          <a:endParaRPr lang="en-GB"/>
        </a:p>
      </dgm:t>
    </dgm:pt>
    <dgm:pt modelId="{93442852-DCE5-42C0-83AC-303DCE92FD82}" type="sibTrans" cxnId="{04BB92EB-7706-4018-B1A5-2B7521DFD9BB}">
      <dgm:prSet/>
      <dgm:spPr/>
      <dgm:t>
        <a:bodyPr/>
        <a:lstStyle/>
        <a:p>
          <a:endParaRPr lang="en-GB"/>
        </a:p>
      </dgm:t>
    </dgm:pt>
    <dgm:pt modelId="{2D0EA3CE-B613-4F12-9651-789B5884E0F1}">
      <dgm:prSet/>
      <dgm:spPr/>
      <dgm:t>
        <a:bodyPr/>
        <a:lstStyle/>
        <a:p>
          <a:pPr rtl="0"/>
          <a:r>
            <a:rPr lang="en-GB" dirty="0" smtClean="0"/>
            <a:t>Exogenous </a:t>
          </a:r>
          <a:endParaRPr lang="en-GB" dirty="0"/>
        </a:p>
      </dgm:t>
    </dgm:pt>
    <dgm:pt modelId="{AF5CA9C1-7C7B-4F39-A17D-664291BEDC67}" type="parTrans" cxnId="{B0FDE4F3-598F-4E0C-9AB3-BFE30F00C218}">
      <dgm:prSet/>
      <dgm:spPr/>
      <dgm:t>
        <a:bodyPr/>
        <a:lstStyle/>
        <a:p>
          <a:endParaRPr lang="en-GB"/>
        </a:p>
      </dgm:t>
    </dgm:pt>
    <dgm:pt modelId="{DD85C1C7-5CA2-4821-A31D-6B5C53E64195}" type="sibTrans" cxnId="{B0FDE4F3-598F-4E0C-9AB3-BFE30F00C218}">
      <dgm:prSet/>
      <dgm:spPr/>
      <dgm:t>
        <a:bodyPr/>
        <a:lstStyle/>
        <a:p>
          <a:endParaRPr lang="en-GB"/>
        </a:p>
      </dgm:t>
    </dgm:pt>
    <dgm:pt modelId="{DA27A826-BA40-48D3-AE0E-BEFF68B5D82A}">
      <dgm:prSet/>
      <dgm:spPr/>
      <dgm:t>
        <a:bodyPr/>
        <a:lstStyle/>
        <a:p>
          <a:pPr rtl="0"/>
          <a:r>
            <a:rPr lang="en-GB" dirty="0" smtClean="0"/>
            <a:t>Investor</a:t>
          </a:r>
          <a:endParaRPr lang="en-GB" dirty="0"/>
        </a:p>
      </dgm:t>
    </dgm:pt>
    <dgm:pt modelId="{EA0E114A-78A3-4F98-9990-E7B071829552}" type="parTrans" cxnId="{9CAC00DB-5B87-4F01-82A9-36E1AAD8FFAE}">
      <dgm:prSet/>
      <dgm:spPr/>
      <dgm:t>
        <a:bodyPr/>
        <a:lstStyle/>
        <a:p>
          <a:endParaRPr lang="en-GB"/>
        </a:p>
      </dgm:t>
    </dgm:pt>
    <dgm:pt modelId="{0A312195-C3A0-47D0-9144-75B1BD080150}" type="sibTrans" cxnId="{9CAC00DB-5B87-4F01-82A9-36E1AAD8FFAE}">
      <dgm:prSet/>
      <dgm:spPr/>
      <dgm:t>
        <a:bodyPr/>
        <a:lstStyle/>
        <a:p>
          <a:endParaRPr lang="en-GB"/>
        </a:p>
      </dgm:t>
    </dgm:pt>
    <dgm:pt modelId="{710AD61B-A75D-4F49-A63B-D12FE7B515BB}">
      <dgm:prSet/>
      <dgm:spPr/>
      <dgm:t>
        <a:bodyPr/>
        <a:lstStyle/>
        <a:p>
          <a:r>
            <a:rPr lang="en-GB" dirty="0" smtClean="0"/>
            <a:t>Stock market returns</a:t>
          </a:r>
          <a:endParaRPr lang="en-GB" dirty="0"/>
        </a:p>
      </dgm:t>
    </dgm:pt>
    <dgm:pt modelId="{D52A3ACD-AE0D-4841-B8CE-2C424511F53F}" type="parTrans" cxnId="{5501FC35-0A47-4BC2-B501-921795A70C95}">
      <dgm:prSet/>
      <dgm:spPr/>
      <dgm:t>
        <a:bodyPr/>
        <a:lstStyle/>
        <a:p>
          <a:endParaRPr lang="en-GB"/>
        </a:p>
      </dgm:t>
    </dgm:pt>
    <dgm:pt modelId="{EDBE2959-2E44-4F99-8F9A-59B972AC32BA}" type="sibTrans" cxnId="{5501FC35-0A47-4BC2-B501-921795A70C95}">
      <dgm:prSet/>
      <dgm:spPr/>
      <dgm:t>
        <a:bodyPr/>
        <a:lstStyle/>
        <a:p>
          <a:endParaRPr lang="en-GB"/>
        </a:p>
      </dgm:t>
    </dgm:pt>
    <dgm:pt modelId="{4DA2740F-5CB0-4EFC-929C-3C985AE7A02D}">
      <dgm:prSet/>
      <dgm:spPr/>
      <dgm:t>
        <a:bodyPr/>
        <a:lstStyle/>
        <a:p>
          <a:r>
            <a:rPr lang="en-GB" dirty="0" smtClean="0"/>
            <a:t>Grow in GDP</a:t>
          </a:r>
          <a:endParaRPr lang="en-GB" dirty="0"/>
        </a:p>
      </dgm:t>
    </dgm:pt>
    <dgm:pt modelId="{CB352BB7-0D0E-4B96-AC5B-977AE10594D0}" type="parTrans" cxnId="{F363BB06-8140-478C-A7C5-3D09E5E6BF43}">
      <dgm:prSet/>
      <dgm:spPr/>
      <dgm:t>
        <a:bodyPr/>
        <a:lstStyle/>
        <a:p>
          <a:endParaRPr lang="en-GB"/>
        </a:p>
      </dgm:t>
    </dgm:pt>
    <dgm:pt modelId="{C262BA22-EA6B-41F2-ABD5-EFCE6937258F}" type="sibTrans" cxnId="{F363BB06-8140-478C-A7C5-3D09E5E6BF43}">
      <dgm:prSet/>
      <dgm:spPr/>
      <dgm:t>
        <a:bodyPr/>
        <a:lstStyle/>
        <a:p>
          <a:endParaRPr lang="en-GB"/>
        </a:p>
      </dgm:t>
    </dgm:pt>
    <dgm:pt modelId="{274DD3E7-0BB6-4DB8-9DD9-10B38780BDD7}">
      <dgm:prSet/>
      <dgm:spPr/>
      <dgm:t>
        <a:bodyPr/>
        <a:lstStyle/>
        <a:p>
          <a:r>
            <a:rPr lang="en-GB" dirty="0" smtClean="0"/>
            <a:t>Fund size</a:t>
          </a:r>
          <a:endParaRPr lang="en-GB" dirty="0"/>
        </a:p>
      </dgm:t>
    </dgm:pt>
    <dgm:pt modelId="{758C3CDD-76B7-4650-92E5-3F2710C5787E}" type="parTrans" cxnId="{8286A875-7A6C-47F7-8AF3-19E8B9AE6DF4}">
      <dgm:prSet/>
      <dgm:spPr/>
      <dgm:t>
        <a:bodyPr/>
        <a:lstStyle/>
        <a:p>
          <a:endParaRPr lang="en-GB"/>
        </a:p>
      </dgm:t>
    </dgm:pt>
    <dgm:pt modelId="{DF1A38D1-AC83-410A-98EA-C6A97DBB6F28}" type="sibTrans" cxnId="{8286A875-7A6C-47F7-8AF3-19E8B9AE6DF4}">
      <dgm:prSet/>
      <dgm:spPr/>
      <dgm:t>
        <a:bodyPr/>
        <a:lstStyle/>
        <a:p>
          <a:endParaRPr lang="en-GB"/>
        </a:p>
      </dgm:t>
    </dgm:pt>
    <dgm:pt modelId="{D205C93D-E80E-42A4-96D8-A90FF7CF2F7D}">
      <dgm:prSet/>
      <dgm:spPr/>
      <dgm:t>
        <a:bodyPr/>
        <a:lstStyle/>
        <a:p>
          <a:r>
            <a:rPr lang="en-GB" dirty="0" smtClean="0"/>
            <a:t>Debt</a:t>
          </a:r>
          <a:endParaRPr lang="en-GB" dirty="0"/>
        </a:p>
      </dgm:t>
    </dgm:pt>
    <dgm:pt modelId="{B47111E2-1929-4EC6-9038-021E43BECBE5}" type="parTrans" cxnId="{527B832D-AF3E-4B1A-A991-2B81DCD01862}">
      <dgm:prSet/>
      <dgm:spPr/>
      <dgm:t>
        <a:bodyPr/>
        <a:lstStyle/>
        <a:p>
          <a:endParaRPr lang="en-GB"/>
        </a:p>
      </dgm:t>
    </dgm:pt>
    <dgm:pt modelId="{2E87BE64-F8D2-4EEA-A40A-0ABEC2A8167B}" type="sibTrans" cxnId="{527B832D-AF3E-4B1A-A991-2B81DCD01862}">
      <dgm:prSet/>
      <dgm:spPr/>
      <dgm:t>
        <a:bodyPr/>
        <a:lstStyle/>
        <a:p>
          <a:endParaRPr lang="en-GB"/>
        </a:p>
      </dgm:t>
    </dgm:pt>
    <dgm:pt modelId="{BEF98297-444F-4E87-B189-8B9E33EAD39E}">
      <dgm:prSet/>
      <dgm:spPr/>
      <dgm:t>
        <a:bodyPr/>
        <a:lstStyle/>
        <a:p>
          <a:r>
            <a:rPr lang="en-GB" dirty="0" smtClean="0"/>
            <a:t>Specialization</a:t>
          </a:r>
          <a:endParaRPr lang="en-GB" dirty="0"/>
        </a:p>
      </dgm:t>
    </dgm:pt>
    <dgm:pt modelId="{A0716453-F679-4112-9AC2-2BCAC6D25727}" type="parTrans" cxnId="{25851CD9-1984-469F-AF4C-793234B80700}">
      <dgm:prSet/>
      <dgm:spPr/>
      <dgm:t>
        <a:bodyPr/>
        <a:lstStyle/>
        <a:p>
          <a:endParaRPr lang="en-GB"/>
        </a:p>
      </dgm:t>
    </dgm:pt>
    <dgm:pt modelId="{DAFE0A94-A0B7-4DDE-A1B8-7038E8DB7CD6}" type="sibTrans" cxnId="{25851CD9-1984-469F-AF4C-793234B80700}">
      <dgm:prSet/>
      <dgm:spPr/>
      <dgm:t>
        <a:bodyPr/>
        <a:lstStyle/>
        <a:p>
          <a:endParaRPr lang="en-GB"/>
        </a:p>
      </dgm:t>
    </dgm:pt>
    <dgm:pt modelId="{6151C1DE-898C-4D23-8C3C-C27932E43798}">
      <dgm:prSet/>
      <dgm:spPr/>
      <dgm:t>
        <a:bodyPr/>
        <a:lstStyle/>
        <a:p>
          <a:r>
            <a:rPr lang="en-GB" dirty="0" smtClean="0"/>
            <a:t>Asset turnover </a:t>
          </a:r>
          <a:endParaRPr lang="en-GB" dirty="0"/>
        </a:p>
      </dgm:t>
    </dgm:pt>
    <dgm:pt modelId="{D73724BE-6479-4B4D-9A34-8B26EEE0398D}" type="parTrans" cxnId="{82C09E2E-01F6-461D-9BCD-B2239C72CB14}">
      <dgm:prSet/>
      <dgm:spPr/>
      <dgm:t>
        <a:bodyPr/>
        <a:lstStyle/>
        <a:p>
          <a:endParaRPr lang="en-GB"/>
        </a:p>
      </dgm:t>
    </dgm:pt>
    <dgm:pt modelId="{5011DACB-6BE8-4543-9E5C-BEDC154C0781}" type="sibTrans" cxnId="{82C09E2E-01F6-461D-9BCD-B2239C72CB14}">
      <dgm:prSet/>
      <dgm:spPr/>
      <dgm:t>
        <a:bodyPr/>
        <a:lstStyle/>
        <a:p>
          <a:endParaRPr lang="en-GB"/>
        </a:p>
      </dgm:t>
    </dgm:pt>
    <dgm:pt modelId="{71452D85-BC30-4407-B320-7AC931CA8765}">
      <dgm:prSet/>
      <dgm:spPr/>
      <dgm:t>
        <a:bodyPr/>
        <a:lstStyle/>
        <a:p>
          <a:r>
            <a:rPr lang="en-GB" dirty="0" smtClean="0"/>
            <a:t>Vintage </a:t>
          </a:r>
          <a:endParaRPr lang="en-GB" dirty="0"/>
        </a:p>
      </dgm:t>
    </dgm:pt>
    <dgm:pt modelId="{EE92B524-58D2-4108-A2FB-09C666072F84}" type="parTrans" cxnId="{D3B61A04-8303-4694-8DC6-145FFB1CB83E}">
      <dgm:prSet/>
      <dgm:spPr/>
      <dgm:t>
        <a:bodyPr/>
        <a:lstStyle/>
        <a:p>
          <a:endParaRPr lang="en-GB"/>
        </a:p>
      </dgm:t>
    </dgm:pt>
    <dgm:pt modelId="{D96582EF-7BF3-4D11-9198-7F57F95BD66E}" type="sibTrans" cxnId="{D3B61A04-8303-4694-8DC6-145FFB1CB83E}">
      <dgm:prSet/>
      <dgm:spPr/>
      <dgm:t>
        <a:bodyPr/>
        <a:lstStyle/>
        <a:p>
          <a:endParaRPr lang="en-GB"/>
        </a:p>
      </dgm:t>
    </dgm:pt>
    <dgm:pt modelId="{767ECCBC-D7D5-485F-8D26-571F7AE7FCD3}">
      <dgm:prSet/>
      <dgm:spPr/>
      <dgm:t>
        <a:bodyPr/>
        <a:lstStyle/>
        <a:p>
          <a:r>
            <a:rPr lang="en-GB" dirty="0" smtClean="0"/>
            <a:t>Flows</a:t>
          </a:r>
          <a:endParaRPr lang="en-GB" dirty="0"/>
        </a:p>
      </dgm:t>
    </dgm:pt>
    <dgm:pt modelId="{B63B2D65-1E01-41F9-AF64-A6BD09F5E3DB}" type="parTrans" cxnId="{53EC7CBB-1FE5-41D2-80E9-ECD6F6395879}">
      <dgm:prSet/>
      <dgm:spPr/>
    </dgm:pt>
    <dgm:pt modelId="{2BD277DC-1F70-485B-9C7E-3DAF3404CCF4}" type="sibTrans" cxnId="{53EC7CBB-1FE5-41D2-80E9-ECD6F6395879}">
      <dgm:prSet/>
      <dgm:spPr/>
    </dgm:pt>
    <dgm:pt modelId="{1E59E00C-38DA-4432-A9A5-D8764B244440}">
      <dgm:prSet/>
      <dgm:spPr/>
      <dgm:t>
        <a:bodyPr/>
        <a:lstStyle/>
        <a:p>
          <a:r>
            <a:rPr lang="en-GB" dirty="0" smtClean="0"/>
            <a:t>Redemptions outstanding</a:t>
          </a:r>
          <a:endParaRPr lang="en-GB" dirty="0"/>
        </a:p>
      </dgm:t>
    </dgm:pt>
    <dgm:pt modelId="{E6A5F978-57BA-440A-833B-F76AAF6E20CD}" type="parTrans" cxnId="{22EB233B-9EF6-48A0-8058-092E199DFE49}">
      <dgm:prSet/>
      <dgm:spPr/>
    </dgm:pt>
    <dgm:pt modelId="{8ED345D0-139D-4304-9DF9-3DDF93E16651}" type="sibTrans" cxnId="{22EB233B-9EF6-48A0-8058-092E199DFE49}">
      <dgm:prSet/>
      <dgm:spPr/>
    </dgm:pt>
    <dgm:pt modelId="{EA8EFDAC-70F5-4E00-A881-CD4B17ED729E}" type="pres">
      <dgm:prSet presAssocID="{4573C438-6F24-401B-9690-4D3990031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3C2594-68C0-41C3-93CE-0DE472DDFD65}" type="pres">
      <dgm:prSet presAssocID="{2E5823FD-ECC8-4E79-BAC2-D3BAB1B9CC7E}" presName="composite" presStyleCnt="0"/>
      <dgm:spPr/>
    </dgm:pt>
    <dgm:pt modelId="{7DD832A9-9B71-4CC5-B0D0-4D5265E894DB}" type="pres">
      <dgm:prSet presAssocID="{2E5823FD-ECC8-4E79-BAC2-D3BAB1B9CC7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C6FC5-E014-4753-B752-8B3849A8B548}" type="pres">
      <dgm:prSet presAssocID="{2E5823FD-ECC8-4E79-BAC2-D3BAB1B9CC7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E9F912-44FD-482A-ABE7-E71D1F189E10}" type="pres">
      <dgm:prSet presAssocID="{93442852-DCE5-42C0-83AC-303DCE92FD82}" presName="space" presStyleCnt="0"/>
      <dgm:spPr/>
    </dgm:pt>
    <dgm:pt modelId="{B1386657-1DB4-4E65-A85E-335C35D607DF}" type="pres">
      <dgm:prSet presAssocID="{2D0EA3CE-B613-4F12-9651-789B5884E0F1}" presName="composite" presStyleCnt="0"/>
      <dgm:spPr/>
    </dgm:pt>
    <dgm:pt modelId="{9499EE20-D4DA-4FBE-A4E2-6745B2780F28}" type="pres">
      <dgm:prSet presAssocID="{2D0EA3CE-B613-4F12-9651-789B5884E0F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295714-979F-43FB-B4BB-D678C6398E8B}" type="pres">
      <dgm:prSet presAssocID="{2D0EA3CE-B613-4F12-9651-789B5884E0F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3286DC-65F4-43CD-9459-60264724F67E}" type="pres">
      <dgm:prSet presAssocID="{DD85C1C7-5CA2-4821-A31D-6B5C53E64195}" presName="space" presStyleCnt="0"/>
      <dgm:spPr/>
    </dgm:pt>
    <dgm:pt modelId="{769F2406-4935-47A4-BBB0-FBE9FC4850E5}" type="pres">
      <dgm:prSet presAssocID="{DA27A826-BA40-48D3-AE0E-BEFF68B5D82A}" presName="composite" presStyleCnt="0"/>
      <dgm:spPr/>
    </dgm:pt>
    <dgm:pt modelId="{53305F76-3CD4-4989-B36C-2DF41BB69068}" type="pres">
      <dgm:prSet presAssocID="{DA27A826-BA40-48D3-AE0E-BEFF68B5D82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500273-FDFB-43ED-B7E7-DF37FE95304F}" type="pres">
      <dgm:prSet presAssocID="{DA27A826-BA40-48D3-AE0E-BEFF68B5D82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BB92EB-7706-4018-B1A5-2B7521DFD9BB}" srcId="{4573C438-6F24-401B-9690-4D3990031454}" destId="{2E5823FD-ECC8-4E79-BAC2-D3BAB1B9CC7E}" srcOrd="0" destOrd="0" parTransId="{034A9DE3-B954-448E-A45D-66B68BE8E263}" sibTransId="{93442852-DCE5-42C0-83AC-303DCE92FD82}"/>
    <dgm:cxn modelId="{AC69DDF1-A971-4B9D-8255-A6D74B1B76CF}" type="presOf" srcId="{D205C93D-E80E-42A4-96D8-A90FF7CF2F7D}" destId="{C9DC6FC5-E014-4753-B752-8B3849A8B548}" srcOrd="0" destOrd="1" presId="urn:microsoft.com/office/officeart/2005/8/layout/hList1"/>
    <dgm:cxn modelId="{527B832D-AF3E-4B1A-A991-2B81DCD01862}" srcId="{2E5823FD-ECC8-4E79-BAC2-D3BAB1B9CC7E}" destId="{D205C93D-E80E-42A4-96D8-A90FF7CF2F7D}" srcOrd="1" destOrd="0" parTransId="{B47111E2-1929-4EC6-9038-021E43BECBE5}" sibTransId="{2E87BE64-F8D2-4EEA-A40A-0ABEC2A8167B}"/>
    <dgm:cxn modelId="{F363BB06-8140-478C-A7C5-3D09E5E6BF43}" srcId="{2D0EA3CE-B613-4F12-9651-789B5884E0F1}" destId="{4DA2740F-5CB0-4EFC-929C-3C985AE7A02D}" srcOrd="1" destOrd="0" parTransId="{CB352BB7-0D0E-4B96-AC5B-977AE10594D0}" sibTransId="{C262BA22-EA6B-41F2-ABD5-EFCE6937258F}"/>
    <dgm:cxn modelId="{B97CC042-7AD3-42E9-A8DA-DCA71D4006F2}" type="presOf" srcId="{2E5823FD-ECC8-4E79-BAC2-D3BAB1B9CC7E}" destId="{7DD832A9-9B71-4CC5-B0D0-4D5265E894DB}" srcOrd="0" destOrd="0" presId="urn:microsoft.com/office/officeart/2005/8/layout/hList1"/>
    <dgm:cxn modelId="{6387B795-A754-402D-BD08-C9C9543442D5}" type="presOf" srcId="{6151C1DE-898C-4D23-8C3C-C27932E43798}" destId="{C9DC6FC5-E014-4753-B752-8B3849A8B548}" srcOrd="0" destOrd="3" presId="urn:microsoft.com/office/officeart/2005/8/layout/hList1"/>
    <dgm:cxn modelId="{E8346CB8-2BC6-4CFF-B7EC-7939AFAA46AE}" type="presOf" srcId="{767ECCBC-D7D5-485F-8D26-571F7AE7FCD3}" destId="{C8500273-FDFB-43ED-B7E7-DF37FE95304F}" srcOrd="0" destOrd="0" presId="urn:microsoft.com/office/officeart/2005/8/layout/hList1"/>
    <dgm:cxn modelId="{F651B753-C32F-4FA8-8A50-FB618C5A2906}" type="presOf" srcId="{4573C438-6F24-401B-9690-4D3990031454}" destId="{EA8EFDAC-70F5-4E00-A881-CD4B17ED729E}" srcOrd="0" destOrd="0" presId="urn:microsoft.com/office/officeart/2005/8/layout/hList1"/>
    <dgm:cxn modelId="{B0FDE4F3-598F-4E0C-9AB3-BFE30F00C218}" srcId="{4573C438-6F24-401B-9690-4D3990031454}" destId="{2D0EA3CE-B613-4F12-9651-789B5884E0F1}" srcOrd="1" destOrd="0" parTransId="{AF5CA9C1-7C7B-4F39-A17D-664291BEDC67}" sibTransId="{DD85C1C7-5CA2-4821-A31D-6B5C53E64195}"/>
    <dgm:cxn modelId="{5501FC35-0A47-4BC2-B501-921795A70C95}" srcId="{2D0EA3CE-B613-4F12-9651-789B5884E0F1}" destId="{710AD61B-A75D-4F49-A63B-D12FE7B515BB}" srcOrd="0" destOrd="0" parTransId="{D52A3ACD-AE0D-4841-B8CE-2C424511F53F}" sibTransId="{EDBE2959-2E44-4F99-8F9A-59B972AC32BA}"/>
    <dgm:cxn modelId="{8286A875-7A6C-47F7-8AF3-19E8B9AE6DF4}" srcId="{2E5823FD-ECC8-4E79-BAC2-D3BAB1B9CC7E}" destId="{274DD3E7-0BB6-4DB8-9DD9-10B38780BDD7}" srcOrd="0" destOrd="0" parTransId="{758C3CDD-76B7-4650-92E5-3F2710C5787E}" sibTransId="{DF1A38D1-AC83-410A-98EA-C6A97DBB6F28}"/>
    <dgm:cxn modelId="{22EB233B-9EF6-48A0-8058-092E199DFE49}" srcId="{DA27A826-BA40-48D3-AE0E-BEFF68B5D82A}" destId="{1E59E00C-38DA-4432-A9A5-D8764B244440}" srcOrd="1" destOrd="0" parTransId="{E6A5F978-57BA-440A-833B-F76AAF6E20CD}" sibTransId="{8ED345D0-139D-4304-9DF9-3DDF93E16651}"/>
    <dgm:cxn modelId="{D97A2D86-3D8F-4950-BF29-2B6EB316D961}" type="presOf" srcId="{2D0EA3CE-B613-4F12-9651-789B5884E0F1}" destId="{9499EE20-D4DA-4FBE-A4E2-6745B2780F28}" srcOrd="0" destOrd="0" presId="urn:microsoft.com/office/officeart/2005/8/layout/hList1"/>
    <dgm:cxn modelId="{B6D1F9A4-7FAF-4E26-9295-B479678B6C49}" type="presOf" srcId="{4DA2740F-5CB0-4EFC-929C-3C985AE7A02D}" destId="{E1295714-979F-43FB-B4BB-D678C6398E8B}" srcOrd="0" destOrd="1" presId="urn:microsoft.com/office/officeart/2005/8/layout/hList1"/>
    <dgm:cxn modelId="{90E46E67-5167-481A-91DA-83A68026ED7D}" type="presOf" srcId="{274DD3E7-0BB6-4DB8-9DD9-10B38780BDD7}" destId="{C9DC6FC5-E014-4753-B752-8B3849A8B548}" srcOrd="0" destOrd="0" presId="urn:microsoft.com/office/officeart/2005/8/layout/hList1"/>
    <dgm:cxn modelId="{40E345FF-8CB8-479A-AE74-44569EEA08DA}" type="presOf" srcId="{71452D85-BC30-4407-B320-7AC931CA8765}" destId="{C9DC6FC5-E014-4753-B752-8B3849A8B548}" srcOrd="0" destOrd="4" presId="urn:microsoft.com/office/officeart/2005/8/layout/hList1"/>
    <dgm:cxn modelId="{D3B61A04-8303-4694-8DC6-145FFB1CB83E}" srcId="{2E5823FD-ECC8-4E79-BAC2-D3BAB1B9CC7E}" destId="{71452D85-BC30-4407-B320-7AC931CA8765}" srcOrd="4" destOrd="0" parTransId="{EE92B524-58D2-4108-A2FB-09C666072F84}" sibTransId="{D96582EF-7BF3-4D11-9198-7F57F95BD66E}"/>
    <dgm:cxn modelId="{82C09E2E-01F6-461D-9BCD-B2239C72CB14}" srcId="{2E5823FD-ECC8-4E79-BAC2-D3BAB1B9CC7E}" destId="{6151C1DE-898C-4D23-8C3C-C27932E43798}" srcOrd="3" destOrd="0" parTransId="{D73724BE-6479-4B4D-9A34-8B26EEE0398D}" sibTransId="{5011DACB-6BE8-4543-9E5C-BEDC154C0781}"/>
    <dgm:cxn modelId="{8E25832C-09AA-46EE-87E9-EB219DAB0E6D}" type="presOf" srcId="{BEF98297-444F-4E87-B189-8B9E33EAD39E}" destId="{C9DC6FC5-E014-4753-B752-8B3849A8B548}" srcOrd="0" destOrd="2" presId="urn:microsoft.com/office/officeart/2005/8/layout/hList1"/>
    <dgm:cxn modelId="{9CAC00DB-5B87-4F01-82A9-36E1AAD8FFAE}" srcId="{4573C438-6F24-401B-9690-4D3990031454}" destId="{DA27A826-BA40-48D3-AE0E-BEFF68B5D82A}" srcOrd="2" destOrd="0" parTransId="{EA0E114A-78A3-4F98-9990-E7B071829552}" sibTransId="{0A312195-C3A0-47D0-9144-75B1BD080150}"/>
    <dgm:cxn modelId="{00776BDF-5877-42E2-A90B-382002EDC205}" type="presOf" srcId="{710AD61B-A75D-4F49-A63B-D12FE7B515BB}" destId="{E1295714-979F-43FB-B4BB-D678C6398E8B}" srcOrd="0" destOrd="0" presId="urn:microsoft.com/office/officeart/2005/8/layout/hList1"/>
    <dgm:cxn modelId="{9E32ADA3-FD6B-48FE-9C14-C8BD0C9C3596}" type="presOf" srcId="{DA27A826-BA40-48D3-AE0E-BEFF68B5D82A}" destId="{53305F76-3CD4-4989-B36C-2DF41BB69068}" srcOrd="0" destOrd="0" presId="urn:microsoft.com/office/officeart/2005/8/layout/hList1"/>
    <dgm:cxn modelId="{53EC7CBB-1FE5-41D2-80E9-ECD6F6395879}" srcId="{DA27A826-BA40-48D3-AE0E-BEFF68B5D82A}" destId="{767ECCBC-D7D5-485F-8D26-571F7AE7FCD3}" srcOrd="0" destOrd="0" parTransId="{B63B2D65-1E01-41F9-AF64-A6BD09F5E3DB}" sibTransId="{2BD277DC-1F70-485B-9C7E-3DAF3404CCF4}"/>
    <dgm:cxn modelId="{99A1C3C9-B86D-479D-94AE-CA73426AA2A9}" type="presOf" srcId="{1E59E00C-38DA-4432-A9A5-D8764B244440}" destId="{C8500273-FDFB-43ED-B7E7-DF37FE95304F}" srcOrd="0" destOrd="1" presId="urn:microsoft.com/office/officeart/2005/8/layout/hList1"/>
    <dgm:cxn modelId="{25851CD9-1984-469F-AF4C-793234B80700}" srcId="{2E5823FD-ECC8-4E79-BAC2-D3BAB1B9CC7E}" destId="{BEF98297-444F-4E87-B189-8B9E33EAD39E}" srcOrd="2" destOrd="0" parTransId="{A0716453-F679-4112-9AC2-2BCAC6D25727}" sibTransId="{DAFE0A94-A0B7-4DDE-A1B8-7038E8DB7CD6}"/>
    <dgm:cxn modelId="{32C46C85-0785-4DA0-9CCC-4B1377C880FA}" type="presParOf" srcId="{EA8EFDAC-70F5-4E00-A881-CD4B17ED729E}" destId="{AC3C2594-68C0-41C3-93CE-0DE472DDFD65}" srcOrd="0" destOrd="0" presId="urn:microsoft.com/office/officeart/2005/8/layout/hList1"/>
    <dgm:cxn modelId="{C7AB33D3-B621-4A08-A557-92CB10DF6D77}" type="presParOf" srcId="{AC3C2594-68C0-41C3-93CE-0DE472DDFD65}" destId="{7DD832A9-9B71-4CC5-B0D0-4D5265E894DB}" srcOrd="0" destOrd="0" presId="urn:microsoft.com/office/officeart/2005/8/layout/hList1"/>
    <dgm:cxn modelId="{F12B5041-791E-4491-A877-92C54FCE6A35}" type="presParOf" srcId="{AC3C2594-68C0-41C3-93CE-0DE472DDFD65}" destId="{C9DC6FC5-E014-4753-B752-8B3849A8B548}" srcOrd="1" destOrd="0" presId="urn:microsoft.com/office/officeart/2005/8/layout/hList1"/>
    <dgm:cxn modelId="{275B2DE7-3202-4CBD-8FC0-D233575CCBFD}" type="presParOf" srcId="{EA8EFDAC-70F5-4E00-A881-CD4B17ED729E}" destId="{4BE9F912-44FD-482A-ABE7-E71D1F189E10}" srcOrd="1" destOrd="0" presId="urn:microsoft.com/office/officeart/2005/8/layout/hList1"/>
    <dgm:cxn modelId="{2C6D2124-9A39-4F62-9918-39DD55017E00}" type="presParOf" srcId="{EA8EFDAC-70F5-4E00-A881-CD4B17ED729E}" destId="{B1386657-1DB4-4E65-A85E-335C35D607DF}" srcOrd="2" destOrd="0" presId="urn:microsoft.com/office/officeart/2005/8/layout/hList1"/>
    <dgm:cxn modelId="{D0478B7F-D37A-45AD-A21C-A10AD8CB8756}" type="presParOf" srcId="{B1386657-1DB4-4E65-A85E-335C35D607DF}" destId="{9499EE20-D4DA-4FBE-A4E2-6745B2780F28}" srcOrd="0" destOrd="0" presId="urn:microsoft.com/office/officeart/2005/8/layout/hList1"/>
    <dgm:cxn modelId="{D7600E11-382D-4891-9DC5-55AB0C370B80}" type="presParOf" srcId="{B1386657-1DB4-4E65-A85E-335C35D607DF}" destId="{E1295714-979F-43FB-B4BB-D678C6398E8B}" srcOrd="1" destOrd="0" presId="urn:microsoft.com/office/officeart/2005/8/layout/hList1"/>
    <dgm:cxn modelId="{4A76C682-1946-43EA-87AB-6364FDE6EFD2}" type="presParOf" srcId="{EA8EFDAC-70F5-4E00-A881-CD4B17ED729E}" destId="{D13286DC-65F4-43CD-9459-60264724F67E}" srcOrd="3" destOrd="0" presId="urn:microsoft.com/office/officeart/2005/8/layout/hList1"/>
    <dgm:cxn modelId="{EA0FB7D7-FB9F-42E9-9F28-49509E760125}" type="presParOf" srcId="{EA8EFDAC-70F5-4E00-A881-CD4B17ED729E}" destId="{769F2406-4935-47A4-BBB0-FBE9FC4850E5}" srcOrd="4" destOrd="0" presId="urn:microsoft.com/office/officeart/2005/8/layout/hList1"/>
    <dgm:cxn modelId="{B64A3273-CAF9-417F-A7EE-FF7C0722454C}" type="presParOf" srcId="{769F2406-4935-47A4-BBB0-FBE9FC4850E5}" destId="{53305F76-3CD4-4989-B36C-2DF41BB69068}" srcOrd="0" destOrd="0" presId="urn:microsoft.com/office/officeart/2005/8/layout/hList1"/>
    <dgm:cxn modelId="{A924CD13-E272-4BB2-8949-B358CCE6A13A}" type="presParOf" srcId="{769F2406-4935-47A4-BBB0-FBE9FC4850E5}" destId="{C8500273-FDFB-43ED-B7E7-DF37FE9530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D832A9-9B71-4CC5-B0D0-4D5265E894DB}">
      <dsp:nvSpPr>
        <dsp:cNvPr id="0" name=""/>
        <dsp:cNvSpPr/>
      </dsp:nvSpPr>
      <dsp:spPr>
        <a:xfrm>
          <a:off x="2254" y="34928"/>
          <a:ext cx="2198392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Endogenous </a:t>
          </a:r>
          <a:endParaRPr lang="en-GB" sz="1900" kern="1200" dirty="0"/>
        </a:p>
      </dsp:txBody>
      <dsp:txXfrm>
        <a:off x="2254" y="34928"/>
        <a:ext cx="2198392" cy="547200"/>
      </dsp:txXfrm>
    </dsp:sp>
    <dsp:sp modelId="{C9DC6FC5-E014-4753-B752-8B3849A8B548}">
      <dsp:nvSpPr>
        <dsp:cNvPr id="0" name=""/>
        <dsp:cNvSpPr/>
      </dsp:nvSpPr>
      <dsp:spPr>
        <a:xfrm>
          <a:off x="2254" y="582128"/>
          <a:ext cx="2198392" cy="1668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Fund size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Debt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Specialization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Asset turnover 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Vintage </a:t>
          </a:r>
          <a:endParaRPr lang="en-GB" sz="1900" kern="1200" dirty="0"/>
        </a:p>
      </dsp:txBody>
      <dsp:txXfrm>
        <a:off x="2254" y="582128"/>
        <a:ext cx="2198392" cy="1668960"/>
      </dsp:txXfrm>
    </dsp:sp>
    <dsp:sp modelId="{9499EE20-D4DA-4FBE-A4E2-6745B2780F28}">
      <dsp:nvSpPr>
        <dsp:cNvPr id="0" name=""/>
        <dsp:cNvSpPr/>
      </dsp:nvSpPr>
      <dsp:spPr>
        <a:xfrm>
          <a:off x="2508422" y="34928"/>
          <a:ext cx="2198392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Exogenous </a:t>
          </a:r>
          <a:endParaRPr lang="en-GB" sz="1900" kern="1200" dirty="0"/>
        </a:p>
      </dsp:txBody>
      <dsp:txXfrm>
        <a:off x="2508422" y="34928"/>
        <a:ext cx="2198392" cy="547200"/>
      </dsp:txXfrm>
    </dsp:sp>
    <dsp:sp modelId="{E1295714-979F-43FB-B4BB-D678C6398E8B}">
      <dsp:nvSpPr>
        <dsp:cNvPr id="0" name=""/>
        <dsp:cNvSpPr/>
      </dsp:nvSpPr>
      <dsp:spPr>
        <a:xfrm>
          <a:off x="2508422" y="582128"/>
          <a:ext cx="2198392" cy="1668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Stock market returns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Grow in GDP</a:t>
          </a:r>
          <a:endParaRPr lang="en-GB" sz="1900" kern="1200" dirty="0"/>
        </a:p>
      </dsp:txBody>
      <dsp:txXfrm>
        <a:off x="2508422" y="582128"/>
        <a:ext cx="2198392" cy="1668960"/>
      </dsp:txXfrm>
    </dsp:sp>
    <dsp:sp modelId="{53305F76-3CD4-4989-B36C-2DF41BB69068}">
      <dsp:nvSpPr>
        <dsp:cNvPr id="0" name=""/>
        <dsp:cNvSpPr/>
      </dsp:nvSpPr>
      <dsp:spPr>
        <a:xfrm>
          <a:off x="5014590" y="34928"/>
          <a:ext cx="2198392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Investor</a:t>
          </a:r>
          <a:endParaRPr lang="en-GB" sz="1900" kern="1200" dirty="0"/>
        </a:p>
      </dsp:txBody>
      <dsp:txXfrm>
        <a:off x="5014590" y="34928"/>
        <a:ext cx="2198392" cy="547200"/>
      </dsp:txXfrm>
    </dsp:sp>
    <dsp:sp modelId="{C8500273-FDFB-43ED-B7E7-DF37FE95304F}">
      <dsp:nvSpPr>
        <dsp:cNvPr id="0" name=""/>
        <dsp:cNvSpPr/>
      </dsp:nvSpPr>
      <dsp:spPr>
        <a:xfrm>
          <a:off x="5014590" y="582128"/>
          <a:ext cx="2198392" cy="1668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Flows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Redemptions outstanding</a:t>
          </a:r>
          <a:endParaRPr lang="en-GB" sz="1900" kern="1200" dirty="0"/>
        </a:p>
      </dsp:txBody>
      <dsp:txXfrm>
        <a:off x="5014590" y="582128"/>
        <a:ext cx="2198392" cy="166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ctr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bg1"/>
                </a:solidFill>
                <a:latin typeface="Rdg Vesta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1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1"/>
                </a:solidFill>
                <a:latin typeface="Rdg Vesta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99625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bg1"/>
                </a:solidFill>
                <a:latin typeface="Rdg Vesta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9699625"/>
            <a:ext cx="3071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1"/>
                </a:solidFill>
                <a:latin typeface="Rdg Vesta" pitchFamily="2" charset="0"/>
              </a:defRPr>
            </a:lvl1pPr>
          </a:lstStyle>
          <a:p>
            <a:pPr>
              <a:defRPr/>
            </a:pPr>
            <a:fld id="{881DF3D8-238F-4B4F-BF8B-96A2B75669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Rdg Vesta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Rdg Vesta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5175"/>
            <a:ext cx="5105400" cy="3829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51400"/>
            <a:ext cx="567055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980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Rdg Vesta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96980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Rdg Vesta" pitchFamily="2" charset="0"/>
              </a:defRPr>
            </a:lvl1pPr>
          </a:lstStyle>
          <a:p>
            <a:pPr>
              <a:defRPr/>
            </a:pPr>
            <a:fld id="{AD0D30A4-F83A-4BA2-90BA-AC85887036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Rdg Vesta"/>
              </a:rPr>
              <a:t>Size is Asset (NAV+ cash+ other net asset+ listed investment)</a:t>
            </a:r>
          </a:p>
          <a:p>
            <a:r>
              <a:rPr lang="en-GB" smtClean="0">
                <a:latin typeface="Rdg Vesta"/>
              </a:rPr>
              <a:t>Asset conc by no. properties (100% is with 1 property, 0% is with 657 properties, i.e. max)</a:t>
            </a:r>
          </a:p>
          <a:p>
            <a:r>
              <a:rPr lang="en-GB" smtClean="0">
                <a:latin typeface="Rdg Vesta"/>
              </a:rPr>
              <a:t>Liquidity measures in %age of no. of units</a:t>
            </a:r>
          </a:p>
          <a:p>
            <a:r>
              <a:rPr lang="en-GB" smtClean="0">
                <a:latin typeface="Rdg Vesta"/>
              </a:rPr>
              <a:t>Leverage = Debt / NAV</a:t>
            </a:r>
          </a:p>
          <a:p>
            <a:r>
              <a:rPr lang="en-GB" smtClean="0">
                <a:latin typeface="Rdg Vesta"/>
              </a:rPr>
              <a:t>Cash in %age of NAV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0D30A4-F83A-4BA2-90BA-AC858870361F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Rdg Vesta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4A17B-4285-4084-8244-FF4CD039BD00}" type="slidenum">
              <a:rPr lang="en-GB" smtClean="0">
                <a:latin typeface="Rdg Vesta"/>
              </a:rPr>
              <a:pPr/>
              <a:t>18</a:t>
            </a:fld>
            <a:endParaRPr lang="en-GB" smtClean="0">
              <a:latin typeface="Rdg Vest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6" descr="HBS-Building-Small-2"/>
          <p:cNvPicPr>
            <a:picLocks noChangeArrowheads="1"/>
          </p:cNvPicPr>
          <p:nvPr userDrawn="1"/>
        </p:nvPicPr>
        <p:blipFill>
          <a:blip r:embed="rId2" cstate="print"/>
          <a:srcRect b="33847"/>
          <a:stretch>
            <a:fillRect/>
          </a:stretch>
        </p:blipFill>
        <p:spPr bwMode="auto">
          <a:xfrm>
            <a:off x="0" y="2017713"/>
            <a:ext cx="91440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7" descr="Cutter-wave"/>
          <p:cNvPicPr>
            <a:picLocks noChangeAspect="1" noChangeArrowheads="1"/>
          </p:cNvPicPr>
          <p:nvPr userDrawn="1"/>
        </p:nvPicPr>
        <p:blipFill>
          <a:blip r:embed="rId3" cstate="print"/>
          <a:srcRect t="36998"/>
          <a:stretch>
            <a:fillRect/>
          </a:stretch>
        </p:blipFill>
        <p:spPr bwMode="auto">
          <a:xfrm>
            <a:off x="-142875" y="0"/>
            <a:ext cx="94297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8"/>
          <p:cNvSpPr>
            <a:spLocks noChangeArrowheads="1"/>
          </p:cNvSpPr>
          <p:nvPr userDrawn="1"/>
        </p:nvSpPr>
        <p:spPr bwMode="hidden">
          <a:xfrm>
            <a:off x="0" y="6453188"/>
            <a:ext cx="9144000" cy="404812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8600" dirty="0">
              <a:solidFill>
                <a:schemeClr val="bg1"/>
              </a:solidFill>
              <a:latin typeface="Rdg Vesta" pitchFamily="2" charset="0"/>
            </a:endParaRPr>
          </a:p>
        </p:txBody>
      </p:sp>
      <p:sp>
        <p:nvSpPr>
          <p:cNvPr id="7" name="Rectangle 112"/>
          <p:cNvSpPr>
            <a:spLocks noChangeArrowheads="1"/>
          </p:cNvSpPr>
          <p:nvPr userDrawn="1"/>
        </p:nvSpPr>
        <p:spPr bwMode="auto">
          <a:xfrm>
            <a:off x="2555875" y="6519863"/>
            <a:ext cx="3873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GB" sz="1400" dirty="0">
                <a:solidFill>
                  <a:srgbClr val="FFFFFF"/>
                </a:solidFill>
                <a:latin typeface="Rdg Vesta" pitchFamily="2" charset="0"/>
              </a:rPr>
              <a:t>© Henley Business School 2008</a:t>
            </a:r>
          </a:p>
        </p:txBody>
      </p:sp>
      <p:sp>
        <p:nvSpPr>
          <p:cNvPr id="8" name="Text Box 113"/>
          <p:cNvSpPr txBox="1">
            <a:spLocks noChangeArrowheads="1"/>
          </p:cNvSpPr>
          <p:nvPr userDrawn="1"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400" b="1" dirty="0">
                <a:solidFill>
                  <a:srgbClr val="FFFFFF"/>
                </a:solidFill>
                <a:latin typeface="Rdg Vesta" pitchFamily="2" charset="0"/>
              </a:rPr>
              <a:t>www.henley.reading.ac.uk</a:t>
            </a:r>
          </a:p>
        </p:txBody>
      </p:sp>
      <p:sp>
        <p:nvSpPr>
          <p:cNvPr id="9" name="Text Box 114"/>
          <p:cNvSpPr txBox="1">
            <a:spLocks noChangeArrowheads="1"/>
          </p:cNvSpPr>
          <p:nvPr userDrawn="1"/>
        </p:nvSpPr>
        <p:spPr bwMode="auto">
          <a:xfrm>
            <a:off x="855663" y="333375"/>
            <a:ext cx="3671887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300" b="1" dirty="0">
                <a:solidFill>
                  <a:srgbClr val="000000"/>
                </a:solidFill>
                <a:latin typeface="Rdg Vesta" pitchFamily="2" charset="0"/>
              </a:rPr>
              <a:t>School of Real Estate &amp; Planning</a:t>
            </a:r>
          </a:p>
        </p:txBody>
      </p:sp>
      <p:pic>
        <p:nvPicPr>
          <p:cNvPr id="10" name="Picture 115" descr="HBS-Device-RGB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2" name="Rectangle 110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5034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ctrTitle"/>
          </p:nvPr>
        </p:nvSpPr>
        <p:spPr>
          <a:xfrm>
            <a:off x="755650" y="1052513"/>
            <a:ext cx="7920038" cy="15240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Rectangle 111"/>
          <p:cNvSpPr>
            <a:spLocks noGrp="1" noChangeArrowheads="1"/>
          </p:cNvSpPr>
          <p:nvPr userDrawn="1">
            <p:ph type="dt" sz="half" idx="10"/>
          </p:nvPr>
        </p:nvSpPr>
        <p:spPr bwMode="auto">
          <a:xfrm>
            <a:off x="755650" y="6519863"/>
            <a:ext cx="1773238" cy="3381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Rdg Vesta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E459-ED1A-4A20-9A1E-D48ED6EA39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6083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596" y="274638"/>
            <a:ext cx="6123017" cy="6083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4A97-59AD-41B6-A7F9-BD236EF7F6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000924" cy="7254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2149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9157-99A5-47A3-831D-667EF19DF0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406900"/>
            <a:ext cx="79232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2906713"/>
            <a:ext cx="792324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42BF-92F0-4249-A1D7-B584D96C2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000924" cy="7254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7" y="1142984"/>
            <a:ext cx="4071966" cy="52149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9" y="1142984"/>
            <a:ext cx="4043362" cy="52149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99860-970D-4600-B42F-B8C0339366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7254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46"/>
            <a:ext cx="4040188" cy="45752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298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46"/>
            <a:ext cx="4041775" cy="45752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AE78-5564-4CB2-A409-186C2F8D63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24DF-F463-4CDB-B3BE-4BDFE00560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7088-DF1E-4A84-8B66-4F983CA8E1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4152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3008313" cy="5357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D4ACE-DE84-4AB8-8B32-86AD1E82ED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8B442-745E-4F1B-B75B-55570A89E3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7" descr="HBS-Device-Outli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438150"/>
            <a:ext cx="1184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43000"/>
            <a:ext cx="825817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28625" y="6519863"/>
            <a:ext cx="666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400" dirty="0">
                <a:latin typeface="Rdg Vesta" pitchFamily="2" charset="0"/>
              </a:rPr>
              <a:t>School of Real Estate &amp; Planning</a:t>
            </a:r>
          </a:p>
        </p:txBody>
      </p:sp>
      <p:sp>
        <p:nvSpPr>
          <p:cNvPr id="1080" name="AutoShape 5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23850" y="-242888"/>
            <a:ext cx="720725" cy="719138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dirty="0">
              <a:latin typeface="Rdg Vesta" pitchFamily="2" charset="0"/>
            </a:endParaRPr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hidden">
          <a:xfrm>
            <a:off x="7164388" y="0"/>
            <a:ext cx="1979612" cy="11255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dirty="0">
              <a:latin typeface="Rdg Vesta" pitchFamily="2" charset="0"/>
            </a:endParaRPr>
          </a:p>
        </p:txBody>
      </p:sp>
      <p:pic>
        <p:nvPicPr>
          <p:cNvPr id="1031" name="Picture 71" descr="HBS-Device-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74638"/>
            <a:ext cx="70008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2438" y="6519863"/>
            <a:ext cx="676275" cy="338137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latin typeface="Rdg Vesta" pitchFamily="2" charset="0"/>
              </a:defRPr>
            </a:lvl1pPr>
          </a:lstStyle>
          <a:p>
            <a:pPr>
              <a:defRPr/>
            </a:pPr>
            <a:fld id="{39FE8AAF-5795-4CF2-93B8-18FF138171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Liquidity Pricing in</a:t>
            </a:r>
            <a:br>
              <a:rPr lang="en-GB" sz="3600" smtClean="0"/>
            </a:br>
            <a:r>
              <a:rPr lang="en-GB" sz="3600" smtClean="0"/>
              <a:t>Unlisted Real Estate Funds</a:t>
            </a:r>
            <a:br>
              <a:rPr lang="en-GB" sz="3600" smtClean="0"/>
            </a:br>
            <a:endParaRPr lang="en-US" sz="36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349500"/>
            <a:ext cx="7920038" cy="9255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Giovanni </a:t>
            </a:r>
            <a:r>
              <a:rPr lang="en-US" dirty="0" err="1" smtClean="0">
                <a:latin typeface="+mj-lt"/>
              </a:rPr>
              <a:t>Tira</a:t>
            </a:r>
            <a:r>
              <a:rPr lang="en-US" dirty="0" smtClean="0">
                <a:latin typeface="+mj-lt"/>
              </a:rPr>
              <a:t> and </a:t>
            </a:r>
            <a:r>
              <a:rPr lang="en-US" dirty="0" err="1" smtClean="0">
                <a:latin typeface="+mj-lt"/>
              </a:rPr>
              <a:t>Gianluca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Marcato</a:t>
            </a:r>
            <a:endParaRPr lang="en-US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91" t="19262" r="70474" b="39531"/>
          <a:stretch>
            <a:fillRect/>
          </a:stretch>
        </p:blipFill>
        <p:spPr bwMode="auto">
          <a:xfrm>
            <a:off x="6000760" y="434656"/>
            <a:ext cx="1314436" cy="34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3429000"/>
            <a:ext cx="46436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7000875" cy="725487"/>
          </a:xfrm>
        </p:spPr>
        <p:txBody>
          <a:bodyPr/>
          <a:lstStyle/>
          <a:p>
            <a:r>
              <a:rPr lang="en-GB" dirty="0" smtClean="0"/>
              <a:t>How to Proxy Liquidity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28625" y="1143000"/>
            <a:ext cx="8258175" cy="5214938"/>
          </a:xfrm>
        </p:spPr>
        <p:txBody>
          <a:bodyPr/>
          <a:lstStyle/>
          <a:p>
            <a:pPr eaLnBrk="1" hangingPunct="1"/>
            <a:r>
              <a:rPr lang="en-GB" dirty="0" smtClean="0"/>
              <a:t>Three definitions of liquidity:</a:t>
            </a:r>
          </a:p>
          <a:p>
            <a:pPr lvl="1" eaLnBrk="1" hangingPunct="1"/>
            <a:r>
              <a:rPr lang="en-GB" dirty="0" smtClean="0"/>
              <a:t>Volumes</a:t>
            </a:r>
          </a:p>
          <a:p>
            <a:pPr lvl="1" eaLnBrk="1" hangingPunct="1"/>
            <a:r>
              <a:rPr lang="en-GB" dirty="0" smtClean="0"/>
              <a:t>Inflows and outflows</a:t>
            </a:r>
          </a:p>
          <a:p>
            <a:pPr lvl="1" eaLnBrk="1" hangingPunct="1"/>
            <a:r>
              <a:rPr lang="en-GB" dirty="0" smtClean="0"/>
              <a:t>Net flows</a:t>
            </a:r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dirty="0" smtClean="0"/>
              <a:t>Three definitions of flows:</a:t>
            </a:r>
          </a:p>
          <a:p>
            <a:pPr lvl="1" eaLnBrk="1" hangingPunct="1"/>
            <a:r>
              <a:rPr lang="en-GB" dirty="0" smtClean="0"/>
              <a:t>Number of units</a:t>
            </a:r>
          </a:p>
          <a:p>
            <a:pPr lvl="1" eaLnBrk="1" hangingPunct="1"/>
            <a:r>
              <a:rPr lang="en-GB" dirty="0" smtClean="0"/>
              <a:t>Net Asset Value (i.e. NAV)</a:t>
            </a:r>
          </a:p>
          <a:p>
            <a:pPr lvl="1" eaLnBrk="1" hangingPunct="1"/>
            <a:r>
              <a:rPr lang="en-GB" dirty="0" smtClean="0"/>
              <a:t>Percentage (%age) of total amount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4153940-2508-48C8-A242-429FF5AB726D}" type="slidenum">
              <a:rPr lang="en-GB" smtClean="0">
                <a:latin typeface="Rdg Vesta"/>
              </a:rPr>
              <a:pPr/>
              <a:t>10</a:t>
            </a:fld>
            <a:endParaRPr lang="en-GB" smtClean="0">
              <a:latin typeface="Rdg Vest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452826" y="4292308"/>
          <a:ext cx="5476892" cy="246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60"/>
                <a:gridCol w="1533540"/>
                <a:gridCol w="1038228"/>
                <a:gridCol w="1000132"/>
                <a:gridCol w="1000132"/>
              </a:tblGrid>
              <a:tr h="370840"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Types of flows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Units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NAV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%age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2983">
                <a:tc rowSpan="3"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Types of Liquidity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Volumes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2983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In/Outflows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2983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Net flows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0" y="642938"/>
            <a:ext cx="7572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8435" name="Title 7"/>
          <p:cNvSpPr>
            <a:spLocks noGrp="1"/>
          </p:cNvSpPr>
          <p:nvPr>
            <p:ph type="title"/>
          </p:nvPr>
        </p:nvSpPr>
        <p:spPr>
          <a:xfrm>
            <a:off x="428625" y="274638"/>
            <a:ext cx="7000875" cy="725487"/>
          </a:xfrm>
        </p:spPr>
        <p:txBody>
          <a:bodyPr/>
          <a:lstStyle/>
          <a:p>
            <a:r>
              <a:rPr lang="en-GB" smtClean="0"/>
              <a:t>Summary Statistics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4B02755-37FE-49D9-9FEB-8C354372E70E}" type="slidenum">
              <a:rPr lang="en-GB" smtClean="0">
                <a:latin typeface="Rdg Vesta"/>
              </a:rPr>
              <a:pPr/>
              <a:t>11</a:t>
            </a:fld>
            <a:endParaRPr lang="en-GB" smtClean="0">
              <a:latin typeface="Rdg Vesta"/>
            </a:endParaRP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 cstate="print"/>
          <a:srcRect b="20023"/>
          <a:stretch>
            <a:fillRect/>
          </a:stretch>
        </p:blipFill>
        <p:spPr bwMode="auto">
          <a:xfrm>
            <a:off x="468313" y="1516732"/>
            <a:ext cx="82280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7000875" cy="725487"/>
          </a:xfrm>
        </p:spPr>
        <p:txBody>
          <a:bodyPr/>
          <a:lstStyle/>
          <a:p>
            <a:r>
              <a:rPr lang="en-GB" dirty="0" smtClean="0"/>
              <a:t>Sample Analysis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6CAAC88-C8F5-4D0A-BFD1-B312076FD29C}" type="slidenum">
              <a:rPr lang="en-GB" smtClean="0">
                <a:latin typeface="Rdg Vesta"/>
              </a:rPr>
              <a:pPr/>
              <a:t>12</a:t>
            </a:fld>
            <a:endParaRPr lang="en-GB" smtClean="0">
              <a:latin typeface="Rdg Vesta"/>
            </a:endParaRPr>
          </a:p>
        </p:txBody>
      </p:sp>
      <p:pic>
        <p:nvPicPr>
          <p:cNvPr id="19460" name="Picture 22"/>
          <p:cNvPicPr>
            <a:picLocks noChangeAspect="1" noChangeArrowheads="1"/>
          </p:cNvPicPr>
          <p:nvPr/>
        </p:nvPicPr>
        <p:blipFill>
          <a:blip r:embed="rId2" cstate="print"/>
          <a:srcRect l="13524" t="48647" r="15652" b="13361"/>
          <a:stretch>
            <a:fillRect/>
          </a:stretch>
        </p:blipFill>
        <p:spPr bwMode="auto">
          <a:xfrm>
            <a:off x="644525" y="1474867"/>
            <a:ext cx="7599363" cy="32400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pic>
        <p:nvPicPr>
          <p:cNvPr id="19461" name="Picture 22"/>
          <p:cNvPicPr>
            <a:picLocks noChangeAspect="1" noChangeArrowheads="1"/>
          </p:cNvPicPr>
          <p:nvPr/>
        </p:nvPicPr>
        <p:blipFill>
          <a:blip r:embed="rId2" cstate="print"/>
          <a:srcRect l="83682" t="62637" r="7512" b="27843"/>
          <a:stretch>
            <a:fillRect/>
          </a:stretch>
        </p:blipFill>
        <p:spPr bwMode="auto">
          <a:xfrm>
            <a:off x="6474659" y="4797425"/>
            <a:ext cx="1728787" cy="14843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sp>
        <p:nvSpPr>
          <p:cNvPr id="19462" name="Content Placeholder 2"/>
          <p:cNvSpPr>
            <a:spLocks/>
          </p:cNvSpPr>
          <p:nvPr/>
        </p:nvSpPr>
        <p:spPr bwMode="auto">
          <a:xfrm>
            <a:off x="644525" y="4797425"/>
            <a:ext cx="5927739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GB" sz="2000" dirty="0" smtClean="0"/>
              <a:t>REMFs lag </a:t>
            </a:r>
            <a:r>
              <a:rPr lang="en-GB" sz="2000" dirty="0"/>
              <a:t>equity return by one </a:t>
            </a:r>
            <a:r>
              <a:rPr lang="en-GB" sz="2000" dirty="0" smtClean="0"/>
              <a:t>quarter </a:t>
            </a:r>
            <a:r>
              <a:rPr lang="en-GB" sz="2000" dirty="0"/>
              <a:t>in </a:t>
            </a:r>
            <a:r>
              <a:rPr lang="en-GB" sz="2000" dirty="0" smtClean="0"/>
              <a:t>the first </a:t>
            </a:r>
            <a:r>
              <a:rPr lang="en-GB" sz="2000" dirty="0"/>
              <a:t>part of the </a:t>
            </a:r>
            <a:r>
              <a:rPr lang="en-GB" sz="2000" dirty="0" smtClean="0"/>
              <a:t>sample and are less volatile</a:t>
            </a:r>
            <a:endParaRPr lang="en-GB" sz="2000" dirty="0"/>
          </a:p>
          <a:p>
            <a:pPr marL="179388" indent="-179388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GB" sz="2000" dirty="0"/>
              <a:t>Increasing volatility after Real Estate bubble</a:t>
            </a:r>
          </a:p>
          <a:p>
            <a:pPr marL="179388" indent="-179388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GB" sz="2000" dirty="0" smtClean="0"/>
              <a:t>UK </a:t>
            </a:r>
            <a:r>
              <a:rPr lang="en-GB" sz="2000" dirty="0" err="1" smtClean="0"/>
              <a:t>valuers</a:t>
            </a:r>
            <a:r>
              <a:rPr lang="en-GB" sz="2000" dirty="0" smtClean="0"/>
              <a:t> have considered market sentiment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1167672"/>
            <a:ext cx="2396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Total return and volatility</a:t>
            </a:r>
            <a:endParaRPr lang="en-GB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428625" y="274638"/>
            <a:ext cx="7000875" cy="725487"/>
          </a:xfrm>
        </p:spPr>
        <p:txBody>
          <a:bodyPr/>
          <a:lstStyle/>
          <a:p>
            <a:r>
              <a:rPr lang="it-IT" sz="3200" dirty="0" smtClean="0"/>
              <a:t>Vector AutoRegressive (VAR) Model</a:t>
            </a:r>
            <a:endParaRPr lang="en-GB" sz="3200" dirty="0" smtClean="0"/>
          </a:p>
        </p:txBody>
      </p:sp>
      <p:sp>
        <p:nvSpPr>
          <p:cNvPr id="21507" name="Content Placeholder 7"/>
          <p:cNvSpPr>
            <a:spLocks noGrp="1"/>
          </p:cNvSpPr>
          <p:nvPr>
            <p:ph idx="1"/>
          </p:nvPr>
        </p:nvSpPr>
        <p:spPr>
          <a:xfrm>
            <a:off x="428625" y="1143000"/>
            <a:ext cx="8258175" cy="5214938"/>
          </a:xfrm>
        </p:spPr>
        <p:txBody>
          <a:bodyPr/>
          <a:lstStyle/>
          <a:p>
            <a:r>
              <a:rPr lang="en-GB" dirty="0" smtClean="0"/>
              <a:t>Uncertainty about causality (i.e. </a:t>
            </a:r>
            <a:r>
              <a:rPr lang="en-GB" dirty="0" err="1" smtClean="0"/>
              <a:t>endogeneity</a:t>
            </a:r>
            <a:r>
              <a:rPr lang="en-GB" dirty="0" smtClean="0"/>
              <a:t>) :</a:t>
            </a:r>
          </a:p>
          <a:p>
            <a:pPr lvl="1"/>
            <a:r>
              <a:rPr lang="en-GB" dirty="0" smtClean="0"/>
              <a:t>VAR model with 4 lags (1 year) for liquidity</a:t>
            </a:r>
          </a:p>
          <a:p>
            <a:pPr lvl="1"/>
            <a:r>
              <a:rPr lang="en-GB" dirty="0" smtClean="0"/>
              <a:t>Lag of 1 period for other variables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Joint effect of lags: Wald Test</a:t>
            </a:r>
          </a:p>
          <a:p>
            <a:endParaRPr lang="en-GB" dirty="0" smtClean="0"/>
          </a:p>
          <a:p>
            <a:r>
              <a:rPr lang="en-GB" dirty="0" smtClean="0"/>
              <a:t>Effect of manager on return: manager related variables</a:t>
            </a:r>
          </a:p>
        </p:txBody>
      </p:sp>
      <p:sp>
        <p:nvSpPr>
          <p:cNvPr id="21509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87B17CD-3D41-40A9-871A-C1DD109A6CD5}" type="slidenum">
              <a:rPr lang="en-GB" smtClean="0">
                <a:latin typeface="Rdg Vesta"/>
              </a:rPr>
              <a:pPr/>
              <a:t>13</a:t>
            </a:fld>
            <a:endParaRPr lang="en-GB" smtClean="0">
              <a:latin typeface="Rdg Vesta"/>
            </a:endParaRP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025" y="4714875"/>
            <a:ext cx="76342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5519738"/>
            <a:ext cx="76438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eft Brace 10"/>
          <p:cNvSpPr>
            <a:spLocks/>
          </p:cNvSpPr>
          <p:nvPr/>
        </p:nvSpPr>
        <p:spPr bwMode="auto">
          <a:xfrm>
            <a:off x="285750" y="4786313"/>
            <a:ext cx="285750" cy="1428750"/>
          </a:xfrm>
          <a:prstGeom prst="leftBrace">
            <a:avLst>
              <a:gd name="adj1" fmla="val 8333"/>
              <a:gd name="adj2" fmla="val 50000"/>
            </a:avLst>
          </a:prstGeom>
          <a:solidFill>
            <a:srgbClr val="FFFF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7000875" cy="725487"/>
          </a:xfrm>
        </p:spPr>
        <p:txBody>
          <a:bodyPr/>
          <a:lstStyle/>
          <a:p>
            <a:r>
              <a:rPr lang="en-GB" dirty="0" smtClean="0"/>
              <a:t>Model and Variables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8DD1C03-2B8E-456C-841F-53E2337E973D}" type="slidenum">
              <a:rPr lang="en-GB" smtClean="0">
                <a:latin typeface="Rdg Vesta"/>
              </a:rPr>
              <a:pPr/>
              <a:t>14</a:t>
            </a:fld>
            <a:endParaRPr lang="en-GB" smtClean="0">
              <a:latin typeface="Rdg Vesta"/>
            </a:endParaRP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Variables are divided following an idea of Ghosh and Sirmans (2005):</a:t>
            </a:r>
          </a:p>
          <a:p>
            <a:pPr lvl="1" eaLnBrk="1" hangingPunct="1"/>
            <a:endParaRPr lang="en-GB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857224" y="3143248"/>
          <a:ext cx="7215238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151" y="1303497"/>
            <a:ext cx="866298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7000875" cy="725487"/>
          </a:xfrm>
        </p:spPr>
        <p:txBody>
          <a:bodyPr/>
          <a:lstStyle/>
          <a:p>
            <a:r>
              <a:rPr lang="en-GB" smtClean="0"/>
              <a:t>Results: Liquidity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375B3F3-6321-4D40-A0CF-91E0C84E8CCC}" type="slidenum">
              <a:rPr lang="en-GB" smtClean="0">
                <a:latin typeface="Rdg Vesta"/>
              </a:rPr>
              <a:pPr/>
              <a:t>15</a:t>
            </a:fld>
            <a:endParaRPr lang="en-GB" smtClean="0">
              <a:latin typeface="Rdg Vesta"/>
            </a:endParaRPr>
          </a:p>
        </p:txBody>
      </p:sp>
      <p:sp>
        <p:nvSpPr>
          <p:cNvPr id="23557" name="Down Arrow 23"/>
          <p:cNvSpPr>
            <a:spLocks noChangeArrowheads="1"/>
          </p:cNvSpPr>
          <p:nvPr/>
        </p:nvSpPr>
        <p:spPr bwMode="auto">
          <a:xfrm flipV="1">
            <a:off x="2877463" y="2195672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58" name="Down Arrow 24"/>
          <p:cNvSpPr>
            <a:spLocks noChangeArrowheads="1"/>
          </p:cNvSpPr>
          <p:nvPr/>
        </p:nvSpPr>
        <p:spPr bwMode="auto">
          <a:xfrm flipV="1">
            <a:off x="2021801" y="1695609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 bwMode="auto">
          <a:xfrm>
            <a:off x="2807613" y="1838484"/>
            <a:ext cx="279400" cy="619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023388" y="2338547"/>
            <a:ext cx="279400" cy="619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3561" name="Down Arrow 28"/>
          <p:cNvSpPr>
            <a:spLocks noChangeArrowheads="1"/>
          </p:cNvSpPr>
          <p:nvPr/>
        </p:nvSpPr>
        <p:spPr bwMode="auto">
          <a:xfrm flipV="1">
            <a:off x="2091651" y="3165634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562" name="Down Arrow 29"/>
          <p:cNvSpPr>
            <a:spLocks noChangeArrowheads="1"/>
          </p:cNvSpPr>
          <p:nvPr/>
        </p:nvSpPr>
        <p:spPr bwMode="auto">
          <a:xfrm flipV="1">
            <a:off x="2862252" y="3880009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563" name="Down Arrow 30"/>
          <p:cNvSpPr>
            <a:spLocks noChangeArrowheads="1"/>
          </p:cNvSpPr>
          <p:nvPr/>
        </p:nvSpPr>
        <p:spPr bwMode="auto">
          <a:xfrm flipV="1">
            <a:off x="2091651" y="3522822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564" name="Down Arrow 31"/>
          <p:cNvSpPr>
            <a:spLocks noChangeArrowheads="1"/>
          </p:cNvSpPr>
          <p:nvPr/>
        </p:nvSpPr>
        <p:spPr bwMode="auto">
          <a:xfrm flipV="1">
            <a:off x="1448713" y="3165634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 bwMode="auto">
          <a:xfrm>
            <a:off x="2792402" y="3665697"/>
            <a:ext cx="279400" cy="603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1378863" y="3665697"/>
            <a:ext cx="279400" cy="603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2792402" y="3308509"/>
            <a:ext cx="279400" cy="603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3568" name="Down Arrow 44"/>
          <p:cNvSpPr>
            <a:spLocks noChangeArrowheads="1"/>
          </p:cNvSpPr>
          <p:nvPr/>
        </p:nvSpPr>
        <p:spPr bwMode="auto">
          <a:xfrm flipV="1">
            <a:off x="4217472" y="5293559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569" name="Down Arrow 45"/>
          <p:cNvSpPr>
            <a:spLocks noChangeArrowheads="1"/>
          </p:cNvSpPr>
          <p:nvPr/>
        </p:nvSpPr>
        <p:spPr bwMode="auto">
          <a:xfrm flipV="1">
            <a:off x="2021801" y="5293559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570" name="Down Arrow 46"/>
          <p:cNvSpPr>
            <a:spLocks noChangeArrowheads="1"/>
          </p:cNvSpPr>
          <p:nvPr/>
        </p:nvSpPr>
        <p:spPr bwMode="auto">
          <a:xfrm flipV="1">
            <a:off x="1448713" y="3880009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571" name="Down Arrow 47"/>
          <p:cNvSpPr>
            <a:spLocks noChangeArrowheads="1"/>
          </p:cNvSpPr>
          <p:nvPr/>
        </p:nvSpPr>
        <p:spPr bwMode="auto">
          <a:xfrm flipV="1">
            <a:off x="2091651" y="3880009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 bwMode="auto">
          <a:xfrm>
            <a:off x="7736801" y="4022884"/>
            <a:ext cx="279400" cy="603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950988" y="4022884"/>
            <a:ext cx="279400" cy="603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4164926" y="4053047"/>
            <a:ext cx="279400" cy="619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4807863" y="3276759"/>
            <a:ext cx="279400" cy="619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3576" name="Down Arrow 53"/>
          <p:cNvSpPr>
            <a:spLocks noChangeArrowheads="1"/>
          </p:cNvSpPr>
          <p:nvPr/>
        </p:nvSpPr>
        <p:spPr bwMode="auto">
          <a:xfrm flipV="1">
            <a:off x="5663526" y="3838734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577" name="Down Arrow 54"/>
          <p:cNvSpPr>
            <a:spLocks noChangeArrowheads="1"/>
          </p:cNvSpPr>
          <p:nvPr/>
        </p:nvSpPr>
        <p:spPr bwMode="auto">
          <a:xfrm flipV="1">
            <a:off x="4877713" y="3481547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578" name="Down Arrow 55"/>
          <p:cNvSpPr>
            <a:spLocks noChangeArrowheads="1"/>
          </p:cNvSpPr>
          <p:nvPr/>
        </p:nvSpPr>
        <p:spPr bwMode="auto">
          <a:xfrm flipV="1">
            <a:off x="4234776" y="3094197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 bwMode="auto">
          <a:xfrm>
            <a:off x="5593676" y="3633947"/>
            <a:ext cx="279400" cy="619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4164926" y="3633947"/>
            <a:ext cx="279400" cy="619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5593676" y="3276759"/>
            <a:ext cx="279400" cy="619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3582" name="Down Arrow 60"/>
          <p:cNvSpPr>
            <a:spLocks noChangeArrowheads="1"/>
          </p:cNvSpPr>
          <p:nvPr/>
        </p:nvSpPr>
        <p:spPr bwMode="auto">
          <a:xfrm flipV="1">
            <a:off x="4877713" y="3838734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583" name="Down Arrow 61"/>
          <p:cNvSpPr>
            <a:spLocks noChangeArrowheads="1"/>
          </p:cNvSpPr>
          <p:nvPr/>
        </p:nvSpPr>
        <p:spPr bwMode="auto">
          <a:xfrm flipV="1">
            <a:off x="7735213" y="3165634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584" name="Down Arrow 62"/>
          <p:cNvSpPr>
            <a:spLocks noChangeArrowheads="1"/>
          </p:cNvSpPr>
          <p:nvPr/>
        </p:nvSpPr>
        <p:spPr bwMode="auto">
          <a:xfrm flipV="1">
            <a:off x="8449588" y="3880009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585" name="Down Arrow 63"/>
          <p:cNvSpPr>
            <a:spLocks noChangeArrowheads="1"/>
          </p:cNvSpPr>
          <p:nvPr/>
        </p:nvSpPr>
        <p:spPr bwMode="auto">
          <a:xfrm flipV="1">
            <a:off x="7735213" y="3522822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586" name="Down Arrow 64"/>
          <p:cNvSpPr>
            <a:spLocks noChangeArrowheads="1"/>
          </p:cNvSpPr>
          <p:nvPr/>
        </p:nvSpPr>
        <p:spPr bwMode="auto">
          <a:xfrm flipV="1">
            <a:off x="7020838" y="3165634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 bwMode="auto">
          <a:xfrm>
            <a:off x="8379738" y="3665697"/>
            <a:ext cx="279400" cy="603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6950988" y="3665697"/>
            <a:ext cx="279400" cy="603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8379738" y="3308509"/>
            <a:ext cx="279400" cy="603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3590" name="Down Arrow 74"/>
          <p:cNvSpPr>
            <a:spLocks noChangeArrowheads="1"/>
          </p:cNvSpPr>
          <p:nvPr/>
        </p:nvSpPr>
        <p:spPr bwMode="auto">
          <a:xfrm flipV="1">
            <a:off x="2021801" y="4886484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591" name="Down Arrow 75"/>
          <p:cNvSpPr>
            <a:spLocks noChangeArrowheads="1"/>
          </p:cNvSpPr>
          <p:nvPr/>
        </p:nvSpPr>
        <p:spPr bwMode="auto">
          <a:xfrm flipV="1">
            <a:off x="2883813" y="5293559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 bwMode="auto">
          <a:xfrm>
            <a:off x="2813963" y="5029359"/>
            <a:ext cx="279400" cy="619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3593" name="Down Arrow 78"/>
          <p:cNvSpPr>
            <a:spLocks noChangeArrowheads="1"/>
          </p:cNvSpPr>
          <p:nvPr/>
        </p:nvSpPr>
        <p:spPr bwMode="auto">
          <a:xfrm flipV="1">
            <a:off x="4217472" y="4901982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594" name="Down Arrow 79"/>
          <p:cNvSpPr>
            <a:spLocks noChangeArrowheads="1"/>
          </p:cNvSpPr>
          <p:nvPr/>
        </p:nvSpPr>
        <p:spPr bwMode="auto">
          <a:xfrm flipV="1">
            <a:off x="5093613" y="5293559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 bwMode="auto">
          <a:xfrm>
            <a:off x="5023763" y="5029359"/>
            <a:ext cx="279400" cy="619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3596" name="Down Arrow 82"/>
          <p:cNvSpPr>
            <a:spLocks noChangeArrowheads="1"/>
          </p:cNvSpPr>
          <p:nvPr/>
        </p:nvSpPr>
        <p:spPr bwMode="auto">
          <a:xfrm flipV="1">
            <a:off x="6322272" y="4886484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597" name="Down Arrow 83"/>
          <p:cNvSpPr>
            <a:spLocks noChangeArrowheads="1"/>
          </p:cNvSpPr>
          <p:nvPr/>
        </p:nvSpPr>
        <p:spPr bwMode="auto">
          <a:xfrm flipV="1">
            <a:off x="7236738" y="5293559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 bwMode="auto">
          <a:xfrm>
            <a:off x="6323860" y="5436434"/>
            <a:ext cx="279400" cy="619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3599" name="Down Arrow 11"/>
          <p:cNvSpPr>
            <a:spLocks noChangeArrowheads="1"/>
          </p:cNvSpPr>
          <p:nvPr/>
        </p:nvSpPr>
        <p:spPr bwMode="auto">
          <a:xfrm flipV="1">
            <a:off x="7236738" y="4886484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3600" name="Down Arrow 23"/>
          <p:cNvSpPr>
            <a:spLocks noChangeArrowheads="1"/>
          </p:cNvSpPr>
          <p:nvPr/>
        </p:nvSpPr>
        <p:spPr bwMode="auto">
          <a:xfrm flipV="1">
            <a:off x="5026938" y="2165509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01" name="Down Arrow 24"/>
          <p:cNvSpPr>
            <a:spLocks noChangeArrowheads="1"/>
          </p:cNvSpPr>
          <p:nvPr/>
        </p:nvSpPr>
        <p:spPr bwMode="auto">
          <a:xfrm flipV="1">
            <a:off x="4164926" y="1736884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 bwMode="auto">
          <a:xfrm>
            <a:off x="4957088" y="1848009"/>
            <a:ext cx="279400" cy="619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4164926" y="2348072"/>
            <a:ext cx="279400" cy="619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3604" name="Down Arrow 23"/>
          <p:cNvSpPr>
            <a:spLocks noChangeArrowheads="1"/>
          </p:cNvSpPr>
          <p:nvPr/>
        </p:nvSpPr>
        <p:spPr bwMode="auto">
          <a:xfrm flipV="1">
            <a:off x="7308176" y="2195672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05" name="Down Arrow 24"/>
          <p:cNvSpPr>
            <a:spLocks noChangeArrowheads="1"/>
          </p:cNvSpPr>
          <p:nvPr/>
        </p:nvSpPr>
        <p:spPr bwMode="auto">
          <a:xfrm flipV="1">
            <a:off x="6308051" y="1695609"/>
            <a:ext cx="209550" cy="244475"/>
          </a:xfrm>
          <a:prstGeom prst="downArrow">
            <a:avLst>
              <a:gd name="adj1" fmla="val 50000"/>
              <a:gd name="adj2" fmla="val 4992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 bwMode="auto">
          <a:xfrm>
            <a:off x="7238326" y="1838484"/>
            <a:ext cx="279400" cy="619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6309638" y="2338547"/>
            <a:ext cx="279400" cy="619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1310796" y="3842130"/>
            <a:ext cx="475122" cy="34169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1969236" y="3112252"/>
            <a:ext cx="463096" cy="357190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4745872" y="3801688"/>
            <a:ext cx="463096" cy="357190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7603392" y="3118304"/>
            <a:ext cx="463096" cy="357190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00628" y="6143644"/>
            <a:ext cx="2714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Return chasing behaviour</a:t>
            </a:r>
            <a:endParaRPr lang="en-GB" sz="1600" b="1" dirty="0">
              <a:solidFill>
                <a:srgbClr val="C00000"/>
              </a:solidFill>
            </a:endParaRPr>
          </a:p>
        </p:txBody>
      </p:sp>
      <p:cxnSp>
        <p:nvCxnSpPr>
          <p:cNvPr id="70" name="Straight Connector 69"/>
          <p:cNvCxnSpPr>
            <a:stCxn id="60" idx="3"/>
            <a:endCxn id="63" idx="0"/>
          </p:cNvCxnSpPr>
          <p:nvPr/>
        </p:nvCxnSpPr>
        <p:spPr bwMode="auto">
          <a:xfrm>
            <a:off x="2432332" y="3290847"/>
            <a:ext cx="3925399" cy="2852797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>
            <a:stCxn id="62" idx="1"/>
            <a:endCxn id="63" idx="0"/>
          </p:cNvCxnSpPr>
          <p:nvPr/>
        </p:nvCxnSpPr>
        <p:spPr bwMode="auto">
          <a:xfrm rot="10800000" flipV="1">
            <a:off x="6357732" y="3296898"/>
            <a:ext cx="1245661" cy="2846745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56" idx="2"/>
            <a:endCxn id="80" idx="0"/>
          </p:cNvCxnSpPr>
          <p:nvPr/>
        </p:nvCxnSpPr>
        <p:spPr bwMode="auto">
          <a:xfrm rot="16200000" flipH="1">
            <a:off x="1534370" y="4197808"/>
            <a:ext cx="1888384" cy="1860411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2643174" y="6072206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Pricing signal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>
            <a:off x="1959790" y="5286388"/>
            <a:ext cx="332246" cy="28575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89" name="Straight Connector 88"/>
          <p:cNvCxnSpPr>
            <a:stCxn id="86" idx="3"/>
            <a:endCxn id="80" idx="0"/>
          </p:cNvCxnSpPr>
          <p:nvPr/>
        </p:nvCxnSpPr>
        <p:spPr bwMode="auto">
          <a:xfrm>
            <a:off x="2292036" y="5429264"/>
            <a:ext cx="1116732" cy="642942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Rounded Rectangle 89"/>
          <p:cNvSpPr/>
          <p:nvPr/>
        </p:nvSpPr>
        <p:spPr bwMode="auto">
          <a:xfrm>
            <a:off x="1965764" y="3842130"/>
            <a:ext cx="463096" cy="332246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4158870" y="5286388"/>
            <a:ext cx="332246" cy="28575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94" name="Straight Connector 93"/>
          <p:cNvCxnSpPr>
            <a:stCxn id="92" idx="1"/>
            <a:endCxn id="80" idx="0"/>
          </p:cNvCxnSpPr>
          <p:nvPr/>
        </p:nvCxnSpPr>
        <p:spPr bwMode="auto">
          <a:xfrm rot="10800000" flipV="1">
            <a:off x="3408768" y="5429264"/>
            <a:ext cx="750102" cy="642942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Rounded Rectangle 96"/>
          <p:cNvSpPr/>
          <p:nvPr/>
        </p:nvSpPr>
        <p:spPr bwMode="auto">
          <a:xfrm>
            <a:off x="7143768" y="4857760"/>
            <a:ext cx="419260" cy="34169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01" name="Straight Connector 100"/>
          <p:cNvCxnSpPr>
            <a:stCxn id="97" idx="2"/>
            <a:endCxn id="63" idx="0"/>
          </p:cNvCxnSpPr>
          <p:nvPr/>
        </p:nvCxnSpPr>
        <p:spPr bwMode="auto">
          <a:xfrm rot="5400000">
            <a:off x="6383469" y="5173715"/>
            <a:ext cx="944192" cy="995667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61" idx="1"/>
          </p:cNvCxnSpPr>
          <p:nvPr/>
        </p:nvCxnSpPr>
        <p:spPr bwMode="auto">
          <a:xfrm rot="10800000">
            <a:off x="4429124" y="2786059"/>
            <a:ext cx="316748" cy="1194225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90" idx="3"/>
          </p:cNvCxnSpPr>
          <p:nvPr/>
        </p:nvCxnSpPr>
        <p:spPr bwMode="auto">
          <a:xfrm rot="10800000" flipV="1">
            <a:off x="2428860" y="2786057"/>
            <a:ext cx="2000264" cy="1222195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3964309" y="2498441"/>
            <a:ext cx="925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Trading</a:t>
            </a:r>
            <a:endParaRPr lang="en-GB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0" grpId="0" animBg="1"/>
      <p:bldP spid="61" grpId="0" animBg="1"/>
      <p:bldP spid="62" grpId="0" animBg="1"/>
      <p:bldP spid="63" grpId="0"/>
      <p:bldP spid="80" grpId="0"/>
      <p:bldP spid="86" grpId="0" animBg="1"/>
      <p:bldP spid="90" grpId="0" animBg="1"/>
      <p:bldP spid="92" grpId="0" animBg="1"/>
      <p:bldP spid="97" grpId="0" animBg="1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72300" cy="655638"/>
          </a:xfrm>
        </p:spPr>
        <p:txBody>
          <a:bodyPr/>
          <a:lstStyle/>
          <a:p>
            <a:r>
              <a:rPr lang="en-GB" sz="3600" b="0" smtClean="0"/>
              <a:t>Results: Total Return (Volumes)</a:t>
            </a:r>
          </a:p>
        </p:txBody>
      </p:sp>
      <p:sp>
        <p:nvSpPr>
          <p:cNvPr id="27651" name="Text Placeholder 12"/>
          <p:cNvSpPr>
            <a:spLocks noGrp="1"/>
          </p:cNvSpPr>
          <p:nvPr>
            <p:ph type="body" sz="half" idx="2"/>
          </p:nvPr>
        </p:nvSpPr>
        <p:spPr>
          <a:xfrm>
            <a:off x="457200" y="1000125"/>
            <a:ext cx="3898900" cy="5357813"/>
          </a:xfrm>
        </p:spPr>
        <p:txBody>
          <a:bodyPr/>
          <a:lstStyle/>
          <a:p>
            <a:pPr marL="185738" indent="-185738">
              <a:buFontTx/>
              <a:buChar char="•"/>
            </a:pPr>
            <a:r>
              <a:rPr lang="en-GB" sz="1600" dirty="0" smtClean="0"/>
              <a:t>The dimension of the fund implies managerial difficulties rather than economies of scales</a:t>
            </a:r>
          </a:p>
          <a:p>
            <a:pPr marL="185738" indent="-185738">
              <a:buFontTx/>
              <a:buChar char="•"/>
            </a:pPr>
            <a:r>
              <a:rPr lang="en-GB" sz="1600" dirty="0" smtClean="0"/>
              <a:t>Turnover of assets does not grant any extra returns</a:t>
            </a:r>
          </a:p>
          <a:p>
            <a:pPr marL="185738" indent="-185738">
              <a:buFontTx/>
              <a:buChar char="•"/>
            </a:pPr>
            <a:r>
              <a:rPr lang="en-GB" sz="1600" dirty="0" smtClean="0"/>
              <a:t>The higher the leverage, the higher the absolute return ... Hence negative impact in late 2000s</a:t>
            </a:r>
          </a:p>
          <a:p>
            <a:pPr marL="185738" indent="-185738">
              <a:buFontTx/>
              <a:buChar char="•"/>
            </a:pPr>
            <a:r>
              <a:rPr lang="en-GB" sz="1600" dirty="0" smtClean="0"/>
              <a:t>Cash is seen as a valuable option to acquire investments with positive NPV (prevailing effect on lost returns)</a:t>
            </a:r>
          </a:p>
          <a:p>
            <a:pPr marL="185738" indent="-185738">
              <a:buFontTx/>
              <a:buChar char="•"/>
            </a:pPr>
            <a:r>
              <a:rPr lang="en-GB" sz="1600" dirty="0" smtClean="0"/>
              <a:t>Asset concentration does not improve returns.</a:t>
            </a:r>
          </a:p>
          <a:p>
            <a:pPr marL="185738" indent="-185738">
              <a:buFontTx/>
              <a:buChar char="•"/>
            </a:pPr>
            <a:r>
              <a:rPr lang="en-GB" sz="1600" dirty="0" smtClean="0"/>
              <a:t>Equity markets are positively related to REMFs</a:t>
            </a:r>
          </a:p>
          <a:p>
            <a:pPr marL="185738" indent="-185738">
              <a:buFontTx/>
              <a:buChar char="•"/>
            </a:pPr>
            <a:r>
              <a:rPr lang="en-GB" sz="1600" dirty="0" smtClean="0"/>
              <a:t>Surprisingly better GDP growth reduces returns in REMFs</a:t>
            </a:r>
          </a:p>
          <a:p>
            <a:pPr marL="185738" indent="-185738">
              <a:buFontTx/>
              <a:buChar char="•"/>
            </a:pPr>
            <a:r>
              <a:rPr lang="en-GB" sz="1600" dirty="0" smtClean="0"/>
              <a:t>Outstanding redemptions represent a risk which is priced</a:t>
            </a:r>
          </a:p>
        </p:txBody>
      </p:sp>
      <p:sp>
        <p:nvSpPr>
          <p:cNvPr id="27652" name="Slide Number Placeholder 9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CB1E316-EA5E-4EF5-AAEE-7F942AAA4278}" type="slidenum">
              <a:rPr lang="en-GB" smtClean="0">
                <a:latin typeface="Rdg Vesta"/>
              </a:rPr>
              <a:pPr/>
              <a:t>16</a:t>
            </a:fld>
            <a:endParaRPr lang="en-GB" smtClean="0">
              <a:latin typeface="Rdg Vesta"/>
            </a:endParaRPr>
          </a:p>
        </p:txBody>
      </p:sp>
      <p:pic>
        <p:nvPicPr>
          <p:cNvPr id="2765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7144" r="57101" b="20844"/>
          <a:stretch>
            <a:fillRect/>
          </a:stretch>
        </p:blipFill>
        <p:spPr>
          <a:xfrm>
            <a:off x="4908550" y="1389063"/>
            <a:ext cx="3592513" cy="5340350"/>
          </a:xfrm>
          <a:ln>
            <a:solidFill>
              <a:schemeClr val="tx1"/>
            </a:solidFill>
          </a:ln>
        </p:spPr>
      </p:pic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6657975" y="785813"/>
            <a:ext cx="185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Total</a:t>
            </a:r>
          </a:p>
          <a:p>
            <a:r>
              <a:rPr lang="en-GB" sz="1600"/>
              <a:t>Return       Liquidity</a:t>
            </a: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6643688" y="1414463"/>
            <a:ext cx="1785937" cy="52863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" name="Down Arrow 29"/>
          <p:cNvSpPr>
            <a:spLocks noChangeArrowheads="1"/>
          </p:cNvSpPr>
          <p:nvPr/>
        </p:nvSpPr>
        <p:spPr bwMode="auto">
          <a:xfrm>
            <a:off x="6858000" y="3071813"/>
            <a:ext cx="285750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Down Arrow 30"/>
          <p:cNvSpPr>
            <a:spLocks noChangeArrowheads="1"/>
          </p:cNvSpPr>
          <p:nvPr/>
        </p:nvSpPr>
        <p:spPr bwMode="auto">
          <a:xfrm flipV="1">
            <a:off x="6858000" y="1471613"/>
            <a:ext cx="285750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6913940" y="4286250"/>
            <a:ext cx="190500" cy="460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11" name="Down Arrow 33"/>
          <p:cNvSpPr>
            <a:spLocks noChangeArrowheads="1"/>
          </p:cNvSpPr>
          <p:nvPr/>
        </p:nvSpPr>
        <p:spPr bwMode="auto">
          <a:xfrm flipV="1">
            <a:off x="6858000" y="5072063"/>
            <a:ext cx="285750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" name="Down Arrow 34"/>
          <p:cNvSpPr>
            <a:spLocks noChangeArrowheads="1"/>
          </p:cNvSpPr>
          <p:nvPr/>
        </p:nvSpPr>
        <p:spPr bwMode="auto">
          <a:xfrm>
            <a:off x="6858000" y="5643563"/>
            <a:ext cx="285750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Down Arrow 35"/>
          <p:cNvSpPr>
            <a:spLocks noChangeArrowheads="1"/>
          </p:cNvSpPr>
          <p:nvPr/>
        </p:nvSpPr>
        <p:spPr bwMode="auto">
          <a:xfrm>
            <a:off x="6858000" y="6215063"/>
            <a:ext cx="285750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Down Arrow 36"/>
          <p:cNvSpPr>
            <a:spLocks noChangeArrowheads="1"/>
          </p:cNvSpPr>
          <p:nvPr/>
        </p:nvSpPr>
        <p:spPr bwMode="auto">
          <a:xfrm flipV="1">
            <a:off x="6858000" y="3571875"/>
            <a:ext cx="285750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6913940" y="2643188"/>
            <a:ext cx="19050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913940" y="4786313"/>
            <a:ext cx="19050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18" name="Down Arrow 19"/>
          <p:cNvSpPr>
            <a:spLocks noChangeArrowheads="1"/>
          </p:cNvSpPr>
          <p:nvPr/>
        </p:nvSpPr>
        <p:spPr bwMode="auto">
          <a:xfrm>
            <a:off x="7842627" y="4143375"/>
            <a:ext cx="285750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Down Arrow 20"/>
          <p:cNvSpPr>
            <a:spLocks noChangeArrowheads="1"/>
          </p:cNvSpPr>
          <p:nvPr/>
        </p:nvSpPr>
        <p:spPr bwMode="auto">
          <a:xfrm>
            <a:off x="7827129" y="2500313"/>
            <a:ext cx="285750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 bwMode="auto">
          <a:xfrm>
            <a:off x="7881938" y="2143125"/>
            <a:ext cx="190500" cy="460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881938" y="1643063"/>
            <a:ext cx="19050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2" name="Down Arrow 24"/>
          <p:cNvSpPr>
            <a:spLocks noChangeArrowheads="1"/>
          </p:cNvSpPr>
          <p:nvPr/>
        </p:nvSpPr>
        <p:spPr bwMode="auto">
          <a:xfrm flipV="1">
            <a:off x="7842627" y="3571875"/>
            <a:ext cx="285750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 bwMode="auto">
          <a:xfrm>
            <a:off x="7881938" y="4786313"/>
            <a:ext cx="19050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7881938" y="3214688"/>
            <a:ext cx="19050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881938" y="5786438"/>
            <a:ext cx="19050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7881938" y="5286375"/>
            <a:ext cx="190500" cy="460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7881938" y="6357938"/>
            <a:ext cx="19050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8" name="Down Arrow 20"/>
          <p:cNvSpPr>
            <a:spLocks noChangeArrowheads="1"/>
          </p:cNvSpPr>
          <p:nvPr/>
        </p:nvSpPr>
        <p:spPr bwMode="auto">
          <a:xfrm>
            <a:off x="6858016" y="1984745"/>
            <a:ext cx="285750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 cstate="print"/>
          <a:srcRect b="66667"/>
          <a:stretch>
            <a:fillRect/>
          </a:stretch>
        </p:blipFill>
        <p:spPr bwMode="auto">
          <a:xfrm>
            <a:off x="1066800" y="1310804"/>
            <a:ext cx="67913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Results: asset manager related variables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5738" indent="-185738"/>
            <a:endParaRPr lang="en-GB" sz="1800" dirty="0" smtClean="0"/>
          </a:p>
          <a:p>
            <a:pPr marL="185738" indent="-185738"/>
            <a:endParaRPr lang="en-GB" sz="1800" dirty="0" smtClean="0"/>
          </a:p>
          <a:p>
            <a:pPr marL="185738" indent="-185738"/>
            <a:endParaRPr lang="en-GB" sz="1800" dirty="0" smtClean="0"/>
          </a:p>
          <a:p>
            <a:pPr marL="185738" indent="-185738"/>
            <a:endParaRPr lang="en-GB" sz="1800" dirty="0" smtClean="0"/>
          </a:p>
          <a:p>
            <a:pPr marL="185738" indent="-185738"/>
            <a:endParaRPr lang="en-GB" sz="1800" dirty="0" smtClean="0"/>
          </a:p>
          <a:p>
            <a:pPr marL="185738" indent="-185738"/>
            <a:endParaRPr lang="en-GB" sz="1800" dirty="0" smtClean="0"/>
          </a:p>
          <a:p>
            <a:pPr marL="185738" indent="-185738"/>
            <a:endParaRPr lang="en-GB" sz="1800" dirty="0" smtClean="0"/>
          </a:p>
          <a:p>
            <a:pPr marL="185738" indent="-185738"/>
            <a:endParaRPr lang="en-GB" sz="1800" dirty="0" smtClean="0"/>
          </a:p>
          <a:p>
            <a:pPr marL="185738" indent="-185738"/>
            <a:endParaRPr lang="en-GB" sz="1800" dirty="0" smtClean="0"/>
          </a:p>
          <a:p>
            <a:pPr marL="185738" indent="-185738"/>
            <a:endParaRPr lang="en-GB" sz="1800" dirty="0" smtClean="0"/>
          </a:p>
          <a:p>
            <a:pPr marL="185738" indent="-185738"/>
            <a:endParaRPr lang="en-GB" sz="1800" dirty="0" smtClean="0"/>
          </a:p>
          <a:p>
            <a:pPr marL="185738" indent="-185738"/>
            <a:r>
              <a:rPr lang="en-GB" sz="1800" dirty="0" smtClean="0"/>
              <a:t>Opportunistic funds are the only ones to show both different</a:t>
            </a:r>
          </a:p>
          <a:p>
            <a:pPr marL="585788" lvl="1" indent="-185738"/>
            <a:r>
              <a:rPr lang="en-GB" sz="1600" dirty="0" smtClean="0"/>
              <a:t>Performance (higher in absolute term) and</a:t>
            </a:r>
          </a:p>
          <a:p>
            <a:pPr marL="585788" lvl="1" indent="-185738"/>
            <a:r>
              <a:rPr lang="en-GB" sz="1600" dirty="0" smtClean="0"/>
              <a:t>Liquidity (higher than core and value added)</a:t>
            </a:r>
            <a:endParaRPr lang="en-GB" sz="1600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4A7CA02-8770-439A-8A77-64281DAD69E2}" type="slidenum">
              <a:rPr lang="en-GB" smtClean="0">
                <a:latin typeface="Rdg Vesta"/>
              </a:rPr>
              <a:pPr/>
              <a:t>17</a:t>
            </a:fld>
            <a:endParaRPr lang="en-GB" smtClean="0">
              <a:latin typeface="Rdg Vesta"/>
            </a:endParaRP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2" cstate="print"/>
          <a:srcRect b="66667"/>
          <a:stretch>
            <a:fillRect/>
          </a:stretch>
        </p:blipFill>
        <p:spPr bwMode="auto">
          <a:xfrm>
            <a:off x="1071563" y="1310804"/>
            <a:ext cx="67913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2195736" y="1596554"/>
            <a:ext cx="5072063" cy="2928938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774" name="Down Arrow 10"/>
          <p:cNvSpPr>
            <a:spLocks noChangeArrowheads="1"/>
          </p:cNvSpPr>
          <p:nvPr/>
        </p:nvSpPr>
        <p:spPr bwMode="auto">
          <a:xfrm flipV="1">
            <a:off x="6960434" y="2096617"/>
            <a:ext cx="142875" cy="2000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775" name="Down Arrow 12"/>
          <p:cNvSpPr>
            <a:spLocks noChangeArrowheads="1"/>
          </p:cNvSpPr>
          <p:nvPr/>
        </p:nvSpPr>
        <p:spPr bwMode="auto">
          <a:xfrm>
            <a:off x="2459871" y="2571736"/>
            <a:ext cx="142875" cy="2000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 bwMode="auto">
          <a:xfrm>
            <a:off x="6419930" y="1667992"/>
            <a:ext cx="9525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991430" y="1667992"/>
            <a:ext cx="9525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006678" y="1667992"/>
            <a:ext cx="9525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436309" y="1667992"/>
            <a:ext cx="9525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071813" y="1667992"/>
            <a:ext cx="9525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476500" y="1667992"/>
            <a:ext cx="9525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476500" y="2193454"/>
            <a:ext cx="95250" cy="460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048000" y="2193454"/>
            <a:ext cx="95250" cy="460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00313" y="3122142"/>
            <a:ext cx="9525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071813" y="3122142"/>
            <a:ext cx="9525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2500313" y="3668242"/>
            <a:ext cx="9525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3071813" y="3668242"/>
            <a:ext cx="9525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500313" y="4193704"/>
            <a:ext cx="95250" cy="460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071813" y="4193704"/>
            <a:ext cx="95250" cy="460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429125" y="2193454"/>
            <a:ext cx="95250" cy="460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5000625" y="2193454"/>
            <a:ext cx="95250" cy="460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4452938" y="3122142"/>
            <a:ext cx="9525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024438" y="3122142"/>
            <a:ext cx="9525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452938" y="3668242"/>
            <a:ext cx="9525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5024438" y="3668242"/>
            <a:ext cx="9525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4452938" y="4193704"/>
            <a:ext cx="95250" cy="460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5024438" y="4193704"/>
            <a:ext cx="95250" cy="460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6412746" y="2193454"/>
            <a:ext cx="95250" cy="460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6405563" y="3122142"/>
            <a:ext cx="9525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6977063" y="3122142"/>
            <a:ext cx="9525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6405563" y="3668242"/>
            <a:ext cx="9525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6977063" y="3668242"/>
            <a:ext cx="95250" cy="46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6405563" y="4193704"/>
            <a:ext cx="95250" cy="460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6977063" y="4193704"/>
            <a:ext cx="95250" cy="460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Rdg Vesta" pitchFamily="2" charset="0"/>
            </a:endParaRPr>
          </a:p>
        </p:txBody>
      </p:sp>
      <p:sp>
        <p:nvSpPr>
          <p:cNvPr id="32805" name="Down Arrow 47"/>
          <p:cNvSpPr>
            <a:spLocks noChangeArrowheads="1"/>
          </p:cNvSpPr>
          <p:nvPr/>
        </p:nvSpPr>
        <p:spPr bwMode="auto">
          <a:xfrm flipV="1">
            <a:off x="3031371" y="2571736"/>
            <a:ext cx="142875" cy="2000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806" name="Down Arrow 49"/>
          <p:cNvSpPr>
            <a:spLocks noChangeArrowheads="1"/>
          </p:cNvSpPr>
          <p:nvPr/>
        </p:nvSpPr>
        <p:spPr bwMode="auto">
          <a:xfrm flipV="1">
            <a:off x="4991180" y="2571736"/>
            <a:ext cx="142875" cy="2000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807" name="Down Arrow 51"/>
          <p:cNvSpPr>
            <a:spLocks noChangeArrowheads="1"/>
          </p:cNvSpPr>
          <p:nvPr/>
        </p:nvSpPr>
        <p:spPr bwMode="auto">
          <a:xfrm flipV="1">
            <a:off x="6960434" y="2571736"/>
            <a:ext cx="142875" cy="2000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808" name="Down Arrow 52"/>
          <p:cNvSpPr>
            <a:spLocks noChangeArrowheads="1"/>
          </p:cNvSpPr>
          <p:nvPr/>
        </p:nvSpPr>
        <p:spPr bwMode="auto">
          <a:xfrm>
            <a:off x="6388934" y="2571736"/>
            <a:ext cx="142875" cy="2000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809" name="Down Arrow 53"/>
          <p:cNvSpPr>
            <a:spLocks noChangeArrowheads="1"/>
          </p:cNvSpPr>
          <p:nvPr/>
        </p:nvSpPr>
        <p:spPr bwMode="auto">
          <a:xfrm>
            <a:off x="4419680" y="2571736"/>
            <a:ext cx="142875" cy="2000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2805" grpId="0" animBg="1"/>
      <p:bldP spid="32806" grpId="0" animBg="1"/>
      <p:bldP spid="32807" grpId="0" animBg="1"/>
      <p:bldP spid="32808" grpId="0" animBg="1"/>
      <p:bldP spid="328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7000875" cy="725487"/>
          </a:xfrm>
        </p:spPr>
        <p:txBody>
          <a:bodyPr/>
          <a:lstStyle/>
          <a:p>
            <a:r>
              <a:rPr lang="en-GB" smtClean="0"/>
              <a:t>Conclusions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5F60509-9D2E-46F7-9508-07213910B437}" type="slidenum">
              <a:rPr lang="en-GB" smtClean="0">
                <a:latin typeface="Rdg Vesta"/>
              </a:rPr>
              <a:pPr/>
              <a:t>18</a:t>
            </a:fld>
            <a:endParaRPr lang="en-GB" smtClean="0">
              <a:latin typeface="Rdg Vesta"/>
            </a:endParaRPr>
          </a:p>
        </p:txBody>
      </p:sp>
      <p:sp>
        <p:nvSpPr>
          <p:cNvPr id="40964" name="Content Placeholder 2"/>
          <p:cNvSpPr>
            <a:spLocks noGrp="1"/>
          </p:cNvSpPr>
          <p:nvPr>
            <p:ph idx="1"/>
          </p:nvPr>
        </p:nvSpPr>
        <p:spPr>
          <a:xfrm>
            <a:off x="428625" y="1143000"/>
            <a:ext cx="8258175" cy="5214938"/>
          </a:xfrm>
        </p:spPr>
        <p:txBody>
          <a:bodyPr/>
          <a:lstStyle/>
          <a:p>
            <a:r>
              <a:rPr lang="en-GB" dirty="0" smtClean="0"/>
              <a:t>Liquidity effect on total return: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Volumes do not contain any pricing information, but outflows and net flows do</a:t>
            </a:r>
          </a:p>
          <a:p>
            <a:pPr lvl="1"/>
            <a:r>
              <a:rPr lang="en-GB" dirty="0" smtClean="0"/>
              <a:t>Better performing funds attract more capital (i.e. return chasing behaviour for inflows and net flows)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Exogenous and endogenous variable have consistent effect throughout different models</a:t>
            </a:r>
          </a:p>
          <a:p>
            <a:pPr lvl="1"/>
            <a:endParaRPr lang="en-GB" sz="1600" dirty="0" smtClean="0"/>
          </a:p>
          <a:p>
            <a:r>
              <a:rPr lang="en-GB" dirty="0" smtClean="0"/>
              <a:t>Manager’s characteristics do not seem to provide outperformance, but single managers may still do.</a:t>
            </a:r>
            <a:endParaRPr lang="en-GB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7000875" cy="725487"/>
          </a:xfrm>
        </p:spPr>
        <p:txBody>
          <a:bodyPr/>
          <a:lstStyle/>
          <a:p>
            <a:r>
              <a:rPr lang="en-GB" dirty="0" smtClean="0"/>
              <a:t>Thank you for your attention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28625" y="1143000"/>
            <a:ext cx="8258175" cy="5214938"/>
          </a:xfrm>
        </p:spPr>
        <p:txBody>
          <a:bodyPr/>
          <a:lstStyle/>
          <a:p>
            <a:pPr algn="ctr">
              <a:buNone/>
            </a:pPr>
            <a:endParaRPr lang="en-GB" sz="3600" dirty="0" smtClean="0"/>
          </a:p>
          <a:p>
            <a:pPr algn="ctr">
              <a:buNone/>
            </a:pPr>
            <a:endParaRPr lang="en-GB" sz="3600" dirty="0" smtClean="0"/>
          </a:p>
          <a:p>
            <a:pPr algn="ctr">
              <a:buNone/>
            </a:pPr>
            <a:r>
              <a:rPr lang="en-GB" sz="3600" dirty="0" smtClean="0"/>
              <a:t>Any questions?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D60A055-4828-4F9D-ABE3-45DD2DE098F3}" type="slidenum">
              <a:rPr lang="en-GB" smtClean="0">
                <a:latin typeface="Rdg Vesta"/>
              </a:rPr>
              <a:pPr/>
              <a:t>19</a:t>
            </a:fld>
            <a:endParaRPr lang="en-GB" smtClean="0">
              <a:latin typeface="Rdg Vest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4638"/>
            <a:ext cx="7000875" cy="725487"/>
          </a:xfrm>
        </p:spPr>
        <p:txBody>
          <a:bodyPr/>
          <a:lstStyle/>
          <a:p>
            <a:pPr eaLnBrk="1" hangingPunct="1"/>
            <a:r>
              <a:rPr lang="en-GB" smtClean="0"/>
              <a:t>Agenda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143000"/>
            <a:ext cx="8258175" cy="52149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sz="2800" dirty="0" smtClean="0"/>
              <a:t>Introduction and Results Overview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/>
              <a:t>Data Description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/>
              <a:t>Model and variables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/>
              <a:t>Liquidity pricing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/>
              <a:t>Conclusions</a:t>
            </a:r>
            <a:endParaRPr lang="en-US" sz="2800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398E266-18B1-4CF6-8932-02B6D2EC7D1B}" type="slidenum">
              <a:rPr lang="en-GB" smtClean="0">
                <a:latin typeface="Rdg Vesta"/>
              </a:rPr>
              <a:pPr/>
              <a:t>2</a:t>
            </a:fld>
            <a:endParaRPr lang="en-GB" smtClean="0">
              <a:latin typeface="Rdg Vest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Liquidity: Volumes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A9157-99A5-47A3-831D-667EF19DF02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8596" y="3786190"/>
            <a:ext cx="4071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5738" marR="0" lvl="0" indent="-185738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return index falling from 08</a:t>
            </a:r>
          </a:p>
          <a:p>
            <a:pPr marL="185738" marR="0" lvl="0" indent="-185738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Positive relationship</a:t>
            </a:r>
          </a:p>
          <a:p>
            <a:pPr marL="185738" marR="0" lvl="0" indent="-185738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en-GB" sz="2000" kern="0" noProof="0" dirty="0" smtClean="0">
                <a:latin typeface="+mn-lt"/>
              </a:rPr>
              <a:t>Liquidity leading returns</a:t>
            </a:r>
          </a:p>
          <a:p>
            <a:pPr marL="185738" marR="0" lvl="0" indent="-185738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en-GB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NAV are similar</a:t>
            </a:r>
          </a:p>
          <a:p>
            <a:pPr marL="185738" marR="0" lvl="0" indent="-185738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en-GB" sz="2000" kern="0" baseline="0" noProof="0" dirty="0" smtClean="0">
                <a:latin typeface="+mn-lt"/>
              </a:rPr>
              <a:t>Percentage</a:t>
            </a:r>
            <a:r>
              <a:rPr lang="en-GB" sz="2000" kern="0" noProof="0" dirty="0" smtClean="0">
                <a:latin typeface="+mn-lt"/>
              </a:rPr>
              <a:t> of outstanding has volatile behaviour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43438" y="1142984"/>
            <a:ext cx="4071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01206"/>
            <a:ext cx="4071938" cy="245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241" y="1239367"/>
            <a:ext cx="4038219" cy="243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855031"/>
            <a:ext cx="4043362" cy="243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Return, manager and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91E53AB-D1A9-4F78-B8D9-EC67BE6CB499}" type="slidenum">
              <a:rPr lang="en-GB" smtClean="0">
                <a:latin typeface="Rdg Vesta"/>
              </a:rPr>
              <a:pPr/>
              <a:t>4</a:t>
            </a:fld>
            <a:endParaRPr lang="en-GB" smtClean="0">
              <a:latin typeface="Rdg Vesta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12" y="1156772"/>
            <a:ext cx="4070055" cy="24882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6786578" y="6165304"/>
            <a:ext cx="2214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dirty="0"/>
              <a:t>Source: INREV</a:t>
            </a: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029" y="3789040"/>
            <a:ext cx="4034003" cy="26752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21192" t="5015" r="2064" b="2848"/>
          <a:stretch>
            <a:fillRect/>
          </a:stretch>
        </p:blipFill>
        <p:spPr bwMode="auto">
          <a:xfrm>
            <a:off x="4656638" y="1245739"/>
            <a:ext cx="4018803" cy="239928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9505" y="3897526"/>
            <a:ext cx="4032449" cy="24306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125632" y="27864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Return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1709" y="4149080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Manager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05097" y="278092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Style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393399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Style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7000875" cy="725487"/>
          </a:xfrm>
        </p:spPr>
        <p:txBody>
          <a:bodyPr/>
          <a:lstStyle/>
          <a:p>
            <a:r>
              <a:rPr lang="en-GB" smtClean="0"/>
              <a:t>Research Questions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28625" y="1143000"/>
            <a:ext cx="8258175" cy="5214938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What are the risk driving factors for open ended unlisted fund?</a:t>
            </a:r>
          </a:p>
          <a:p>
            <a:r>
              <a:rPr lang="en-GB" dirty="0" smtClean="0"/>
              <a:t>How can we define liquidity?</a:t>
            </a:r>
          </a:p>
          <a:p>
            <a:r>
              <a:rPr lang="en-GB" dirty="0" smtClean="0"/>
              <a:t>Are returns and liquidity auto-correlated?</a:t>
            </a:r>
          </a:p>
          <a:p>
            <a:r>
              <a:rPr lang="en-GB" dirty="0" smtClean="0"/>
              <a:t>What is the causality between liquidity and returns?</a:t>
            </a:r>
          </a:p>
          <a:p>
            <a:r>
              <a:rPr lang="en-GB" dirty="0" smtClean="0"/>
              <a:t>Do manager’s characteristics and investor type bring better performances?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435A09F-2E73-4720-A2CC-FD2AC8744FE6}" type="slidenum">
              <a:rPr lang="en-GB" smtClean="0">
                <a:latin typeface="Rdg Vesta"/>
              </a:rPr>
              <a:pPr/>
              <a:t>5</a:t>
            </a:fld>
            <a:endParaRPr lang="en-GB" smtClean="0">
              <a:latin typeface="Rdg Vest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7000875" cy="725487"/>
          </a:xfrm>
        </p:spPr>
        <p:txBody>
          <a:bodyPr/>
          <a:lstStyle/>
          <a:p>
            <a:r>
              <a:rPr lang="en-GB" smtClean="0"/>
              <a:t>Results Overview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8625" y="1143000"/>
            <a:ext cx="8258175" cy="52149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/>
              <a:t>Volumes do not provide any pricing signal, while outflows and net flows do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/>
              <a:t>Volumes do not suggest return chasing behaviour, while inflows and net flows do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/>
              <a:t>Other fund characteristics have consistent effect in several models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/>
              <a:t>Manager’s characteristics do not seem to play an important role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/>
              <a:t>Using these results within an investment strategy helps to improve the performance of a fund of funds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D8B22D2-DA62-48FF-B51A-5973F09E9370}" type="slidenum">
              <a:rPr lang="en-GB" smtClean="0">
                <a:latin typeface="Rdg Vesta"/>
              </a:rPr>
              <a:pPr/>
              <a:t>6</a:t>
            </a:fld>
            <a:endParaRPr lang="en-GB" smtClean="0">
              <a:latin typeface="Rdg Vest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7000875" cy="725487"/>
          </a:xfrm>
        </p:spPr>
        <p:txBody>
          <a:bodyPr/>
          <a:lstStyle/>
          <a:p>
            <a:r>
              <a:rPr lang="en-GB" smtClean="0"/>
              <a:t>Literature Review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28625" y="1143000"/>
            <a:ext cx="8258175" cy="5214938"/>
          </a:xfrm>
        </p:spPr>
        <p:txBody>
          <a:bodyPr/>
          <a:lstStyle/>
          <a:p>
            <a:r>
              <a:rPr lang="en-GB" dirty="0" smtClean="0"/>
              <a:t>Pricing signal in real estate markets:</a:t>
            </a:r>
          </a:p>
          <a:p>
            <a:pPr lvl="1"/>
            <a:r>
              <a:rPr lang="en-GB" dirty="0" smtClean="0"/>
              <a:t>Movements of liquidity in REITs influence fund returns: Chui, Titman and Webb (2000)</a:t>
            </a:r>
          </a:p>
          <a:p>
            <a:pPr lvl="1"/>
            <a:r>
              <a:rPr lang="en-GB" dirty="0" smtClean="0"/>
              <a:t>Reaction to fund liquidity shocks: Ooi, </a:t>
            </a:r>
            <a:r>
              <a:rPr lang="en-GB" dirty="0" err="1" smtClean="0"/>
              <a:t>Ong</a:t>
            </a:r>
            <a:r>
              <a:rPr lang="en-GB" dirty="0" smtClean="0"/>
              <a:t> and Li (2008)</a:t>
            </a:r>
          </a:p>
          <a:p>
            <a:pPr lvl="1"/>
            <a:r>
              <a:rPr lang="en-GB" dirty="0" smtClean="0"/>
              <a:t>Common factors and different timing of liquidity effects on REITs and REMFs: </a:t>
            </a:r>
            <a:r>
              <a:rPr lang="en-GB" dirty="0" err="1" smtClean="0"/>
              <a:t>Tuluca</a:t>
            </a:r>
            <a:r>
              <a:rPr lang="en-GB" dirty="0" smtClean="0"/>
              <a:t>, Myer and Webb (2000)</a:t>
            </a:r>
          </a:p>
          <a:p>
            <a:pPr lvl="1"/>
            <a:r>
              <a:rPr lang="en-GB" dirty="0" smtClean="0"/>
              <a:t>Private real estate market turnover has a price pressure effect on returns: Ling, Marcato and McAllister (2009)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Return chasing behaviour in real estate markets</a:t>
            </a:r>
          </a:p>
          <a:p>
            <a:pPr lvl="1"/>
            <a:r>
              <a:rPr lang="en-GB" dirty="0" smtClean="0"/>
              <a:t>REIT and mutual funds: Ling and </a:t>
            </a:r>
            <a:r>
              <a:rPr lang="en-GB" dirty="0" err="1" smtClean="0"/>
              <a:t>Naranjo</a:t>
            </a:r>
            <a:r>
              <a:rPr lang="en-GB" dirty="0" smtClean="0"/>
              <a:t> (2003, 2006)</a:t>
            </a:r>
          </a:p>
          <a:p>
            <a:pPr lvl="1"/>
            <a:r>
              <a:rPr lang="en-GB" dirty="0" smtClean="0"/>
              <a:t>Private real estate markets: Ling, Marcato and McAllister (2009)</a:t>
            </a:r>
          </a:p>
          <a:p>
            <a:pPr lvl="1"/>
            <a:endParaRPr lang="en-GB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27DCF87-BDB0-4ED0-94AC-97ABDADDEEF6}" type="slidenum">
              <a:rPr lang="en-GB" smtClean="0">
                <a:latin typeface="Rdg Vesta"/>
              </a:rPr>
              <a:pPr/>
              <a:t>7</a:t>
            </a:fld>
            <a:endParaRPr lang="en-GB" smtClean="0">
              <a:latin typeface="Rdg Vest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7000875" cy="725487"/>
          </a:xfrm>
        </p:spPr>
        <p:txBody>
          <a:bodyPr/>
          <a:lstStyle/>
          <a:p>
            <a:r>
              <a:rPr lang="en-GB" smtClean="0"/>
              <a:t>Literature Review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28625" y="1143000"/>
            <a:ext cx="8258175" cy="5214938"/>
          </a:xfrm>
        </p:spPr>
        <p:txBody>
          <a:bodyPr/>
          <a:lstStyle/>
          <a:p>
            <a:r>
              <a:rPr lang="en-GB" dirty="0" smtClean="0"/>
              <a:t>Liquidity and total return in equity markets</a:t>
            </a:r>
          </a:p>
          <a:p>
            <a:pPr lvl="1"/>
            <a:r>
              <a:rPr lang="en-GB" dirty="0" smtClean="0"/>
              <a:t>Away from optimal allocation (cash issue): </a:t>
            </a:r>
            <a:r>
              <a:rPr lang="en-GB" dirty="0" err="1" smtClean="0"/>
              <a:t>Edelen</a:t>
            </a:r>
            <a:r>
              <a:rPr lang="en-GB" dirty="0" smtClean="0"/>
              <a:t> (1998)</a:t>
            </a:r>
          </a:p>
          <a:p>
            <a:pPr lvl="1"/>
            <a:r>
              <a:rPr lang="en-GB" dirty="0" smtClean="0"/>
              <a:t>Return chasing behaviour / money smart effect</a:t>
            </a:r>
          </a:p>
          <a:p>
            <a:pPr lvl="2"/>
            <a:r>
              <a:rPr lang="en-GB" dirty="0" smtClean="0"/>
              <a:t>Redeem (invest in) -</a:t>
            </a:r>
            <a:r>
              <a:rPr lang="en-GB" dirty="0" err="1" smtClean="0"/>
              <a:t>ve</a:t>
            </a:r>
            <a:r>
              <a:rPr lang="en-GB" dirty="0" smtClean="0"/>
              <a:t> (+</a:t>
            </a:r>
            <a:r>
              <a:rPr lang="en-GB" dirty="0" err="1" smtClean="0"/>
              <a:t>ve</a:t>
            </a:r>
            <a:r>
              <a:rPr lang="en-GB" dirty="0" smtClean="0"/>
              <a:t>) past returns: </a:t>
            </a:r>
            <a:r>
              <a:rPr lang="en-GB" dirty="0" err="1" smtClean="0"/>
              <a:t>Ivkovic</a:t>
            </a:r>
            <a:r>
              <a:rPr lang="en-GB" dirty="0" smtClean="0"/>
              <a:t> and </a:t>
            </a:r>
            <a:r>
              <a:rPr lang="en-GB" dirty="0" err="1" smtClean="0"/>
              <a:t>Weisbenner</a:t>
            </a:r>
            <a:r>
              <a:rPr lang="en-GB" dirty="0" smtClean="0"/>
              <a:t> (2008)</a:t>
            </a:r>
          </a:p>
          <a:p>
            <a:pPr lvl="2"/>
            <a:r>
              <a:rPr lang="en-GB" dirty="0" smtClean="0"/>
              <a:t>After-tax returns influence net fund flows: </a:t>
            </a:r>
            <a:r>
              <a:rPr lang="en-GB" dirty="0" err="1" smtClean="0"/>
              <a:t>Poterba</a:t>
            </a:r>
            <a:r>
              <a:rPr lang="en-GB" dirty="0" smtClean="0"/>
              <a:t> (2001)</a:t>
            </a:r>
          </a:p>
          <a:p>
            <a:r>
              <a:rPr lang="en-GB" dirty="0" smtClean="0"/>
              <a:t>Studies on Real Estate Mutual Funds (REMFs):</a:t>
            </a:r>
          </a:p>
          <a:p>
            <a:pPr lvl="1"/>
            <a:r>
              <a:rPr lang="en-GB" dirty="0" smtClean="0"/>
              <a:t>Active REMFs beat passive funds: </a:t>
            </a:r>
            <a:r>
              <a:rPr lang="en-GB" dirty="0" err="1" smtClean="0"/>
              <a:t>O’neal</a:t>
            </a:r>
            <a:r>
              <a:rPr lang="en-GB" dirty="0" smtClean="0"/>
              <a:t> and Page (2000)</a:t>
            </a:r>
          </a:p>
          <a:p>
            <a:pPr lvl="1"/>
            <a:r>
              <a:rPr lang="en-GB" dirty="0" smtClean="0"/>
              <a:t>Stock market performance influences REMF returns: Gullet and Redman (2005)</a:t>
            </a:r>
          </a:p>
          <a:p>
            <a:pPr lvl="1"/>
            <a:r>
              <a:rPr lang="en-GB" dirty="0" smtClean="0"/>
              <a:t>Rising equity markets lead to an increase in redemptions and affect total returns: </a:t>
            </a:r>
            <a:r>
              <a:rPr lang="en-GB" dirty="0" err="1" smtClean="0"/>
              <a:t>Brounen</a:t>
            </a:r>
            <a:r>
              <a:rPr lang="en-GB" dirty="0" smtClean="0"/>
              <a:t> et al. (2007)</a:t>
            </a:r>
          </a:p>
          <a:p>
            <a:pPr lvl="1"/>
            <a:r>
              <a:rPr lang="en-GB" dirty="0" smtClean="0"/>
              <a:t>REMFs are driven by the same sentiment driving the stock market: </a:t>
            </a:r>
            <a:r>
              <a:rPr lang="en-GB" dirty="0" err="1" smtClean="0"/>
              <a:t>Tomperi</a:t>
            </a:r>
            <a:r>
              <a:rPr lang="en-GB" dirty="0" smtClean="0"/>
              <a:t> (2009)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1CD18B8-93F4-4433-B391-20194B1D7664}" type="slidenum">
              <a:rPr lang="en-GB" smtClean="0">
                <a:latin typeface="Rdg Vesta"/>
              </a:rPr>
              <a:pPr/>
              <a:t>8</a:t>
            </a:fld>
            <a:endParaRPr lang="en-GB" smtClean="0">
              <a:latin typeface="Rdg Vest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7000875" cy="725487"/>
          </a:xfrm>
        </p:spPr>
        <p:txBody>
          <a:bodyPr/>
          <a:lstStyle/>
          <a:p>
            <a:pPr eaLnBrk="1" hangingPunct="1"/>
            <a:r>
              <a:rPr lang="en-GB" smtClean="0"/>
              <a:t>Data Description</a:t>
            </a:r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28625" y="1143000"/>
            <a:ext cx="8258175" cy="52149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GB" dirty="0" smtClean="0"/>
              <a:t>Source: IPD property fund vision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GB" dirty="0" smtClean="0"/>
              <a:t>84 UK Real estate mutual fund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GB" dirty="0" smtClean="0"/>
              <a:t>71 open ended funds (Specialised 31, Diversified 40)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GB" dirty="0" smtClean="0"/>
              <a:t>13 closed ended funds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dirty="0" smtClean="0"/>
              <a:t>Sample period: 1Q 2005 – 1Q 2009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dirty="0" smtClean="0"/>
              <a:t>1100 quarterly observations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dirty="0" smtClean="0"/>
              <a:t>Outstanding value: £50 billion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dirty="0" smtClean="0"/>
              <a:t>53% of UK market, 20% European market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endParaRPr lang="en-GB" dirty="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dirty="0" smtClean="0"/>
              <a:t>Source for other variables: Thomson DataStream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7D5208C-4001-43F6-9056-F8A4605648A7}" type="slidenum">
              <a:rPr lang="en-GB" smtClean="0">
                <a:latin typeface="Rdg Vesta"/>
              </a:rPr>
              <a:pPr/>
              <a:t>9</a:t>
            </a:fld>
            <a:endParaRPr lang="en-GB" smtClean="0">
              <a:latin typeface="Rdg Vest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ght colours jl">
  <a:themeElements>
    <a:clrScheme name="Bright colours jl 4">
      <a:dk1>
        <a:srgbClr val="000000"/>
      </a:dk1>
      <a:lt1>
        <a:srgbClr val="F8F8F8"/>
      </a:lt1>
      <a:dk2>
        <a:srgbClr val="194B8D"/>
      </a:dk2>
      <a:lt2>
        <a:srgbClr val="194B8D"/>
      </a:lt2>
      <a:accent1>
        <a:srgbClr val="194B8D"/>
      </a:accent1>
      <a:accent2>
        <a:srgbClr val="808080"/>
      </a:accent2>
      <a:accent3>
        <a:srgbClr val="FBFBFB"/>
      </a:accent3>
      <a:accent4>
        <a:srgbClr val="000000"/>
      </a:accent4>
      <a:accent5>
        <a:srgbClr val="ABB1C5"/>
      </a:accent5>
      <a:accent6>
        <a:srgbClr val="737373"/>
      </a:accent6>
      <a:hlink>
        <a:srgbClr val="194B8D"/>
      </a:hlink>
      <a:folHlink>
        <a:srgbClr val="808080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12AC2B"/>
        </a:dk2>
        <a:lt2>
          <a:srgbClr val="12AD2B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642864"/>
        </a:dk2>
        <a:lt2>
          <a:srgbClr val="642864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C00010"/>
        </a:dk2>
        <a:lt2>
          <a:srgbClr val="C00010"/>
        </a:lt2>
        <a:accent1>
          <a:srgbClr val="C0001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AA"/>
        </a:accent5>
        <a:accent6>
          <a:srgbClr val="737373"/>
        </a:accent6>
        <a:hlink>
          <a:srgbClr val="C0001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194B8D"/>
        </a:dk2>
        <a:lt2>
          <a:srgbClr val="194B8D"/>
        </a:lt2>
        <a:accent1>
          <a:srgbClr val="194B8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BB1C5"/>
        </a:accent5>
        <a:accent6>
          <a:srgbClr val="737373"/>
        </a:accent6>
        <a:hlink>
          <a:srgbClr val="194B8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955</Words>
  <Application>Microsoft Office PowerPoint</Application>
  <PresentationFormat>On-screen Show (4:3)</PresentationFormat>
  <Paragraphs>188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Rdg Vesta</vt:lpstr>
      <vt:lpstr>Bright colours jl</vt:lpstr>
      <vt:lpstr>Liquidity Pricing in Unlisted Real Estate Funds </vt:lpstr>
      <vt:lpstr>Agenda</vt:lpstr>
      <vt:lpstr>Liquidity: Volumes</vt:lpstr>
      <vt:lpstr>Return, manager and style</vt:lpstr>
      <vt:lpstr>Research Questions</vt:lpstr>
      <vt:lpstr>Results Overview</vt:lpstr>
      <vt:lpstr>Literature Review</vt:lpstr>
      <vt:lpstr>Literature Review</vt:lpstr>
      <vt:lpstr>Data Description</vt:lpstr>
      <vt:lpstr>How to Proxy Liquidity</vt:lpstr>
      <vt:lpstr>Summary Statistics</vt:lpstr>
      <vt:lpstr>Sample Analysis</vt:lpstr>
      <vt:lpstr>Vector AutoRegressive (VAR) Model</vt:lpstr>
      <vt:lpstr>Model and Variables</vt:lpstr>
      <vt:lpstr>Results: Liquidity</vt:lpstr>
      <vt:lpstr>Results: Total Return (Volumes)</vt:lpstr>
      <vt:lpstr>Results: asset manager related variables</vt:lpstr>
      <vt:lpstr>Conclusions</vt:lpstr>
      <vt:lpstr>Thank you for your attention</vt:lpstr>
    </vt:vector>
  </TitlesOfParts>
  <Company>Henley Business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Henley Business School</dc:title>
  <dc:creator>Henley Business School</dc:creator>
  <cp:lastModifiedBy>User Default</cp:lastModifiedBy>
  <cp:revision>414</cp:revision>
  <cp:lastPrinted>2006-09-19T14:59:33Z</cp:lastPrinted>
  <dcterms:created xsi:type="dcterms:W3CDTF">2007-02-28T14:07:05Z</dcterms:created>
  <dcterms:modified xsi:type="dcterms:W3CDTF">2010-06-24T06:04:52Z</dcterms:modified>
</cp:coreProperties>
</file>