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91" r:id="rId4"/>
    <p:sldId id="290" r:id="rId5"/>
    <p:sldId id="292" r:id="rId6"/>
    <p:sldId id="341" r:id="rId7"/>
    <p:sldId id="327" r:id="rId8"/>
    <p:sldId id="331" r:id="rId9"/>
    <p:sldId id="339" r:id="rId10"/>
    <p:sldId id="329" r:id="rId11"/>
    <p:sldId id="307" r:id="rId12"/>
    <p:sldId id="338" r:id="rId13"/>
    <p:sldId id="342" r:id="rId14"/>
    <p:sldId id="315" r:id="rId15"/>
    <p:sldId id="312" r:id="rId16"/>
    <p:sldId id="340" r:id="rId17"/>
    <p:sldId id="336" r:id="rId18"/>
    <p:sldId id="344" r:id="rId19"/>
    <p:sldId id="332" r:id="rId20"/>
    <p:sldId id="345" r:id="rId21"/>
    <p:sldId id="333" r:id="rId22"/>
    <p:sldId id="346" r:id="rId23"/>
    <p:sldId id="335" r:id="rId24"/>
    <p:sldId id="347" r:id="rId25"/>
    <p:sldId id="313" r:id="rId26"/>
    <p:sldId id="337" r:id="rId27"/>
  </p:sldIdLst>
  <p:sldSz cx="9144000" cy="6858000" type="screen4x3"/>
  <p:notesSz cx="6669088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>
              <a:defRPr sz="1200"/>
            </a:lvl1pPr>
          </a:lstStyle>
          <a:p>
            <a:fld id="{F152F58C-D2E3-4C87-8A7C-AD9E40C3427F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>
              <a:defRPr sz="1200"/>
            </a:lvl1pPr>
          </a:lstStyle>
          <a:p>
            <a:fld id="{1C0E76B0-E030-4EEF-B116-98FF22D2021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/>
          <a:lstStyle>
            <a:lvl1pPr algn="r">
              <a:defRPr sz="1200"/>
            </a:lvl1pPr>
          </a:lstStyle>
          <a:p>
            <a:fld id="{35A6A8EC-6E1D-4C16-B948-C5DF14149340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8" tIns="47419" rIns="94838" bIns="4741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4838" tIns="47419" rIns="94838" bIns="474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4838" tIns="47419" rIns="94838" bIns="47419" rtlCol="0" anchor="b"/>
          <a:lstStyle>
            <a:lvl1pPr algn="r">
              <a:defRPr sz="1200"/>
            </a:lvl1pPr>
          </a:lstStyle>
          <a:p>
            <a:fld id="{58E948A6-1493-4221-B1F9-9B4A28E6DC0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48A6-1493-4221-B1F9-9B4A28E6DC0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48A6-1493-4221-B1F9-9B4A28E6DC0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20307-4DB5-48D5-AB18-73598F610191}" type="slidenum">
              <a:rPr lang="fr-FR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C20307-4DB5-48D5-AB18-73598F610191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6C372-7232-4597-BF5A-4E8BC605429F}" type="slidenum">
              <a:rPr lang="fr-FR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B6C372-7232-4597-BF5A-4E8BC605429F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FF8381-7841-4C22-A553-82B455804034}" type="slidenum">
              <a:rPr lang="fr-FR" smtClean="0"/>
              <a:pPr/>
              <a:t>6</a:t>
            </a:fld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2FFCA-D67C-40A0-A617-A6CAF85CDE0A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3CBC93-7E3F-4932-B59C-95F0B12D5EAD}" type="slidenum">
              <a:rPr lang="fr-FR" smtClean="0"/>
              <a:pPr/>
              <a:t>9</a:t>
            </a:fld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948A6-1493-4221-B1F9-9B4A28E6DC08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8EB0-BDE5-498F-AA9F-4258C19AB61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A67F-6942-4535-A1E6-C044DFBF05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827FD4-5E4D-4BB5-B42B-C2A97394FCB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53F19-8C8E-42F8-A856-8AABC4390E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D658-0F9A-4B79-BC3F-7093A4D8DF7A}" type="datetimeFigureOut">
              <a:rPr lang="fr-FR">
                <a:solidFill>
                  <a:srgbClr val="FFF39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0106F-06B1-49D2-8DC8-EB3E5AA170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6902-A52E-4427-A76A-80BD11F5CB4C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E767E-4992-4BC7-9642-C27FF46CED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1BD2E-F3AE-47B0-90F3-59483EF7D2A9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A3D65-6958-4288-96AA-EF334E6BE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151084C-4FB0-4F95-AEE4-B812C3B5D69E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E426B0-B05E-4466-9C59-AAE4C403C91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DAB9-E4E8-4253-A263-98B0E3F10D72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A317-F4B4-41E9-8342-4865B24FB6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4C4137-7C6C-4A07-98E3-DCC9B3C642F6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B1B17AF-C73F-4FFF-BA1A-4D2EA59E25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33A4E6-3B62-4670-BB7F-1B4717336CBA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9D3EFD-E6A7-4AF6-B1E0-1C5F7D006D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8D315-98AE-4095-99B3-A1831E3BA218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3A4B-7EB9-4EA2-8464-3549C383D4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9BE95-A603-45BE-8305-BB0B8C8101DF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66D8-C580-4135-BD1F-1097A55206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3A6D0E-8AF8-4DA6-94A6-1CF0BB399B9B}" type="datetimeFigureOut">
              <a:rPr lang="fr-FR" smtClean="0"/>
              <a:pPr/>
              <a:t>25/06/2010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B27F3D-48FD-4015-9D9A-4C1D6615137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3EA656-4813-41DA-B09C-4C70D8224C63}" type="datetimeFigureOut">
              <a:rPr lang="fr-FR">
                <a:solidFill>
                  <a:srgbClr val="575F6D"/>
                </a:solidFill>
              </a:rPr>
              <a:pPr>
                <a:defRPr/>
              </a:pPr>
              <a:t>25/06/2010</a:t>
            </a:fld>
            <a:endParaRPr lang="fr-F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63C0E-FBE9-42D6-8B50-021F00939F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794" y="1643050"/>
            <a:ext cx="6858000" cy="1590676"/>
          </a:xfrm>
        </p:spPr>
        <p:txBody>
          <a:bodyPr>
            <a:normAutofit/>
          </a:bodyPr>
          <a:lstStyle/>
          <a:p>
            <a:r>
              <a:rPr lang="en-US" dirty="0" smtClean="0"/>
              <a:t>Non-Stationary Semivariogram Analysis Using Real Estate Transaction Data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Piyawan</a:t>
            </a:r>
            <a:r>
              <a:rPr lang="en-US" dirty="0" smtClean="0"/>
              <a:t> </a:t>
            </a:r>
            <a:r>
              <a:rPr lang="en-US" dirty="0" err="1" smtClean="0"/>
              <a:t>Srikhum</a:t>
            </a:r>
            <a:endParaRPr lang="en-US" dirty="0" smtClean="0"/>
          </a:p>
          <a:p>
            <a:r>
              <a:rPr lang="en-US" dirty="0" smtClean="0"/>
              <a:t>Arnaud Simon</a:t>
            </a:r>
            <a:endParaRPr lang="fr-FR" dirty="0" smtClean="0"/>
          </a:p>
          <a:p>
            <a:r>
              <a:rPr lang="fr-FR" sz="1600" i="1" dirty="0" smtClean="0"/>
              <a:t>Université Paris-Dauphine</a:t>
            </a:r>
            <a:endParaRPr lang="fr-FR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 Spherical semivariogram is an increasing function with distance separating two properties</a:t>
            </a:r>
          </a:p>
          <a:p>
            <a:endParaRPr lang="en-US" smtClean="0"/>
          </a:p>
          <a:p>
            <a:r>
              <a:rPr lang="en-US" smtClean="0"/>
              <a:t>Start at      called  « nugget » and increase until                      </a:t>
            </a:r>
          </a:p>
          <a:p>
            <a:pPr>
              <a:buNone/>
            </a:pPr>
            <a:r>
              <a:rPr lang="en-US" smtClean="0"/>
              <a:t>    called « sill » </a:t>
            </a:r>
          </a:p>
          <a:p>
            <a:pPr>
              <a:buNone/>
            </a:pPr>
            <a:endParaRPr lang="en-US" smtClean="0"/>
          </a:p>
          <a:p>
            <a:r>
              <a:rPr lang="en-US" smtClean="0"/>
              <a:t>Low semivariogram present high autocorrelation</a:t>
            </a:r>
          </a:p>
          <a:p>
            <a:pPr>
              <a:buNone/>
            </a:pPr>
            <a:endParaRPr lang="en-US" smtClean="0"/>
          </a:p>
          <a:p>
            <a:r>
              <a:rPr lang="en-US" smtClean="0"/>
              <a:t>Stable semivariogram present no more autocorrelation</a:t>
            </a:r>
          </a:p>
          <a:p>
            <a:endParaRPr lang="en-US" i="1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992682" y="2924944"/>
          <a:ext cx="419078" cy="430146"/>
        </p:xfrm>
        <a:graphic>
          <a:graphicData uri="http://schemas.openxmlformats.org/presentationml/2006/ole">
            <p:oleObj spid="_x0000_s148481" name="Equation" r:id="rId4" imgW="164880" imgH="228600" progId="Equation.3">
              <p:embed/>
            </p:oleObj>
          </a:graphicData>
        </a:graphic>
      </p:graphicFrame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7540823" y="2924175"/>
          <a:ext cx="1063625" cy="430213"/>
        </p:xfrm>
        <a:graphic>
          <a:graphicData uri="http://schemas.openxmlformats.org/presentationml/2006/ole">
            <p:oleObj spid="_x0000_s148482" name="Equation" r:id="rId5" imgW="419040" imgH="228600" progId="Equation.3">
              <p:embed/>
            </p:oleObj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Reviews of Geostatistical Model</a:t>
            </a:r>
            <a:r>
              <a:rPr lang="en-US" sz="2800" cap="none" smtClean="0"/>
              <a:t/>
            </a:r>
            <a:br>
              <a:rPr lang="en-US" sz="2800" cap="none" smtClean="0"/>
            </a:br>
            <a:endParaRPr lang="en-US" sz="2800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2 steps : Time stationary and spatial stationary</a:t>
            </a:r>
          </a:p>
          <a:p>
            <a:endParaRPr lang="en-US" smtClean="0"/>
          </a:p>
          <a:p>
            <a:r>
              <a:rPr lang="en-US" smtClean="0"/>
              <a:t>Time stationary : 1-year semivariogram VS 10-years semivariogram</a:t>
            </a:r>
          </a:p>
          <a:p>
            <a:endParaRPr lang="en-US" smtClean="0"/>
          </a:p>
          <a:p>
            <a:r>
              <a:rPr lang="en-US" smtClean="0"/>
              <a:t>Spatial stationary : 90° moving windows</a:t>
            </a:r>
          </a:p>
          <a:p>
            <a:endParaRPr lang="en-US" smtClean="0"/>
          </a:p>
          <a:p>
            <a:endParaRPr lang="en-US" i="1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Methodology</a:t>
            </a:r>
            <a:endParaRPr lang="en-US" sz="2800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6074"/>
          <a:stretch>
            <a:fillRect/>
          </a:stretch>
        </p:blipFill>
        <p:spPr>
          <a:xfrm>
            <a:off x="-36511" y="675515"/>
            <a:ext cx="9180511" cy="5345773"/>
          </a:xfrm>
        </p:spPr>
      </p:pic>
      <p:grpSp>
        <p:nvGrpSpPr>
          <p:cNvPr id="15" name="Group 14"/>
          <p:cNvGrpSpPr/>
          <p:nvPr/>
        </p:nvGrpSpPr>
        <p:grpSpPr>
          <a:xfrm>
            <a:off x="4572000" y="0"/>
            <a:ext cx="3102651" cy="2823502"/>
            <a:chOff x="4499992" y="0"/>
            <a:chExt cx="3102651" cy="2823502"/>
          </a:xfrm>
        </p:grpSpPr>
        <p:sp>
          <p:nvSpPr>
            <p:cNvPr id="10" name="Right Triangle 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678715">
            <a:off x="4744127" y="360302"/>
            <a:ext cx="3112128" cy="2797496"/>
            <a:chOff x="4499992" y="0"/>
            <a:chExt cx="3102651" cy="2823502"/>
          </a:xfrm>
        </p:grpSpPr>
        <p:sp>
          <p:nvSpPr>
            <p:cNvPr id="17" name="Right Triangle 16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Straight Arrow Connector 17"/>
            <p:cNvCxnSpPr>
              <a:stCxn id="17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238551">
            <a:off x="4893200" y="647406"/>
            <a:ext cx="3112128" cy="2797496"/>
            <a:chOff x="4499992" y="0"/>
            <a:chExt cx="3102651" cy="2823502"/>
          </a:xfrm>
        </p:grpSpPr>
        <p:sp>
          <p:nvSpPr>
            <p:cNvPr id="20" name="Right Triangle 1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58138" cy="5230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smtClean="0"/>
              <a:t>10-years semivariogram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cap="none" smtClean="0"/>
              <a:t>Results : 1-year semivariogram VS 10-years semivariogram </a:t>
            </a:r>
          </a:p>
        </p:txBody>
      </p:sp>
      <p:pic>
        <p:nvPicPr>
          <p:cNvPr id="6" name="Picture 5" descr="Resultat98to07.jpg"/>
          <p:cNvPicPr>
            <a:picLocks noChangeAspect="1"/>
          </p:cNvPicPr>
          <p:nvPr/>
        </p:nvPicPr>
        <p:blipFill>
          <a:blip r:embed="rId2" cstate="print"/>
          <a:srcRect l="5412" t="8362" r="4926" b="8015"/>
          <a:stretch>
            <a:fillRect/>
          </a:stretch>
        </p:blipFill>
        <p:spPr>
          <a:xfrm>
            <a:off x="827584" y="1772816"/>
            <a:ext cx="6552728" cy="43204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605322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smtClean="0"/>
              <a:t>Estimated range value equal to 1.1 kilometers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5230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smtClean="0"/>
              <a:t>1- year semivariogram</a:t>
            </a:r>
            <a:endParaRPr lang="en-US" i="1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cap="none" smtClean="0"/>
              <a:t>Results : 1-year semivariogram VS 10-years semivariogram </a:t>
            </a:r>
          </a:p>
        </p:txBody>
      </p:sp>
      <p:pic>
        <p:nvPicPr>
          <p:cNvPr id="4" name="Picture 3" descr="Resultat98_07.jpg"/>
          <p:cNvPicPr>
            <a:picLocks noChangeAspect="1"/>
          </p:cNvPicPr>
          <p:nvPr/>
        </p:nvPicPr>
        <p:blipFill>
          <a:blip r:embed="rId2" cstate="print"/>
          <a:srcRect l="4705" t="7406" r="5236" b="8161"/>
          <a:stretch>
            <a:fillRect/>
          </a:stretch>
        </p:blipFill>
        <p:spPr>
          <a:xfrm>
            <a:off x="755576" y="1628800"/>
            <a:ext cx="6192688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Estimated range value : 2.3 km for 1998 and 720 m for 2007</a:t>
            </a:r>
            <a:endParaRPr lang="en-US" sz="2000" dirty="0" smtClean="0"/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Range </a:t>
            </a:r>
            <a:r>
              <a:rPr lang="en-US" sz="2000" dirty="0" smtClean="0"/>
              <a:t>value are different for each year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Range value are different from 10-years semivariogram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4380" y="1980788"/>
          <a:ext cx="8992116" cy="389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  <a:gridCol w="749343"/>
              </a:tblGrid>
              <a:tr h="50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 smtClean="0">
                          <a:latin typeface="Times New Roman"/>
                          <a:ea typeface="Calibri"/>
                          <a:cs typeface="Cordia New"/>
                        </a:rPr>
                        <a:t>Period</a:t>
                      </a:r>
                      <a:endParaRPr lang="en-US" sz="1300" noProof="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1998-2007</a:t>
                      </a:r>
                      <a:endParaRPr lang="fr-FR" sz="13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1998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1999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2000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2001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2002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2003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2004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2005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2006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2007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  <a:tr h="65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/>
                          <a:ea typeface="Calibri"/>
                          <a:cs typeface="Cordia New"/>
                        </a:rPr>
                        <a:t>N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307 346</a:t>
                      </a:r>
                      <a:endParaRPr lang="fr-FR" sz="13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28 418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34 898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32 583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31 188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Times New Roman"/>
                          <a:ea typeface="Calibri"/>
                          <a:cs typeface="Cordia New"/>
                        </a:rPr>
                        <a:t>30 761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27 930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31 830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31 429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29 513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28 796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  <a:tr h="750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/>
                          <a:ea typeface="Calibri"/>
                          <a:cs typeface="Cordia New"/>
                        </a:rPr>
                        <a:t>R2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Times New Roman"/>
                          <a:ea typeface="Calibri"/>
                          <a:cs typeface="Cordia New"/>
                        </a:rPr>
                        <a:t>52.88%</a:t>
                      </a:r>
                      <a:endParaRPr lang="fr-FR" sz="1300" b="1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23.29%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23.65%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21.46%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18.20%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17.26%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16.45%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13.01%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12.36%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11.83%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Times New Roman"/>
                          <a:ea typeface="Calibri"/>
                          <a:cs typeface="Cordia New"/>
                        </a:rPr>
                        <a:t>13.25%</a:t>
                      </a:r>
                      <a:endParaRPr lang="fr-FR" sz="13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  <a:tr h="689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 smtClean="0">
                          <a:latin typeface="Times New Roman"/>
                          <a:ea typeface="Calibri"/>
                          <a:cs typeface="Cordia New"/>
                        </a:rPr>
                        <a:t>Nugget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Times New Roman"/>
                          <a:ea typeface="Calibri"/>
                          <a:cs typeface="Cordia New"/>
                        </a:rPr>
                        <a:t>1011911</a:t>
                      </a:r>
                      <a:endParaRPr lang="fr-FR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98114.44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152454.6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133747.6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142532.4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254584.4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611983.5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905121.6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859615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956280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1999762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latin typeface="Times New Roman"/>
                          <a:ea typeface="Calibri"/>
                          <a:cs typeface="Cordia New"/>
                        </a:rPr>
                        <a:t>Sill</a:t>
                      </a:r>
                      <a:r>
                        <a:rPr lang="fr-FR" sz="1400" b="1" dirty="0">
                          <a:latin typeface="Times New Roman"/>
                          <a:ea typeface="Calibri"/>
                          <a:cs typeface="Cordia New"/>
                        </a:rPr>
                        <a:t> 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Times New Roman"/>
                          <a:ea typeface="Calibri"/>
                          <a:cs typeface="Cordia New"/>
                        </a:rPr>
                        <a:t>261227.4</a:t>
                      </a:r>
                      <a:endParaRPr lang="fr-FR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201859.4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203127.8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356984.7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312749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551073.7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603172.8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405215.4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402734.1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406339.6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Cordia New"/>
                        </a:rPr>
                        <a:t>1001402</a:t>
                      </a:r>
                      <a:endParaRPr lang="fr-FR" sz="12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/>
                          <a:ea typeface="Calibri"/>
                          <a:cs typeface="Cordia New"/>
                        </a:rPr>
                        <a:t>Range</a:t>
                      </a:r>
                      <a:endParaRPr lang="fr-FR" sz="13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latin typeface="Times New Roman"/>
                          <a:ea typeface="Calibri"/>
                          <a:cs typeface="Cordia New"/>
                        </a:rPr>
                        <a:t>1.111266</a:t>
                      </a:r>
                      <a:endParaRPr lang="fr-FR" sz="12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2.792266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2.352961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1.56426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0.920327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0.635223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1.873897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0.926698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0.715583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0.64452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latin typeface="Times New Roman"/>
                          <a:ea typeface="Calibri"/>
                          <a:cs typeface="Cordia New"/>
                        </a:rPr>
                        <a:t>0.720628</a:t>
                      </a:r>
                      <a:endParaRPr lang="fr-FR" sz="12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8280" marR="78280" marT="0" marB="0" anchor="ctr"/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cap="none" dirty="0" smtClean="0"/>
              <a:t>Results : 1-year semivariogram VS 10-years semivariogram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400" b="1" cap="none" dirty="0" smtClean="0"/>
              <a:t>Results : Range values and </a:t>
            </a:r>
            <a:r>
              <a:rPr lang="en-US" sz="2400" b="1" cap="none" dirty="0" err="1" smtClean="0"/>
              <a:t>Notaire</a:t>
            </a:r>
            <a:r>
              <a:rPr lang="en-US" sz="2400" b="1" cap="none" dirty="0" smtClean="0"/>
              <a:t> INSEE price/m</a:t>
            </a:r>
            <a:r>
              <a:rPr lang="en-US" sz="2400" b="1" cap="none" baseline="30000" dirty="0" smtClean="0"/>
              <a:t>2</a:t>
            </a:r>
            <a:r>
              <a:rPr lang="en-US" sz="2400" b="1" cap="none" dirty="0" smtClean="0"/>
              <a:t> index</a:t>
            </a:r>
          </a:p>
        </p:txBody>
      </p:sp>
      <p:pic>
        <p:nvPicPr>
          <p:cNvPr id="5" name="Picture 4" descr="Range_Performance.jpg"/>
          <p:cNvPicPr>
            <a:picLocks noChangeAspect="1"/>
          </p:cNvPicPr>
          <p:nvPr/>
        </p:nvPicPr>
        <p:blipFill>
          <a:blip r:embed="rId2" cstate="print"/>
          <a:srcRect l="4756" t="8269" r="5195" b="7193"/>
          <a:stretch>
            <a:fillRect/>
          </a:stretch>
        </p:blipFill>
        <p:spPr>
          <a:xfrm>
            <a:off x="539552" y="1412776"/>
            <a:ext cx="7128792" cy="4729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956538"/>
            <a:ext cx="72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Index increase, range value decrease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More market develop, more new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6074"/>
          <a:stretch>
            <a:fillRect/>
          </a:stretch>
        </p:blipFill>
        <p:spPr>
          <a:xfrm>
            <a:off x="-36511" y="675515"/>
            <a:ext cx="9180511" cy="5345773"/>
          </a:xfrm>
        </p:spPr>
      </p:pic>
      <p:grpSp>
        <p:nvGrpSpPr>
          <p:cNvPr id="5" name="Group 18"/>
          <p:cNvGrpSpPr/>
          <p:nvPr/>
        </p:nvGrpSpPr>
        <p:grpSpPr>
          <a:xfrm rot="1238551">
            <a:off x="4803531" y="1139788"/>
            <a:ext cx="2402416" cy="2159535"/>
            <a:chOff x="4499992" y="0"/>
            <a:chExt cx="3102651" cy="2823502"/>
          </a:xfrm>
        </p:grpSpPr>
        <p:sp>
          <p:nvSpPr>
            <p:cNvPr id="20" name="Right Triangle 1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Results : 90° moving windows</a:t>
            </a:r>
            <a:br>
              <a:rPr lang="en-US" sz="2800" b="1" cap="none" smtClean="0"/>
            </a:br>
            <a:endParaRPr lang="en-US" sz="2800" b="1" cap="none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65°: Parc de Monceau</a:t>
            </a:r>
            <a:endParaRPr lang="en-US"/>
          </a:p>
        </p:txBody>
      </p:sp>
      <p:pic>
        <p:nvPicPr>
          <p:cNvPr id="154626" name="Picture 2" descr="Resultat65"/>
          <p:cNvPicPr>
            <a:picLocks noChangeAspect="1" noChangeArrowheads="1"/>
          </p:cNvPicPr>
          <p:nvPr/>
        </p:nvPicPr>
        <p:blipFill>
          <a:blip r:embed="rId2" cstate="print"/>
          <a:srcRect l="4918" t="6981" r="4593" b="9243"/>
          <a:stretch>
            <a:fillRect/>
          </a:stretch>
        </p:blipFill>
        <p:spPr bwMode="auto">
          <a:xfrm>
            <a:off x="611560" y="1700808"/>
            <a:ext cx="662473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053226"/>
            <a:ext cx="81369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Estimated range value : 1.05 km for 1998 and 1.02 km for 2007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err="1" smtClean="0"/>
              <a:t>Parc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Monceau</a:t>
            </a:r>
            <a:r>
              <a:rPr lang="en-US" sz="2000" dirty="0" smtClean="0"/>
              <a:t> is a segment barrier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6074"/>
          <a:stretch>
            <a:fillRect/>
          </a:stretch>
        </p:blipFill>
        <p:spPr>
          <a:xfrm>
            <a:off x="-36511" y="675515"/>
            <a:ext cx="9180511" cy="5345773"/>
          </a:xfrm>
        </p:spPr>
      </p:pic>
      <p:grpSp>
        <p:nvGrpSpPr>
          <p:cNvPr id="2" name="Group 18"/>
          <p:cNvGrpSpPr/>
          <p:nvPr/>
        </p:nvGrpSpPr>
        <p:grpSpPr>
          <a:xfrm rot="4184667">
            <a:off x="4765367" y="2462424"/>
            <a:ext cx="3112128" cy="2797496"/>
            <a:chOff x="4499992" y="0"/>
            <a:chExt cx="3102651" cy="2823502"/>
          </a:xfrm>
        </p:grpSpPr>
        <p:sp>
          <p:nvSpPr>
            <p:cNvPr id="20" name="Right Triangle 1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457200" y="44624"/>
            <a:ext cx="7467600" cy="8572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fr-FR" sz="2800" b="1" cap="none" dirty="0" smtClean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7686700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Problem of transaction price autocorrelation (</a:t>
            </a:r>
            <a:r>
              <a:rPr lang="fr-FR" dirty="0" smtClean="0">
                <a:sym typeface="Symbol"/>
              </a:rPr>
              <a:t>Pace and al. 1998, Can and </a:t>
            </a:r>
            <a:r>
              <a:rPr lang="fr-FR" dirty="0" err="1" smtClean="0">
                <a:sym typeface="Symbol"/>
              </a:rPr>
              <a:t>Megbolugbe</a:t>
            </a:r>
            <a:r>
              <a:rPr lang="fr-FR" dirty="0" smtClean="0">
                <a:sym typeface="Symbol"/>
              </a:rPr>
              <a:t> 1997, </a:t>
            </a:r>
            <a:r>
              <a:rPr lang="fr-FR" dirty="0" err="1" smtClean="0">
                <a:sym typeface="Symbol"/>
              </a:rPr>
              <a:t>Basu</a:t>
            </a:r>
            <a:r>
              <a:rPr lang="fr-FR" dirty="0" smtClean="0">
                <a:sym typeface="Symbol"/>
              </a:rPr>
              <a:t> and </a:t>
            </a:r>
            <a:r>
              <a:rPr lang="fr-FR" dirty="0" err="1" smtClean="0">
                <a:sym typeface="Symbol"/>
              </a:rPr>
              <a:t>Thibideau</a:t>
            </a:r>
            <a:r>
              <a:rPr lang="fr-FR" dirty="0" smtClean="0">
                <a:sym typeface="Symbol"/>
              </a:rPr>
              <a:t> 1998, Bourassa and al. 2003, Lesage and Pace 2004)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Spatial statistic has two ways to work with the spatial error dependency: lattice models and geostatistical model (Pace, Barry and </a:t>
            </a:r>
            <a:r>
              <a:rPr lang="en-US" dirty="0" err="1" smtClean="0"/>
              <a:t>Sirmans</a:t>
            </a:r>
            <a:r>
              <a:rPr lang="en-US" dirty="0" smtClean="0"/>
              <a:t> 1998, JREFE)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We interested in geostatistical analysis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Computing covariogram and semivariogram function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Results : 90° moving windows</a:t>
            </a:r>
            <a:br>
              <a:rPr lang="en-US" sz="2800" b="1" cap="none" smtClean="0"/>
            </a:br>
            <a:endParaRPr lang="en-US" sz="2800" b="1" cap="none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115°: Avenue des Champs-Elysées</a:t>
            </a:r>
            <a:endParaRPr lang="en-US" dirty="0" smtClean="0"/>
          </a:p>
        </p:txBody>
      </p:sp>
      <p:pic>
        <p:nvPicPr>
          <p:cNvPr id="155650" name="Picture 2" descr="Resultat125"/>
          <p:cNvPicPr>
            <a:picLocks noChangeAspect="1" noChangeArrowheads="1"/>
          </p:cNvPicPr>
          <p:nvPr/>
        </p:nvPicPr>
        <p:blipFill>
          <a:blip r:embed="rId2" cstate="print"/>
          <a:srcRect l="4835" t="7499" r="5328" b="7688"/>
          <a:stretch>
            <a:fillRect/>
          </a:stretch>
        </p:blipFill>
        <p:spPr bwMode="auto">
          <a:xfrm>
            <a:off x="683568" y="1700808"/>
            <a:ext cx="66892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05322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Fitted </a:t>
            </a:r>
            <a:r>
              <a:rPr lang="en-US" sz="2000" dirty="0" smtClean="0"/>
              <a:t>function is not spherical semivariogram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6074"/>
          <a:stretch>
            <a:fillRect/>
          </a:stretch>
        </p:blipFill>
        <p:spPr>
          <a:xfrm>
            <a:off x="-36511" y="675515"/>
            <a:ext cx="9180511" cy="5345773"/>
          </a:xfrm>
        </p:spPr>
      </p:pic>
      <p:grpSp>
        <p:nvGrpSpPr>
          <p:cNvPr id="2" name="Group 18"/>
          <p:cNvGrpSpPr/>
          <p:nvPr/>
        </p:nvGrpSpPr>
        <p:grpSpPr>
          <a:xfrm rot="8782387">
            <a:off x="2421917" y="3432847"/>
            <a:ext cx="3112128" cy="2797496"/>
            <a:chOff x="4499992" y="0"/>
            <a:chExt cx="3102651" cy="2823502"/>
          </a:xfrm>
        </p:grpSpPr>
        <p:sp>
          <p:nvSpPr>
            <p:cNvPr id="20" name="Right Triangle 1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Results : 90° moving windows</a:t>
            </a:r>
            <a:br>
              <a:rPr lang="en-US" sz="2800" b="1" cap="none" smtClean="0"/>
            </a:br>
            <a:endParaRPr lang="en-US" sz="2800" b="1" cap="none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/>
              <a:t>-165°: Eiffel Tower</a:t>
            </a:r>
            <a:endParaRPr lang="en-US" smtClean="0"/>
          </a:p>
        </p:txBody>
      </p:sp>
      <p:pic>
        <p:nvPicPr>
          <p:cNvPr id="157698" name="Picture 2" descr="Resultat-165"/>
          <p:cNvPicPr>
            <a:picLocks noChangeAspect="1" noChangeArrowheads="1"/>
          </p:cNvPicPr>
          <p:nvPr/>
        </p:nvPicPr>
        <p:blipFill>
          <a:blip r:embed="rId2" cstate="print"/>
          <a:srcRect l="4734" t="8208" r="4360" b="6979"/>
          <a:stretch>
            <a:fillRect/>
          </a:stretch>
        </p:blipFill>
        <p:spPr bwMode="auto">
          <a:xfrm>
            <a:off x="611560" y="1700808"/>
            <a:ext cx="67687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05322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Range value is more than 3 kilometers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16074"/>
          <a:stretch>
            <a:fillRect/>
          </a:stretch>
        </p:blipFill>
        <p:spPr>
          <a:xfrm>
            <a:off x="-36511" y="675515"/>
            <a:ext cx="9180511" cy="5345773"/>
          </a:xfrm>
        </p:spPr>
      </p:pic>
      <p:grpSp>
        <p:nvGrpSpPr>
          <p:cNvPr id="2" name="Group 18"/>
          <p:cNvGrpSpPr/>
          <p:nvPr/>
        </p:nvGrpSpPr>
        <p:grpSpPr>
          <a:xfrm rot="19280359">
            <a:off x="3304611" y="-513951"/>
            <a:ext cx="3112128" cy="2797496"/>
            <a:chOff x="4499992" y="0"/>
            <a:chExt cx="3102651" cy="2823502"/>
          </a:xfrm>
        </p:grpSpPr>
        <p:sp>
          <p:nvSpPr>
            <p:cNvPr id="20" name="Right Triangle 19"/>
            <p:cNvSpPr/>
            <p:nvPr/>
          </p:nvSpPr>
          <p:spPr>
            <a:xfrm>
              <a:off x="4499992" y="0"/>
              <a:ext cx="3102651" cy="2823502"/>
            </a:xfrm>
            <a:prstGeom prst="rtTriangl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1" name="Straight Arrow Connector 20"/>
            <p:cNvCxnSpPr>
              <a:stCxn id="20" idx="2"/>
            </p:cNvCxnSpPr>
            <p:nvPr/>
          </p:nvCxnSpPr>
          <p:spPr>
            <a:xfrm rot="5400000" flipH="1" flipV="1">
              <a:off x="4586717" y="533963"/>
              <a:ext cx="2202814" cy="237626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Results : 90° moving windows</a:t>
            </a:r>
            <a:br>
              <a:rPr lang="en-US" sz="2800" b="1" cap="none" smtClean="0"/>
            </a:br>
            <a:endParaRPr lang="en-US" sz="2800" b="1" cap="none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11247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5°: 17ème Arrondissement</a:t>
            </a:r>
            <a:endParaRPr lang="en-US" dirty="0" smtClean="0"/>
          </a:p>
        </p:txBody>
      </p:sp>
      <p:pic>
        <p:nvPicPr>
          <p:cNvPr id="7" name="Picture 6" descr="Resultat5.jpg"/>
          <p:cNvPicPr>
            <a:picLocks noChangeAspect="1"/>
          </p:cNvPicPr>
          <p:nvPr/>
        </p:nvPicPr>
        <p:blipFill>
          <a:blip r:embed="rId2" cstate="print"/>
          <a:srcRect l="4971" t="7972" r="4525" b="7536"/>
          <a:stretch>
            <a:fillRect/>
          </a:stretch>
        </p:blipFill>
        <p:spPr>
          <a:xfrm>
            <a:off x="395536" y="1484784"/>
            <a:ext cx="6912768" cy="4562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877272"/>
            <a:ext cx="7704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Estimated range value: 1.4 km for 1998 and 920 m for 2007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en-US" sz="2000" dirty="0" smtClean="0"/>
              <a:t>17 </a:t>
            </a:r>
            <a:r>
              <a:rPr lang="en-US" sz="2000" dirty="0" smtClean="0"/>
              <a:t>arrondissement is divided in two segments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dirty="0" smtClean="0"/>
              <a:t>Non-stationary in term of time and space</a:t>
            </a:r>
          </a:p>
          <a:p>
            <a:endParaRPr lang="en-US" dirty="0" smtClean="0"/>
          </a:p>
          <a:p>
            <a:r>
              <a:rPr lang="en-US" dirty="0" smtClean="0"/>
              <a:t>Different form of fitted semivariogram function</a:t>
            </a:r>
          </a:p>
          <a:p>
            <a:endParaRPr lang="en-US" dirty="0" smtClean="0"/>
          </a:p>
          <a:p>
            <a:r>
              <a:rPr lang="en-US" dirty="0" smtClean="0"/>
              <a:t>Several approaches for implementing a non-stationary semivariogram (Atkinson and Lloyd (2007), </a:t>
            </a:r>
            <a:r>
              <a:rPr lang="en-US" i="1" dirty="0" smtClean="0"/>
              <a:t>Computers &amp; Geosciences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Segmentation</a:t>
            </a:r>
          </a:p>
          <a:p>
            <a:pPr lvl="1"/>
            <a:r>
              <a:rPr lang="en-US" dirty="0" smtClean="0"/>
              <a:t>Locally adaptive</a:t>
            </a:r>
          </a:p>
          <a:p>
            <a:pPr lvl="1"/>
            <a:r>
              <a:rPr lang="en-US" dirty="0" smtClean="0"/>
              <a:t>Spatial deformation of data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dirty="0" smtClean="0"/>
              <a:t>Conclusion and others approaches</a:t>
            </a:r>
            <a:br>
              <a:rPr lang="en-US" sz="2800" b="1" cap="none" dirty="0" smtClean="0"/>
            </a:br>
            <a:endParaRPr lang="en-US" sz="2800" b="1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fr-FR" dirty="0" smtClean="0"/>
          </a:p>
          <a:p>
            <a:pPr marL="274320" lvl="1">
              <a:lnSpc>
                <a:spcPct val="90000"/>
              </a:lnSpc>
              <a:spcBef>
                <a:spcPts val="600"/>
              </a:spcBef>
              <a:buSzPct val="70000"/>
              <a:buFont typeface="Wingdings"/>
              <a:buChar char=""/>
              <a:defRPr/>
            </a:pPr>
            <a:r>
              <a:rPr lang="en-US" sz="2400" dirty="0" smtClean="0"/>
              <a:t>Spatial stationary assumption should be made to allow global homogeneity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Many papers in others research fields take into account a violation of spatial stationary assumption (Haslett 1997, </a:t>
            </a:r>
            <a:r>
              <a:rPr lang="en-US" dirty="0" err="1" smtClean="0"/>
              <a:t>Ekström</a:t>
            </a:r>
            <a:r>
              <a:rPr lang="en-US" dirty="0" smtClean="0"/>
              <a:t> and </a:t>
            </a:r>
            <a:r>
              <a:rPr lang="en-US" dirty="0" err="1" smtClean="0"/>
              <a:t>Sjösyedy</a:t>
            </a:r>
            <a:r>
              <a:rPr lang="en-US" dirty="0" smtClean="0"/>
              <a:t>-De Luna 2004, Atkinson and Lloyd 2007, </a:t>
            </a:r>
            <a:r>
              <a:rPr lang="en-US" dirty="0" err="1" smtClean="0"/>
              <a:t>Brenning</a:t>
            </a:r>
            <a:r>
              <a:rPr lang="en-US" dirty="0" smtClean="0"/>
              <a:t> and van den </a:t>
            </a:r>
            <a:r>
              <a:rPr lang="en-US" dirty="0" err="1" smtClean="0"/>
              <a:t>Boogaart</a:t>
            </a:r>
            <a:r>
              <a:rPr lang="en-US" dirty="0" smtClean="0"/>
              <a:t> </a:t>
            </a:r>
            <a:r>
              <a:rPr lang="en-US" dirty="0" err="1" smtClean="0"/>
              <a:t>wp</a:t>
            </a:r>
            <a:r>
              <a:rPr lang="en-US" dirty="0" smtClean="0"/>
              <a:t>)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No article works under non-stationary condition in real estate research fields</a:t>
            </a:r>
          </a:p>
          <a:p>
            <a:pPr>
              <a:lnSpc>
                <a:spcPct val="90000"/>
              </a:lnSpc>
              <a:buNone/>
              <a:defRPr/>
            </a:pPr>
            <a:endParaRPr lang="fr-FR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44624"/>
            <a:ext cx="7467600" cy="8572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4873625"/>
          </a:xfrm>
        </p:spPr>
        <p:txBody>
          <a:bodyPr/>
          <a:lstStyle/>
          <a:p>
            <a:endParaRPr lang="fr-FR" u="sng" dirty="0" smtClean="0"/>
          </a:p>
          <a:p>
            <a:r>
              <a:rPr lang="en-US" dirty="0" smtClean="0"/>
              <a:t>Examine the violation of stationary assumption, in term of time and space</a:t>
            </a:r>
          </a:p>
          <a:p>
            <a:endParaRPr lang="en-US" dirty="0" smtClean="0"/>
          </a:p>
          <a:p>
            <a:r>
              <a:rPr lang="en-US" dirty="0" smtClean="0"/>
              <a:t>Show problem of price autocorrelation among properties located in different administrative segments</a:t>
            </a:r>
          </a:p>
          <a:p>
            <a:endParaRPr lang="en-US" dirty="0" smtClean="0"/>
          </a:p>
          <a:p>
            <a:r>
              <a:rPr lang="en-US" dirty="0" smtClean="0"/>
              <a:t>Use transaction prices, from 1998 to 2007, of Parisian properties situated 5 kilometers around Arc de Triomphe</a:t>
            </a:r>
          </a:p>
          <a:p>
            <a:endParaRPr lang="en-US" dirty="0" smtClean="0"/>
          </a:p>
          <a:p>
            <a:endParaRPr lang="en-US" u="sng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16632"/>
            <a:ext cx="7467600" cy="10001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 and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16632"/>
            <a:ext cx="7467600" cy="10001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</a:p>
        </p:txBody>
      </p:sp>
      <p:pic>
        <p:nvPicPr>
          <p:cNvPr id="6" name="Content Placeholder 5" descr="mappa_parigi.gif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80727"/>
            <a:ext cx="6300944" cy="559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19776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Reviews of Geostatistical Model</a:t>
            </a:r>
            <a:r>
              <a:rPr lang="en-US" sz="2800" cap="none" smtClean="0"/>
              <a:t/>
            </a:r>
            <a:br>
              <a:rPr lang="en-US" sz="2800" cap="none" smtClean="0"/>
            </a:br>
            <a:endParaRPr lang="en-US" sz="2800" cap="none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175" cy="48736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Property price compose with 2 parts</a:t>
            </a:r>
          </a:p>
          <a:p>
            <a:pPr lvl="1" eaLnBrk="1" hangingPunct="1"/>
            <a:r>
              <a:rPr lang="en-US" dirty="0" smtClean="0"/>
              <a:t>Physical </a:t>
            </a:r>
            <a:r>
              <a:rPr lang="en-US" dirty="0" err="1" smtClean="0"/>
              <a:t>caracteristics</a:t>
            </a:r>
            <a:r>
              <a:rPr lang="en-US" dirty="0" smtClean="0"/>
              <a:t> value</a:t>
            </a:r>
          </a:p>
          <a:p>
            <a:pPr lvl="1" eaLnBrk="1" hangingPunct="1"/>
            <a:r>
              <a:rPr lang="en-US" dirty="0" smtClean="0"/>
              <a:t>Spatial </a:t>
            </a:r>
            <a:r>
              <a:rPr lang="en-US" dirty="0" err="1" smtClean="0"/>
              <a:t>caracteristics</a:t>
            </a:r>
            <a:r>
              <a:rPr lang="en-US" dirty="0" smtClean="0"/>
              <a:t> value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u="sng" dirty="0" smtClean="0"/>
              <a:t>Physical </a:t>
            </a:r>
            <a:r>
              <a:rPr lang="en-US" u="sng" dirty="0" err="1" smtClean="0"/>
              <a:t>Caracteristics</a:t>
            </a:r>
            <a:r>
              <a:rPr lang="en-US" u="sng" dirty="0" smtClean="0"/>
              <a:t>: Hedonic regression</a:t>
            </a:r>
          </a:p>
          <a:p>
            <a:pPr eaLnBrk="1" hangingPunct="1"/>
            <a:endParaRPr lang="en-US" u="sng" dirty="0" smtClean="0"/>
          </a:p>
          <a:p>
            <a:pPr lvl="1" eaLnBrk="1" hangingPunct="1"/>
            <a:r>
              <a:rPr lang="en-US" sz="2000" dirty="0" smtClean="0"/>
              <a:t>Hedonic regression evaluate value for each </a:t>
            </a:r>
            <a:r>
              <a:rPr lang="en-US" sz="2000" dirty="0" err="1" smtClean="0"/>
              <a:t>caracteristic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Y = c + (a*</a:t>
            </a:r>
            <a:r>
              <a:rPr lang="en-US" sz="2000" dirty="0" err="1" smtClean="0"/>
              <a:t>nb_room</a:t>
            </a:r>
            <a:r>
              <a:rPr lang="en-US" sz="2000" dirty="0" smtClean="0"/>
              <a:t>+ b*bathroom + c*parking +d*year +…)+ ε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4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					</a:t>
            </a:r>
            <a:r>
              <a:rPr lang="en-US" sz="2000" dirty="0" smtClean="0"/>
              <a:t>Physical 		         Spatial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en-US" sz="2000" dirty="0" smtClean="0"/>
              <a:t>				       </a:t>
            </a:r>
            <a:r>
              <a:rPr lang="en-US" sz="2000" dirty="0" err="1" smtClean="0"/>
              <a:t>Caracteristics</a:t>
            </a:r>
            <a:r>
              <a:rPr lang="en-US" sz="2000" dirty="0" smtClean="0"/>
              <a:t>	 	</a:t>
            </a:r>
            <a:r>
              <a:rPr lang="en-US" sz="2000" dirty="0" err="1" smtClean="0"/>
              <a:t>Caracteristics</a:t>
            </a:r>
            <a:endParaRPr lang="en-US" sz="2000" dirty="0" smtClean="0"/>
          </a:p>
          <a:p>
            <a:pPr lvl="1" eaLnBrk="1" hangingPunct="1">
              <a:buFont typeface="Wingdings 2" pitchFamily="18" charset="2"/>
              <a:buNone/>
            </a:pPr>
            <a:r>
              <a:rPr lang="en-US" sz="2000" dirty="0" smtClean="0"/>
              <a:t>							</a:t>
            </a:r>
            <a:endParaRPr lang="en-US" dirty="0" smtClean="0"/>
          </a:p>
        </p:txBody>
      </p:sp>
      <p:sp>
        <p:nvSpPr>
          <p:cNvPr id="9" name="Left Brace 8"/>
          <p:cNvSpPr/>
          <p:nvPr/>
        </p:nvSpPr>
        <p:spPr>
          <a:xfrm rot="16200000">
            <a:off x="4834720" y="2317292"/>
            <a:ext cx="488948" cy="5622899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 rot="16200000">
            <a:off x="8104956" y="4801716"/>
            <a:ext cx="428625" cy="7143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8775"/>
            <a:ext cx="7467600" cy="2952353"/>
          </a:xfrm>
        </p:spPr>
        <p:txBody>
          <a:bodyPr/>
          <a:lstStyle/>
          <a:p>
            <a:pPr eaLnBrk="1" hangingPunct="1"/>
            <a:r>
              <a:rPr lang="en-US" u="sng" smtClean="0"/>
              <a:t>Spatial Caracteristics : Geostatistical model</a:t>
            </a:r>
          </a:p>
          <a:p>
            <a:pPr eaLnBrk="1" hangingPunct="1"/>
            <a:r>
              <a:rPr lang="en-US" smtClean="0"/>
              <a:t>For each                  with</a:t>
            </a:r>
          </a:p>
          <a:p>
            <a:pPr lvl="1" eaLnBrk="1" hangingPunct="1"/>
            <a:r>
              <a:rPr lang="en-US" smtClean="0"/>
              <a:t>x : longitude</a:t>
            </a:r>
          </a:p>
          <a:p>
            <a:pPr lvl="1" eaLnBrk="1" hangingPunct="1"/>
            <a:r>
              <a:rPr lang="en-US" smtClean="0"/>
              <a:t>y : latitude</a:t>
            </a:r>
          </a:p>
          <a:p>
            <a:pPr eaLnBrk="1" hangingPunct="1"/>
            <a:r>
              <a:rPr lang="en-US" smtClean="0"/>
              <a:t>Empirical semi-variogram  is caculted from residuals           :</a:t>
            </a:r>
          </a:p>
          <a:p>
            <a:pPr eaLnBrk="1" hangingPunct="1"/>
            <a:endParaRPr lang="en-US" smtClean="0"/>
          </a:p>
          <a:p>
            <a:pPr eaLnBrk="1" hangingPunct="1">
              <a:buNone/>
            </a:pPr>
            <a:endParaRPr lang="en-US" smtClean="0"/>
          </a:p>
          <a:p>
            <a:pPr eaLnBrk="1" hangingPunct="1">
              <a:buNone/>
            </a:pPr>
            <a:r>
              <a:rPr lang="en-US" smtClean="0"/>
              <a:t>			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000125" y="4365104"/>
            <a:ext cx="6109246" cy="1656184"/>
            <a:chOff x="1000125" y="4869160"/>
            <a:chExt cx="6109246" cy="1656184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23728" y="4869160"/>
              <a:ext cx="4985643" cy="87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0125" y="5803354"/>
              <a:ext cx="866901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07704" y="5694347"/>
              <a:ext cx="4680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prstClr val="black"/>
                  </a:solidFill>
                  <a:cs typeface="Arial" charset="0"/>
                </a:rPr>
                <a:t>number of properties pairs separating by distance « h » 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Reviews of Geostatistical Model</a:t>
            </a:r>
            <a:r>
              <a:rPr lang="en-US" sz="2800" cap="none" smtClean="0"/>
              <a:t/>
            </a:r>
            <a:br>
              <a:rPr lang="en-US" sz="2800" cap="none" smtClean="0"/>
            </a:br>
            <a:endParaRPr lang="en-US" sz="2800" cap="none" smtClean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95178" y="3711319"/>
          <a:ext cx="620638" cy="413758"/>
        </p:xfrm>
        <a:graphic>
          <a:graphicData uri="http://schemas.openxmlformats.org/presentationml/2006/ole">
            <p:oleObj spid="_x0000_s152577" name="Equation" r:id="rId6" imgW="342720" imgH="2286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23728" y="2120280"/>
          <a:ext cx="1383275" cy="444624"/>
        </p:xfrm>
        <a:graphic>
          <a:graphicData uri="http://schemas.openxmlformats.org/presentationml/2006/ole">
            <p:oleObj spid="_x0000_s152578" name="Equation" r:id="rId7" imgW="711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</p:spPr>
        <p:txBody>
          <a:bodyPr/>
          <a:lstStyle/>
          <a:p>
            <a:r>
              <a:rPr lang="en-US" dirty="0" err="1" smtClean="0"/>
              <a:t>Semivariogramme</a:t>
            </a:r>
            <a:r>
              <a:rPr lang="en-US" dirty="0" smtClean="0"/>
              <a:t> is presented in             plan</a:t>
            </a:r>
          </a:p>
          <a:p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652120" y="1484784"/>
          <a:ext cx="1003300" cy="406395"/>
        </p:xfrm>
        <a:graphic>
          <a:graphicData uri="http://schemas.openxmlformats.org/presentationml/2006/ole">
            <p:oleObj spid="_x0000_s189442" name="Equation" r:id="rId3" imgW="545760" imgH="215640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276872"/>
            <a:ext cx="4500594" cy="39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Reviews of Geostatistical Model</a:t>
            </a:r>
            <a:r>
              <a:rPr lang="en-US" sz="2800" cap="none" smtClean="0"/>
              <a:t/>
            </a:r>
            <a:br>
              <a:rPr lang="en-US" sz="2800" cap="none" smtClean="0"/>
            </a:br>
            <a:endParaRPr lang="en-US" sz="2800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91513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Fit estimated semivariogram with spherical  semi-variogram function</a:t>
            </a:r>
          </a:p>
          <a:p>
            <a:pPr eaLnBrk="1" hangingPunct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                                                                                                   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2204864"/>
            <a:ext cx="7272338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508625" y="3933825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7415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475012"/>
            <a:ext cx="453231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cap="none" smtClean="0"/>
              <a:t>Reviews of Geostatistical Model</a:t>
            </a:r>
            <a:r>
              <a:rPr lang="en-US" sz="2800" cap="none" smtClean="0"/>
              <a:t/>
            </a:r>
            <a:br>
              <a:rPr lang="en-US" sz="2800" cap="none" smtClean="0"/>
            </a:br>
            <a:endParaRPr lang="en-US" sz="2800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4839</TotalTime>
  <Words>657</Words>
  <Application>Microsoft Office PowerPoint</Application>
  <PresentationFormat>On-screen Show (4:3)</PresentationFormat>
  <Paragraphs>188</Paragraphs>
  <Slides>25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Oriel</vt:lpstr>
      <vt:lpstr>1_Oriel</vt:lpstr>
      <vt:lpstr>Equation</vt:lpstr>
      <vt:lpstr>Non-Stationary Semivariogram Analysis Using Real Estate Transaction Data</vt:lpstr>
      <vt:lpstr>Motivations</vt:lpstr>
      <vt:lpstr>Slide 3</vt:lpstr>
      <vt:lpstr>Slide 4</vt:lpstr>
      <vt:lpstr>Slide 5</vt:lpstr>
      <vt:lpstr>Reviews of Geostatistical Model </vt:lpstr>
      <vt:lpstr>Reviews of Geostatistical Model </vt:lpstr>
      <vt:lpstr>Reviews of Geostatistical Model </vt:lpstr>
      <vt:lpstr>Reviews of Geostatistical Model </vt:lpstr>
      <vt:lpstr>Reviews of Geostatistical Model </vt:lpstr>
      <vt:lpstr>Methodology</vt:lpstr>
      <vt:lpstr>Slide 12</vt:lpstr>
      <vt:lpstr>Results : 1-year semivariogram VS 10-years semivariogram </vt:lpstr>
      <vt:lpstr>Results : 1-year semivariogram VS 10-years semivariogram </vt:lpstr>
      <vt:lpstr>Results : 1-year semivariogram VS 10-years semivariogram </vt:lpstr>
      <vt:lpstr>Results : Range values and Notaire INSEE price/m2 index</vt:lpstr>
      <vt:lpstr>Slide 17</vt:lpstr>
      <vt:lpstr>Results : 90° moving windows </vt:lpstr>
      <vt:lpstr>Slide 19</vt:lpstr>
      <vt:lpstr>Results : 90° moving windows </vt:lpstr>
      <vt:lpstr>Slide 21</vt:lpstr>
      <vt:lpstr>Results : 90° moving windows </vt:lpstr>
      <vt:lpstr>Slide 23</vt:lpstr>
      <vt:lpstr>Results : 90° moving windows </vt:lpstr>
      <vt:lpstr>Conclusion and others approaches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Dependence, Housing Submarkets, and House Price Prediction</dc:title>
  <dc:creator>Piyakate</dc:creator>
  <cp:lastModifiedBy>Piyakate</cp:lastModifiedBy>
  <cp:revision>135</cp:revision>
  <dcterms:created xsi:type="dcterms:W3CDTF">2009-02-16T10:52:47Z</dcterms:created>
  <dcterms:modified xsi:type="dcterms:W3CDTF">2010-06-24T23:04:23Z</dcterms:modified>
</cp:coreProperties>
</file>