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91" autoAdjust="0"/>
  </p:normalViewPr>
  <p:slideViewPr>
    <p:cSldViewPr>
      <p:cViewPr varScale="1">
        <p:scale>
          <a:sx n="82" d="100"/>
          <a:sy n="82" d="100"/>
        </p:scale>
        <p:origin x="-13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137E1-4CF2-4D5C-9DEF-4DC1B499D309}" type="datetimeFigureOut">
              <a:rPr lang="it-IT" smtClean="0"/>
              <a:t>24/06/2010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48CC0-F9BE-4B21-B82D-F7A6DD84F49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48CC0-F9BE-4B21-B82D-F7A6DD84F498}" type="slidenum">
              <a:rPr lang="it-IT" smtClean="0"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48CC0-F9BE-4B21-B82D-F7A6DD84F498}" type="slidenum">
              <a:rPr lang="it-IT" smtClean="0"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48CC0-F9BE-4B21-B82D-F7A6DD84F498}" type="slidenum">
              <a:rPr lang="it-IT" smtClean="0"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48CC0-F9BE-4B21-B82D-F7A6DD84F498}" type="slidenum">
              <a:rPr lang="it-IT" smtClean="0"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48CC0-F9BE-4B21-B82D-F7A6DD84F498}" type="slidenum">
              <a:rPr lang="it-IT" smtClean="0"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48CC0-F9BE-4B21-B82D-F7A6DD84F498}" type="slidenum">
              <a:rPr lang="it-IT" smtClean="0"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48CC0-F9BE-4B21-B82D-F7A6DD84F498}" type="slidenum">
              <a:rPr lang="it-IT" smtClean="0"/>
              <a:t>7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A9B9-75B6-42F8-8296-627F3F9607DC}" type="datetimeFigureOut">
              <a:rPr lang="it-IT" smtClean="0"/>
              <a:t>24/06/2010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F467-D804-4C8A-B518-5430DC8B143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A9B9-75B6-42F8-8296-627F3F9607DC}" type="datetimeFigureOut">
              <a:rPr lang="it-IT" smtClean="0"/>
              <a:t>24/06/2010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F467-D804-4C8A-B518-5430DC8B143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A9B9-75B6-42F8-8296-627F3F9607DC}" type="datetimeFigureOut">
              <a:rPr lang="it-IT" smtClean="0"/>
              <a:t>24/06/2010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F467-D804-4C8A-B518-5430DC8B143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A9B9-75B6-42F8-8296-627F3F9607DC}" type="datetimeFigureOut">
              <a:rPr lang="it-IT" smtClean="0"/>
              <a:t>24/06/2010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F467-D804-4C8A-B518-5430DC8B143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A9B9-75B6-42F8-8296-627F3F9607DC}" type="datetimeFigureOut">
              <a:rPr lang="it-IT" smtClean="0"/>
              <a:t>24/06/2010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F467-D804-4C8A-B518-5430DC8B143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A9B9-75B6-42F8-8296-627F3F9607DC}" type="datetimeFigureOut">
              <a:rPr lang="it-IT" smtClean="0"/>
              <a:t>24/06/2010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F467-D804-4C8A-B518-5430DC8B143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A9B9-75B6-42F8-8296-627F3F9607DC}" type="datetimeFigureOut">
              <a:rPr lang="it-IT" smtClean="0"/>
              <a:t>24/06/2010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F467-D804-4C8A-B518-5430DC8B143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A9B9-75B6-42F8-8296-627F3F9607DC}" type="datetimeFigureOut">
              <a:rPr lang="it-IT" smtClean="0"/>
              <a:t>24/06/2010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F467-D804-4C8A-B518-5430DC8B143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A9B9-75B6-42F8-8296-627F3F9607DC}" type="datetimeFigureOut">
              <a:rPr lang="it-IT" smtClean="0"/>
              <a:t>24/06/2010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F467-D804-4C8A-B518-5430DC8B143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A9B9-75B6-42F8-8296-627F3F9607DC}" type="datetimeFigureOut">
              <a:rPr lang="it-IT" smtClean="0"/>
              <a:t>24/06/2010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F467-D804-4C8A-B518-5430DC8B143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A9B9-75B6-42F8-8296-627F3F9607DC}" type="datetimeFigureOut">
              <a:rPr lang="it-IT" smtClean="0"/>
              <a:t>24/06/2010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F467-D804-4C8A-B518-5430DC8B143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EA9B9-75B6-42F8-8296-627F3F9607DC}" type="datetimeFigureOut">
              <a:rPr lang="it-IT" smtClean="0"/>
              <a:t>24/06/2010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0F467-D804-4C8A-B518-5430DC8B143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2479340" y="1268760"/>
            <a:ext cx="3549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sz="5400" b="1" dirty="0" smtClean="0">
                <a:ln/>
                <a:solidFill>
                  <a:srgbClr val="00B050"/>
                </a:solidFill>
              </a:rPr>
              <a:t>POINT N.° 1</a:t>
            </a:r>
            <a:endParaRPr lang="it-IT" sz="5400" b="1" dirty="0">
              <a:ln/>
              <a:solidFill>
                <a:srgbClr val="00B05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672952" y="260648"/>
            <a:ext cx="50481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sz="5400" b="1" dirty="0" smtClean="0">
                <a:ln/>
                <a:solidFill>
                  <a:srgbClr val="00B050"/>
                </a:solidFill>
              </a:rPr>
              <a:t>24 GIUGNO 2010</a:t>
            </a:r>
          </a:p>
        </p:txBody>
      </p:sp>
      <p:sp>
        <p:nvSpPr>
          <p:cNvPr id="8" name="Rettangolo 7"/>
          <p:cNvSpPr/>
          <p:nvPr/>
        </p:nvSpPr>
        <p:spPr>
          <a:xfrm>
            <a:off x="1322181" y="2967335"/>
            <a:ext cx="64996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Welcome in Milano !!</a:t>
            </a:r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672952" y="260648"/>
            <a:ext cx="50481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sz="5400" b="1" dirty="0" smtClean="0">
                <a:ln/>
                <a:solidFill>
                  <a:srgbClr val="00B050"/>
                </a:solidFill>
              </a:rPr>
              <a:t>24 GIUGNO 2010</a:t>
            </a:r>
          </a:p>
        </p:txBody>
      </p:sp>
      <p:sp>
        <p:nvSpPr>
          <p:cNvPr id="8" name="Rettangolo 7"/>
          <p:cNvSpPr/>
          <p:nvPr/>
        </p:nvSpPr>
        <p:spPr>
          <a:xfrm>
            <a:off x="2479340" y="1268760"/>
            <a:ext cx="3549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sz="5400" b="1" dirty="0" smtClean="0">
                <a:ln/>
                <a:solidFill>
                  <a:srgbClr val="00B050"/>
                </a:solidFill>
              </a:rPr>
              <a:t>POINT N.° 2</a:t>
            </a:r>
            <a:endParaRPr lang="it-IT" sz="5400" b="1" dirty="0">
              <a:ln/>
              <a:solidFill>
                <a:srgbClr val="00B05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17291" y="2967335"/>
            <a:ext cx="8309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My</a:t>
            </a:r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name</a:t>
            </a:r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is</a:t>
            </a:r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Aldo Mazzocco</a:t>
            </a:r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672952" y="260648"/>
            <a:ext cx="50481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sz="5400" b="1" dirty="0" smtClean="0">
                <a:ln/>
                <a:solidFill>
                  <a:srgbClr val="00B050"/>
                </a:solidFill>
              </a:rPr>
              <a:t>24 GIUGNO 2010</a:t>
            </a:r>
          </a:p>
        </p:txBody>
      </p:sp>
      <p:sp>
        <p:nvSpPr>
          <p:cNvPr id="3" name="Rettangolo 2"/>
          <p:cNvSpPr/>
          <p:nvPr/>
        </p:nvSpPr>
        <p:spPr>
          <a:xfrm>
            <a:off x="2479340" y="1268760"/>
            <a:ext cx="3549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sz="5400" b="1" dirty="0" smtClean="0">
                <a:ln/>
                <a:solidFill>
                  <a:srgbClr val="00B050"/>
                </a:solidFill>
              </a:rPr>
              <a:t>POINT N.° 3</a:t>
            </a:r>
          </a:p>
        </p:txBody>
      </p:sp>
      <p:sp>
        <p:nvSpPr>
          <p:cNvPr id="4" name="Rettangolo 3"/>
          <p:cNvSpPr/>
          <p:nvPr/>
        </p:nvSpPr>
        <p:spPr>
          <a:xfrm>
            <a:off x="1461953" y="2060848"/>
            <a:ext cx="56677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Beni Stabili Group:</a:t>
            </a:r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39552" y="3140968"/>
            <a:ext cx="8352928" cy="31085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it-IT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more </a:t>
            </a:r>
            <a:r>
              <a:rPr lang="it-IT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</a:t>
            </a:r>
            <a:r>
              <a:rPr lang="it-IT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100 </a:t>
            </a:r>
            <a:r>
              <a:rPr lang="it-IT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years</a:t>
            </a:r>
            <a:r>
              <a:rPr lang="it-IT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of </a:t>
            </a:r>
            <a:r>
              <a:rPr lang="it-IT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presence…</a:t>
            </a:r>
            <a:r>
              <a:rPr lang="it-IT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130 “hard </a:t>
            </a:r>
            <a:r>
              <a:rPr lang="it-IT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workers</a:t>
            </a: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”….</a:t>
            </a:r>
          </a:p>
          <a:p>
            <a:pPr>
              <a:buFont typeface="Arial" pitchFamily="34" charset="0"/>
              <a:buChar char="•"/>
            </a:pP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4,2 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bill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€ 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assets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in 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properties…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1,4 </a:t>
            </a:r>
            <a:r>
              <a:rPr lang="it-IT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bill</a:t>
            </a: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€ </a:t>
            </a:r>
            <a:r>
              <a:rPr lang="it-IT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assets</a:t>
            </a: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u.m…</a:t>
            </a: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..</a:t>
            </a:r>
          </a:p>
          <a:p>
            <a:pPr>
              <a:buFont typeface="Arial" pitchFamily="34" charset="0"/>
              <a:buChar char="•"/>
            </a:pP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47% of 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italian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“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listed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” 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real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estate (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mkt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cap.)</a:t>
            </a:r>
          </a:p>
          <a:p>
            <a:pPr>
              <a:buFont typeface="Arial" pitchFamily="34" charset="0"/>
              <a:buChar char="•"/>
            </a:pP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1,2 </a:t>
            </a:r>
            <a:r>
              <a:rPr lang="it-IT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bill</a:t>
            </a: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€ market </a:t>
            </a:r>
            <a:r>
              <a:rPr lang="it-IT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capitalization…</a:t>
            </a: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it-IT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672952" y="260648"/>
            <a:ext cx="50481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sz="5400" b="1" dirty="0" smtClean="0">
                <a:ln/>
                <a:solidFill>
                  <a:srgbClr val="00B050"/>
                </a:solidFill>
              </a:rPr>
              <a:t>24 GIUGNO 2010</a:t>
            </a:r>
          </a:p>
        </p:txBody>
      </p:sp>
      <p:sp>
        <p:nvSpPr>
          <p:cNvPr id="3" name="Rettangolo 2"/>
          <p:cNvSpPr/>
          <p:nvPr/>
        </p:nvSpPr>
        <p:spPr>
          <a:xfrm>
            <a:off x="2479340" y="1268760"/>
            <a:ext cx="3549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sz="5400" b="1" dirty="0" smtClean="0">
                <a:ln/>
                <a:solidFill>
                  <a:srgbClr val="00B050"/>
                </a:solidFill>
              </a:rPr>
              <a:t>POINT N.° 4</a:t>
            </a:r>
            <a:endParaRPr lang="it-IT" sz="5400" b="1" dirty="0">
              <a:ln/>
              <a:solidFill>
                <a:srgbClr val="00B05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67544" y="2132856"/>
            <a:ext cx="83529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Where</a:t>
            </a:r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we</a:t>
            </a:r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are:</a:t>
            </a:r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39552" y="3212977"/>
            <a:ext cx="8352928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Italy </a:t>
            </a:r>
            <a:r>
              <a:rPr lang="it-IT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isn</a:t>
            </a: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’t a </a:t>
            </a:r>
            <a:r>
              <a:rPr lang="it-IT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member</a:t>
            </a: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of </a:t>
            </a:r>
            <a:r>
              <a:rPr lang="it-IT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p.i.g.s.</a:t>
            </a: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club..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 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front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of a 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new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slow, 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different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cycle</a:t>
            </a:r>
            <a:r>
              <a:rPr lang="it-IT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…</a:t>
            </a: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r>
              <a:rPr lang="it-IT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ut</a:t>
            </a: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still</a:t>
            </a: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along</a:t>
            </a: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the “LT </a:t>
            </a:r>
            <a:r>
              <a:rPr lang="it-IT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evolution</a:t>
            </a: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trend”...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natural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darwinian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selection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at work !</a:t>
            </a:r>
          </a:p>
          <a:p>
            <a:pPr algn="ctr">
              <a:buFont typeface="Arial" pitchFamily="34" charset="0"/>
              <a:buChar char="•"/>
            </a:pPr>
            <a:endParaRPr lang="it-IT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672952" y="260648"/>
            <a:ext cx="50481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sz="5400" b="1" dirty="0" smtClean="0">
                <a:ln/>
                <a:solidFill>
                  <a:srgbClr val="00B050"/>
                </a:solidFill>
              </a:rPr>
              <a:t>24 GIUGNO 2010</a:t>
            </a:r>
          </a:p>
        </p:txBody>
      </p:sp>
      <p:sp>
        <p:nvSpPr>
          <p:cNvPr id="5" name="Figura a mano libera 4"/>
          <p:cNvSpPr/>
          <p:nvPr/>
        </p:nvSpPr>
        <p:spPr>
          <a:xfrm>
            <a:off x="1119673" y="1436914"/>
            <a:ext cx="6568751" cy="4221887"/>
          </a:xfrm>
          <a:custGeom>
            <a:avLst/>
            <a:gdLst>
              <a:gd name="connsiteX0" fmla="*/ 0 w 6568751"/>
              <a:gd name="connsiteY0" fmla="*/ 0 h 4221887"/>
              <a:gd name="connsiteX1" fmla="*/ 74645 w 6568751"/>
              <a:gd name="connsiteY1" fmla="*/ 615821 h 4221887"/>
              <a:gd name="connsiteX2" fmla="*/ 214605 w 6568751"/>
              <a:gd name="connsiteY2" fmla="*/ 1119674 h 4221887"/>
              <a:gd name="connsiteX3" fmla="*/ 233266 w 6568751"/>
              <a:gd name="connsiteY3" fmla="*/ 1203649 h 4221887"/>
              <a:gd name="connsiteX4" fmla="*/ 307911 w 6568751"/>
              <a:gd name="connsiteY4" fmla="*/ 1362270 h 4221887"/>
              <a:gd name="connsiteX5" fmla="*/ 326572 w 6568751"/>
              <a:gd name="connsiteY5" fmla="*/ 1427584 h 4221887"/>
              <a:gd name="connsiteX6" fmla="*/ 382556 w 6568751"/>
              <a:gd name="connsiteY6" fmla="*/ 1502229 h 4221887"/>
              <a:gd name="connsiteX7" fmla="*/ 485192 w 6568751"/>
              <a:gd name="connsiteY7" fmla="*/ 1642188 h 4221887"/>
              <a:gd name="connsiteX8" fmla="*/ 503854 w 6568751"/>
              <a:gd name="connsiteY8" fmla="*/ 1688841 h 4221887"/>
              <a:gd name="connsiteX9" fmla="*/ 559837 w 6568751"/>
              <a:gd name="connsiteY9" fmla="*/ 1754155 h 4221887"/>
              <a:gd name="connsiteX10" fmla="*/ 634482 w 6568751"/>
              <a:gd name="connsiteY10" fmla="*/ 1875453 h 4221887"/>
              <a:gd name="connsiteX11" fmla="*/ 671805 w 6568751"/>
              <a:gd name="connsiteY11" fmla="*/ 1922106 h 4221887"/>
              <a:gd name="connsiteX12" fmla="*/ 746449 w 6568751"/>
              <a:gd name="connsiteY12" fmla="*/ 2052735 h 4221887"/>
              <a:gd name="connsiteX13" fmla="*/ 961054 w 6568751"/>
              <a:gd name="connsiteY13" fmla="*/ 2313992 h 4221887"/>
              <a:gd name="connsiteX14" fmla="*/ 998376 w 6568751"/>
              <a:gd name="connsiteY14" fmla="*/ 2397968 h 4221887"/>
              <a:gd name="connsiteX15" fmla="*/ 1129005 w 6568751"/>
              <a:gd name="connsiteY15" fmla="*/ 2584580 h 4221887"/>
              <a:gd name="connsiteX16" fmla="*/ 1194319 w 6568751"/>
              <a:gd name="connsiteY16" fmla="*/ 2649894 h 4221887"/>
              <a:gd name="connsiteX17" fmla="*/ 1296956 w 6568751"/>
              <a:gd name="connsiteY17" fmla="*/ 2761862 h 4221887"/>
              <a:gd name="connsiteX18" fmla="*/ 1418254 w 6568751"/>
              <a:gd name="connsiteY18" fmla="*/ 2883159 h 4221887"/>
              <a:gd name="connsiteX19" fmla="*/ 1436915 w 6568751"/>
              <a:gd name="connsiteY19" fmla="*/ 2929813 h 4221887"/>
              <a:gd name="connsiteX20" fmla="*/ 1530221 w 6568751"/>
              <a:gd name="connsiteY20" fmla="*/ 3013788 h 4221887"/>
              <a:gd name="connsiteX21" fmla="*/ 1735494 w 6568751"/>
              <a:gd name="connsiteY21" fmla="*/ 3209731 h 4221887"/>
              <a:gd name="connsiteX22" fmla="*/ 1922107 w 6568751"/>
              <a:gd name="connsiteY22" fmla="*/ 3340359 h 4221887"/>
              <a:gd name="connsiteX23" fmla="*/ 1987421 w 6568751"/>
              <a:gd name="connsiteY23" fmla="*/ 3377682 h 4221887"/>
              <a:gd name="connsiteX24" fmla="*/ 2071396 w 6568751"/>
              <a:gd name="connsiteY24" fmla="*/ 3424335 h 4221887"/>
              <a:gd name="connsiteX25" fmla="*/ 2164703 w 6568751"/>
              <a:gd name="connsiteY25" fmla="*/ 3489649 h 4221887"/>
              <a:gd name="connsiteX26" fmla="*/ 2435290 w 6568751"/>
              <a:gd name="connsiteY26" fmla="*/ 3620278 h 4221887"/>
              <a:gd name="connsiteX27" fmla="*/ 2659225 w 6568751"/>
              <a:gd name="connsiteY27" fmla="*/ 3732245 h 4221887"/>
              <a:gd name="connsiteX28" fmla="*/ 2976466 w 6568751"/>
              <a:gd name="connsiteY28" fmla="*/ 3834882 h 4221887"/>
              <a:gd name="connsiteX29" fmla="*/ 3368351 w 6568751"/>
              <a:gd name="connsiteY29" fmla="*/ 3937519 h 4221887"/>
              <a:gd name="connsiteX30" fmla="*/ 3564294 w 6568751"/>
              <a:gd name="connsiteY30" fmla="*/ 4021494 h 4221887"/>
              <a:gd name="connsiteX31" fmla="*/ 3741576 w 6568751"/>
              <a:gd name="connsiteY31" fmla="*/ 4049486 h 4221887"/>
              <a:gd name="connsiteX32" fmla="*/ 3965511 w 6568751"/>
              <a:gd name="connsiteY32" fmla="*/ 4086808 h 4221887"/>
              <a:gd name="connsiteX33" fmla="*/ 4189445 w 6568751"/>
              <a:gd name="connsiteY33" fmla="*/ 4114800 h 4221887"/>
              <a:gd name="connsiteX34" fmla="*/ 4450703 w 6568751"/>
              <a:gd name="connsiteY34" fmla="*/ 4142792 h 4221887"/>
              <a:gd name="connsiteX35" fmla="*/ 5001209 w 6568751"/>
              <a:gd name="connsiteY35" fmla="*/ 4161453 h 4221887"/>
              <a:gd name="connsiteX36" fmla="*/ 5318449 w 6568751"/>
              <a:gd name="connsiteY36" fmla="*/ 4189445 h 4221887"/>
              <a:gd name="connsiteX37" fmla="*/ 5477070 w 6568751"/>
              <a:gd name="connsiteY37" fmla="*/ 4208106 h 4221887"/>
              <a:gd name="connsiteX38" fmla="*/ 5831633 w 6568751"/>
              <a:gd name="connsiteY38" fmla="*/ 4217437 h 4221887"/>
              <a:gd name="connsiteX39" fmla="*/ 6363478 w 6568751"/>
              <a:gd name="connsiteY39" fmla="*/ 4208106 h 4221887"/>
              <a:gd name="connsiteX40" fmla="*/ 6410131 w 6568751"/>
              <a:gd name="connsiteY40" fmla="*/ 4198776 h 4221887"/>
              <a:gd name="connsiteX41" fmla="*/ 6568751 w 6568751"/>
              <a:gd name="connsiteY41" fmla="*/ 4189445 h 422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6568751" h="4221887">
                <a:moveTo>
                  <a:pt x="0" y="0"/>
                </a:moveTo>
                <a:cubicBezTo>
                  <a:pt x="24882" y="205274"/>
                  <a:pt x="43537" y="411398"/>
                  <a:pt x="74645" y="615821"/>
                </a:cubicBezTo>
                <a:cubicBezTo>
                  <a:pt x="105598" y="819226"/>
                  <a:pt x="155494" y="920847"/>
                  <a:pt x="214605" y="1119674"/>
                </a:cubicBezTo>
                <a:cubicBezTo>
                  <a:pt x="222776" y="1147160"/>
                  <a:pt x="224572" y="1176324"/>
                  <a:pt x="233266" y="1203649"/>
                </a:cubicBezTo>
                <a:cubicBezTo>
                  <a:pt x="269831" y="1318567"/>
                  <a:pt x="259553" y="1297792"/>
                  <a:pt x="307911" y="1362270"/>
                </a:cubicBezTo>
                <a:cubicBezTo>
                  <a:pt x="314131" y="1384041"/>
                  <a:pt x="318163" y="1406561"/>
                  <a:pt x="326572" y="1427584"/>
                </a:cubicBezTo>
                <a:cubicBezTo>
                  <a:pt x="332813" y="1443188"/>
                  <a:pt x="379902" y="1498248"/>
                  <a:pt x="382556" y="1502229"/>
                </a:cubicBezTo>
                <a:cubicBezTo>
                  <a:pt x="472289" y="1636828"/>
                  <a:pt x="399288" y="1556284"/>
                  <a:pt x="485192" y="1642188"/>
                </a:cubicBezTo>
                <a:cubicBezTo>
                  <a:pt x="491413" y="1657739"/>
                  <a:pt x="494563" y="1674905"/>
                  <a:pt x="503854" y="1688841"/>
                </a:cubicBezTo>
                <a:cubicBezTo>
                  <a:pt x="595002" y="1825563"/>
                  <a:pt x="502164" y="1653226"/>
                  <a:pt x="559837" y="1754155"/>
                </a:cubicBezTo>
                <a:cubicBezTo>
                  <a:pt x="597230" y="1819593"/>
                  <a:pt x="561865" y="1784684"/>
                  <a:pt x="634482" y="1875453"/>
                </a:cubicBezTo>
                <a:cubicBezTo>
                  <a:pt x="646923" y="1891004"/>
                  <a:pt x="661171" y="1905268"/>
                  <a:pt x="671805" y="1922106"/>
                </a:cubicBezTo>
                <a:cubicBezTo>
                  <a:pt x="698585" y="1964508"/>
                  <a:pt x="717588" y="2011722"/>
                  <a:pt x="746449" y="2052735"/>
                </a:cubicBezTo>
                <a:cubicBezTo>
                  <a:pt x="773307" y="2090902"/>
                  <a:pt x="945011" y="2277895"/>
                  <a:pt x="961054" y="2313992"/>
                </a:cubicBezTo>
                <a:cubicBezTo>
                  <a:pt x="973495" y="2341984"/>
                  <a:pt x="982222" y="2371942"/>
                  <a:pt x="998376" y="2397968"/>
                </a:cubicBezTo>
                <a:cubicBezTo>
                  <a:pt x="1038419" y="2462481"/>
                  <a:pt x="1075315" y="2530890"/>
                  <a:pt x="1129005" y="2584580"/>
                </a:cubicBezTo>
                <a:cubicBezTo>
                  <a:pt x="1150776" y="2606351"/>
                  <a:pt x="1173368" y="2627332"/>
                  <a:pt x="1194319" y="2649894"/>
                </a:cubicBezTo>
                <a:cubicBezTo>
                  <a:pt x="1346651" y="2813943"/>
                  <a:pt x="1167109" y="2632012"/>
                  <a:pt x="1296956" y="2761862"/>
                </a:cubicBezTo>
                <a:cubicBezTo>
                  <a:pt x="1339692" y="2868702"/>
                  <a:pt x="1280947" y="2745852"/>
                  <a:pt x="1418254" y="2883159"/>
                </a:cubicBezTo>
                <a:cubicBezTo>
                  <a:pt x="1430097" y="2895002"/>
                  <a:pt x="1426015" y="2917096"/>
                  <a:pt x="1436915" y="2929813"/>
                </a:cubicBezTo>
                <a:cubicBezTo>
                  <a:pt x="1464146" y="2961583"/>
                  <a:pt x="1499695" y="2985170"/>
                  <a:pt x="1530221" y="3013788"/>
                </a:cubicBezTo>
                <a:cubicBezTo>
                  <a:pt x="1599230" y="3078484"/>
                  <a:pt x="1658000" y="3155486"/>
                  <a:pt x="1735494" y="3209731"/>
                </a:cubicBezTo>
                <a:cubicBezTo>
                  <a:pt x="1797698" y="3253274"/>
                  <a:pt x="1856182" y="3302687"/>
                  <a:pt x="1922107" y="3340359"/>
                </a:cubicBezTo>
                <a:cubicBezTo>
                  <a:pt x="1943878" y="3352800"/>
                  <a:pt x="1965408" y="3365675"/>
                  <a:pt x="1987421" y="3377682"/>
                </a:cubicBezTo>
                <a:cubicBezTo>
                  <a:pt x="2036336" y="3404363"/>
                  <a:pt x="2018850" y="3389304"/>
                  <a:pt x="2071396" y="3424335"/>
                </a:cubicBezTo>
                <a:cubicBezTo>
                  <a:pt x="2131378" y="3464323"/>
                  <a:pt x="2088978" y="3445808"/>
                  <a:pt x="2164703" y="3489649"/>
                </a:cubicBezTo>
                <a:cubicBezTo>
                  <a:pt x="2326330" y="3583223"/>
                  <a:pt x="2252793" y="3533592"/>
                  <a:pt x="2435290" y="3620278"/>
                </a:cubicBezTo>
                <a:cubicBezTo>
                  <a:pt x="2510674" y="3656085"/>
                  <a:pt x="2583391" y="3697402"/>
                  <a:pt x="2659225" y="3732245"/>
                </a:cubicBezTo>
                <a:cubicBezTo>
                  <a:pt x="2773004" y="3784522"/>
                  <a:pt x="2850074" y="3796415"/>
                  <a:pt x="2976466" y="3834882"/>
                </a:cubicBezTo>
                <a:cubicBezTo>
                  <a:pt x="3248843" y="3917779"/>
                  <a:pt x="3117900" y="3884791"/>
                  <a:pt x="3368351" y="3937519"/>
                </a:cubicBezTo>
                <a:cubicBezTo>
                  <a:pt x="3433665" y="3965511"/>
                  <a:pt x="3497094" y="3998394"/>
                  <a:pt x="3564294" y="4021494"/>
                </a:cubicBezTo>
                <a:cubicBezTo>
                  <a:pt x="3606876" y="4036131"/>
                  <a:pt x="3693523" y="4041978"/>
                  <a:pt x="3741576" y="4049486"/>
                </a:cubicBezTo>
                <a:cubicBezTo>
                  <a:pt x="3816343" y="4061168"/>
                  <a:pt x="3890421" y="4077422"/>
                  <a:pt x="3965511" y="4086808"/>
                </a:cubicBezTo>
                <a:lnTo>
                  <a:pt x="4189445" y="4114800"/>
                </a:lnTo>
                <a:cubicBezTo>
                  <a:pt x="4319557" y="4147329"/>
                  <a:pt x="4250508" y="4135190"/>
                  <a:pt x="4450703" y="4142792"/>
                </a:cubicBezTo>
                <a:lnTo>
                  <a:pt x="5001209" y="4161453"/>
                </a:lnTo>
                <a:cubicBezTo>
                  <a:pt x="5545095" y="4221887"/>
                  <a:pt x="4824039" y="4144500"/>
                  <a:pt x="5318449" y="4189445"/>
                </a:cubicBezTo>
                <a:cubicBezTo>
                  <a:pt x="5371469" y="4194265"/>
                  <a:pt x="5423911" y="4205206"/>
                  <a:pt x="5477070" y="4208106"/>
                </a:cubicBezTo>
                <a:cubicBezTo>
                  <a:pt x="5595123" y="4214545"/>
                  <a:pt x="5713445" y="4214327"/>
                  <a:pt x="5831633" y="4217437"/>
                </a:cubicBezTo>
                <a:lnTo>
                  <a:pt x="6363478" y="4208106"/>
                </a:lnTo>
                <a:cubicBezTo>
                  <a:pt x="6379329" y="4207595"/>
                  <a:pt x="6394369" y="4200527"/>
                  <a:pt x="6410131" y="4198776"/>
                </a:cubicBezTo>
                <a:cubicBezTo>
                  <a:pt x="6502699" y="4188491"/>
                  <a:pt x="6503496" y="4189445"/>
                  <a:pt x="6568751" y="4189445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403648" y="537321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err="1" smtClean="0"/>
              <a:t>size</a:t>
            </a:r>
            <a:endParaRPr lang="it-IT" sz="28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95536" y="3789040"/>
            <a:ext cx="14401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/>
              <a:t>Risk</a:t>
            </a:r>
            <a:r>
              <a:rPr lang="it-IT" sz="2800" dirty="0" smtClean="0"/>
              <a:t>/</a:t>
            </a:r>
          </a:p>
          <a:p>
            <a:r>
              <a:rPr lang="it-IT" sz="2800" dirty="0" err="1" smtClean="0"/>
              <a:t>yield</a:t>
            </a:r>
            <a:r>
              <a:rPr lang="it-IT" sz="2800" dirty="0" smtClean="0"/>
              <a:t>/</a:t>
            </a:r>
          </a:p>
          <a:p>
            <a:r>
              <a:rPr lang="it-IT" sz="2800" dirty="0" err="1" smtClean="0"/>
              <a:t>growth</a:t>
            </a:r>
            <a:endParaRPr lang="it-IT" sz="2800" dirty="0"/>
          </a:p>
        </p:txBody>
      </p:sp>
      <p:cxnSp>
        <p:nvCxnSpPr>
          <p:cNvPr id="9" name="Connettore 2 8"/>
          <p:cNvCxnSpPr/>
          <p:nvPr/>
        </p:nvCxnSpPr>
        <p:spPr>
          <a:xfrm rot="5400000">
            <a:off x="5472100" y="4473116"/>
            <a:ext cx="180020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1907704" y="5949280"/>
            <a:ext cx="11521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rot="5400000">
            <a:off x="288318" y="3104170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Figura a mano libera 13"/>
          <p:cNvSpPr/>
          <p:nvPr/>
        </p:nvSpPr>
        <p:spPr>
          <a:xfrm rot="5400000">
            <a:off x="4067943" y="2852937"/>
            <a:ext cx="2160242" cy="5184576"/>
          </a:xfrm>
          <a:custGeom>
            <a:avLst/>
            <a:gdLst>
              <a:gd name="connsiteX0" fmla="*/ 0 w 5697893"/>
              <a:gd name="connsiteY0" fmla="*/ 0 h 2136710"/>
              <a:gd name="connsiteX1" fmla="*/ 5057192 w 5697893"/>
              <a:gd name="connsiteY1" fmla="*/ 858416 h 2136710"/>
              <a:gd name="connsiteX2" fmla="*/ 1082351 w 5697893"/>
              <a:gd name="connsiteY2" fmla="*/ 1147665 h 2136710"/>
              <a:gd name="connsiteX3" fmla="*/ 5206481 w 5697893"/>
              <a:gd name="connsiteY3" fmla="*/ 1595535 h 2136710"/>
              <a:gd name="connsiteX4" fmla="*/ 4030824 w 5697893"/>
              <a:gd name="connsiteY4" fmla="*/ 2136710 h 213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97893" h="2136710">
                <a:moveTo>
                  <a:pt x="0" y="0"/>
                </a:moveTo>
                <a:cubicBezTo>
                  <a:pt x="2438400" y="333569"/>
                  <a:pt x="4876800" y="667139"/>
                  <a:pt x="5057192" y="858416"/>
                </a:cubicBezTo>
                <a:cubicBezTo>
                  <a:pt x="5237584" y="1049693"/>
                  <a:pt x="1057469" y="1024812"/>
                  <a:pt x="1082351" y="1147665"/>
                </a:cubicBezTo>
                <a:cubicBezTo>
                  <a:pt x="1107233" y="1270518"/>
                  <a:pt x="4715069" y="1430694"/>
                  <a:pt x="5206481" y="1595535"/>
                </a:cubicBezTo>
                <a:cubicBezTo>
                  <a:pt x="5697893" y="1760376"/>
                  <a:pt x="4225212" y="2048069"/>
                  <a:pt x="4030824" y="2136710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672952" y="260648"/>
            <a:ext cx="50481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sz="5400" b="1" dirty="0" smtClean="0">
                <a:ln/>
                <a:solidFill>
                  <a:srgbClr val="00B050"/>
                </a:solidFill>
              </a:rPr>
              <a:t>24 GIUGNO 2010</a:t>
            </a:r>
          </a:p>
        </p:txBody>
      </p:sp>
      <p:sp>
        <p:nvSpPr>
          <p:cNvPr id="3" name="Rettangolo 2"/>
          <p:cNvSpPr/>
          <p:nvPr/>
        </p:nvSpPr>
        <p:spPr>
          <a:xfrm>
            <a:off x="2479340" y="1268760"/>
            <a:ext cx="3549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sz="5400" b="1" dirty="0" smtClean="0">
                <a:ln/>
                <a:solidFill>
                  <a:srgbClr val="00B050"/>
                </a:solidFill>
              </a:rPr>
              <a:t>POINT N.° 5</a:t>
            </a:r>
            <a:endParaRPr lang="it-IT" sz="5400" b="1" dirty="0">
              <a:ln/>
              <a:solidFill>
                <a:srgbClr val="00B05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67544" y="2132856"/>
            <a:ext cx="83529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Deep</a:t>
            </a:r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trends</a:t>
            </a:r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39552" y="3212976"/>
            <a:ext cx="835292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it-IT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loan</a:t>
            </a: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</a:t>
            </a: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value</a:t>
            </a: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ratio</a:t>
            </a: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down </a:t>
            </a:r>
            <a:r>
              <a:rPr lang="it-IT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below</a:t>
            </a: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50%...</a:t>
            </a:r>
          </a:p>
          <a:p>
            <a:pPr>
              <a:buFont typeface="Arial" pitchFamily="34" charset="0"/>
              <a:buChar char="•"/>
            </a:pP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risks</a:t>
            </a: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of </a:t>
            </a:r>
            <a:r>
              <a:rPr lang="it-IT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true</a:t>
            </a: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obsolescence</a:t>
            </a: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..</a:t>
            </a:r>
          </a:p>
          <a:p>
            <a:pPr>
              <a:buFont typeface="Arial" pitchFamily="34" charset="0"/>
              <a:buChar char="•"/>
            </a:pPr>
            <a:r>
              <a:rPr lang="it-IT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real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estate 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is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mainly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infrastructure</a:t>
            </a:r>
            <a:r>
              <a:rPr lang="it-IT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…</a:t>
            </a: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.. </a:t>
            </a:r>
          </a:p>
          <a:p>
            <a:pPr>
              <a:buFont typeface="Arial" pitchFamily="34" charset="0"/>
              <a:buChar char="•"/>
            </a:pP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not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only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opportunity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take 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lending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out</a:t>
            </a: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...</a:t>
            </a:r>
          </a:p>
          <a:p>
            <a:pPr>
              <a:buFont typeface="Arial" pitchFamily="34" charset="0"/>
              <a:buChar char="•"/>
            </a:pP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“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risk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adjusted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yield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” 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is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the right way 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make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r.e.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investments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more </a:t>
            </a:r>
            <a:r>
              <a:rPr lang="it-IT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rationale…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it-IT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672952" y="260648"/>
            <a:ext cx="50481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sz="5400" b="1" dirty="0" smtClean="0">
                <a:ln/>
                <a:solidFill>
                  <a:srgbClr val="00B050"/>
                </a:solidFill>
              </a:rPr>
              <a:t>24 GIUGNO 2010</a:t>
            </a:r>
          </a:p>
        </p:txBody>
      </p:sp>
      <p:sp>
        <p:nvSpPr>
          <p:cNvPr id="3" name="Rettangolo 2"/>
          <p:cNvSpPr/>
          <p:nvPr/>
        </p:nvSpPr>
        <p:spPr>
          <a:xfrm>
            <a:off x="2479340" y="1268760"/>
            <a:ext cx="3549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sz="5400" b="1" dirty="0" smtClean="0">
                <a:ln/>
                <a:solidFill>
                  <a:srgbClr val="00B050"/>
                </a:solidFill>
              </a:rPr>
              <a:t>POINT N.° 6</a:t>
            </a:r>
            <a:endParaRPr lang="it-IT" sz="5400" b="1" dirty="0">
              <a:ln/>
              <a:solidFill>
                <a:srgbClr val="00B05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11560" y="2132856"/>
            <a:ext cx="84249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</a:t>
            </a:r>
            <a:r>
              <a:rPr lang="it-IT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new</a:t>
            </a:r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risk</a:t>
            </a:r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</a:t>
            </a:r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study</a:t>
            </a:r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and </a:t>
            </a:r>
            <a:r>
              <a:rPr lang="it-IT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</a:t>
            </a:r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mind </a:t>
            </a:r>
            <a:r>
              <a:rPr lang="it-IT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about…</a:t>
            </a:r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39552" y="3789040"/>
            <a:ext cx="828092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it-IT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</a:t>
            </a:r>
            <a:r>
              <a:rPr lang="it-IT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potential</a:t>
            </a:r>
            <a:r>
              <a:rPr lang="it-IT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dangerous</a:t>
            </a:r>
            <a:r>
              <a:rPr lang="it-IT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correlation</a:t>
            </a:r>
            <a:r>
              <a:rPr lang="it-IT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between</a:t>
            </a:r>
            <a:r>
              <a:rPr lang="it-IT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the </a:t>
            </a:r>
            <a:r>
              <a:rPr lang="it-IT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real</a:t>
            </a:r>
            <a:r>
              <a:rPr lang="it-IT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estate </a:t>
            </a:r>
            <a:r>
              <a:rPr lang="it-IT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sector</a:t>
            </a:r>
            <a:r>
              <a:rPr lang="it-IT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trend </a:t>
            </a:r>
            <a:r>
              <a:rPr lang="it-IT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and…</a:t>
            </a:r>
            <a:r>
              <a:rPr lang="it-IT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it-IT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67544" y="4797152"/>
            <a:ext cx="835292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it-IT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…the</a:t>
            </a:r>
            <a:r>
              <a:rPr lang="it-IT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performance of </a:t>
            </a:r>
            <a:r>
              <a:rPr lang="it-IT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our</a:t>
            </a:r>
            <a:r>
              <a:rPr lang="it-IT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national</a:t>
            </a:r>
            <a:r>
              <a:rPr lang="it-IT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football </a:t>
            </a:r>
            <a:r>
              <a:rPr lang="it-IT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team…</a:t>
            </a:r>
            <a:r>
              <a:rPr lang="it-IT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endParaRPr lang="it-IT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Immagine 6" descr="images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3779912" y="5373216"/>
            <a:ext cx="1664737" cy="11326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249</Words>
  <Application>Microsoft Office PowerPoint</Application>
  <PresentationFormat>Presentazione su schermo (4:3)</PresentationFormat>
  <Paragraphs>47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Mazzocco Aldo</dc:creator>
  <cp:lastModifiedBy>Mazzocco Aldo</cp:lastModifiedBy>
  <cp:revision>18</cp:revision>
  <dcterms:created xsi:type="dcterms:W3CDTF">2010-06-24T05:37:26Z</dcterms:created>
  <dcterms:modified xsi:type="dcterms:W3CDTF">2010-06-24T06:23:32Z</dcterms:modified>
</cp:coreProperties>
</file>