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443" r:id="rId2"/>
    <p:sldId id="461" r:id="rId3"/>
    <p:sldId id="457" r:id="rId4"/>
    <p:sldId id="474" r:id="rId5"/>
    <p:sldId id="505" r:id="rId6"/>
    <p:sldId id="506" r:id="rId7"/>
    <p:sldId id="515" r:id="rId8"/>
    <p:sldId id="508" r:id="rId9"/>
    <p:sldId id="514" r:id="rId10"/>
    <p:sldId id="509" r:id="rId11"/>
    <p:sldId id="510" r:id="rId12"/>
    <p:sldId id="511" r:id="rId13"/>
    <p:sldId id="512" r:id="rId14"/>
    <p:sldId id="513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462" r:id="rId23"/>
  </p:sldIdLst>
  <p:sldSz cx="9144000" cy="6858000" type="screen4x3"/>
  <p:notesSz cx="6765925" cy="98679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003399"/>
    <a:srgbClr val="FFFF00"/>
    <a:srgbClr val="33CCFF"/>
    <a:srgbClr val="CCECFF"/>
    <a:srgbClr val="99FF99"/>
    <a:srgbClr val="99CC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812" autoAdjust="0"/>
    <p:restoredTop sz="92934" autoAdjust="0"/>
  </p:normalViewPr>
  <p:slideViewPr>
    <p:cSldViewPr>
      <p:cViewPr>
        <p:scale>
          <a:sx n="100" d="100"/>
          <a:sy n="100" d="100"/>
        </p:scale>
        <p:origin x="-948" y="21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ECF8DE7-B1FD-49E7-9029-604C655036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6300"/>
            <a:ext cx="54133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C88AC59-79A9-44DD-8061-420621EBB4C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 userDrawn="1"/>
        </p:nvGrpSpPr>
        <p:grpSpPr bwMode="auto">
          <a:xfrm>
            <a:off x="7954963" y="115888"/>
            <a:ext cx="1081087" cy="576262"/>
            <a:chOff x="1156" y="1888"/>
            <a:chExt cx="3039" cy="1588"/>
          </a:xfrm>
        </p:grpSpPr>
        <p:pic>
          <p:nvPicPr>
            <p:cNvPr id="4101" name="Picture 4" descr="REAG - Logo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7" y="1888"/>
              <a:ext cx="1678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5" descr="REAG - Logo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56" y="2024"/>
              <a:ext cx="13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" name="Picture 6" descr="AAI Group - Logo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021388"/>
            <a:ext cx="12954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RICS_269_540_W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09538" y="6381750"/>
            <a:ext cx="7905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5123" name="Picture 3" descr="CubeFolde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773238"/>
            <a:ext cx="47513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REAG -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804863"/>
            <a:ext cx="23320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REAG -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95" t="48344" b="26672"/>
          <a:stretch>
            <a:fillRect/>
          </a:stretch>
        </p:blipFill>
        <p:spPr bwMode="auto">
          <a:xfrm>
            <a:off x="4181475" y="776288"/>
            <a:ext cx="23352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EAG -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95" t="25339" b="48375"/>
          <a:stretch>
            <a:fillRect/>
          </a:stretch>
        </p:blipFill>
        <p:spPr bwMode="auto">
          <a:xfrm>
            <a:off x="1804988" y="795338"/>
            <a:ext cx="23352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395288" y="765175"/>
            <a:ext cx="1422400" cy="547688"/>
            <a:chOff x="340" y="935"/>
            <a:chExt cx="896" cy="345"/>
          </a:xfrm>
        </p:grpSpPr>
        <p:pic>
          <p:nvPicPr>
            <p:cNvPr id="5131" name="Picture 8" descr="REAG - 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771" b="74684"/>
            <a:stretch>
              <a:fillRect/>
            </a:stretch>
          </p:blipFill>
          <p:spPr bwMode="auto">
            <a:xfrm>
              <a:off x="930" y="935"/>
              <a:ext cx="30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9" descr="REAG - 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801" r="14568" b="74684"/>
            <a:stretch>
              <a:fillRect/>
            </a:stretch>
          </p:blipFill>
          <p:spPr bwMode="auto">
            <a:xfrm>
              <a:off x="703" y="935"/>
              <a:ext cx="3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0" descr="REAG - 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792" r="26199" b="74684"/>
            <a:stretch>
              <a:fillRect/>
            </a:stretch>
          </p:blipFill>
          <p:spPr bwMode="auto">
            <a:xfrm>
              <a:off x="476" y="935"/>
              <a:ext cx="40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1" descr="REAG - 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60" r="42859" b="74684"/>
            <a:stretch>
              <a:fillRect/>
            </a:stretch>
          </p:blipFill>
          <p:spPr bwMode="auto">
            <a:xfrm>
              <a:off x="340" y="935"/>
              <a:ext cx="27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8" name="Picture 12" descr="AAI Group - 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6021388"/>
            <a:ext cx="12954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79388" y="6308725"/>
            <a:ext cx="1408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0" i="1" u="sng" dirty="0">
                <a:solidFill>
                  <a:srgbClr val="003399"/>
                </a:solidFill>
              </a:rPr>
              <a:t>www.reag-aa.com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759450" y="3429000"/>
            <a:ext cx="33845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it-IT" sz="2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SEASONALITY IN THE ITALIAN TOURISM </a:t>
            </a:r>
            <a:r>
              <a:rPr lang="it-IT" sz="2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SECTOR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42910" y="1928802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ITALIANS 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different sources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4857752" y="4500570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FOREIGNERS 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different sources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71546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42910" y="1928802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 IN CULTURAL DESTINATIONS (% - 2007)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4857752" y="4500570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 IN SEASIDE DESTINATIONS (% - 2007)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92867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42910" y="1928802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 IN MOUNTAIN DESTINATIONS (% - 2007)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4857752" y="4500570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 IN NATURALISTIC DESTINATIONS (% - 2007)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71546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42910" y="1928802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 IN LAKE DESTINATIONS (% - 2007)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4857752" y="4500570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 IN SPA DESTINATIONS (% - 2007)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142984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642910" y="1214422"/>
            <a:ext cx="7786742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Seasonality indexes</a:t>
            </a: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2928926" y="1857364"/>
            <a:ext cx="1000132" cy="3071834"/>
          </a:xfrm>
          <a:prstGeom prst="round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8072462" y="1857364"/>
            <a:ext cx="928694" cy="307183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1857356" y="1857364"/>
            <a:ext cx="1000132" cy="3071834"/>
          </a:xfrm>
          <a:prstGeom prst="roundRect">
            <a:avLst/>
          </a:pr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28596" y="5143512"/>
            <a:ext cx="7643866" cy="1357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seasonality rate: maximum overnight stays (</a:t>
            </a:r>
            <a:r>
              <a:rPr lang="en-GB" sz="1200" dirty="0" err="1" smtClean="0">
                <a:solidFill>
                  <a:srgbClr val="003399"/>
                </a:solidFill>
              </a:rPr>
              <a:t>S</a:t>
            </a:r>
            <a:r>
              <a:rPr lang="en-GB" sz="1200" baseline="-25000" dirty="0" err="1" smtClean="0">
                <a:solidFill>
                  <a:srgbClr val="003399"/>
                </a:solidFill>
              </a:rPr>
              <a:t>max</a:t>
            </a:r>
            <a:r>
              <a:rPr lang="en-GB" sz="1200" dirty="0" smtClean="0">
                <a:solidFill>
                  <a:srgbClr val="003399"/>
                </a:solidFill>
              </a:rPr>
              <a:t>)/minimum overnight stays (</a:t>
            </a:r>
            <a:r>
              <a:rPr lang="en-GB" sz="1200" dirty="0" err="1" smtClean="0">
                <a:solidFill>
                  <a:srgbClr val="003399"/>
                </a:solidFill>
              </a:rPr>
              <a:t>S</a:t>
            </a:r>
            <a:r>
              <a:rPr lang="en-GB" sz="1200" baseline="-25000" dirty="0" err="1" smtClean="0">
                <a:solidFill>
                  <a:srgbClr val="003399"/>
                </a:solidFill>
              </a:rPr>
              <a:t>min</a:t>
            </a:r>
            <a:r>
              <a:rPr lang="en-GB" sz="1200" dirty="0" smtClean="0">
                <a:solidFill>
                  <a:srgbClr val="003399"/>
                </a:solidFill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seasonal peak factor (S’): </a:t>
            </a:r>
            <a:r>
              <a:rPr lang="en-GB" sz="1200" dirty="0" err="1" smtClean="0">
                <a:solidFill>
                  <a:srgbClr val="003399"/>
                </a:solidFill>
              </a:rPr>
              <a:t>S</a:t>
            </a:r>
            <a:r>
              <a:rPr lang="en-GB" sz="1200" baseline="-25000" dirty="0" err="1" smtClean="0">
                <a:solidFill>
                  <a:srgbClr val="003399"/>
                </a:solidFill>
              </a:rPr>
              <a:t>max</a:t>
            </a:r>
            <a:r>
              <a:rPr lang="en-GB" sz="1200" baseline="-250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/average overnight stays (</a:t>
            </a:r>
            <a:r>
              <a:rPr lang="en-GB" sz="1200" dirty="0" err="1" smtClean="0">
                <a:solidFill>
                  <a:srgbClr val="003399"/>
                </a:solidFill>
              </a:rPr>
              <a:t>S</a:t>
            </a:r>
            <a:r>
              <a:rPr lang="en-GB" sz="1200" baseline="-25000" dirty="0" err="1" smtClean="0">
                <a:solidFill>
                  <a:srgbClr val="003399"/>
                </a:solidFill>
              </a:rPr>
              <a:t>m</a:t>
            </a:r>
            <a:r>
              <a:rPr lang="en-GB" sz="1200" dirty="0" smtClean="0">
                <a:solidFill>
                  <a:srgbClr val="003399"/>
                </a:solidFill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maximal </a:t>
            </a:r>
            <a:r>
              <a:rPr lang="en-GB" sz="1200" dirty="0" smtClean="0">
                <a:solidFill>
                  <a:srgbClr val="003399"/>
                </a:solidFill>
              </a:rPr>
              <a:t>utilization constrained by seasonality (MUS</a:t>
            </a:r>
            <a:r>
              <a:rPr lang="en-GB" sz="1200" dirty="0" smtClean="0">
                <a:solidFill>
                  <a:srgbClr val="003399"/>
                </a:solidFill>
              </a:rPr>
              <a:t>): 100/S’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</a:t>
            </a:r>
            <a:r>
              <a:rPr lang="en-GB" sz="1200" dirty="0" smtClean="0">
                <a:solidFill>
                  <a:srgbClr val="003399"/>
                </a:solidFill>
              </a:rPr>
              <a:t>easonality underutilization factor (SUF):  100 - MUS</a:t>
            </a:r>
            <a:endParaRPr lang="en-GB" sz="1200" dirty="0" smtClean="0">
              <a:solidFill>
                <a:srgbClr val="00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879954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5883294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3. SOME WAYS TO CORRECT SEASONAL ADJUSTMENT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642910" y="1000108"/>
            <a:ext cx="7786742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During the last years some operators tried to get round this matter diversifying the offer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10" y="1857364"/>
            <a:ext cx="4500594" cy="1714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0" dirty="0" smtClean="0">
                <a:solidFill>
                  <a:srgbClr val="003399"/>
                </a:solidFill>
              </a:rPr>
              <a:t>Some structures provide their clients with :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>
                <a:solidFill>
                  <a:srgbClr val="003399"/>
                </a:solidFill>
              </a:rPr>
              <a:t> </a:t>
            </a:r>
            <a:r>
              <a:rPr lang="it-IT" sz="1200" dirty="0" smtClean="0">
                <a:solidFill>
                  <a:srgbClr val="003399"/>
                </a:solidFill>
              </a:rPr>
              <a:t>SPA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it-IT" sz="1200" dirty="0" err="1" smtClean="0">
                <a:solidFill>
                  <a:srgbClr val="003399"/>
                </a:solidFill>
              </a:rPr>
              <a:t>wellness</a:t>
            </a:r>
            <a:r>
              <a:rPr lang="it-IT" sz="1200" dirty="0" smtClean="0">
                <a:solidFill>
                  <a:srgbClr val="003399"/>
                </a:solidFill>
              </a:rPr>
              <a:t> center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business center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golf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etc.</a:t>
            </a:r>
            <a:endParaRPr lang="en-GB" sz="12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2910" y="4500570"/>
            <a:ext cx="3857652" cy="1285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0" dirty="0" smtClean="0">
                <a:solidFill>
                  <a:srgbClr val="003399"/>
                </a:solidFill>
              </a:rPr>
              <a:t>These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devices</a:t>
            </a:r>
            <a:r>
              <a:rPr lang="it-IT" sz="1800" b="0" dirty="0" smtClean="0">
                <a:solidFill>
                  <a:srgbClr val="003399"/>
                </a:solidFill>
              </a:rPr>
              <a:t> are </a:t>
            </a:r>
            <a:r>
              <a:rPr lang="it-IT" sz="1800" b="0" dirty="0" err="1" smtClean="0">
                <a:solidFill>
                  <a:srgbClr val="003399"/>
                </a:solidFill>
              </a:rPr>
              <a:t>only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local</a:t>
            </a:r>
            <a:r>
              <a:rPr lang="it-IT" sz="1800" b="0" dirty="0" smtClean="0">
                <a:solidFill>
                  <a:srgbClr val="003399"/>
                </a:solidFill>
              </a:rPr>
              <a:t> and </a:t>
            </a:r>
            <a:r>
              <a:rPr lang="it-IT" sz="1800" b="0" dirty="0" err="1" smtClean="0">
                <a:solidFill>
                  <a:srgbClr val="003399"/>
                </a:solidFill>
              </a:rPr>
              <a:t>segmented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operation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that</a:t>
            </a:r>
            <a:r>
              <a:rPr lang="it-IT" sz="1800" b="0" dirty="0" smtClean="0">
                <a:solidFill>
                  <a:srgbClr val="003399"/>
                </a:solidFill>
              </a:rPr>
              <a:t> do </a:t>
            </a:r>
            <a:r>
              <a:rPr lang="it-IT" sz="1800" b="0" dirty="0" err="1" smtClean="0">
                <a:solidFill>
                  <a:srgbClr val="003399"/>
                </a:solidFill>
              </a:rPr>
              <a:t>not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lead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0" dirty="0" err="1" smtClean="0">
                <a:solidFill>
                  <a:srgbClr val="003399"/>
                </a:solidFill>
              </a:rPr>
              <a:t>to</a:t>
            </a:r>
            <a:r>
              <a:rPr lang="it-IT" sz="1800" b="0" dirty="0" smtClean="0">
                <a:solidFill>
                  <a:srgbClr val="003399"/>
                </a:solidFill>
              </a:rPr>
              <a:t> a </a:t>
            </a:r>
            <a:r>
              <a:rPr lang="it-IT" sz="1800" b="0" dirty="0" err="1" smtClean="0">
                <a:solidFill>
                  <a:srgbClr val="003399"/>
                </a:solidFill>
              </a:rPr>
              <a:t>resolution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of</a:t>
            </a:r>
            <a:r>
              <a:rPr lang="it-IT" sz="1800" b="0" dirty="0" smtClean="0">
                <a:solidFill>
                  <a:srgbClr val="003399"/>
                </a:solidFill>
              </a:rPr>
              <a:t> the </a:t>
            </a:r>
            <a:r>
              <a:rPr lang="it-IT" sz="1800" b="0" dirty="0" err="1" smtClean="0">
                <a:solidFill>
                  <a:srgbClr val="003399"/>
                </a:solidFill>
              </a:rPr>
              <a:t>problem</a:t>
            </a:r>
            <a:endParaRPr lang="it-IT" sz="1800" b="0" dirty="0" smtClean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sz="1800" b="0" dirty="0" smtClean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0" dirty="0" err="1" smtClean="0">
                <a:solidFill>
                  <a:srgbClr val="003399"/>
                </a:solidFill>
              </a:rPr>
              <a:t>Identify</a:t>
            </a:r>
            <a:r>
              <a:rPr lang="it-IT" sz="1800" b="0" dirty="0" smtClean="0">
                <a:solidFill>
                  <a:srgbClr val="003399"/>
                </a:solidFill>
              </a:rPr>
              <a:t> some </a:t>
            </a:r>
            <a:r>
              <a:rPr lang="it-IT" sz="1800" b="0" dirty="0" err="1" smtClean="0">
                <a:solidFill>
                  <a:srgbClr val="003399"/>
                </a:solidFill>
              </a:rPr>
              <a:t>categories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till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now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ignored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by</a:t>
            </a:r>
            <a:r>
              <a:rPr lang="it-IT" sz="1800" b="0" dirty="0" smtClean="0">
                <a:solidFill>
                  <a:srgbClr val="003399"/>
                </a:solidFill>
              </a:rPr>
              <a:t> the </a:t>
            </a:r>
            <a:r>
              <a:rPr lang="it-IT" sz="1800" b="0" dirty="0" err="1" smtClean="0">
                <a:solidFill>
                  <a:srgbClr val="003399"/>
                </a:solidFill>
              </a:rPr>
              <a:t>tourism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sector</a:t>
            </a:r>
            <a:r>
              <a:rPr lang="it-IT" sz="1800" b="0" dirty="0" smtClean="0">
                <a:solidFill>
                  <a:srgbClr val="003399"/>
                </a:solidFill>
              </a:rPr>
              <a:t>: </a:t>
            </a:r>
            <a:r>
              <a:rPr lang="it-IT" sz="1800" b="0" dirty="0" err="1" smtClean="0">
                <a:solidFill>
                  <a:srgbClr val="003399"/>
                </a:solidFill>
              </a:rPr>
              <a:t>could</a:t>
            </a:r>
            <a:r>
              <a:rPr lang="it-IT" sz="1800" b="0" dirty="0" smtClean="0">
                <a:solidFill>
                  <a:srgbClr val="003399"/>
                </a:solidFill>
              </a:rPr>
              <a:t> the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0" dirty="0" err="1" smtClean="0">
                <a:solidFill>
                  <a:srgbClr val="003399"/>
                </a:solidFill>
              </a:rPr>
              <a:t>investment</a:t>
            </a:r>
            <a:r>
              <a:rPr lang="it-IT" sz="1800" b="0" dirty="0" smtClean="0">
                <a:solidFill>
                  <a:srgbClr val="003399"/>
                </a:solidFill>
              </a:rPr>
              <a:t> in </a:t>
            </a:r>
            <a:r>
              <a:rPr lang="it-IT" sz="1800" b="0" dirty="0" err="1" smtClean="0">
                <a:solidFill>
                  <a:srgbClr val="003399"/>
                </a:solidFill>
              </a:rPr>
              <a:t>these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groups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of</a:t>
            </a:r>
            <a:r>
              <a:rPr lang="it-IT" sz="1800" b="0" dirty="0" smtClean="0">
                <a:solidFill>
                  <a:srgbClr val="003399"/>
                </a:solidFill>
              </a:rPr>
              <a:t> people help the </a:t>
            </a:r>
            <a:r>
              <a:rPr lang="it-IT" sz="1800" b="0" dirty="0" err="1" smtClean="0">
                <a:solidFill>
                  <a:srgbClr val="003399"/>
                </a:solidFill>
              </a:rPr>
              <a:t>renewal</a:t>
            </a:r>
            <a:r>
              <a:rPr lang="it-IT" sz="1800" b="0" dirty="0" smtClean="0">
                <a:solidFill>
                  <a:srgbClr val="003399"/>
                </a:solidFill>
              </a:rPr>
              <a:t> </a:t>
            </a:r>
            <a:r>
              <a:rPr lang="it-IT" sz="1800" b="0" dirty="0" err="1" smtClean="0">
                <a:solidFill>
                  <a:srgbClr val="003399"/>
                </a:solidFill>
              </a:rPr>
              <a:t>of</a:t>
            </a:r>
            <a:r>
              <a:rPr lang="it-IT" sz="1800" b="0" dirty="0" smtClean="0">
                <a:solidFill>
                  <a:srgbClr val="003399"/>
                </a:solidFill>
              </a:rPr>
              <a:t> the </a:t>
            </a:r>
            <a:r>
              <a:rPr lang="it-IT" sz="1800" b="0" dirty="0" err="1" smtClean="0">
                <a:solidFill>
                  <a:srgbClr val="003399"/>
                </a:solidFill>
              </a:rPr>
              <a:t>sector</a:t>
            </a:r>
            <a:r>
              <a:rPr lang="it-IT" sz="1800" b="0" dirty="0" smtClean="0">
                <a:solidFill>
                  <a:srgbClr val="003399"/>
                </a:solidFill>
              </a:rPr>
              <a:t>?</a:t>
            </a:r>
            <a:endParaRPr lang="en-GB" sz="1800" b="0" dirty="0">
              <a:solidFill>
                <a:srgbClr val="003399"/>
              </a:solidFill>
            </a:endParaRPr>
          </a:p>
          <a:p>
            <a:endParaRPr lang="en-GB" sz="18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5883294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3. SOME WAYS TO CORRECT SEASONAL ADJUSTMENT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642910" y="928670"/>
            <a:ext cx="7786742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Children (&lt; 6 years old) tourism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10" y="1285860"/>
            <a:ext cx="3714776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number</a:t>
            </a:r>
            <a:r>
              <a:rPr lang="it-IT" sz="1200" dirty="0" smtClean="0">
                <a:solidFill>
                  <a:srgbClr val="003399"/>
                </a:solidFill>
              </a:rPr>
              <a:t>: 3.400.719 (2019: 3.255.338; -4,3%)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household </a:t>
            </a:r>
            <a:r>
              <a:rPr lang="en-GB" sz="1200" dirty="0" smtClean="0">
                <a:solidFill>
                  <a:srgbClr val="003399"/>
                </a:solidFill>
              </a:rPr>
              <a:t>income: € 35.432 (+20,9% respect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Italian average income)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the 31% of the households falls within the 2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classes with the higher income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tourism propensity: 34,3%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% on total overnight stays: 4,1%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overnight stays: 6,7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endParaRPr lang="en-GB" sz="12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4786314" y="1214422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CHILDREN 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00034" y="6000768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86314" y="4000504"/>
            <a:ext cx="3714776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potential demand: 12,9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of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potential demand: 7,9% on total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increase in tourism expenditure: +12,0% (direct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2,2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euro; indirect 3,6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seasonality rate: 4,0 (before 4,3)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 peak factor: 2,0 (before 2,1)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MUS: 49,5 (before 48,0)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SUF: 50,5 (before 52,0)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3752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376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5883294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3. SOME WAYS TO CORRECT SEASONAL ADJUSTMENT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642910" y="928670"/>
            <a:ext cx="778674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Elderly people (&gt; 65 years old) tourism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10" y="1285860"/>
            <a:ext cx="3714776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number</a:t>
            </a:r>
            <a:r>
              <a:rPr lang="it-IT" sz="1200" dirty="0" smtClean="0">
                <a:solidFill>
                  <a:srgbClr val="003399"/>
                </a:solidFill>
              </a:rPr>
              <a:t>: 11.457.143 (2019: 13.184.101; +15,1%)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household </a:t>
            </a:r>
            <a:r>
              <a:rPr lang="en-GB" sz="1200" dirty="0" smtClean="0">
                <a:solidFill>
                  <a:srgbClr val="003399"/>
                </a:solidFill>
              </a:rPr>
              <a:t>income: € 21.117 (-27,9% respect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Italian average income)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the 31% of the households falls within the 2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classes with the higher income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tourism propensity: 13,5%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% on total overnight stays: 5,5%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overnight stays: 8,9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endParaRPr lang="en-GB" sz="12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4786314" y="1214422"/>
            <a:ext cx="350046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ELDERLY PEOPLE 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00034" y="6000768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86314" y="4000504"/>
            <a:ext cx="3714776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potential demand: 57,3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of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potential demand: 35,1% on total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increase in tourism expenditure: +53,0% (direct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9,9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euro; indirect 16,0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seasonality rate: 3,3 (before 4,3)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 peak factor: 1,9 (before 2,1)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MUS: 52,8 (before 48,0)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SUF: 47,2 (before 52,0)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752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376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5883294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3. SOME WAYS TO CORRECT SEASONAL ADJUSTMENT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642910" y="928670"/>
            <a:ext cx="7786742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Singles tourism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10" y="1285860"/>
            <a:ext cx="3714776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number</a:t>
            </a:r>
            <a:r>
              <a:rPr lang="it-IT" sz="1200" dirty="0" smtClean="0">
                <a:solidFill>
                  <a:srgbClr val="003399"/>
                </a:solidFill>
              </a:rPr>
              <a:t>: 6.910.716 (2019: 8.389.609; +21,4%)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household income: € 17.546 (-40,1% respect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Italian average income)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the 48% of the households falls within the 2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classes with the higher income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tourism propensity: 35,0%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% on total overnight stays: 8,6%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overnight stays: 14,0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endParaRPr lang="en-GB" sz="12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4786314" y="1214422"/>
            <a:ext cx="350046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SINGLES 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00034" y="6000768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86314" y="4000504"/>
            <a:ext cx="3714776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potential demand: 26,0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of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potential demand: 15,9% on total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increase in tourism expenditure: +24,2% (direct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4,5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euro; indirect 7,3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seasonality rate: 3,7 (before 4,3)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 peak factor: 2,0 (before 2,1)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MUS: 50,8 (before 48,0)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SUF: 49,2 (before 52,0)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3752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376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5883294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3. SOME WAYS TO CORRECT SEASONAL ADJUSTMENT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642910" y="928670"/>
            <a:ext cx="778674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Groups tourism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10" y="1285860"/>
            <a:ext cx="3714776" cy="1500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household </a:t>
            </a:r>
            <a:r>
              <a:rPr lang="en-GB" sz="1200" dirty="0" smtClean="0">
                <a:solidFill>
                  <a:srgbClr val="003399"/>
                </a:solidFill>
              </a:rPr>
              <a:t>income: € 29.308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the 40% of the households falls within the 2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classes with the higher income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% on total overnight stays: 5,2%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overnight stays: 8,5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endParaRPr lang="en-GB" sz="1200" dirty="0" smtClean="0">
              <a:solidFill>
                <a:srgbClr val="003399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4786314" y="1214422"/>
            <a:ext cx="350046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GROUPS 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00034" y="6000768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(%)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various sources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86314" y="4000504"/>
            <a:ext cx="3714776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potential demand: 6,2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of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potential demand: 3,8% on total overnight stays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increase in tourism expenditure: +5,8% (direct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1,1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euro; indirect 1,7 </a:t>
            </a:r>
            <a:r>
              <a:rPr lang="en-GB" sz="1200" dirty="0" err="1" smtClean="0">
                <a:solidFill>
                  <a:srgbClr val="003399"/>
                </a:solidFill>
              </a:rPr>
              <a:t>bln</a:t>
            </a:r>
            <a:r>
              <a:rPr lang="en-GB" sz="1200" dirty="0" smtClean="0">
                <a:solidFill>
                  <a:srgbClr val="003399"/>
                </a:solidFill>
              </a:rPr>
              <a:t> of euro)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seasonality rate: 4,1 (before 4,3)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seasonal peak factor: 2,0 (before 2,1)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MUS: 50,8 (before 48,8)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SUF: 51,2 (before 52,0)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752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76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adviso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8" r="25549" b="3044"/>
          <a:stretch>
            <a:fillRect/>
          </a:stretch>
        </p:blipFill>
        <p:spPr bwMode="auto">
          <a:xfrm>
            <a:off x="5854700" y="2276475"/>
            <a:ext cx="2928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6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50825" y="1519238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The Italian tourism sector: some ways to correct seasonal adjustment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331913" y="3581400"/>
            <a:ext cx="61928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dirty="0">
                <a:solidFill>
                  <a:srgbClr val="003399"/>
                </a:solidFill>
              </a:rPr>
              <a:t>Elena Zanlorenzi, Head </a:t>
            </a:r>
            <a:r>
              <a:rPr lang="it-IT" sz="1800" dirty="0" err="1">
                <a:solidFill>
                  <a:srgbClr val="003399"/>
                </a:solidFill>
              </a:rPr>
              <a:t>of</a:t>
            </a:r>
            <a:r>
              <a:rPr lang="it-IT" sz="1800">
                <a:solidFill>
                  <a:srgbClr val="003399"/>
                </a:solidFill>
              </a:rPr>
              <a:t> Research</a:t>
            </a:r>
          </a:p>
          <a:p>
            <a:pPr algn="ctr"/>
            <a:r>
              <a:rPr lang="it-IT" sz="1800">
                <a:solidFill>
                  <a:srgbClr val="003399"/>
                </a:solidFill>
              </a:rPr>
              <a:t>European R&amp;D Office </a:t>
            </a:r>
          </a:p>
          <a:p>
            <a:pPr algn="ctr"/>
            <a:r>
              <a:rPr lang="it-IT" sz="1800">
                <a:solidFill>
                  <a:srgbClr val="003399"/>
                </a:solidFill>
              </a:rPr>
              <a:t>REAG</a:t>
            </a:r>
          </a:p>
          <a:p>
            <a:pPr algn="ctr"/>
            <a:endParaRPr lang="it-IT" sz="1800">
              <a:solidFill>
                <a:srgbClr val="003399"/>
              </a:solidFill>
            </a:endParaRPr>
          </a:p>
          <a:p>
            <a:pPr algn="ctr"/>
            <a:r>
              <a:rPr lang="it-IT" sz="1800">
                <a:solidFill>
                  <a:srgbClr val="003399"/>
                </a:solidFill>
              </a:rPr>
              <a:t>23-26.06.2010</a:t>
            </a:r>
          </a:p>
          <a:p>
            <a:pPr algn="ctr"/>
            <a:r>
              <a:rPr lang="it-IT" sz="1800">
                <a:solidFill>
                  <a:srgbClr val="003399"/>
                </a:solidFill>
              </a:rPr>
              <a:t>Milan, Italy</a:t>
            </a:r>
            <a:endParaRPr lang="it-IT" sz="1800" b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5883294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4. CONCLUSIONS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2643174" y="1643050"/>
            <a:ext cx="1071570" cy="2786082"/>
          </a:xfrm>
          <a:prstGeom prst="roundRect">
            <a:avLst/>
          </a:pr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3786182" y="1643050"/>
            <a:ext cx="1071570" cy="2786082"/>
          </a:xfrm>
          <a:prstGeom prst="round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7000892" y="1643050"/>
            <a:ext cx="1214446" cy="27860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1714488"/>
            <a:ext cx="73215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5883294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4. CONCLUSIONS</a:t>
            </a:r>
            <a:endParaRPr lang="en-US" sz="1600" b="1" dirty="0">
              <a:solidFill>
                <a:srgbClr val="00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1600200"/>
            <a:ext cx="6448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adviso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8" r="25549" b="3044"/>
          <a:stretch>
            <a:fillRect/>
          </a:stretch>
        </p:blipFill>
        <p:spPr bwMode="auto">
          <a:xfrm>
            <a:off x="5854700" y="2276475"/>
            <a:ext cx="2928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79613" y="1916113"/>
            <a:ext cx="4648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</a:rPr>
              <a:t>THANK YOU FOR YOUR ATTENTION!</a:t>
            </a:r>
          </a:p>
          <a:p>
            <a:pPr algn="ctr"/>
            <a:endParaRPr lang="it-IT" sz="1800">
              <a:solidFill>
                <a:schemeClr val="bg1"/>
              </a:solidFill>
            </a:endParaRPr>
          </a:p>
          <a:p>
            <a:pPr algn="ctr"/>
            <a:r>
              <a:rPr lang="it-IT" sz="18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1800">
                <a:solidFill>
                  <a:schemeClr val="bg1"/>
                </a:solidFill>
              </a:rPr>
              <a:t>for any other info, please contact </a:t>
            </a:r>
          </a:p>
          <a:p>
            <a:pPr algn="ctr"/>
            <a:r>
              <a:rPr lang="it-IT" sz="1800">
                <a:solidFill>
                  <a:schemeClr val="bg1"/>
                </a:solidFill>
              </a:rPr>
              <a:t>rdo@reag-aa.com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7238" y="5487988"/>
            <a:ext cx="73437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200" b="0">
                <a:solidFill>
                  <a:srgbClr val="003399"/>
                </a:solidFill>
              </a:rPr>
              <a:t>No part of this presentation may be reproduced or trasmitted in any form or by any means, </a:t>
            </a:r>
          </a:p>
          <a:p>
            <a:pPr algn="ctr">
              <a:lnSpc>
                <a:spcPct val="120000"/>
              </a:lnSpc>
            </a:pPr>
            <a:r>
              <a:rPr lang="it-IT" sz="1200" b="0">
                <a:solidFill>
                  <a:srgbClr val="003399"/>
                </a:solidFill>
              </a:rPr>
              <a:t>whitout written permission of REAG (Real Estate Advisory Group S.p.A.). For any information </a:t>
            </a:r>
          </a:p>
          <a:p>
            <a:pPr algn="ctr">
              <a:lnSpc>
                <a:spcPct val="120000"/>
              </a:lnSpc>
            </a:pPr>
            <a:r>
              <a:rPr lang="it-IT" sz="1200" b="0">
                <a:solidFill>
                  <a:srgbClr val="003399"/>
                </a:solidFill>
              </a:rPr>
              <a:t>please contact:</a:t>
            </a:r>
          </a:p>
          <a:p>
            <a:pPr algn="ctr">
              <a:lnSpc>
                <a:spcPct val="120000"/>
              </a:lnSpc>
            </a:pPr>
            <a:r>
              <a:rPr lang="it-IT" sz="1200" b="0">
                <a:solidFill>
                  <a:srgbClr val="003399"/>
                </a:solidFill>
              </a:rPr>
              <a:t> </a:t>
            </a:r>
            <a:r>
              <a:rPr lang="it-IT" sz="1200">
                <a:solidFill>
                  <a:srgbClr val="003399"/>
                </a:solidFill>
              </a:rPr>
              <a:t>marketing@reag-aa.com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adviso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8" r="25549" b="3044"/>
          <a:stretch>
            <a:fillRect/>
          </a:stretch>
        </p:blipFill>
        <p:spPr bwMode="auto">
          <a:xfrm>
            <a:off x="5854700" y="2276475"/>
            <a:ext cx="2928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1063" y="982663"/>
            <a:ext cx="1222375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2000" b="1" smtClean="0">
                <a:solidFill>
                  <a:schemeClr val="bg1"/>
                </a:solidFill>
              </a:rPr>
              <a:t>INDEX</a:t>
            </a: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971550" y="4143380"/>
            <a:ext cx="4752975" cy="561975"/>
          </a:xfrm>
          <a:prstGeom prst="rect">
            <a:avLst/>
          </a:prstGeom>
          <a:solidFill>
            <a:srgbClr val="99CCFF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dirty="0">
                <a:solidFill>
                  <a:srgbClr val="003399"/>
                </a:solidFill>
              </a:rPr>
              <a:t>3</a:t>
            </a:r>
            <a:r>
              <a:rPr lang="it-IT" sz="1600" dirty="0" smtClean="0">
                <a:solidFill>
                  <a:srgbClr val="003399"/>
                </a:solidFill>
              </a:rPr>
              <a:t>. </a:t>
            </a:r>
            <a:r>
              <a:rPr lang="it-IT" sz="1600" dirty="0">
                <a:solidFill>
                  <a:srgbClr val="003399"/>
                </a:solidFill>
              </a:rPr>
              <a:t>SOME WAYS TO CORRECT SEASONAL ADJUSTMENT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962033" y="2854324"/>
            <a:ext cx="4752975" cy="360362"/>
          </a:xfrm>
          <a:prstGeom prst="rect">
            <a:avLst/>
          </a:prstGeom>
          <a:solidFill>
            <a:srgbClr val="99CCFF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dirty="0" smtClean="0">
                <a:solidFill>
                  <a:srgbClr val="003399"/>
                </a:solidFill>
              </a:rPr>
              <a:t>1. </a:t>
            </a:r>
            <a:r>
              <a:rPr lang="it-IT" sz="1600" dirty="0">
                <a:solidFill>
                  <a:srgbClr val="003399"/>
                </a:solidFill>
              </a:rPr>
              <a:t>SEASONAL ADJUSTMENT 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62033" y="4997464"/>
            <a:ext cx="4752975" cy="360362"/>
          </a:xfrm>
          <a:prstGeom prst="rect">
            <a:avLst/>
          </a:prstGeom>
          <a:solidFill>
            <a:srgbClr val="99CCFF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dirty="0" smtClean="0">
                <a:solidFill>
                  <a:srgbClr val="003399"/>
                </a:solidFill>
              </a:rPr>
              <a:t>4. CONCLUSIONS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62033" y="3425827"/>
            <a:ext cx="4752975" cy="360363"/>
          </a:xfrm>
          <a:prstGeom prst="rect">
            <a:avLst/>
          </a:prstGeom>
          <a:solidFill>
            <a:srgbClr val="99CCFF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it-IT" sz="1600" dirty="0" smtClean="0">
                <a:solidFill>
                  <a:srgbClr val="003399"/>
                </a:solidFill>
              </a:rPr>
              <a:t>2. </a:t>
            </a:r>
            <a:r>
              <a:rPr lang="it-IT" sz="1600" dirty="0">
                <a:solidFill>
                  <a:srgbClr val="003399"/>
                </a:solidFill>
              </a:rPr>
              <a:t>THE ITALIAN TOURISM SECTOR</a:t>
            </a:r>
            <a:endParaRPr lang="en-US" sz="16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1. SEASONAL ADJUSTMENT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642910" y="1714488"/>
            <a:ext cx="3857652" cy="1285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0" dirty="0" smtClean="0">
                <a:solidFill>
                  <a:srgbClr val="003399"/>
                </a:solidFill>
              </a:rPr>
              <a:t>Tourism is a seasonal phenomenon: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>
                <a:solidFill>
                  <a:srgbClr val="003399"/>
                </a:solidFill>
              </a:rPr>
              <a:t> </a:t>
            </a:r>
            <a:r>
              <a:rPr lang="en-GB" sz="1200" dirty="0">
                <a:solidFill>
                  <a:srgbClr val="003399"/>
                </a:solidFill>
              </a:rPr>
              <a:t>n</a:t>
            </a:r>
            <a:r>
              <a:rPr lang="en-GB" sz="1200" dirty="0" smtClean="0">
                <a:solidFill>
                  <a:srgbClr val="003399"/>
                </a:solidFill>
              </a:rPr>
              <a:t>atural </a:t>
            </a:r>
            <a:r>
              <a:rPr lang="en-GB" sz="1200" dirty="0">
                <a:solidFill>
                  <a:srgbClr val="003399"/>
                </a:solidFill>
              </a:rPr>
              <a:t>causes: climatic seasons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institutional </a:t>
            </a:r>
            <a:r>
              <a:rPr lang="en-GB" sz="1200" dirty="0">
                <a:solidFill>
                  <a:srgbClr val="003399"/>
                </a:solidFill>
              </a:rPr>
              <a:t>causes: school holidays, time off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social </a:t>
            </a:r>
            <a:r>
              <a:rPr lang="en-GB" sz="1200" dirty="0">
                <a:solidFill>
                  <a:srgbClr val="003399"/>
                </a:solidFill>
              </a:rPr>
              <a:t>causes: public or religious </a:t>
            </a:r>
            <a:r>
              <a:rPr lang="en-GB" sz="1200" dirty="0" smtClean="0">
                <a:solidFill>
                  <a:srgbClr val="003399"/>
                </a:solidFill>
              </a:rPr>
              <a:t>holidays</a:t>
            </a:r>
            <a:endParaRPr lang="en-GB" sz="1800" b="0" dirty="0">
              <a:solidFill>
                <a:srgbClr val="003399"/>
              </a:solidFill>
            </a:endParaRPr>
          </a:p>
          <a:p>
            <a:endParaRPr lang="en-GB" sz="1800" b="0" dirty="0" smtClean="0">
              <a:solidFill>
                <a:schemeClr val="bg1"/>
              </a:solidFill>
            </a:endParaRPr>
          </a:p>
        </p:txBody>
      </p:sp>
      <p:sp>
        <p:nvSpPr>
          <p:cNvPr id="352303" name="Rectangle 47"/>
          <p:cNvSpPr>
            <a:spLocks noChangeArrowheads="1"/>
          </p:cNvSpPr>
          <p:nvPr/>
        </p:nvSpPr>
        <p:spPr bwMode="auto">
          <a:xfrm>
            <a:off x="642910" y="3071810"/>
            <a:ext cx="6429420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b="0" dirty="0">
                <a:solidFill>
                  <a:srgbClr val="003399"/>
                </a:solidFill>
              </a:rPr>
              <a:t> </a:t>
            </a:r>
            <a:r>
              <a:rPr lang="en-GB" sz="1800" b="0" dirty="0" smtClean="0">
                <a:solidFill>
                  <a:srgbClr val="003399"/>
                </a:solidFill>
              </a:rPr>
              <a:t>Tourism seasonality affects the entire tourism industry: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tour operators</a:t>
            </a:r>
            <a:endParaRPr lang="en-GB" sz="1200" dirty="0">
              <a:solidFill>
                <a:srgbClr val="003399"/>
              </a:solidFill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travel agencies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hotels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transports</a:t>
            </a:r>
            <a:endParaRPr lang="en-GB" sz="1200" dirty="0">
              <a:solidFill>
                <a:srgbClr val="003399"/>
              </a:solidFill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42910" y="1214422"/>
            <a:ext cx="778674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Tourism seasonality = monthly fluctuation of the number of tourist nights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42910" y="5072074"/>
            <a:ext cx="3857652" cy="12144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0" dirty="0" smtClean="0">
                <a:solidFill>
                  <a:srgbClr val="003399"/>
                </a:solidFill>
              </a:rPr>
              <a:t>Seasonality losses: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it-IT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additional costs for the PA (ex. parking)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greater incidence of the fixed costs in the hotels turnover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decrease of the revenues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growth of the average room rate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tourist overcrowding in the high season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temporary employment </a:t>
            </a:r>
            <a:endParaRPr lang="en-GB" sz="1800" b="0" dirty="0" smtClean="0">
              <a:solidFill>
                <a:srgbClr val="003399"/>
              </a:solidFill>
            </a:endParaRPr>
          </a:p>
          <a:p>
            <a:endParaRPr lang="en-GB" sz="18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1. SEASONAL ADJUSTMENT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42910" y="1214422"/>
            <a:ext cx="7786742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The Italian tourist sector is historically affected by seasonal criticalities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2910" y="1643050"/>
            <a:ext cx="7215238" cy="214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200" dirty="0">
              <a:solidFill>
                <a:srgbClr val="003399"/>
              </a:solidFill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in many locations the tourist season lasts only for 4-5 months per year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for the remaining 7-8 months hotels and leisure activities are forced to close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in these months of low season expenses could be higher than revenues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Italian seaside tourist areas are the most affected by seasonal adjustments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even for this reason return on investment could not be so attractive for the main international brands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during the last years some operators tried to get round this matter diversifying the offer: SPA, 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wellness centres, business centres, etc.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these are only local and segmented operation that do not lead to a resolution of the problem</a:t>
            </a:r>
            <a:endParaRPr lang="en-GB" sz="1200" dirty="0">
              <a:solidFill>
                <a:srgbClr val="003399"/>
              </a:solidFill>
            </a:endParaRPr>
          </a:p>
          <a:p>
            <a:endParaRPr lang="en-GB" sz="1800" b="0" dirty="0" smtClean="0">
              <a:solidFill>
                <a:schemeClr val="bg1"/>
              </a:solidFill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642910" y="3929066"/>
            <a:ext cx="785818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200" b="0" dirty="0">
                <a:solidFill>
                  <a:srgbClr val="003399"/>
                </a:solidFill>
              </a:rPr>
              <a:t> </a:t>
            </a:r>
            <a:r>
              <a:rPr lang="en-GB" sz="1800" b="0" dirty="0" smtClean="0">
                <a:solidFill>
                  <a:srgbClr val="003399"/>
                </a:solidFill>
              </a:rPr>
              <a:t>Some evidences about seasonality: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 the balanced use of touristic structures does not exclude monthly fluctuations but these are of low intensity 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different tourism typologies present different seasonality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cultural tourism is the less affected by seasonality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seaside tourism is typically affected by seasonality (summer)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mountain tourism could have 2 seasons (summer and winter)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wellness tourism could last for 4 seasons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business tourism is affected by seasonality during holidays</a:t>
            </a:r>
            <a:endParaRPr lang="en-GB" sz="1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42910" y="1214422"/>
            <a:ext cx="7786742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The tourism economic impact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2910" y="1500174"/>
            <a:ext cx="7715304" cy="214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200" dirty="0">
              <a:solidFill>
                <a:srgbClr val="003399"/>
              </a:solidFill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tourism contributes to GDP for 9,6%</a:t>
            </a:r>
            <a:endParaRPr lang="en-GB" sz="1800" b="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tourism contribute is equal to 152 billion of euro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direct tourism industry contributes to GDP for 3,9%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total overnight stays: 860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(of which 358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in hotel and extra-hotel accommodation)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total Italian overnight stays: 546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(of which 204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in hotel and extra-hotel accommodation)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tourists expenditure: 75.862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of euro (of which 49.495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in hotel and extra-hotel accommodation)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rgbClr val="003399"/>
                </a:solidFill>
              </a:rPr>
              <a:t> </a:t>
            </a:r>
            <a:r>
              <a:rPr lang="en-GB" sz="1200" dirty="0" smtClean="0">
                <a:solidFill>
                  <a:srgbClr val="003399"/>
                </a:solidFill>
              </a:rPr>
              <a:t>Italian tourists </a:t>
            </a:r>
            <a:r>
              <a:rPr lang="en-GB" sz="1200" dirty="0" smtClean="0">
                <a:solidFill>
                  <a:srgbClr val="003399"/>
                </a:solidFill>
              </a:rPr>
              <a:t>expenditure</a:t>
            </a:r>
            <a:r>
              <a:rPr lang="en-GB" sz="1200" dirty="0" smtClean="0">
                <a:solidFill>
                  <a:srgbClr val="003399"/>
                </a:solidFill>
              </a:rPr>
              <a:t>: 44.049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of euro (of which 24.900 </a:t>
            </a:r>
            <a:r>
              <a:rPr lang="en-GB" sz="1200" dirty="0" err="1" smtClean="0">
                <a:solidFill>
                  <a:srgbClr val="003399"/>
                </a:solidFill>
              </a:rPr>
              <a:t>mln</a:t>
            </a:r>
            <a:r>
              <a:rPr lang="en-GB" sz="1200" dirty="0" smtClean="0">
                <a:solidFill>
                  <a:srgbClr val="003399"/>
                </a:solidFill>
              </a:rPr>
              <a:t> in hotel and extra-hotel accommodation)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200" dirty="0" smtClean="0">
              <a:solidFill>
                <a:srgbClr val="003399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714348" y="4572008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TOURISTS EXPENDITURE BY TYPOLOGY (2009)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42910" y="1928802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OVERNIGHT STAYS BY DESTINATION (% - 2009)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 (2009)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4857752" y="4500570"/>
            <a:ext cx="3357586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TOURISTS EXPENDITURE BY DESTINATION (% - 2009)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</a:t>
            </a:r>
            <a:r>
              <a:rPr lang="en-GB" sz="1000" i="1" dirty="0" err="1" smtClean="0">
                <a:solidFill>
                  <a:srgbClr val="003399"/>
                </a:solidFill>
              </a:rPr>
              <a:t>Osservatorio</a:t>
            </a:r>
            <a:r>
              <a:rPr lang="en-GB" sz="1000" i="1" dirty="0" smtClean="0">
                <a:solidFill>
                  <a:srgbClr val="003399"/>
                </a:solidFill>
              </a:rPr>
              <a:t> </a:t>
            </a:r>
            <a:r>
              <a:rPr lang="en-GB" sz="1000" i="1" dirty="0" err="1" smtClean="0">
                <a:solidFill>
                  <a:srgbClr val="003399"/>
                </a:solidFill>
              </a:rPr>
              <a:t>Nazionale</a:t>
            </a:r>
            <a:r>
              <a:rPr lang="en-GB" sz="1000" i="1" dirty="0" smtClean="0">
                <a:solidFill>
                  <a:srgbClr val="003399"/>
                </a:solidFill>
              </a:rPr>
              <a:t> del </a:t>
            </a:r>
            <a:r>
              <a:rPr lang="en-GB" sz="1000" i="1" dirty="0" err="1" smtClean="0">
                <a:solidFill>
                  <a:srgbClr val="003399"/>
                </a:solidFill>
              </a:rPr>
              <a:t>Turismo</a:t>
            </a:r>
            <a:r>
              <a:rPr lang="en-GB" sz="1000" i="1" dirty="0" smtClean="0">
                <a:solidFill>
                  <a:srgbClr val="003399"/>
                </a:solidFill>
              </a:rPr>
              <a:t> data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42910" y="1928802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HOTELS TURNOVER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AICA data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4857752" y="4500570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HOTELS TURNOVER BY ROOM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AICA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00108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477838"/>
            <a:ext cx="4752975" cy="358775"/>
          </a:xfrm>
          <a:prstGeom prst="rect">
            <a:avLst/>
          </a:prstGeom>
          <a:solidFill>
            <a:srgbClr val="99CCFF"/>
          </a:solidFill>
          <a:ln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1600" b="1" dirty="0" smtClean="0">
                <a:solidFill>
                  <a:srgbClr val="003399"/>
                </a:solidFill>
              </a:rPr>
              <a:t>2. THE ITALIAN TOURISM SECTOR</a:t>
            </a:r>
            <a:endParaRPr lang="en-US" sz="1600" b="1" dirty="0" smtClean="0">
              <a:solidFill>
                <a:srgbClr val="003399"/>
              </a:solidFill>
            </a:endParaRP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642910" y="1928802"/>
            <a:ext cx="33575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dirty="0" smtClean="0">
                <a:solidFill>
                  <a:srgbClr val="003399"/>
                </a:solidFill>
              </a:rPr>
              <a:t>ROOM OCCUPATION RATE (% - 2009)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AICA data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71546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5143504" y="4857760"/>
            <a:ext cx="3357586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200" i="1" smtClean="0">
                <a:solidFill>
                  <a:srgbClr val="003399"/>
                </a:solidFill>
              </a:rPr>
              <a:t>AVERAGE REVENUE </a:t>
            </a:r>
            <a:r>
              <a:rPr lang="en-GB" sz="1200" i="1" dirty="0" smtClean="0">
                <a:solidFill>
                  <a:srgbClr val="003399"/>
                </a:solidFill>
              </a:rPr>
              <a:t>PER AVAILABLE ROOM (% - 2009)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1000" i="1" dirty="0" smtClean="0">
                <a:solidFill>
                  <a:srgbClr val="003399"/>
                </a:solidFill>
              </a:rPr>
              <a:t>Source: </a:t>
            </a:r>
            <a:r>
              <a:rPr lang="en-GB" sz="1000" i="1" dirty="0" err="1" smtClean="0">
                <a:solidFill>
                  <a:srgbClr val="003399"/>
                </a:solidFill>
              </a:rPr>
              <a:t>Reag</a:t>
            </a:r>
            <a:r>
              <a:rPr lang="en-GB" sz="1000" i="1" dirty="0" smtClean="0">
                <a:solidFill>
                  <a:srgbClr val="003399"/>
                </a:solidFill>
              </a:rPr>
              <a:t> work-out on AICA data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 struttura 1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17130</TotalTime>
  <Words>1645</Words>
  <Application>Microsoft PowerPoint</Application>
  <PresentationFormat>Presentazione su schermo (4:3)</PresentationFormat>
  <Paragraphs>213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Personalizza struttura</vt:lpstr>
      <vt:lpstr>Diapositiva 1</vt:lpstr>
      <vt:lpstr>Diapositiva 2</vt:lpstr>
      <vt:lpstr>INDEX</vt:lpstr>
      <vt:lpstr>1. SEASONAL ADJUSTMENT</vt:lpstr>
      <vt:lpstr>1. SEASONAL ADJUSTMENT</vt:lpstr>
      <vt:lpstr>2. THE ITALIAN TOURISM SECTOR</vt:lpstr>
      <vt:lpstr>2. THE ITALIAN TOURISM SECTOR</vt:lpstr>
      <vt:lpstr>2. THE ITALIAN TOURISM SECTOR</vt:lpstr>
      <vt:lpstr>2. THE ITALIAN TOURISM SECTOR</vt:lpstr>
      <vt:lpstr>2. THE ITALIAN TOURISM SECTOR</vt:lpstr>
      <vt:lpstr>2. THE ITALIAN TOURISM SECTOR</vt:lpstr>
      <vt:lpstr>2. THE ITALIAN TOURISM SECTOR</vt:lpstr>
      <vt:lpstr>2. THE ITALIAN TOURISM SECTOR</vt:lpstr>
      <vt:lpstr>2. THE ITALIAN TOURISM SECTOR</vt:lpstr>
      <vt:lpstr>3. SOME WAYS TO CORRECT SEASONAL ADJUSTMENT</vt:lpstr>
      <vt:lpstr>3. SOME WAYS TO CORRECT SEASONAL ADJUSTMENT</vt:lpstr>
      <vt:lpstr>3. SOME WAYS TO CORRECT SEASONAL ADJUSTMENT</vt:lpstr>
      <vt:lpstr>3. SOME WAYS TO CORRECT SEASONAL ADJUSTMENT</vt:lpstr>
      <vt:lpstr>3. SOME WAYS TO CORRECT SEASONAL ADJUSTMENT</vt:lpstr>
      <vt:lpstr>4. CONCLUSIONS</vt:lpstr>
      <vt:lpstr>4. CONCLUSIONS</vt:lpstr>
      <vt:lpstr>Diapositiva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 Giardini</dc:creator>
  <cp:lastModifiedBy> </cp:lastModifiedBy>
  <cp:revision>794</cp:revision>
  <dcterms:created xsi:type="dcterms:W3CDTF">2007-12-04T17:41:47Z</dcterms:created>
  <dcterms:modified xsi:type="dcterms:W3CDTF">2010-06-23T15:26:26Z</dcterms:modified>
</cp:coreProperties>
</file>