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74" r:id="rId2"/>
    <p:sldId id="257" r:id="rId3"/>
    <p:sldId id="258" r:id="rId4"/>
    <p:sldId id="282" r:id="rId5"/>
    <p:sldId id="260" r:id="rId6"/>
    <p:sldId id="259" r:id="rId7"/>
    <p:sldId id="283" r:id="rId8"/>
    <p:sldId id="262" r:id="rId9"/>
    <p:sldId id="263" r:id="rId10"/>
    <p:sldId id="265" r:id="rId11"/>
    <p:sldId id="266" r:id="rId12"/>
    <p:sldId id="268" r:id="rId13"/>
    <p:sldId id="284" r:id="rId14"/>
    <p:sldId id="285" r:id="rId15"/>
    <p:sldId id="286" r:id="rId16"/>
    <p:sldId id="288" r:id="rId17"/>
    <p:sldId id="287" r:id="rId18"/>
    <p:sldId id="272" r:id="rId19"/>
    <p:sldId id="273" r:id="rId20"/>
    <p:sldId id="276" r:id="rId2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94714" autoAdjust="0"/>
  </p:normalViewPr>
  <p:slideViewPr>
    <p:cSldViewPr>
      <p:cViewPr varScale="1">
        <p:scale>
          <a:sx n="71" d="100"/>
          <a:sy n="71" d="100"/>
        </p:scale>
        <p:origin x="-5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wmf"/><Relationship Id="rId3" Type="http://schemas.openxmlformats.org/officeDocument/2006/relationships/image" Target="../media/image10.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EFEC172-8925-4229-8965-ACDC268CAE3D}" type="datetimeFigureOut">
              <a:rPr lang="it-IT"/>
              <a:pPr>
                <a:defRPr/>
              </a:pPr>
              <a:t>25/06/2010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E4BB327C-2496-478E-88C4-B0F2D8043C39}" type="slidenum">
              <a:rPr lang="it-IT"/>
              <a:pPr>
                <a:defRPr/>
              </a:pPr>
              <a:t>‹#›</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DB78A715-F549-4DD6-916A-E2B0B6EE7DE2}" type="datetimeFigureOut">
              <a:rPr lang="it-IT"/>
              <a:pPr>
                <a:defRPr/>
              </a:pPr>
              <a:t>25/06/2010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0EDA1B2E-AA0A-4273-983D-4F584554DF1E}"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C1CB16A-742F-4480-825D-1F82EEFBAC8C}" type="slidenum">
              <a:rPr lang="it-IT" smtClean="0">
                <a:solidFill>
                  <a:srgbClr val="000000"/>
                </a:solidFill>
                <a:latin typeface="Arial" charset="0"/>
              </a:rPr>
              <a:pPr/>
              <a:t>1</a:t>
            </a:fld>
            <a:endParaRPr lang="it-IT" smtClean="0">
              <a:solidFill>
                <a:srgbClr val="000000"/>
              </a:solidFill>
              <a:latin typeface="Arial" charset="0"/>
            </a:endParaRPr>
          </a:p>
        </p:txBody>
      </p:sp>
      <p:sp>
        <p:nvSpPr>
          <p:cNvPr id="30723" name="Rectangle 2"/>
          <p:cNvSpPr>
            <a:spLocks noGrp="1" noRot="1" noChangeAspect="1" noChangeArrowheads="1" noTextEdit="1"/>
          </p:cNvSpPr>
          <p:nvPr>
            <p:ph type="sldImg"/>
          </p:nvPr>
        </p:nvSpPr>
        <p:spPr bwMode="auto">
          <a:xfrm>
            <a:off x="1154113" y="692150"/>
            <a:ext cx="4554537" cy="3416300"/>
          </a:xfrm>
          <a:noFill/>
          <a:ln>
            <a:solidFill>
              <a:srgbClr val="000000"/>
            </a:solidFill>
            <a:miter lim="800000"/>
            <a:headEnd/>
            <a:tailEnd/>
          </a:ln>
        </p:spPr>
      </p:sp>
      <p:sp>
        <p:nvSpPr>
          <p:cNvPr id="30724"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4" name="Gruppo 5"/>
          <p:cNvGrpSpPr>
            <a:grpSpLocks/>
          </p:cNvGrpSpPr>
          <p:nvPr userDrawn="1"/>
        </p:nvGrpSpPr>
        <p:grpSpPr bwMode="auto">
          <a:xfrm>
            <a:off x="457200" y="6369050"/>
            <a:ext cx="8229600" cy="360363"/>
            <a:chOff x="457200" y="6369843"/>
            <a:chExt cx="8229600" cy="360000"/>
          </a:xfrm>
        </p:grpSpPr>
        <p:pic>
          <p:nvPicPr>
            <p:cNvPr id="5" name="Immagine 7" descr="Lum_logo_index.jpg"/>
            <p:cNvPicPr>
              <a:picLocks noChangeAspect="1"/>
            </p:cNvPicPr>
            <p:nvPr userDrawn="1"/>
          </p:nvPicPr>
          <p:blipFill>
            <a:blip r:embed="rId2" cstate="print"/>
            <a:srcRect/>
            <a:stretch>
              <a:fillRect/>
            </a:stretch>
          </p:blipFill>
          <p:spPr bwMode="auto">
            <a:xfrm>
              <a:off x="457200" y="6369843"/>
              <a:ext cx="1635576" cy="360000"/>
            </a:xfrm>
            <a:prstGeom prst="rect">
              <a:avLst/>
            </a:prstGeom>
            <a:noFill/>
            <a:ln w="9525">
              <a:noFill/>
              <a:miter lim="800000"/>
              <a:headEnd/>
              <a:tailEnd/>
            </a:ln>
          </p:spPr>
        </p:pic>
        <p:pic>
          <p:nvPicPr>
            <p:cNvPr id="6" name="Picture 9"/>
            <p:cNvPicPr>
              <a:picLocks noChangeAspect="1" noChangeArrowheads="1"/>
            </p:cNvPicPr>
            <p:nvPr userDrawn="1"/>
          </p:nvPicPr>
          <p:blipFill>
            <a:blip r:embed="rId3" cstate="print"/>
            <a:srcRect/>
            <a:stretch>
              <a:fillRect/>
            </a:stretch>
          </p:blipFill>
          <p:spPr bwMode="auto">
            <a:xfrm>
              <a:off x="8399145" y="6369843"/>
              <a:ext cx="287655" cy="360000"/>
            </a:xfrm>
            <a:prstGeom prst="rect">
              <a:avLst/>
            </a:prstGeom>
            <a:noFill/>
            <a:ln w="9525">
              <a:noFill/>
              <a:miter lim="800000"/>
              <a:headEnd/>
              <a:tailEnd/>
            </a:ln>
          </p:spPr>
        </p:pic>
      </p:grpSp>
      <p:pic>
        <p:nvPicPr>
          <p:cNvPr id="8" name="Immagine 9" descr="hd_home.jpg"/>
          <p:cNvPicPr>
            <a:picLocks noChangeAspect="1"/>
          </p:cNvPicPr>
          <p:nvPr userDrawn="1"/>
        </p:nvPicPr>
        <p:blipFill>
          <a:blip r:embed="rId4" cstate="print"/>
          <a:srcRect/>
          <a:stretch>
            <a:fillRect/>
          </a:stretch>
        </p:blipFill>
        <p:spPr bwMode="auto">
          <a:xfrm>
            <a:off x="3995738" y="6305550"/>
            <a:ext cx="1296987" cy="409575"/>
          </a:xfrm>
          <a:prstGeom prst="rect">
            <a:avLst/>
          </a:prstGeom>
          <a:noFill/>
          <a:ln w="9525">
            <a:noFill/>
            <a:miter lim="800000"/>
            <a:headEnd/>
            <a:tailEnd/>
          </a:ln>
        </p:spPr>
      </p:pic>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Titolo 6"/>
          <p:cNvSpPr>
            <a:spLocks noGrp="1"/>
          </p:cNvSpPr>
          <p:nvPr>
            <p:ph type="title"/>
          </p:nvPr>
        </p:nvSpPr>
        <p:spPr/>
        <p:txBody>
          <a:bodyPr/>
          <a:lstStyle/>
          <a:p>
            <a:r>
              <a:rPr lang="it-IT" smtClean="0"/>
              <a:t>Fare clic per modificare lo stile del titolo</a:t>
            </a:r>
            <a:endParaRPr lang="it-IT"/>
          </a:p>
        </p:txBody>
      </p:sp>
      <p:sp>
        <p:nvSpPr>
          <p:cNvPr id="9" name="Segnaposto numero diapositiva 5"/>
          <p:cNvSpPr>
            <a:spLocks noGrp="1"/>
          </p:cNvSpPr>
          <p:nvPr>
            <p:ph type="sldNum" sz="quarter" idx="10"/>
          </p:nvPr>
        </p:nvSpPr>
        <p:spPr/>
        <p:txBody>
          <a:bodyPr/>
          <a:lstStyle>
            <a:lvl1pPr algn="r">
              <a:defRPr sz="1200">
                <a:solidFill>
                  <a:schemeClr val="tx1">
                    <a:tint val="75000"/>
                  </a:schemeClr>
                </a:solidFill>
              </a:defRPr>
            </a:lvl1pPr>
          </a:lstStyle>
          <a:p>
            <a:pPr>
              <a:defRPr/>
            </a:pPr>
            <a:fld id="{479C3226-8AD2-4A53-8B6D-5CC63D305E03}"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6" descr="hd_home.jpg"/>
          <p:cNvPicPr>
            <a:picLocks noChangeAspect="1"/>
          </p:cNvPicPr>
          <p:nvPr userDrawn="1"/>
        </p:nvPicPr>
        <p:blipFill>
          <a:blip r:embed="rId2" cstate="print"/>
          <a:srcRect/>
          <a:stretch>
            <a:fillRect/>
          </a:stretch>
        </p:blipFill>
        <p:spPr bwMode="auto">
          <a:xfrm>
            <a:off x="3995738" y="6305550"/>
            <a:ext cx="1296987"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5"/>
          <p:cNvSpPr>
            <a:spLocks noGrp="1"/>
          </p:cNvSpPr>
          <p:nvPr>
            <p:ph type="sldNum" sz="quarter" idx="10"/>
          </p:nvPr>
        </p:nvSpPr>
        <p:spPr/>
        <p:txBody>
          <a:bodyPr/>
          <a:lstStyle>
            <a:lvl1pPr algn="r">
              <a:defRPr sz="1200">
                <a:solidFill>
                  <a:schemeClr val="tx1">
                    <a:tint val="75000"/>
                  </a:schemeClr>
                </a:solidFill>
              </a:defRPr>
            </a:lvl1pPr>
          </a:lstStyle>
          <a:p>
            <a:pPr>
              <a:defRPr/>
            </a:pPr>
            <a:fld id="{5F237460-B403-44F6-A666-4165B7F95E49}"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4" name="Immagine 6" descr="hd_home.jpg"/>
          <p:cNvPicPr>
            <a:picLocks noChangeAspect="1"/>
          </p:cNvPicPr>
          <p:nvPr userDrawn="1"/>
        </p:nvPicPr>
        <p:blipFill>
          <a:blip r:embed="rId2" cstate="print"/>
          <a:srcRect/>
          <a:stretch>
            <a:fillRect/>
          </a:stretch>
        </p:blipFill>
        <p:spPr bwMode="auto">
          <a:xfrm>
            <a:off x="3995738" y="6305550"/>
            <a:ext cx="1296987" cy="409575"/>
          </a:xfrm>
          <a:prstGeom prst="rect">
            <a:avLst/>
          </a:prstGeom>
          <a:noFill/>
          <a:ln w="9525">
            <a:noFill/>
            <a:miter lim="800000"/>
            <a:headEnd/>
            <a:tailEnd/>
          </a:ln>
        </p:spPr>
      </p:pic>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Segnaposto numero diapositiva 5"/>
          <p:cNvSpPr>
            <a:spLocks noGrp="1"/>
          </p:cNvSpPr>
          <p:nvPr>
            <p:ph type="sldNum" sz="quarter" idx="10"/>
          </p:nvPr>
        </p:nvSpPr>
        <p:spPr/>
        <p:txBody>
          <a:bodyPr/>
          <a:lstStyle>
            <a:lvl1pPr algn="r">
              <a:defRPr sz="1200">
                <a:solidFill>
                  <a:schemeClr val="tx1">
                    <a:tint val="75000"/>
                  </a:schemeClr>
                </a:solidFill>
              </a:defRPr>
            </a:lvl1pPr>
          </a:lstStyle>
          <a:p>
            <a:pPr>
              <a:defRPr/>
            </a:pPr>
            <a:fld id="{EBC37E9D-51BC-4EF8-A594-7F017126A29B}"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7" name="Gruppo 8"/>
          <p:cNvGrpSpPr>
            <a:grpSpLocks/>
          </p:cNvGrpSpPr>
          <p:nvPr userDrawn="1"/>
        </p:nvGrpSpPr>
        <p:grpSpPr bwMode="auto">
          <a:xfrm>
            <a:off x="457200" y="6369050"/>
            <a:ext cx="8229600" cy="360363"/>
            <a:chOff x="457200" y="6369843"/>
            <a:chExt cx="8229600" cy="360000"/>
          </a:xfrm>
        </p:grpSpPr>
        <p:pic>
          <p:nvPicPr>
            <p:cNvPr id="8" name="Immagine 6" descr="Lum_logo_index.jpg"/>
            <p:cNvPicPr>
              <a:picLocks noChangeAspect="1"/>
            </p:cNvPicPr>
            <p:nvPr userDrawn="1"/>
          </p:nvPicPr>
          <p:blipFill>
            <a:blip r:embed="rId2" cstate="print"/>
            <a:srcRect/>
            <a:stretch>
              <a:fillRect/>
            </a:stretch>
          </p:blipFill>
          <p:spPr bwMode="auto">
            <a:xfrm>
              <a:off x="457200" y="6369843"/>
              <a:ext cx="1635576" cy="360000"/>
            </a:xfrm>
            <a:prstGeom prst="rect">
              <a:avLst/>
            </a:prstGeom>
            <a:noFill/>
            <a:ln w="9525">
              <a:noFill/>
              <a:miter lim="800000"/>
              <a:headEnd/>
              <a:tailEnd/>
            </a:ln>
          </p:spPr>
        </p:pic>
        <p:pic>
          <p:nvPicPr>
            <p:cNvPr id="9" name="Picture 9"/>
            <p:cNvPicPr>
              <a:picLocks noChangeAspect="1" noChangeArrowheads="1"/>
            </p:cNvPicPr>
            <p:nvPr userDrawn="1"/>
          </p:nvPicPr>
          <p:blipFill>
            <a:blip r:embed="rId3" cstate="print"/>
            <a:srcRect/>
            <a:stretch>
              <a:fillRect/>
            </a:stretch>
          </p:blipFill>
          <p:spPr bwMode="auto">
            <a:xfrm>
              <a:off x="8399145" y="6369843"/>
              <a:ext cx="287655" cy="360000"/>
            </a:xfrm>
            <a:prstGeom prst="rect">
              <a:avLst/>
            </a:prstGeom>
            <a:noFill/>
            <a:ln w="9525">
              <a:noFill/>
              <a:miter lim="800000"/>
              <a:headEnd/>
              <a:tailEnd/>
            </a:ln>
          </p:spPr>
        </p:pic>
      </p:grpSp>
      <p:pic>
        <p:nvPicPr>
          <p:cNvPr id="10" name="Immagine 9" descr="hd_home.jpg"/>
          <p:cNvPicPr>
            <a:picLocks noChangeAspect="1"/>
          </p:cNvPicPr>
          <p:nvPr userDrawn="1"/>
        </p:nvPicPr>
        <p:blipFill>
          <a:blip r:embed="rId4" cstate="print"/>
          <a:srcRect/>
          <a:stretch>
            <a:fillRect/>
          </a:stretch>
        </p:blipFill>
        <p:spPr bwMode="auto">
          <a:xfrm>
            <a:off x="3995738" y="6305550"/>
            <a:ext cx="1296987" cy="409575"/>
          </a:xfrm>
          <a:prstGeom prst="rect">
            <a:avLst/>
          </a:prstGeom>
          <a:noFill/>
          <a:ln w="9525">
            <a:noFill/>
            <a:miter lim="800000"/>
            <a:headEnd/>
            <a:tailEnd/>
          </a:ln>
        </p:spPr>
      </p:pic>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1" name="Segnaposto numero diapositiva 5"/>
          <p:cNvSpPr>
            <a:spLocks noGrp="1"/>
          </p:cNvSpPr>
          <p:nvPr>
            <p:ph type="sldNum" sz="quarter" idx="10"/>
          </p:nvPr>
        </p:nvSpPr>
        <p:spPr/>
        <p:txBody>
          <a:bodyPr/>
          <a:lstStyle>
            <a:lvl1pPr algn="r">
              <a:defRPr sz="1200">
                <a:solidFill>
                  <a:schemeClr val="tx1">
                    <a:tint val="75000"/>
                  </a:schemeClr>
                </a:solidFill>
              </a:defRPr>
            </a:lvl1pPr>
          </a:lstStyle>
          <a:p>
            <a:pPr>
              <a:defRPr/>
            </a:pPr>
            <a:fld id="{72FF5A43-FA5E-4321-B5E5-B0BDBFB241E7}"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3" name="Gruppo 4"/>
          <p:cNvGrpSpPr>
            <a:grpSpLocks/>
          </p:cNvGrpSpPr>
          <p:nvPr userDrawn="1"/>
        </p:nvGrpSpPr>
        <p:grpSpPr bwMode="auto">
          <a:xfrm>
            <a:off x="457200" y="6369050"/>
            <a:ext cx="8229600" cy="360363"/>
            <a:chOff x="457200" y="6369843"/>
            <a:chExt cx="8229600" cy="360000"/>
          </a:xfrm>
        </p:grpSpPr>
        <p:pic>
          <p:nvPicPr>
            <p:cNvPr id="4" name="Immagine 7" descr="Lum_logo_index.jpg"/>
            <p:cNvPicPr>
              <a:picLocks noChangeAspect="1"/>
            </p:cNvPicPr>
            <p:nvPr userDrawn="1"/>
          </p:nvPicPr>
          <p:blipFill>
            <a:blip r:embed="rId2" cstate="print"/>
            <a:srcRect/>
            <a:stretch>
              <a:fillRect/>
            </a:stretch>
          </p:blipFill>
          <p:spPr bwMode="auto">
            <a:xfrm>
              <a:off x="457200" y="6369843"/>
              <a:ext cx="1635576" cy="360000"/>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8399145" y="6369843"/>
              <a:ext cx="287655" cy="360000"/>
            </a:xfrm>
            <a:prstGeom prst="rect">
              <a:avLst/>
            </a:prstGeom>
            <a:noFill/>
            <a:ln w="9525">
              <a:noFill/>
              <a:miter lim="800000"/>
              <a:headEnd/>
              <a:tailEnd/>
            </a:ln>
          </p:spPr>
        </p:pic>
      </p:grpSp>
      <p:pic>
        <p:nvPicPr>
          <p:cNvPr id="6" name="Immagine 9" descr="hd_home.jpg"/>
          <p:cNvPicPr>
            <a:picLocks noChangeAspect="1"/>
          </p:cNvPicPr>
          <p:nvPr userDrawn="1"/>
        </p:nvPicPr>
        <p:blipFill>
          <a:blip r:embed="rId4" cstate="print"/>
          <a:srcRect/>
          <a:stretch>
            <a:fillRect/>
          </a:stretch>
        </p:blipFill>
        <p:spPr bwMode="auto">
          <a:xfrm>
            <a:off x="3995738" y="6305550"/>
            <a:ext cx="1296987"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7" name="Segnaposto numero diapositiva 5"/>
          <p:cNvSpPr>
            <a:spLocks noGrp="1"/>
          </p:cNvSpPr>
          <p:nvPr>
            <p:ph type="sldNum" sz="quarter" idx="10"/>
          </p:nvPr>
        </p:nvSpPr>
        <p:spPr/>
        <p:txBody>
          <a:bodyPr/>
          <a:lstStyle>
            <a:lvl1pPr algn="r">
              <a:defRPr sz="1200">
                <a:solidFill>
                  <a:schemeClr val="tx1">
                    <a:tint val="75000"/>
                  </a:schemeClr>
                </a:solidFill>
              </a:defRPr>
            </a:lvl1pPr>
          </a:lstStyle>
          <a:p>
            <a:pPr>
              <a:defRPr/>
            </a:pPr>
            <a:fld id="{F73C9A0C-CA56-43BA-B097-2CDA5A9778A8}"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2" name="Gruppo 3"/>
          <p:cNvGrpSpPr>
            <a:grpSpLocks/>
          </p:cNvGrpSpPr>
          <p:nvPr userDrawn="1"/>
        </p:nvGrpSpPr>
        <p:grpSpPr bwMode="auto">
          <a:xfrm>
            <a:off x="457200" y="6369050"/>
            <a:ext cx="8229600" cy="360363"/>
            <a:chOff x="457200" y="6369843"/>
            <a:chExt cx="8229600" cy="360000"/>
          </a:xfrm>
        </p:grpSpPr>
        <p:pic>
          <p:nvPicPr>
            <p:cNvPr id="3" name="Immagine 7" descr="Lum_logo_index.jpg"/>
            <p:cNvPicPr>
              <a:picLocks noChangeAspect="1"/>
            </p:cNvPicPr>
            <p:nvPr userDrawn="1"/>
          </p:nvPicPr>
          <p:blipFill>
            <a:blip r:embed="rId2" cstate="print"/>
            <a:srcRect/>
            <a:stretch>
              <a:fillRect/>
            </a:stretch>
          </p:blipFill>
          <p:spPr bwMode="auto">
            <a:xfrm>
              <a:off x="457200" y="6369843"/>
              <a:ext cx="1635576" cy="360000"/>
            </a:xfrm>
            <a:prstGeom prst="rect">
              <a:avLst/>
            </a:prstGeom>
            <a:noFill/>
            <a:ln w="9525">
              <a:noFill/>
              <a:miter lim="800000"/>
              <a:headEnd/>
              <a:tailEnd/>
            </a:ln>
          </p:spPr>
        </p:pic>
        <p:pic>
          <p:nvPicPr>
            <p:cNvPr id="4" name="Picture 9"/>
            <p:cNvPicPr>
              <a:picLocks noChangeAspect="1" noChangeArrowheads="1"/>
            </p:cNvPicPr>
            <p:nvPr userDrawn="1"/>
          </p:nvPicPr>
          <p:blipFill>
            <a:blip r:embed="rId3" cstate="print"/>
            <a:srcRect/>
            <a:stretch>
              <a:fillRect/>
            </a:stretch>
          </p:blipFill>
          <p:spPr bwMode="auto">
            <a:xfrm>
              <a:off x="8399145" y="6369843"/>
              <a:ext cx="287655" cy="360000"/>
            </a:xfrm>
            <a:prstGeom prst="rect">
              <a:avLst/>
            </a:prstGeom>
            <a:noFill/>
            <a:ln w="9525">
              <a:noFill/>
              <a:miter lim="800000"/>
              <a:headEnd/>
              <a:tailEnd/>
            </a:ln>
          </p:spPr>
        </p:pic>
      </p:grpSp>
      <p:pic>
        <p:nvPicPr>
          <p:cNvPr id="5" name="Immagine 9" descr="hd_home.jpg"/>
          <p:cNvPicPr>
            <a:picLocks noChangeAspect="1"/>
          </p:cNvPicPr>
          <p:nvPr userDrawn="1"/>
        </p:nvPicPr>
        <p:blipFill>
          <a:blip r:embed="rId4" cstate="print"/>
          <a:srcRect/>
          <a:stretch>
            <a:fillRect/>
          </a:stretch>
        </p:blipFill>
        <p:spPr bwMode="auto">
          <a:xfrm>
            <a:off x="3995738" y="6305550"/>
            <a:ext cx="1296987" cy="409575"/>
          </a:xfrm>
          <a:prstGeom prst="rect">
            <a:avLst/>
          </a:prstGeom>
          <a:noFill/>
          <a:ln w="9525">
            <a:noFill/>
            <a:miter lim="800000"/>
            <a:headEnd/>
            <a:tailEnd/>
          </a:ln>
        </p:spPr>
      </p:pic>
      <p:sp>
        <p:nvSpPr>
          <p:cNvPr id="6" name="Segnaposto numero diapositiva 5"/>
          <p:cNvSpPr>
            <a:spLocks noGrp="1"/>
          </p:cNvSpPr>
          <p:nvPr>
            <p:ph type="sldNum" sz="quarter" idx="10"/>
          </p:nvPr>
        </p:nvSpPr>
        <p:spPr>
          <a:xfrm>
            <a:off x="6553200" y="6357938"/>
            <a:ext cx="2133600" cy="365125"/>
          </a:xfrm>
        </p:spPr>
        <p:txBody>
          <a:bodyPr/>
          <a:lstStyle>
            <a:lvl1pPr algn="r">
              <a:defRPr sz="1200">
                <a:solidFill>
                  <a:schemeClr val="tx1">
                    <a:tint val="75000"/>
                  </a:schemeClr>
                </a:solidFill>
              </a:defRPr>
            </a:lvl1pPr>
          </a:lstStyle>
          <a:p>
            <a:pPr>
              <a:defRPr/>
            </a:pPr>
            <a:fld id="{C7990AE1-0480-4B2B-8A23-95A5EED1AFE8}"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2" name="Rettangolo 1"/>
          <p:cNvSpPr/>
          <p:nvPr userDrawn="1"/>
        </p:nvSpPr>
        <p:spPr>
          <a:xfrm>
            <a:off x="0" y="2101850"/>
            <a:ext cx="9144000" cy="1612900"/>
          </a:xfrm>
          <a:prstGeom prst="rect">
            <a:avLst/>
          </a:prstGeom>
          <a:solidFill>
            <a:srgbClr val="4F81BD"/>
          </a:solidFill>
          <a:ln w="25400" cap="flat" cmpd="sng" algn="ctr">
            <a:noFill/>
            <a:prstDash val="solid"/>
          </a:ln>
          <a:effectLst/>
        </p:spPr>
        <p:txBody>
          <a:bodyPr anchor="ctr"/>
          <a:lstStyle/>
          <a:p>
            <a:pPr algn="ctr" fontAlgn="auto">
              <a:spcBef>
                <a:spcPts val="0"/>
              </a:spcBef>
              <a:spcAft>
                <a:spcPts val="0"/>
              </a:spcAft>
              <a:defRPr/>
            </a:pPr>
            <a:endParaRPr lang="it-IT" kern="0">
              <a:solidFill>
                <a:sysClr val="window" lastClr="FFFFFF"/>
              </a:solidFill>
              <a:latin typeface="Calibri"/>
            </a:endParaRPr>
          </a:p>
        </p:txBody>
      </p:sp>
      <p:pic>
        <p:nvPicPr>
          <p:cNvPr id="3" name="Picture 2" descr="eng1"/>
          <p:cNvPicPr>
            <a:picLocks noChangeAspect="1" noChangeArrowheads="1"/>
          </p:cNvPicPr>
          <p:nvPr userDrawn="1"/>
        </p:nvPicPr>
        <p:blipFill>
          <a:blip r:embed="rId2" cstate="print"/>
          <a:srcRect/>
          <a:stretch>
            <a:fillRect/>
          </a:stretch>
        </p:blipFill>
        <p:spPr bwMode="auto">
          <a:xfrm>
            <a:off x="74613" y="71438"/>
            <a:ext cx="8983662" cy="995362"/>
          </a:xfrm>
          <a:prstGeom prst="rect">
            <a:avLst/>
          </a:prstGeom>
          <a:noFill/>
          <a:ln w="9525">
            <a:noFill/>
            <a:miter lim="800000"/>
            <a:headEnd/>
            <a:tailEnd/>
          </a:ln>
        </p:spPr>
      </p:pic>
      <p:sp>
        <p:nvSpPr>
          <p:cNvPr id="4" name="Segnaposto numero diapositiva 5"/>
          <p:cNvSpPr>
            <a:spLocks noGrp="1"/>
          </p:cNvSpPr>
          <p:nvPr>
            <p:ph type="sldNum" sz="quarter" idx="10"/>
          </p:nvPr>
        </p:nvSpPr>
        <p:spPr/>
        <p:txBody>
          <a:bodyPr/>
          <a:lstStyle>
            <a:lvl1pPr algn="r">
              <a:defRPr sz="1200">
                <a:solidFill>
                  <a:schemeClr val="tx1">
                    <a:tint val="75000"/>
                  </a:schemeClr>
                </a:solidFill>
              </a:defRPr>
            </a:lvl1pPr>
          </a:lstStyle>
          <a:p>
            <a:pPr>
              <a:defRPr/>
            </a:pPr>
            <a:fld id="{4FAECB56-105F-4EE9-AD34-AC521DFCAB07}" type="slidenum">
              <a:rPr lang="it-IT"/>
              <a:pPr>
                <a:defRPr/>
              </a:pPr>
              <a:t>‹#›</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075"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 name="Segnaposto piè di pagina 4"/>
          <p:cNvSpPr>
            <a:spLocks noGrp="1"/>
          </p:cNvSpPr>
          <p:nvPr>
            <p:ph type="ftr" sz="quarter" idx="3"/>
          </p:nvPr>
        </p:nvSpPr>
        <p:spPr>
          <a:xfrm>
            <a:off x="473075" y="6465888"/>
            <a:ext cx="5519738" cy="365125"/>
          </a:xfrm>
          <a:prstGeom prst="rect">
            <a:avLst/>
          </a:prstGeom>
        </p:spPr>
        <p:txBody>
          <a:bodyPr vert="horz" lIns="91440" tIns="45720" rIns="91440" bIns="45720" rtlCol="0" anchor="b"/>
          <a:lstStyle>
            <a:lvl1pPr algn="l" fontAlgn="auto">
              <a:spcBef>
                <a:spcPts val="0"/>
              </a:spcBef>
              <a:spcAft>
                <a:spcPts val="0"/>
              </a:spcAft>
              <a:defRPr sz="1200" i="1">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CD9489EE-A069-4A05-9AFA-5E5754BACE50}"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annotti@lum.it"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mailto:gianluca.mattarocci@uniroma2.it"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oleObject" Target="../embeddings/oleObject13.bin"/><Relationship Id="rId3" Type="http://schemas.openxmlformats.org/officeDocument/2006/relationships/oleObject" Target="../embeddings/oleObject3.bin"/><Relationship Id="rId7" Type="http://schemas.openxmlformats.org/officeDocument/2006/relationships/oleObject" Target="../embeddings/oleObject7.bin"/><Relationship Id="rId12"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11.bin"/><Relationship Id="rId5" Type="http://schemas.openxmlformats.org/officeDocument/2006/relationships/oleObject" Target="../embeddings/oleObject5.bin"/><Relationship Id="rId15" Type="http://schemas.openxmlformats.org/officeDocument/2006/relationships/oleObject" Target="../embeddings/oleObject15.bin"/><Relationship Id="rId10" Type="http://schemas.openxmlformats.org/officeDocument/2006/relationships/oleObject" Target="../embeddings/oleObject10.bin"/><Relationship Id="rId4" Type="http://schemas.openxmlformats.org/officeDocument/2006/relationships/oleObject" Target="../embeddings/oleObject4.bin"/><Relationship Id="rId9" Type="http://schemas.openxmlformats.org/officeDocument/2006/relationships/oleObject" Target="../embeddings/oleObject9.bin"/><Relationship Id="rId1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gianluca.mattarocci@uniroma2.it" TargetMode="External"/><Relationship Id="rId2" Type="http://schemas.openxmlformats.org/officeDocument/2006/relationships/hyperlink" Target="mailto:giannotti@lum.it" TargetMode="External"/><Relationship Id="rId1" Type="http://schemas.openxmlformats.org/officeDocument/2006/relationships/slideLayout" Target="../slideLayouts/slideLayout6.xml"/><Relationship Id="rId4" Type="http://schemas.openxmlformats.org/officeDocument/2006/relationships/image" Target="../media/image2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txBox="1">
            <a:spLocks/>
          </p:cNvSpPr>
          <p:nvPr/>
        </p:nvSpPr>
        <p:spPr bwMode="auto">
          <a:xfrm>
            <a:off x="214313" y="2159000"/>
            <a:ext cx="8715375" cy="1470025"/>
          </a:xfrm>
          <a:prstGeom prst="rect">
            <a:avLst/>
          </a:prstGeom>
          <a:noFill/>
          <a:ln w="9525">
            <a:noFill/>
            <a:miter lim="800000"/>
            <a:headEnd/>
            <a:tailEnd/>
          </a:ln>
        </p:spPr>
        <p:txBody>
          <a:bodyPr anchor="ctr"/>
          <a:lstStyle/>
          <a:p>
            <a:pPr algn="ctr">
              <a:defRPr/>
            </a:pPr>
            <a:r>
              <a:rPr lang="en-US" sz="2800" b="1" i="1" dirty="0">
                <a:solidFill>
                  <a:schemeClr val="bg1"/>
                </a:solidFill>
                <a:ea typeface="+mj-ea"/>
                <a:cs typeface="Arial" charset="0"/>
              </a:rPr>
              <a:t>The role of risk measures’ choice in ranking real estate funds: evidence from the Italian market</a:t>
            </a:r>
            <a:endParaRPr lang="it-IT" sz="2800" b="1" i="1" dirty="0">
              <a:solidFill>
                <a:schemeClr val="bg1"/>
              </a:solidFill>
              <a:ea typeface="+mj-ea"/>
              <a:cs typeface="Arial" charset="0"/>
            </a:endParaRPr>
          </a:p>
        </p:txBody>
      </p:sp>
      <p:sp>
        <p:nvSpPr>
          <p:cNvPr id="13" name="Rectangle 10"/>
          <p:cNvSpPr>
            <a:spLocks noChangeArrowheads="1"/>
          </p:cNvSpPr>
          <p:nvPr/>
        </p:nvSpPr>
        <p:spPr bwMode="auto">
          <a:xfrm>
            <a:off x="742950" y="3900488"/>
            <a:ext cx="7029450" cy="1939925"/>
          </a:xfrm>
          <a:prstGeom prst="rect">
            <a:avLst/>
          </a:prstGeom>
          <a:noFill/>
          <a:ln w="9525">
            <a:noFill/>
            <a:miter lim="800000"/>
            <a:headEnd/>
            <a:tailEnd/>
          </a:ln>
        </p:spPr>
        <p:txBody>
          <a:bodyPr lIns="92059" tIns="46030" rIns="92059" bIns="46030">
            <a:spAutoFit/>
          </a:bodyPr>
          <a:lstStyle/>
          <a:p>
            <a:pPr eaLnBrk="0" fontAlgn="auto" hangingPunct="0">
              <a:spcBef>
                <a:spcPts val="0"/>
              </a:spcBef>
              <a:spcAft>
                <a:spcPts val="0"/>
              </a:spcAft>
              <a:defRPr/>
            </a:pPr>
            <a:r>
              <a:rPr lang="it-IT" sz="2000" b="1" kern="0" dirty="0">
                <a:solidFill>
                  <a:sysClr val="windowText" lastClr="000000"/>
                </a:solidFill>
              </a:rPr>
              <a:t>Claudio Giannotti</a:t>
            </a:r>
            <a:r>
              <a:rPr lang="it-IT" sz="2000" kern="0" dirty="0">
                <a:solidFill>
                  <a:sysClr val="windowText" lastClr="000000"/>
                </a:solidFill>
              </a:rPr>
              <a:t>, </a:t>
            </a:r>
            <a:r>
              <a:rPr lang="it-IT" sz="2000" kern="0" dirty="0" err="1">
                <a:solidFill>
                  <a:sysClr val="windowText" lastClr="000000"/>
                </a:solidFill>
              </a:rPr>
              <a:t>University</a:t>
            </a:r>
            <a:r>
              <a:rPr lang="it-IT" sz="2000" kern="0" dirty="0">
                <a:solidFill>
                  <a:sysClr val="windowText" lastClr="000000"/>
                </a:solidFill>
              </a:rPr>
              <a:t> LUM </a:t>
            </a:r>
            <a:r>
              <a:rPr lang="it-IT" sz="2000" kern="0" dirty="0" err="1">
                <a:solidFill>
                  <a:sysClr val="windowText" lastClr="000000"/>
                </a:solidFill>
              </a:rPr>
              <a:t>Casamassima</a:t>
            </a:r>
            <a:r>
              <a:rPr lang="it-IT" sz="2000" kern="0" dirty="0">
                <a:solidFill>
                  <a:sysClr val="windowText" lastClr="000000"/>
                </a:solidFill>
              </a:rPr>
              <a:t>, Bari</a:t>
            </a:r>
          </a:p>
          <a:p>
            <a:pPr eaLnBrk="0" fontAlgn="auto" hangingPunct="0">
              <a:spcBef>
                <a:spcPts val="0"/>
              </a:spcBef>
              <a:spcAft>
                <a:spcPts val="0"/>
              </a:spcAft>
              <a:defRPr/>
            </a:pPr>
            <a:r>
              <a:rPr lang="it-IT" sz="2000" i="1" kern="0" dirty="0">
                <a:solidFill>
                  <a:sysClr val="windowText" lastClr="000000"/>
                </a:solidFill>
                <a:hlinkClick r:id="rId3"/>
              </a:rPr>
              <a:t>giannotti@lum.it</a:t>
            </a:r>
            <a:r>
              <a:rPr lang="it-IT" sz="2000" i="1" kern="0" dirty="0">
                <a:solidFill>
                  <a:sysClr val="windowText" lastClr="000000"/>
                </a:solidFill>
              </a:rPr>
              <a:t> </a:t>
            </a:r>
          </a:p>
          <a:p>
            <a:pPr eaLnBrk="0" fontAlgn="auto" hangingPunct="0">
              <a:spcBef>
                <a:spcPts val="0"/>
              </a:spcBef>
              <a:spcAft>
                <a:spcPts val="0"/>
              </a:spcAft>
              <a:defRPr/>
            </a:pPr>
            <a:endParaRPr lang="it-IT" sz="2000" b="1" kern="0" dirty="0">
              <a:solidFill>
                <a:sysClr val="windowText" lastClr="000000"/>
              </a:solidFill>
            </a:endParaRPr>
          </a:p>
          <a:p>
            <a:pPr eaLnBrk="0" fontAlgn="auto" hangingPunct="0">
              <a:spcBef>
                <a:spcPts val="0"/>
              </a:spcBef>
              <a:spcAft>
                <a:spcPts val="0"/>
              </a:spcAft>
              <a:defRPr/>
            </a:pPr>
            <a:r>
              <a:rPr lang="it-IT" sz="2000" b="1" kern="0" dirty="0">
                <a:solidFill>
                  <a:sysClr val="windowText" lastClr="000000"/>
                </a:solidFill>
              </a:rPr>
              <a:t>Gianluca Mattarocci</a:t>
            </a:r>
            <a:r>
              <a:rPr lang="it-IT" sz="2000" kern="0" dirty="0">
                <a:solidFill>
                  <a:sysClr val="windowText" lastClr="000000"/>
                </a:solidFill>
              </a:rPr>
              <a:t>, </a:t>
            </a:r>
            <a:r>
              <a:rPr lang="it-IT" sz="2000" kern="0" dirty="0" err="1">
                <a:solidFill>
                  <a:sysClr val="windowText" lastClr="000000"/>
                </a:solidFill>
              </a:rPr>
              <a:t>University</a:t>
            </a:r>
            <a:r>
              <a:rPr lang="it-IT" sz="2000" kern="0" dirty="0">
                <a:solidFill>
                  <a:sysClr val="windowText" lastClr="000000"/>
                </a:solidFill>
              </a:rPr>
              <a:t> of </a:t>
            </a:r>
            <a:r>
              <a:rPr lang="it-IT" sz="2000" kern="0" dirty="0" err="1">
                <a:solidFill>
                  <a:sysClr val="windowText" lastClr="000000"/>
                </a:solidFill>
              </a:rPr>
              <a:t>Rome</a:t>
            </a:r>
            <a:r>
              <a:rPr lang="it-IT" sz="2000" kern="0" dirty="0">
                <a:solidFill>
                  <a:sysClr val="windowText" lastClr="000000"/>
                </a:solidFill>
              </a:rPr>
              <a:t> “</a:t>
            </a:r>
            <a:r>
              <a:rPr lang="it-IT" sz="2000" kern="0" dirty="0" err="1">
                <a:solidFill>
                  <a:sysClr val="windowText" lastClr="000000"/>
                </a:solidFill>
              </a:rPr>
              <a:t>Tor</a:t>
            </a:r>
            <a:r>
              <a:rPr lang="it-IT" sz="2000" kern="0" dirty="0">
                <a:solidFill>
                  <a:sysClr val="windowText" lastClr="000000"/>
                </a:solidFill>
              </a:rPr>
              <a:t> Vergata” </a:t>
            </a:r>
            <a:r>
              <a:rPr lang="it-IT" sz="2000" i="1" kern="0" dirty="0">
                <a:solidFill>
                  <a:sysClr val="windowText" lastClr="000000"/>
                </a:solidFill>
                <a:hlinkClick r:id="rId4"/>
              </a:rPr>
              <a:t>gianluca.mattarocci@uniroma2.it</a:t>
            </a:r>
            <a:r>
              <a:rPr lang="it-IT" sz="2000" i="1" kern="0" dirty="0">
                <a:solidFill>
                  <a:sysClr val="windowText" lastClr="000000"/>
                </a:solidFill>
              </a:rPr>
              <a:t> </a:t>
            </a:r>
          </a:p>
          <a:p>
            <a:pPr eaLnBrk="0" fontAlgn="auto" hangingPunct="0">
              <a:spcBef>
                <a:spcPts val="0"/>
              </a:spcBef>
              <a:spcAft>
                <a:spcPts val="0"/>
              </a:spcAft>
              <a:defRPr/>
            </a:pPr>
            <a:endParaRPr lang="it-IT" sz="2000" b="1" kern="0" dirty="0">
              <a:solidFill>
                <a:sysClr val="windowText" lastClr="000000"/>
              </a:solidFill>
            </a:endParaRPr>
          </a:p>
        </p:txBody>
      </p:sp>
      <p:sp>
        <p:nvSpPr>
          <p:cNvPr id="11268" name="Rectangle 9"/>
          <p:cNvSpPr>
            <a:spLocks noChangeArrowheads="1"/>
          </p:cNvSpPr>
          <p:nvPr/>
        </p:nvSpPr>
        <p:spPr bwMode="auto">
          <a:xfrm>
            <a:off x="5251450" y="6021388"/>
            <a:ext cx="3568700" cy="400050"/>
          </a:xfrm>
          <a:prstGeom prst="rect">
            <a:avLst/>
          </a:prstGeom>
          <a:noFill/>
          <a:ln w="9525">
            <a:noFill/>
            <a:miter lim="800000"/>
            <a:headEnd/>
            <a:tailEnd/>
          </a:ln>
        </p:spPr>
        <p:txBody>
          <a:bodyPr lIns="92059" tIns="46030" rIns="92059" bIns="46030">
            <a:spAutoFit/>
          </a:bodyPr>
          <a:lstStyle/>
          <a:p>
            <a:pPr eaLnBrk="0" hangingPunct="0"/>
            <a:r>
              <a:rPr lang="en-US" sz="2000" i="1">
                <a:cs typeface="Arial" charset="0"/>
              </a:rPr>
              <a:t>Milano – June 23</a:t>
            </a:r>
            <a:r>
              <a:rPr lang="en-US" sz="2000" i="1" baseline="30000">
                <a:cs typeface="Arial" charset="0"/>
              </a:rPr>
              <a:t>td</a:t>
            </a:r>
            <a:r>
              <a:rPr lang="en-US" sz="2000" i="1">
                <a:cs typeface="Arial" charset="0"/>
              </a:rPr>
              <a:t>-26</a:t>
            </a:r>
            <a:r>
              <a:rPr lang="en-US" sz="2000" i="1" baseline="30000">
                <a:cs typeface="Arial" charset="0"/>
              </a:rPr>
              <a:t>th</a:t>
            </a:r>
            <a:r>
              <a:rPr lang="en-US" sz="2000" i="1">
                <a:cs typeface="Arial" charset="0"/>
              </a:rPr>
              <a:t> , 2010</a:t>
            </a:r>
            <a:endParaRPr lang="en-US" altLang="it-IT" sz="2000" i="1">
              <a:cs typeface="Arial" charset="0"/>
            </a:endParaRPr>
          </a:p>
        </p:txBody>
      </p:sp>
      <p:grpSp>
        <p:nvGrpSpPr>
          <p:cNvPr id="11269" name="Gruppo 14"/>
          <p:cNvGrpSpPr>
            <a:grpSpLocks/>
          </p:cNvGrpSpPr>
          <p:nvPr/>
        </p:nvGrpSpPr>
        <p:grpSpPr bwMode="auto">
          <a:xfrm>
            <a:off x="357188" y="1268413"/>
            <a:ext cx="8462962" cy="628650"/>
            <a:chOff x="559316" y="6415501"/>
            <a:chExt cx="8127483" cy="314347"/>
          </a:xfrm>
        </p:grpSpPr>
        <p:pic>
          <p:nvPicPr>
            <p:cNvPr id="11271" name="Immagine 16" descr="Lum_logo_index.jpg"/>
            <p:cNvPicPr>
              <a:picLocks noChangeAspect="1"/>
            </p:cNvPicPr>
            <p:nvPr/>
          </p:nvPicPr>
          <p:blipFill>
            <a:blip r:embed="rId5" cstate="print"/>
            <a:srcRect/>
            <a:stretch>
              <a:fillRect/>
            </a:stretch>
          </p:blipFill>
          <p:spPr bwMode="auto">
            <a:xfrm>
              <a:off x="559316" y="6436676"/>
              <a:ext cx="2205578" cy="293168"/>
            </a:xfrm>
            <a:prstGeom prst="rect">
              <a:avLst/>
            </a:prstGeom>
            <a:noFill/>
            <a:ln w="9525">
              <a:noFill/>
              <a:miter lim="800000"/>
              <a:headEnd/>
              <a:tailEnd/>
            </a:ln>
          </p:spPr>
        </p:pic>
        <p:pic>
          <p:nvPicPr>
            <p:cNvPr id="11272" name="Picture 9"/>
            <p:cNvPicPr>
              <a:picLocks noChangeAspect="1" noChangeArrowheads="1"/>
            </p:cNvPicPr>
            <p:nvPr/>
          </p:nvPicPr>
          <p:blipFill>
            <a:blip r:embed="rId6" cstate="print"/>
            <a:srcRect/>
            <a:stretch>
              <a:fillRect/>
            </a:stretch>
          </p:blipFill>
          <p:spPr bwMode="auto">
            <a:xfrm>
              <a:off x="8243176" y="6415501"/>
              <a:ext cx="443623" cy="314347"/>
            </a:xfrm>
            <a:prstGeom prst="rect">
              <a:avLst/>
            </a:prstGeom>
            <a:noFill/>
            <a:ln w="9525">
              <a:noFill/>
              <a:miter lim="800000"/>
              <a:headEnd/>
              <a:tailEnd/>
            </a:ln>
          </p:spPr>
        </p:pic>
      </p:grpSp>
      <p:pic>
        <p:nvPicPr>
          <p:cNvPr id="11270" name="Immagine 7" descr="hd_home.jpg"/>
          <p:cNvPicPr>
            <a:picLocks noChangeAspect="1"/>
          </p:cNvPicPr>
          <p:nvPr/>
        </p:nvPicPr>
        <p:blipFill>
          <a:blip r:embed="rId7" cstate="print"/>
          <a:srcRect/>
          <a:stretch>
            <a:fillRect/>
          </a:stretch>
        </p:blipFill>
        <p:spPr bwMode="auto">
          <a:xfrm>
            <a:off x="3995738" y="1268413"/>
            <a:ext cx="1968500" cy="62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29" name="Text Box 3"/>
          <p:cNvSpPr txBox="1">
            <a:spLocks noChangeArrowheads="1"/>
          </p:cNvSpPr>
          <p:nvPr/>
        </p:nvSpPr>
        <p:spPr bwMode="auto">
          <a:xfrm>
            <a:off x="388938" y="1143000"/>
            <a:ext cx="8353425" cy="769938"/>
          </a:xfrm>
          <a:prstGeom prst="rect">
            <a:avLst/>
          </a:prstGeom>
          <a:noFill/>
          <a:ln w="9525">
            <a:noFill/>
            <a:miter lim="800000"/>
            <a:headEnd/>
            <a:tailEnd/>
          </a:ln>
        </p:spPr>
        <p:txBody>
          <a:bodyPr>
            <a:spAutoFit/>
          </a:bodyPr>
          <a:lstStyle/>
          <a:p>
            <a:pPr marL="357188" indent="-357188" algn="just">
              <a:buFont typeface="Wingdings" pitchFamily="2" charset="2"/>
              <a:buChar char="§"/>
            </a:pPr>
            <a:r>
              <a:rPr lang="en-US" sz="2200"/>
              <a:t>Performance achieved is computed using the following formula:</a:t>
            </a:r>
          </a:p>
        </p:txBody>
      </p:sp>
      <p:sp>
        <p:nvSpPr>
          <p:cNvPr id="1030"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methodology (1/2)</a:t>
            </a:r>
          </a:p>
        </p:txBody>
      </p:sp>
      <p:sp>
        <p:nvSpPr>
          <p:cNvPr id="1031"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1026" name="Object 8"/>
          <p:cNvGraphicFramePr>
            <a:graphicFrameLocks noChangeAspect="1"/>
          </p:cNvGraphicFramePr>
          <p:nvPr/>
        </p:nvGraphicFramePr>
        <p:xfrm>
          <a:off x="900113" y="2133600"/>
          <a:ext cx="2595562" cy="1008063"/>
        </p:xfrm>
        <a:graphic>
          <a:graphicData uri="http://schemas.openxmlformats.org/presentationml/2006/ole">
            <p:oleObj spid="_x0000_s1026" name="Equation" r:id="rId3" imgW="1155199" imgH="444307" progId="Equation.3">
              <p:embed/>
            </p:oleObj>
          </a:graphicData>
        </a:graphic>
      </p:graphicFrame>
      <p:sp>
        <p:nvSpPr>
          <p:cNvPr id="1032" name="CasellaDiTesto 9"/>
          <p:cNvSpPr txBox="1">
            <a:spLocks noChangeArrowheads="1"/>
          </p:cNvSpPr>
          <p:nvPr/>
        </p:nvSpPr>
        <p:spPr bwMode="auto">
          <a:xfrm>
            <a:off x="4283968" y="2146300"/>
            <a:ext cx="4392488" cy="922338"/>
          </a:xfrm>
          <a:prstGeom prst="rect">
            <a:avLst/>
          </a:prstGeom>
          <a:noFill/>
          <a:ln w="9525">
            <a:noFill/>
            <a:miter lim="800000"/>
            <a:headEnd/>
            <a:tailEnd/>
          </a:ln>
        </p:spPr>
        <p:txBody>
          <a:bodyPr wrap="square">
            <a:spAutoFit/>
          </a:bodyPr>
          <a:lstStyle/>
          <a:p>
            <a:pPr algn="just"/>
            <a:r>
              <a:rPr lang="en-US" dirty="0"/>
              <a:t>Where P</a:t>
            </a:r>
            <a:r>
              <a:rPr lang="en-US" baseline="-25000" dirty="0"/>
              <a:t>t</a:t>
            </a:r>
            <a:r>
              <a:rPr lang="en-US" dirty="0"/>
              <a:t> is the closing price a time t, </a:t>
            </a:r>
            <a:r>
              <a:rPr lang="en-US" dirty="0" err="1"/>
              <a:t>D</a:t>
            </a:r>
            <a:r>
              <a:rPr lang="en-US" baseline="-25000" dirty="0" err="1"/>
              <a:t>t</a:t>
            </a:r>
            <a:r>
              <a:rPr lang="en-US" dirty="0"/>
              <a:t> is the dividend eventually paid at time t and </a:t>
            </a:r>
            <a:r>
              <a:rPr lang="en-US" dirty="0" err="1"/>
              <a:t>ln</a:t>
            </a:r>
            <a:r>
              <a:rPr lang="en-US" dirty="0"/>
              <a:t> is the natural logarithm.</a:t>
            </a:r>
            <a:endParaRPr lang="it-IT" dirty="0"/>
          </a:p>
        </p:txBody>
      </p:sp>
      <p:sp>
        <p:nvSpPr>
          <p:cNvPr id="1033" name="CasellaDiTesto 10"/>
          <p:cNvSpPr txBox="1">
            <a:spLocks noChangeArrowheads="1"/>
          </p:cNvSpPr>
          <p:nvPr/>
        </p:nvSpPr>
        <p:spPr bwMode="auto">
          <a:xfrm>
            <a:off x="900113" y="3573463"/>
            <a:ext cx="4248150" cy="368300"/>
          </a:xfrm>
          <a:prstGeom prst="rect">
            <a:avLst/>
          </a:prstGeom>
          <a:noFill/>
          <a:ln w="9525">
            <a:noFill/>
            <a:miter lim="800000"/>
            <a:headEnd/>
            <a:tailEnd/>
          </a:ln>
        </p:spPr>
        <p:txBody>
          <a:bodyPr>
            <a:spAutoFit/>
          </a:bodyPr>
          <a:lstStyle/>
          <a:p>
            <a:r>
              <a:rPr lang="it-IT"/>
              <a:t>Normality test</a:t>
            </a:r>
          </a:p>
        </p:txBody>
      </p:sp>
      <p:sp>
        <p:nvSpPr>
          <p:cNvPr id="1034" name="CasellaDiTesto 11"/>
          <p:cNvSpPr txBox="1">
            <a:spLocks noChangeArrowheads="1"/>
          </p:cNvSpPr>
          <p:nvPr/>
        </p:nvSpPr>
        <p:spPr bwMode="auto">
          <a:xfrm>
            <a:off x="4716463" y="3573463"/>
            <a:ext cx="4248150" cy="368300"/>
          </a:xfrm>
          <a:prstGeom prst="rect">
            <a:avLst/>
          </a:prstGeom>
          <a:noFill/>
          <a:ln w="9525">
            <a:noFill/>
            <a:miter lim="800000"/>
            <a:headEnd/>
            <a:tailEnd/>
          </a:ln>
        </p:spPr>
        <p:txBody>
          <a:bodyPr>
            <a:spAutoFit/>
          </a:bodyPr>
          <a:lstStyle/>
          <a:p>
            <a:r>
              <a:rPr lang="it-IT"/>
              <a:t>Shapiro &amp; Wilk</a:t>
            </a:r>
          </a:p>
        </p:txBody>
      </p:sp>
      <p:sp>
        <p:nvSpPr>
          <p:cNvPr id="13" name="Gallone 12"/>
          <p:cNvSpPr/>
          <p:nvPr/>
        </p:nvSpPr>
        <p:spPr>
          <a:xfrm>
            <a:off x="3419475" y="3573463"/>
            <a:ext cx="360363" cy="4318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1036" name="CasellaDiTesto 13"/>
          <p:cNvSpPr txBox="1">
            <a:spLocks noChangeArrowheads="1"/>
          </p:cNvSpPr>
          <p:nvPr/>
        </p:nvSpPr>
        <p:spPr bwMode="auto">
          <a:xfrm>
            <a:off x="900113" y="4716463"/>
            <a:ext cx="7632327" cy="922337"/>
          </a:xfrm>
          <a:prstGeom prst="rect">
            <a:avLst/>
          </a:prstGeom>
          <a:noFill/>
          <a:ln w="9525">
            <a:noFill/>
            <a:miter lim="800000"/>
            <a:headEnd/>
            <a:tailEnd/>
          </a:ln>
        </p:spPr>
        <p:txBody>
          <a:bodyPr wrap="square">
            <a:spAutoFit/>
          </a:bodyPr>
          <a:lstStyle/>
          <a:p>
            <a:pPr algn="just"/>
            <a:r>
              <a:rPr lang="en-GB" dirty="0"/>
              <a:t>We select to test the </a:t>
            </a:r>
            <a:r>
              <a:rPr lang="en-GB" dirty="0" smtClean="0"/>
              <a:t>usefulness </a:t>
            </a:r>
            <a:r>
              <a:rPr lang="en-GB" dirty="0"/>
              <a:t>of new RAP measure corrected for the non-normality </a:t>
            </a:r>
            <a:r>
              <a:rPr lang="en-GB" dirty="0" smtClean="0"/>
              <a:t>looking </a:t>
            </a:r>
            <a:r>
              <a:rPr lang="en-GB" dirty="0"/>
              <a:t>only at those that are constructed starting from the excess return respect to a risk free rate </a:t>
            </a:r>
          </a:p>
        </p:txBody>
      </p:sp>
      <p:sp>
        <p:nvSpPr>
          <p:cNvPr id="103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1027" name="Object 10"/>
          <p:cNvGraphicFramePr>
            <a:graphicFrameLocks noChangeAspect="1"/>
          </p:cNvGraphicFramePr>
          <p:nvPr/>
        </p:nvGraphicFramePr>
        <p:xfrm>
          <a:off x="5004048" y="5300663"/>
          <a:ext cx="1152525" cy="388937"/>
        </p:xfrm>
        <a:graphic>
          <a:graphicData uri="http://schemas.openxmlformats.org/presentationml/2006/ole">
            <p:oleObj spid="_x0000_s1027" name="Equation" r:id="rId4" imgW="787058" imgH="266584"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64"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methodology (2/2)</a:t>
            </a:r>
          </a:p>
        </p:txBody>
      </p:sp>
      <p:sp>
        <p:nvSpPr>
          <p:cNvPr id="206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06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0" name="Object 8"/>
          <p:cNvGraphicFramePr>
            <a:graphicFrameLocks noChangeAspect="1"/>
          </p:cNvGraphicFramePr>
          <p:nvPr/>
        </p:nvGraphicFramePr>
        <p:xfrm>
          <a:off x="3347864" y="1268412"/>
          <a:ext cx="2036359" cy="648419"/>
        </p:xfrm>
        <a:graphic>
          <a:graphicData uri="http://schemas.openxmlformats.org/presentationml/2006/ole">
            <p:oleObj spid="_x0000_s2050" name="Equation" r:id="rId3" imgW="1473200" imgH="469900" progId="Equation.3">
              <p:embed/>
            </p:oleObj>
          </a:graphicData>
        </a:graphic>
      </p:graphicFrame>
      <p:sp>
        <p:nvSpPr>
          <p:cNvPr id="206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1" name="Object 10"/>
          <p:cNvGraphicFramePr>
            <a:graphicFrameLocks noChangeAspect="1"/>
          </p:cNvGraphicFramePr>
          <p:nvPr/>
        </p:nvGraphicFramePr>
        <p:xfrm>
          <a:off x="395412" y="2492374"/>
          <a:ext cx="1791532" cy="576585"/>
        </p:xfrm>
        <a:graphic>
          <a:graphicData uri="http://schemas.openxmlformats.org/presentationml/2006/ole">
            <p:oleObj spid="_x0000_s2051" name="Equation" r:id="rId4" imgW="2171700" imgH="698500" progId="Equation.3">
              <p:embed/>
            </p:oleObj>
          </a:graphicData>
        </a:graphic>
      </p:graphicFrame>
      <p:sp>
        <p:nvSpPr>
          <p:cNvPr id="206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2" name="Object 12"/>
          <p:cNvGraphicFramePr>
            <a:graphicFrameLocks noChangeAspect="1"/>
          </p:cNvGraphicFramePr>
          <p:nvPr/>
        </p:nvGraphicFramePr>
        <p:xfrm>
          <a:off x="395412" y="3213099"/>
          <a:ext cx="1800002" cy="579311"/>
        </p:xfrm>
        <a:graphic>
          <a:graphicData uri="http://schemas.openxmlformats.org/presentationml/2006/ole">
            <p:oleObj spid="_x0000_s2052" name="Equation" r:id="rId5" imgW="2159000" imgH="698500" progId="Equation.3">
              <p:embed/>
            </p:oleObj>
          </a:graphicData>
        </a:graphic>
      </p:graphicFrame>
      <p:sp>
        <p:nvSpPr>
          <p:cNvPr id="206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3" name="Object 14"/>
          <p:cNvGraphicFramePr>
            <a:graphicFrameLocks noChangeAspect="1"/>
          </p:cNvGraphicFramePr>
          <p:nvPr/>
        </p:nvGraphicFramePr>
        <p:xfrm>
          <a:off x="323206" y="3907066"/>
          <a:ext cx="1872208" cy="583807"/>
        </p:xfrm>
        <a:graphic>
          <a:graphicData uri="http://schemas.openxmlformats.org/presentationml/2006/ole">
            <p:oleObj spid="_x0000_s2053" name="Equation" r:id="rId6" imgW="2349500" imgH="736600" progId="Equation.3">
              <p:embed/>
            </p:oleObj>
          </a:graphicData>
        </a:graphic>
      </p:graphicFrame>
      <p:sp>
        <p:nvSpPr>
          <p:cNvPr id="2070"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4" name="Object 16"/>
          <p:cNvGraphicFramePr>
            <a:graphicFrameLocks noChangeAspect="1"/>
          </p:cNvGraphicFramePr>
          <p:nvPr/>
        </p:nvGraphicFramePr>
        <p:xfrm>
          <a:off x="323975" y="4657725"/>
          <a:ext cx="1847850" cy="571500"/>
        </p:xfrm>
        <a:graphic>
          <a:graphicData uri="http://schemas.openxmlformats.org/presentationml/2006/ole">
            <p:oleObj spid="_x0000_s2054" name="Equation" r:id="rId7" imgW="2387600" imgH="736600" progId="Equation.3">
              <p:embed/>
            </p:oleObj>
          </a:graphicData>
        </a:graphic>
      </p:graphicFrame>
      <p:sp>
        <p:nvSpPr>
          <p:cNvPr id="2071"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5" name="Object 18"/>
          <p:cNvGraphicFramePr>
            <a:graphicFrameLocks noChangeAspect="1"/>
          </p:cNvGraphicFramePr>
          <p:nvPr/>
        </p:nvGraphicFramePr>
        <p:xfrm>
          <a:off x="323206" y="5516563"/>
          <a:ext cx="1851616" cy="576733"/>
        </p:xfrm>
        <a:graphic>
          <a:graphicData uri="http://schemas.openxmlformats.org/presentationml/2006/ole">
            <p:oleObj spid="_x0000_s2055" name="Equation" r:id="rId8" imgW="2425700" imgH="749300" progId="Equation.3">
              <p:embed/>
            </p:oleObj>
          </a:graphicData>
        </a:graphic>
      </p:graphicFrame>
      <p:sp>
        <p:nvSpPr>
          <p:cNvPr id="2072" name="Rectangle 2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6" name="Object 20"/>
          <p:cNvGraphicFramePr>
            <a:graphicFrameLocks noChangeAspect="1"/>
          </p:cNvGraphicFramePr>
          <p:nvPr/>
        </p:nvGraphicFramePr>
        <p:xfrm>
          <a:off x="2488809" y="2603500"/>
          <a:ext cx="1578813" cy="537468"/>
        </p:xfrm>
        <a:graphic>
          <a:graphicData uri="http://schemas.openxmlformats.org/presentationml/2006/ole">
            <p:oleObj spid="_x0000_s2056" name="Equation" r:id="rId9" imgW="1511300" imgH="520700" progId="Equation.3">
              <p:embed/>
            </p:oleObj>
          </a:graphicData>
        </a:graphic>
      </p:graphicFrame>
      <p:sp>
        <p:nvSpPr>
          <p:cNvPr id="2073" name="Rectangle 2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7" name="Object 22"/>
          <p:cNvGraphicFramePr>
            <a:graphicFrameLocks noChangeAspect="1"/>
          </p:cNvGraphicFramePr>
          <p:nvPr/>
        </p:nvGraphicFramePr>
        <p:xfrm>
          <a:off x="2556000" y="3400424"/>
          <a:ext cx="1511622" cy="600507"/>
        </p:xfrm>
        <a:graphic>
          <a:graphicData uri="http://schemas.openxmlformats.org/presentationml/2006/ole">
            <p:oleObj spid="_x0000_s2057" name="Equation" r:id="rId10" imgW="1663700" imgH="660400" progId="Equation.3">
              <p:embed/>
            </p:oleObj>
          </a:graphicData>
        </a:graphic>
      </p:graphicFrame>
      <p:sp>
        <p:nvSpPr>
          <p:cNvPr id="2074"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8" name="Object 24"/>
          <p:cNvGraphicFramePr>
            <a:graphicFrameLocks noChangeAspect="1"/>
          </p:cNvGraphicFramePr>
          <p:nvPr/>
        </p:nvGraphicFramePr>
        <p:xfrm>
          <a:off x="2545191" y="4479924"/>
          <a:ext cx="1503060" cy="605259"/>
        </p:xfrm>
        <a:graphic>
          <a:graphicData uri="http://schemas.openxmlformats.org/presentationml/2006/ole">
            <p:oleObj spid="_x0000_s2058" name="Equation" r:id="rId11" imgW="1625600" imgH="660400" progId="Equation.3">
              <p:embed/>
            </p:oleObj>
          </a:graphicData>
        </a:graphic>
      </p:graphicFrame>
      <p:sp>
        <p:nvSpPr>
          <p:cNvPr id="2075" name="Rectangle 2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59" name="Object 26"/>
          <p:cNvGraphicFramePr>
            <a:graphicFrameLocks noChangeAspect="1"/>
          </p:cNvGraphicFramePr>
          <p:nvPr/>
        </p:nvGraphicFramePr>
        <p:xfrm>
          <a:off x="4355976" y="2620963"/>
          <a:ext cx="1385665" cy="447997"/>
        </p:xfrm>
        <a:graphic>
          <a:graphicData uri="http://schemas.openxmlformats.org/presentationml/2006/ole">
            <p:oleObj spid="_x0000_s2059" name="Equation" r:id="rId12" imgW="1422400" imgH="457200" progId="Equation.3">
              <p:embed/>
            </p:oleObj>
          </a:graphicData>
        </a:graphic>
      </p:graphicFrame>
      <p:sp>
        <p:nvSpPr>
          <p:cNvPr id="2076"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60" name="Object 28"/>
          <p:cNvGraphicFramePr>
            <a:graphicFrameLocks noChangeAspect="1"/>
          </p:cNvGraphicFramePr>
          <p:nvPr/>
        </p:nvGraphicFramePr>
        <p:xfrm>
          <a:off x="4283968" y="3413125"/>
          <a:ext cx="1535967" cy="447923"/>
        </p:xfrm>
        <a:graphic>
          <a:graphicData uri="http://schemas.openxmlformats.org/presentationml/2006/ole">
            <p:oleObj spid="_x0000_s2060" name="Equation" r:id="rId13" imgW="1663560" imgH="482400" progId="Equation.3">
              <p:embed/>
            </p:oleObj>
          </a:graphicData>
        </a:graphic>
      </p:graphicFrame>
      <p:sp>
        <p:nvSpPr>
          <p:cNvPr id="2077"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61" name="Object 30"/>
          <p:cNvGraphicFramePr>
            <a:graphicFrameLocks noChangeAspect="1"/>
          </p:cNvGraphicFramePr>
          <p:nvPr/>
        </p:nvGraphicFramePr>
        <p:xfrm>
          <a:off x="4284538" y="4365104"/>
          <a:ext cx="1672085" cy="462282"/>
        </p:xfrm>
        <a:graphic>
          <a:graphicData uri="http://schemas.openxmlformats.org/presentationml/2006/ole">
            <p:oleObj spid="_x0000_s2061" name="Equation" r:id="rId14" imgW="1803400" imgH="495300" progId="Equation.3">
              <p:embed/>
            </p:oleObj>
          </a:graphicData>
        </a:graphic>
      </p:graphicFrame>
      <p:sp>
        <p:nvSpPr>
          <p:cNvPr id="2078" name="Rectangle 3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graphicFrame>
        <p:nvGraphicFramePr>
          <p:cNvPr id="2062" name="Object 32"/>
          <p:cNvGraphicFramePr>
            <a:graphicFrameLocks noChangeAspect="1"/>
          </p:cNvGraphicFramePr>
          <p:nvPr/>
        </p:nvGraphicFramePr>
        <p:xfrm>
          <a:off x="6192980" y="2636912"/>
          <a:ext cx="2699500" cy="504056"/>
        </p:xfrm>
        <a:graphic>
          <a:graphicData uri="http://schemas.openxmlformats.org/presentationml/2006/ole">
            <p:oleObj spid="_x0000_s2062" name="Equation" r:id="rId15" imgW="2667000" imgH="495300" progId="Equation.3">
              <p:embed/>
            </p:oleObj>
          </a:graphicData>
        </a:graphic>
      </p:graphicFrame>
      <p:sp>
        <p:nvSpPr>
          <p:cNvPr id="31" name="Rettangolo 30"/>
          <p:cNvSpPr/>
          <p:nvPr/>
        </p:nvSpPr>
        <p:spPr>
          <a:xfrm>
            <a:off x="323975" y="2420938"/>
            <a:ext cx="1943100" cy="374491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33" name="Rettangolo 32"/>
          <p:cNvSpPr/>
          <p:nvPr/>
        </p:nvSpPr>
        <p:spPr>
          <a:xfrm>
            <a:off x="2482975" y="2420938"/>
            <a:ext cx="1657350" cy="2808287"/>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34" name="Rettangolo 33"/>
          <p:cNvSpPr/>
          <p:nvPr/>
        </p:nvSpPr>
        <p:spPr>
          <a:xfrm>
            <a:off x="4284539" y="2420938"/>
            <a:ext cx="1727200" cy="2808287"/>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35" name="Rettangolo 34"/>
          <p:cNvSpPr/>
          <p:nvPr/>
        </p:nvSpPr>
        <p:spPr>
          <a:xfrm>
            <a:off x="6156176" y="2420938"/>
            <a:ext cx="2808312" cy="79216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38" name="CasellaDiTesto 37"/>
          <p:cNvSpPr txBox="1"/>
          <p:nvPr/>
        </p:nvSpPr>
        <p:spPr>
          <a:xfrm>
            <a:off x="6443663" y="2071688"/>
            <a:ext cx="2232025" cy="277812"/>
          </a:xfrm>
          <a:prstGeom prst="rect">
            <a:avLst/>
          </a:prstGeom>
          <a:noFill/>
        </p:spPr>
        <p:txBody>
          <a:bodyPr>
            <a:spAutoFit/>
          </a:bodyPr>
          <a:lstStyle/>
          <a:p>
            <a:pPr algn="ctr">
              <a:defRPr/>
            </a:pPr>
            <a:r>
              <a:rPr lang="it-IT" sz="1200" dirty="0">
                <a:latin typeface="+mj-lt"/>
              </a:rPr>
              <a:t>Omega </a:t>
            </a:r>
            <a:r>
              <a:rPr lang="it-IT" sz="1200" dirty="0" err="1">
                <a:latin typeface="+mj-lt"/>
              </a:rPr>
              <a:t>risk</a:t>
            </a:r>
            <a:r>
              <a:rPr lang="it-IT" sz="1200" dirty="0">
                <a:latin typeface="+mj-lt"/>
              </a:rPr>
              <a:t> </a:t>
            </a:r>
            <a:r>
              <a:rPr lang="it-IT" sz="1200" dirty="0" err="1">
                <a:latin typeface="+mj-lt"/>
              </a:rPr>
              <a:t>measure</a:t>
            </a:r>
            <a:endParaRPr lang="it-IT" sz="1200" dirty="0">
              <a:latin typeface="+mj-lt"/>
            </a:endParaRPr>
          </a:p>
        </p:txBody>
      </p:sp>
      <p:sp>
        <p:nvSpPr>
          <p:cNvPr id="39" name="CasellaDiTesto 38"/>
          <p:cNvSpPr txBox="1"/>
          <p:nvPr/>
        </p:nvSpPr>
        <p:spPr>
          <a:xfrm>
            <a:off x="3923928" y="2060575"/>
            <a:ext cx="2232025" cy="277813"/>
          </a:xfrm>
          <a:prstGeom prst="rect">
            <a:avLst/>
          </a:prstGeom>
          <a:noFill/>
        </p:spPr>
        <p:txBody>
          <a:bodyPr>
            <a:spAutoFit/>
          </a:bodyPr>
          <a:lstStyle/>
          <a:p>
            <a:pPr algn="ctr">
              <a:defRPr/>
            </a:pPr>
            <a:r>
              <a:rPr lang="it-IT" sz="1200" dirty="0" err="1">
                <a:latin typeface="+mj-lt"/>
              </a:rPr>
              <a:t>VaR</a:t>
            </a:r>
            <a:r>
              <a:rPr lang="it-IT" sz="1200" dirty="0">
                <a:latin typeface="+mj-lt"/>
              </a:rPr>
              <a:t> </a:t>
            </a:r>
            <a:r>
              <a:rPr lang="it-IT" sz="1200" dirty="0" err="1">
                <a:latin typeface="+mj-lt"/>
              </a:rPr>
              <a:t>risk</a:t>
            </a:r>
            <a:r>
              <a:rPr lang="it-IT" sz="1200" dirty="0">
                <a:latin typeface="+mj-lt"/>
              </a:rPr>
              <a:t> </a:t>
            </a:r>
            <a:r>
              <a:rPr lang="it-IT" sz="1200" dirty="0" err="1">
                <a:latin typeface="+mj-lt"/>
              </a:rPr>
              <a:t>measures</a:t>
            </a:r>
            <a:endParaRPr lang="it-IT" sz="1200" dirty="0">
              <a:latin typeface="+mj-lt"/>
            </a:endParaRPr>
          </a:p>
        </p:txBody>
      </p:sp>
      <p:sp>
        <p:nvSpPr>
          <p:cNvPr id="40" name="CasellaDiTesto 39"/>
          <p:cNvSpPr txBox="1"/>
          <p:nvPr/>
        </p:nvSpPr>
        <p:spPr>
          <a:xfrm>
            <a:off x="2339975" y="2060575"/>
            <a:ext cx="2232025" cy="277813"/>
          </a:xfrm>
          <a:prstGeom prst="rect">
            <a:avLst/>
          </a:prstGeom>
          <a:noFill/>
        </p:spPr>
        <p:txBody>
          <a:bodyPr>
            <a:spAutoFit/>
          </a:bodyPr>
          <a:lstStyle/>
          <a:p>
            <a:pPr algn="ctr">
              <a:defRPr/>
            </a:pPr>
            <a:r>
              <a:rPr lang="it-IT" sz="1200" dirty="0">
                <a:latin typeface="+mj-lt"/>
              </a:rPr>
              <a:t>MDD </a:t>
            </a:r>
            <a:r>
              <a:rPr lang="it-IT" sz="1200" dirty="0" err="1">
                <a:latin typeface="+mj-lt"/>
              </a:rPr>
              <a:t>risk</a:t>
            </a:r>
            <a:r>
              <a:rPr lang="it-IT" sz="1200" dirty="0">
                <a:latin typeface="+mj-lt"/>
              </a:rPr>
              <a:t> </a:t>
            </a:r>
            <a:r>
              <a:rPr lang="it-IT" sz="1200" dirty="0" err="1">
                <a:latin typeface="+mj-lt"/>
              </a:rPr>
              <a:t>measures</a:t>
            </a:r>
            <a:endParaRPr lang="it-IT" sz="1200" dirty="0">
              <a:latin typeface="+mj-lt"/>
            </a:endParaRPr>
          </a:p>
        </p:txBody>
      </p:sp>
      <p:sp>
        <p:nvSpPr>
          <p:cNvPr id="41" name="CasellaDiTesto 40"/>
          <p:cNvSpPr txBox="1"/>
          <p:nvPr/>
        </p:nvSpPr>
        <p:spPr>
          <a:xfrm>
            <a:off x="251743" y="1989138"/>
            <a:ext cx="2232025" cy="461962"/>
          </a:xfrm>
          <a:prstGeom prst="rect">
            <a:avLst/>
          </a:prstGeom>
          <a:noFill/>
        </p:spPr>
        <p:txBody>
          <a:bodyPr>
            <a:spAutoFit/>
          </a:bodyPr>
          <a:lstStyle/>
          <a:p>
            <a:pPr algn="ctr">
              <a:defRPr/>
            </a:pPr>
            <a:r>
              <a:rPr lang="it-IT" sz="1200" dirty="0" err="1" smtClean="0">
                <a:latin typeface="+mj-lt"/>
              </a:rPr>
              <a:t>Lower</a:t>
            </a:r>
            <a:r>
              <a:rPr lang="it-IT" sz="1200" dirty="0" smtClean="0">
                <a:latin typeface="+mj-lt"/>
              </a:rPr>
              <a:t> </a:t>
            </a:r>
            <a:r>
              <a:rPr lang="it-IT" sz="1200" dirty="0" err="1">
                <a:latin typeface="+mj-lt"/>
              </a:rPr>
              <a:t>partial</a:t>
            </a:r>
            <a:r>
              <a:rPr lang="it-IT" sz="1200" dirty="0">
                <a:latin typeface="+mj-lt"/>
              </a:rPr>
              <a:t> </a:t>
            </a:r>
            <a:r>
              <a:rPr lang="it-IT" sz="1200" dirty="0" err="1">
                <a:latin typeface="+mj-lt"/>
              </a:rPr>
              <a:t>moments</a:t>
            </a:r>
            <a:r>
              <a:rPr lang="it-IT" sz="1200" dirty="0">
                <a:latin typeface="+mj-lt"/>
              </a:rPr>
              <a:t> </a:t>
            </a:r>
            <a:r>
              <a:rPr lang="it-IT" sz="1200" dirty="0" err="1">
                <a:latin typeface="+mj-lt"/>
              </a:rPr>
              <a:t>risk</a:t>
            </a:r>
            <a:r>
              <a:rPr lang="it-IT" sz="1200" dirty="0">
                <a:latin typeface="+mj-lt"/>
              </a:rPr>
              <a:t> </a:t>
            </a:r>
            <a:r>
              <a:rPr lang="it-IT" sz="1200" dirty="0" err="1">
                <a:latin typeface="+mj-lt"/>
              </a:rPr>
              <a:t>measures</a:t>
            </a:r>
            <a:endParaRPr lang="it-IT" sz="1200" dirty="0">
              <a:latin typeface="+mj-lt"/>
            </a:endParaRPr>
          </a:p>
        </p:txBody>
      </p:sp>
      <p:sp>
        <p:nvSpPr>
          <p:cNvPr id="43" name="Rettangolo 42"/>
          <p:cNvSpPr/>
          <p:nvPr/>
        </p:nvSpPr>
        <p:spPr>
          <a:xfrm>
            <a:off x="6443663" y="4365625"/>
            <a:ext cx="2376487" cy="1800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err="1"/>
              <a:t>Value</a:t>
            </a:r>
            <a:r>
              <a:rPr lang="it-IT" dirty="0"/>
              <a:t> of </a:t>
            </a:r>
            <a:r>
              <a:rPr lang="it-IT" dirty="0" err="1"/>
              <a:t>each</a:t>
            </a:r>
            <a:r>
              <a:rPr lang="it-IT" dirty="0"/>
              <a:t> </a:t>
            </a:r>
            <a:r>
              <a:rPr lang="it-IT" dirty="0" err="1"/>
              <a:t>measure</a:t>
            </a:r>
            <a:endParaRPr lang="it-IT" dirty="0"/>
          </a:p>
          <a:p>
            <a:pPr algn="ctr">
              <a:defRPr/>
            </a:pPr>
            <a:endParaRPr lang="it-IT" dirty="0"/>
          </a:p>
          <a:p>
            <a:pPr algn="ctr">
              <a:defRPr/>
            </a:pPr>
            <a:r>
              <a:rPr lang="it-IT" dirty="0"/>
              <a:t>Ranking </a:t>
            </a:r>
            <a:r>
              <a:rPr lang="it-IT" dirty="0" err="1"/>
              <a:t>correlation</a:t>
            </a:r>
            <a:endParaRPr lang="it-IT" dirty="0"/>
          </a:p>
          <a:p>
            <a:pPr algn="ctr">
              <a:defRPr/>
            </a:pPr>
            <a:endParaRPr lang="it-IT" dirty="0"/>
          </a:p>
          <a:p>
            <a:pPr algn="ctr">
              <a:defRPr/>
            </a:pPr>
            <a:r>
              <a:rPr lang="it-IT" dirty="0"/>
              <a:t>Ranking </a:t>
            </a:r>
            <a:r>
              <a:rPr lang="it-IT" dirty="0" err="1"/>
              <a:t>peristence</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483"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results (1/6)</a:t>
            </a:r>
          </a:p>
        </p:txBody>
      </p:sp>
      <p:sp>
        <p:nvSpPr>
          <p:cNvPr id="20484" name="Text Box 3"/>
          <p:cNvSpPr txBox="1">
            <a:spLocks noChangeArrowheads="1"/>
          </p:cNvSpPr>
          <p:nvPr/>
        </p:nvSpPr>
        <p:spPr bwMode="auto">
          <a:xfrm>
            <a:off x="388938" y="1052513"/>
            <a:ext cx="8353425" cy="430212"/>
          </a:xfrm>
          <a:prstGeom prst="rect">
            <a:avLst/>
          </a:prstGeom>
          <a:noFill/>
          <a:ln w="9525">
            <a:noFill/>
            <a:miter lim="800000"/>
            <a:headEnd/>
            <a:tailEnd/>
          </a:ln>
        </p:spPr>
        <p:txBody>
          <a:bodyPr>
            <a:spAutoFit/>
          </a:bodyPr>
          <a:lstStyle/>
          <a:p>
            <a:pPr marL="357188" indent="-357188" algn="ctr"/>
            <a:r>
              <a:rPr lang="en-US" sz="2200" b="1" i="1"/>
              <a:t>Shapiro – Wilk test of normality</a:t>
            </a:r>
          </a:p>
        </p:txBody>
      </p:sp>
      <p:sp>
        <p:nvSpPr>
          <p:cNvPr id="2048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048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0487"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0488"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0489"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0490"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graphicFrame>
        <p:nvGraphicFramePr>
          <p:cNvPr id="19" name="Tabella 18"/>
          <p:cNvGraphicFramePr>
            <a:graphicFrameLocks noGrp="1"/>
          </p:cNvGraphicFramePr>
          <p:nvPr/>
        </p:nvGraphicFramePr>
        <p:xfrm>
          <a:off x="431800" y="1601788"/>
          <a:ext cx="8172398" cy="5066844"/>
        </p:xfrm>
        <a:graphic>
          <a:graphicData uri="http://schemas.openxmlformats.org/drawingml/2006/table">
            <a:tbl>
              <a:tblPr/>
              <a:tblGrid>
                <a:gridCol w="1846807"/>
                <a:gridCol w="702229"/>
                <a:gridCol w="703019"/>
                <a:gridCol w="703019"/>
                <a:gridCol w="703019"/>
                <a:gridCol w="702229"/>
                <a:gridCol w="703019"/>
                <a:gridCol w="703019"/>
                <a:gridCol w="703019"/>
                <a:gridCol w="703019"/>
              </a:tblGrid>
              <a:tr h="137159">
                <a:tc>
                  <a:txBody>
                    <a:bodyPr/>
                    <a:lstStyle/>
                    <a:p>
                      <a:endParaRPr lang="it-IT" sz="1100" dirty="0">
                        <a:latin typeface="Calibri"/>
                        <a:ea typeface="Times New Roman"/>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2001</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2002</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2003</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2004</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2005</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2006</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2007</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2008</a:t>
                      </a:r>
                      <a:endParaRPr lang="it-IT" sz="1100">
                        <a:latin typeface="Calibri"/>
                        <a:ea typeface="Calibri"/>
                        <a:cs typeface="Times New Roman"/>
                      </a:endParaRPr>
                    </a:p>
                  </a:txBody>
                  <a:tcPr marL="31624" marR="316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solidFill>
                            <a:srgbClr val="000000"/>
                          </a:solidFill>
                          <a:latin typeface="Calibri"/>
                          <a:ea typeface="Times New Roman"/>
                          <a:cs typeface="Times New Roman"/>
                        </a:rPr>
                        <a:t>2009</a:t>
                      </a:r>
                      <a:endParaRPr lang="it-IT" sz="1100">
                        <a:latin typeface="Calibri"/>
                        <a:ea typeface="Calibri"/>
                        <a:cs typeface="Times New Roman"/>
                      </a:endParaRPr>
                    </a:p>
                  </a:txBody>
                  <a:tcPr marL="31624" marR="316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Alpha immobiliare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6.957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10.326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9.042</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7.839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9.322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7.575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6.351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5.300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Atlantic 1</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7.393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5.700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6.749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FF0000"/>
                          </a:solidFill>
                          <a:latin typeface="Calibri"/>
                          <a:ea typeface="Calibri"/>
                          <a:cs typeface="Times New Roman"/>
                        </a:rPr>
                        <a:t>7.751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Atlantinc 2 - Berenice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4.394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7.256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10.315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7.201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10.28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Beta immobiliare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latin typeface="Calibri"/>
                          <a:ea typeface="Calibri"/>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4.822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8.97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6.732</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10.808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FF0000"/>
                          </a:solidFill>
                          <a:latin typeface="Calibri"/>
                          <a:ea typeface="Calibri"/>
                          <a:cs typeface="Times New Roman"/>
                        </a:rPr>
                        <a:t>8.953</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BNL portfolio immobiliare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8.029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5.911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5.237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8.347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8.825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8.186</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5.901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FF0000"/>
                          </a:solidFill>
                          <a:latin typeface="Calibri"/>
                          <a:ea typeface="Calibri"/>
                          <a:cs typeface="Times New Roman"/>
                        </a:rPr>
                        <a:t>3.121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CAAM RE Europa</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5.013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3.857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5.338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4.591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6.382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6.608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FF0000"/>
                          </a:solidFill>
                          <a:latin typeface="Calibri"/>
                          <a:ea typeface="Calibri"/>
                          <a:cs typeface="Times New Roman"/>
                        </a:rPr>
                        <a:t>3.179</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CAAM RE Italia</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7.869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5.694</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4.264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8.697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10.638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8.538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7.306</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6.36 </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Caravaggio</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6.577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8.461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8.266</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7.829</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10.308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Delta Immobiliare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9.13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Estense Grande Distribuzione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2.749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5.841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7.900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6.964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7.409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7.186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Europa Immobiliare 1</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2.149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8.362</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9.053</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7.926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Immobilium 2001</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3.616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7.290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8.261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9.438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7.218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8.502</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7.497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Invest Real Security</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8.650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8.376</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8.758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9.438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9.08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Investietico</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2.114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5.562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7.071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8.425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6.908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6.734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Obelisco</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6.885</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8.484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8.986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8.49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Olinda</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00FF00"/>
                          </a:solidFill>
                          <a:latin typeface="Calibri"/>
                          <a:ea typeface="Times New Roman"/>
                          <a:cs typeface="Times New Roman"/>
                        </a:rPr>
                        <a:t>-1.128</a:t>
                      </a:r>
                      <a:endParaRPr lang="it-IT" sz="1100" dirty="0">
                        <a:solidFill>
                          <a:srgbClr val="00FF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9.925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9.427</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5.964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7.077</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4.192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9381">
                <a:tc>
                  <a:txBody>
                    <a:bodyPr/>
                    <a:lstStyle/>
                    <a:p>
                      <a:pPr>
                        <a:lnSpc>
                          <a:spcPct val="115000"/>
                        </a:lnSpc>
                        <a:spcAft>
                          <a:spcPts val="0"/>
                        </a:spcAft>
                      </a:pPr>
                      <a:r>
                        <a:rPr lang="en-US" sz="1050">
                          <a:solidFill>
                            <a:srgbClr val="000000"/>
                          </a:solidFill>
                          <a:latin typeface="Calibri"/>
                          <a:ea typeface="Times New Roman"/>
                          <a:cs typeface="Times New Roman"/>
                        </a:rPr>
                        <a:t>Piramide Globale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2.404</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5.284</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8.295</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7.577</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6.487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11.380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11.596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10.133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Polis</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2.130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6.351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4.947</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5.871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8.72</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7.899</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5.102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6.563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6.758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Risparmio immobiliare uno</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latin typeface="Calibri"/>
                          <a:ea typeface="Calibri"/>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000000"/>
                          </a:solidFill>
                          <a:latin typeface="Calibri"/>
                          <a:ea typeface="Times New Roman"/>
                          <a:cs typeface="Times New Roman"/>
                        </a:rPr>
                        <a:t>-</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7.344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Securfondo</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4.645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8.325</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7.325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7.762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8.630</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9.052</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7.683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8.486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8.029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Tecla fondo uffici</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000000"/>
                          </a:solidFill>
                          <a:latin typeface="Calibri"/>
                          <a:ea typeface="Times New Roman"/>
                          <a:cs typeface="Times New Roman"/>
                        </a:rPr>
                        <a:t>-</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9.078</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7.533</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9.861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8.987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6.437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3.777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Unicredit Immobiliare uno</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2.564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6.459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6.532</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6.461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5.643</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8.236</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6.484</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6.746</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4.306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a:txBody>
                    <a:bodyPr/>
                    <a:lstStyle/>
                    <a:p>
                      <a:pPr>
                        <a:lnSpc>
                          <a:spcPct val="115000"/>
                        </a:lnSpc>
                        <a:spcAft>
                          <a:spcPts val="0"/>
                        </a:spcAft>
                      </a:pPr>
                      <a:r>
                        <a:rPr lang="en-US" sz="1050">
                          <a:solidFill>
                            <a:srgbClr val="000000"/>
                          </a:solidFill>
                          <a:latin typeface="Calibri"/>
                          <a:ea typeface="Times New Roman"/>
                          <a:cs typeface="Times New Roman"/>
                        </a:rPr>
                        <a:t>Valore Immobiliare globale</a:t>
                      </a:r>
                      <a:endParaRPr lang="it-IT" sz="110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3.291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7.825</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8.007</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6.948</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solidFill>
                            <a:srgbClr val="FF0000"/>
                          </a:solidFill>
                          <a:latin typeface="Calibri"/>
                          <a:ea typeface="Times New Roman"/>
                          <a:cs typeface="Times New Roman"/>
                        </a:rPr>
                        <a:t>5.991</a:t>
                      </a:r>
                      <a:r>
                        <a:rPr lang="it-IT" sz="1050" baseline="30000">
                          <a:solidFill>
                            <a:srgbClr val="FF0000"/>
                          </a:solidFill>
                          <a:latin typeface="Calibri"/>
                          <a:ea typeface="Times New Roman"/>
                          <a:cs typeface="Times New Roman"/>
                        </a:rPr>
                        <a:t>***</a:t>
                      </a:r>
                      <a:endParaRPr lang="it-IT" sz="110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7.521</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7.594</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solidFill>
                            <a:srgbClr val="FF0000"/>
                          </a:solidFill>
                          <a:latin typeface="Calibri"/>
                          <a:ea typeface="Times New Roman"/>
                          <a:cs typeface="Times New Roman"/>
                        </a:rPr>
                        <a:t>7.606</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it-IT" sz="1050" dirty="0">
                          <a:solidFill>
                            <a:srgbClr val="FF0000"/>
                          </a:solidFill>
                          <a:latin typeface="Calibri"/>
                          <a:ea typeface="Calibri"/>
                          <a:cs typeface="Times New Roman"/>
                        </a:rPr>
                        <a:t>8.369</a:t>
                      </a:r>
                      <a:r>
                        <a:rPr lang="it-IT" sz="1050" baseline="30000" dirty="0">
                          <a:solidFill>
                            <a:srgbClr val="FF0000"/>
                          </a:solidFill>
                          <a:latin typeface="Calibri"/>
                          <a:ea typeface="Times New Roman"/>
                          <a:cs typeface="Times New Roman"/>
                        </a:rPr>
                        <a:t>***</a:t>
                      </a:r>
                      <a:endParaRPr lang="it-IT" sz="1100" dirty="0">
                        <a:solidFill>
                          <a:srgbClr val="FF0000"/>
                        </a:solidFill>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304">
                <a:tc gridSpan="10">
                  <a:txBody>
                    <a:bodyPr/>
                    <a:lstStyle/>
                    <a:p>
                      <a:pPr algn="just">
                        <a:lnSpc>
                          <a:spcPct val="115000"/>
                        </a:lnSpc>
                        <a:spcAft>
                          <a:spcPts val="1000"/>
                        </a:spcAft>
                      </a:pPr>
                      <a:r>
                        <a:rPr lang="en-US" sz="1050" dirty="0">
                          <a:solidFill>
                            <a:srgbClr val="000000"/>
                          </a:solidFill>
                          <a:latin typeface="Calibri"/>
                          <a:ea typeface="Calibri"/>
                          <a:cs typeface="Times New Roman"/>
                        </a:rPr>
                        <a:t>Notes:            </a:t>
                      </a:r>
                      <a:r>
                        <a:rPr lang="en-US" sz="1050" baseline="30000" dirty="0">
                          <a:solidFill>
                            <a:srgbClr val="000000"/>
                          </a:solidFill>
                          <a:latin typeface="Calibri"/>
                          <a:ea typeface="Calibri"/>
                          <a:cs typeface="Times New Roman"/>
                        </a:rPr>
                        <a:t>*** </a:t>
                      </a:r>
                      <a:r>
                        <a:rPr lang="en-US" sz="1050" dirty="0">
                          <a:solidFill>
                            <a:srgbClr val="000000"/>
                          </a:solidFill>
                          <a:latin typeface="Calibri"/>
                          <a:ea typeface="Calibri"/>
                          <a:cs typeface="Times New Roman"/>
                        </a:rPr>
                        <a:t>test</a:t>
                      </a:r>
                      <a:r>
                        <a:rPr lang="en-US" sz="1050" baseline="30000" dirty="0">
                          <a:solidFill>
                            <a:srgbClr val="000000"/>
                          </a:solidFill>
                          <a:latin typeface="Calibri"/>
                          <a:ea typeface="Calibri"/>
                          <a:cs typeface="Times New Roman"/>
                        </a:rPr>
                        <a:t> </a:t>
                      </a:r>
                      <a:r>
                        <a:rPr lang="en-US" sz="1050" dirty="0">
                          <a:solidFill>
                            <a:srgbClr val="000000"/>
                          </a:solidFill>
                          <a:latin typeface="Calibri"/>
                          <a:ea typeface="Calibri"/>
                          <a:cs typeface="Times New Roman"/>
                        </a:rPr>
                        <a:t>significant at 99% level              </a:t>
                      </a:r>
                      <a:r>
                        <a:rPr lang="en-US" sz="1050" baseline="30000" dirty="0">
                          <a:solidFill>
                            <a:srgbClr val="000000"/>
                          </a:solidFill>
                          <a:latin typeface="Calibri"/>
                          <a:ea typeface="Calibri"/>
                          <a:cs typeface="Times New Roman"/>
                        </a:rPr>
                        <a:t>** </a:t>
                      </a:r>
                      <a:r>
                        <a:rPr lang="en-US" sz="1050" dirty="0">
                          <a:solidFill>
                            <a:srgbClr val="000000"/>
                          </a:solidFill>
                          <a:latin typeface="Calibri"/>
                          <a:ea typeface="Calibri"/>
                          <a:cs typeface="Times New Roman"/>
                        </a:rPr>
                        <a:t>test</a:t>
                      </a:r>
                      <a:r>
                        <a:rPr lang="en-US" sz="1050" baseline="30000" dirty="0">
                          <a:solidFill>
                            <a:srgbClr val="000000"/>
                          </a:solidFill>
                          <a:latin typeface="Calibri"/>
                          <a:ea typeface="Calibri"/>
                          <a:cs typeface="Times New Roman"/>
                        </a:rPr>
                        <a:t> </a:t>
                      </a:r>
                      <a:r>
                        <a:rPr lang="en-US" sz="1050" dirty="0">
                          <a:solidFill>
                            <a:srgbClr val="000000"/>
                          </a:solidFill>
                          <a:latin typeface="Calibri"/>
                          <a:ea typeface="Calibri"/>
                          <a:cs typeface="Times New Roman"/>
                        </a:rPr>
                        <a:t>significant at 95% level                  </a:t>
                      </a:r>
                      <a:r>
                        <a:rPr lang="en-US" sz="1050" baseline="30000" dirty="0">
                          <a:solidFill>
                            <a:srgbClr val="000000"/>
                          </a:solidFill>
                          <a:latin typeface="Calibri"/>
                          <a:ea typeface="Calibri"/>
                          <a:cs typeface="Times New Roman"/>
                        </a:rPr>
                        <a:t>* </a:t>
                      </a:r>
                      <a:r>
                        <a:rPr lang="en-US" sz="1050" dirty="0">
                          <a:solidFill>
                            <a:srgbClr val="000000"/>
                          </a:solidFill>
                          <a:latin typeface="Calibri"/>
                          <a:ea typeface="Calibri"/>
                          <a:cs typeface="Times New Roman"/>
                        </a:rPr>
                        <a:t>test</a:t>
                      </a:r>
                      <a:r>
                        <a:rPr lang="en-US" sz="1050" baseline="30000" dirty="0">
                          <a:solidFill>
                            <a:srgbClr val="000000"/>
                          </a:solidFill>
                          <a:latin typeface="Calibri"/>
                          <a:ea typeface="Calibri"/>
                          <a:cs typeface="Times New Roman"/>
                        </a:rPr>
                        <a:t> </a:t>
                      </a:r>
                      <a:r>
                        <a:rPr lang="en-US" sz="1050" dirty="0">
                          <a:solidFill>
                            <a:srgbClr val="000000"/>
                          </a:solidFill>
                          <a:latin typeface="Calibri"/>
                          <a:ea typeface="Calibri"/>
                          <a:cs typeface="Times New Roman"/>
                        </a:rPr>
                        <a:t>significant at 90% level</a:t>
                      </a:r>
                      <a:endParaRPr lang="it-IT" sz="1100" dirty="0">
                        <a:latin typeface="Calibri"/>
                        <a:ea typeface="Calibri"/>
                        <a:cs typeface="Times New Roman"/>
                      </a:endParaRPr>
                    </a:p>
                  </a:txBody>
                  <a:tcPr marL="31624" marR="316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507"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results (2/6)</a:t>
            </a:r>
          </a:p>
        </p:txBody>
      </p:sp>
      <p:sp>
        <p:nvSpPr>
          <p:cNvPr id="21508" name="Text Box 3"/>
          <p:cNvSpPr txBox="1">
            <a:spLocks noChangeArrowheads="1"/>
          </p:cNvSpPr>
          <p:nvPr/>
        </p:nvSpPr>
        <p:spPr bwMode="auto">
          <a:xfrm>
            <a:off x="388938" y="1052513"/>
            <a:ext cx="8353425" cy="430212"/>
          </a:xfrm>
          <a:prstGeom prst="rect">
            <a:avLst/>
          </a:prstGeom>
          <a:noFill/>
          <a:ln w="9525">
            <a:noFill/>
            <a:miter lim="800000"/>
            <a:headEnd/>
            <a:tailEnd/>
          </a:ln>
        </p:spPr>
        <p:txBody>
          <a:bodyPr>
            <a:spAutoFit/>
          </a:bodyPr>
          <a:lstStyle/>
          <a:p>
            <a:pPr marL="357188" indent="-357188" algn="ctr"/>
            <a:r>
              <a:rPr lang="en-US" sz="2200" b="1" i="1"/>
              <a:t>Correlation among rankings</a:t>
            </a:r>
          </a:p>
        </p:txBody>
      </p:sp>
      <p:sp>
        <p:nvSpPr>
          <p:cNvPr id="2150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1510"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1511"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151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1513"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1514"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graphicFrame>
        <p:nvGraphicFramePr>
          <p:cNvPr id="12" name="Tabella 11"/>
          <p:cNvGraphicFramePr>
            <a:graphicFrameLocks noGrp="1"/>
          </p:cNvGraphicFramePr>
          <p:nvPr/>
        </p:nvGraphicFramePr>
        <p:xfrm>
          <a:off x="250825" y="1484313"/>
          <a:ext cx="8748465" cy="5256571"/>
        </p:xfrm>
        <a:graphic>
          <a:graphicData uri="http://schemas.openxmlformats.org/drawingml/2006/table">
            <a:tbl>
              <a:tblPr/>
              <a:tblGrid>
                <a:gridCol w="605320"/>
                <a:gridCol w="580183"/>
                <a:gridCol w="580183"/>
                <a:gridCol w="571796"/>
                <a:gridCol w="571796"/>
                <a:gridCol w="571796"/>
                <a:gridCol w="579533"/>
                <a:gridCol w="604676"/>
                <a:gridCol w="604676"/>
                <a:gridCol w="604676"/>
                <a:gridCol w="555038"/>
                <a:gridCol w="555038"/>
                <a:gridCol w="587918"/>
                <a:gridCol w="587918"/>
                <a:gridCol w="587918"/>
              </a:tblGrid>
              <a:tr h="259000">
                <a:tc gridSpan="2">
                  <a:txBody>
                    <a:bodyPr/>
                    <a:lstStyle/>
                    <a:p>
                      <a:pPr algn="ctr">
                        <a:lnSpc>
                          <a:spcPts val="1000"/>
                        </a:lnSpc>
                        <a:spcAft>
                          <a:spcPts val="0"/>
                        </a:spcAft>
                      </a:pPr>
                      <a:endParaRPr lang="it-IT" sz="700" dirty="0">
                        <a:solidFill>
                          <a:schemeClr val="tx1"/>
                        </a:solidFill>
                        <a:latin typeface="Calibri"/>
                        <a:ea typeface="Times New Roman"/>
                        <a:cs typeface="Arial"/>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a:txBody>
                    <a:bodyPr/>
                    <a:lstStyle/>
                    <a:p>
                      <a:pPr algn="ctr">
                        <a:lnSpc>
                          <a:spcPts val="1000"/>
                        </a:lnSpc>
                        <a:spcAft>
                          <a:spcPts val="0"/>
                        </a:spcAft>
                      </a:pPr>
                      <a:r>
                        <a:rPr lang="it-IT" sz="700">
                          <a:solidFill>
                            <a:schemeClr val="tx1"/>
                          </a:solidFill>
                          <a:latin typeface="Calibri"/>
                          <a:ea typeface="Times New Roman"/>
                          <a:cs typeface="Arial"/>
                        </a:rPr>
                        <a:t>Sharpe</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ROPS</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ROAS</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Sortino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Kappa (n=3)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Kappa (n=4)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Calmar</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Sterling</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Burke</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VaR Ratio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CVaR ratio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MVaR ratio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700">
                          <a:solidFill>
                            <a:schemeClr val="tx1"/>
                          </a:solidFill>
                          <a:latin typeface="Calibri"/>
                          <a:ea typeface="Times New Roman"/>
                          <a:cs typeface="Arial"/>
                        </a:rPr>
                        <a:t>Sharpe Omega</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Sharpe</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1000"/>
                        </a:spcAft>
                      </a:pPr>
                      <a:r>
                        <a:rPr lang="it-IT" sz="700">
                          <a:solidFill>
                            <a:schemeClr val="tx1"/>
                          </a:solidFill>
                          <a:latin typeface="Calibri"/>
                          <a:ea typeface="Calibri"/>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ROPS</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0.8734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dirty="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ROAS</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0.9221</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0.8435</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0.9879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0.6905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Sortino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0.9780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0.8606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0.9129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0.9879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0.9524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0.6429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Kappa</a:t>
                      </a:r>
                      <a:endParaRPr lang="it-IT" sz="800">
                        <a:solidFill>
                          <a:schemeClr val="tx1"/>
                        </a:solidFill>
                        <a:latin typeface="Calibri"/>
                        <a:ea typeface="Calibri"/>
                        <a:cs typeface="Times New Roman"/>
                      </a:endParaRPr>
                    </a:p>
                    <a:p>
                      <a:pPr algn="ctr">
                        <a:lnSpc>
                          <a:spcPts val="1000"/>
                        </a:lnSpc>
                        <a:spcAft>
                          <a:spcPts val="0"/>
                        </a:spcAft>
                      </a:pPr>
                      <a:r>
                        <a:rPr lang="it-IT" sz="700">
                          <a:solidFill>
                            <a:schemeClr val="tx1"/>
                          </a:solidFill>
                          <a:latin typeface="Calibri"/>
                          <a:ea typeface="Times New Roman"/>
                          <a:cs typeface="Arial"/>
                        </a:rPr>
                        <a:t>(n=3)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0.8262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0.6637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0.7888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0.8573</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0.8325</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0.6512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0.2519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0.4286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0.7131</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Kappa</a:t>
                      </a:r>
                      <a:endParaRPr lang="it-IT" sz="800">
                        <a:solidFill>
                          <a:schemeClr val="tx1"/>
                        </a:solidFill>
                        <a:latin typeface="Calibri"/>
                        <a:ea typeface="Calibri"/>
                        <a:cs typeface="Times New Roman"/>
                      </a:endParaRPr>
                    </a:p>
                    <a:p>
                      <a:pPr algn="ctr">
                        <a:lnSpc>
                          <a:spcPts val="1000"/>
                        </a:lnSpc>
                        <a:spcAft>
                          <a:spcPts val="0"/>
                        </a:spcAft>
                      </a:pPr>
                      <a:r>
                        <a:rPr lang="it-IT" sz="700">
                          <a:solidFill>
                            <a:schemeClr val="tx1"/>
                          </a:solidFill>
                          <a:latin typeface="Calibri"/>
                          <a:ea typeface="Times New Roman"/>
                          <a:cs typeface="Arial"/>
                        </a:rPr>
                        <a:t>(n=4)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0.9696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0.8599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0.9132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0.9830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0.8823</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0.9879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0.9338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0.6905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0.9286</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0.7688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Calmar</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-0.8572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-0.7349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-0.7875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-0.8575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-0.7431</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-0.8636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-0.7065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-0.5325</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-0.3810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-0.7481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-0.4762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-0.7532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Sterling</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0.9694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0.8566</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0.9414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0.9747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0.8596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0.9796</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-0.8474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0.9879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-0.7143</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0.9286</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0.8473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0.8810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0.6905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0.9484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Burke</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0.9127</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0.7566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0.8508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0.9258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0.9435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0.9354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-0.8070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0.9224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0.9078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-0.6312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0.7381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0.4052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0.3333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0.7619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0.8741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0.7857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0.6429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VaR</a:t>
                      </a:r>
                      <a:endParaRPr lang="it-IT" sz="800">
                        <a:solidFill>
                          <a:schemeClr val="tx1"/>
                        </a:solidFill>
                        <a:latin typeface="Calibri"/>
                        <a:ea typeface="Calibri"/>
                        <a:cs typeface="Times New Roman"/>
                      </a:endParaRPr>
                    </a:p>
                    <a:p>
                      <a:pPr algn="ctr">
                        <a:lnSpc>
                          <a:spcPts val="1000"/>
                        </a:lnSpc>
                        <a:spcAft>
                          <a:spcPts val="0"/>
                        </a:spcAft>
                      </a:pPr>
                      <a:r>
                        <a:rPr lang="it-IT" sz="700">
                          <a:solidFill>
                            <a:schemeClr val="tx1"/>
                          </a:solidFill>
                          <a:latin typeface="Calibri"/>
                          <a:ea typeface="Times New Roman"/>
                          <a:cs typeface="Arial"/>
                        </a:rPr>
                        <a:t>ratio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0.8346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0.9101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0.7910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0.8313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0.6559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0.8300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-0.7669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0.8247</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0.7298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0.9762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0.9758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0.9758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0.7697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0.9762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-0.5780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0.9762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0.9051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0.2844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-0.9636</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0.3753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CVaR</a:t>
                      </a:r>
                      <a:endParaRPr lang="it-IT" sz="800">
                        <a:solidFill>
                          <a:schemeClr val="tx1"/>
                        </a:solidFill>
                        <a:latin typeface="Calibri"/>
                        <a:ea typeface="Calibri"/>
                        <a:cs typeface="Times New Roman"/>
                      </a:endParaRPr>
                    </a:p>
                    <a:p>
                      <a:pPr algn="ctr">
                        <a:lnSpc>
                          <a:spcPts val="1000"/>
                        </a:lnSpc>
                        <a:spcAft>
                          <a:spcPts val="0"/>
                        </a:spcAft>
                      </a:pPr>
                      <a:r>
                        <a:rPr lang="it-IT" sz="700">
                          <a:solidFill>
                            <a:schemeClr val="tx1"/>
                          </a:solidFill>
                          <a:latin typeface="Calibri"/>
                          <a:ea typeface="Times New Roman"/>
                          <a:cs typeface="Arial"/>
                        </a:rPr>
                        <a:t>ratio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0.8338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0.8918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0.7583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0.8409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0.6952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0.8429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-0.7629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0.8255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0.7571</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0.9770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0.9524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0.9515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0.9515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0.8333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-0.5121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0.9670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0.9174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0.5714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0.5299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-0.9394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0.5987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0.8844</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rowSpan="3">
                  <a:txBody>
                    <a:bodyPr/>
                    <a:lstStyle/>
                    <a:p>
                      <a:pPr algn="ctr">
                        <a:lnSpc>
                          <a:spcPts val="1000"/>
                        </a:lnSpc>
                        <a:spcAft>
                          <a:spcPts val="0"/>
                        </a:spcAft>
                      </a:pPr>
                      <a:r>
                        <a:rPr lang="it-IT" sz="700">
                          <a:solidFill>
                            <a:schemeClr val="tx1"/>
                          </a:solidFill>
                          <a:latin typeface="Calibri"/>
                          <a:ea typeface="Times New Roman"/>
                          <a:cs typeface="Arial"/>
                        </a:rPr>
                        <a:t>MVaR</a:t>
                      </a:r>
                      <a:endParaRPr lang="it-IT" sz="800">
                        <a:solidFill>
                          <a:schemeClr val="tx1"/>
                        </a:solidFill>
                        <a:latin typeface="Calibri"/>
                        <a:ea typeface="Calibri"/>
                        <a:cs typeface="Times New Roman"/>
                      </a:endParaRPr>
                    </a:p>
                    <a:p>
                      <a:pPr algn="ctr">
                        <a:lnSpc>
                          <a:spcPts val="1000"/>
                        </a:lnSpc>
                        <a:spcAft>
                          <a:spcPts val="0"/>
                        </a:spcAft>
                      </a:pPr>
                      <a:r>
                        <a:rPr lang="it-IT" sz="700">
                          <a:solidFill>
                            <a:schemeClr val="tx1"/>
                          </a:solidFill>
                          <a:latin typeface="Calibri"/>
                          <a:ea typeface="Times New Roman"/>
                          <a:cs typeface="Arial"/>
                        </a:rPr>
                        <a:t>ratio</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0.6359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0.6303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0.5795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0.6487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0.5909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0.6694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-0.6769</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0.6401</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0.6091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0.7220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0.7481</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0.9762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0.9524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0.8667</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0.9048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0.9762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-0.3666</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0.9762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0.8000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0.9762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r>
              <a:tr h="128496">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0.3073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0.2470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0.2835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0.3043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0.3451</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0.3132</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-0.8545</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0.2703</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0.3099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0.3429</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0.3587</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800">
                        <a:solidFill>
                          <a:schemeClr val="tx1"/>
                        </a:solidFill>
                        <a:latin typeface="Calibri"/>
                        <a:ea typeface="Times New Roman"/>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r>
              <a:tr h="123905">
                <a:tc rowSpan="3">
                  <a:txBody>
                    <a:bodyPr/>
                    <a:lstStyle/>
                    <a:p>
                      <a:pPr algn="ctr">
                        <a:lnSpc>
                          <a:spcPts val="1000"/>
                        </a:lnSpc>
                        <a:spcAft>
                          <a:spcPts val="0"/>
                        </a:spcAft>
                      </a:pPr>
                      <a:r>
                        <a:rPr lang="it-IT" sz="700">
                          <a:solidFill>
                            <a:schemeClr val="tx1"/>
                          </a:solidFill>
                          <a:latin typeface="Calibri"/>
                          <a:ea typeface="Times New Roman"/>
                          <a:cs typeface="Arial"/>
                        </a:rPr>
                        <a:t>Sharpe</a:t>
                      </a:r>
                      <a:endParaRPr lang="it-IT" sz="800">
                        <a:solidFill>
                          <a:schemeClr val="tx1"/>
                        </a:solidFill>
                        <a:latin typeface="Calibri"/>
                        <a:ea typeface="Calibri"/>
                        <a:cs typeface="Times New Roman"/>
                      </a:endParaRPr>
                    </a:p>
                    <a:p>
                      <a:pPr algn="ctr">
                        <a:lnSpc>
                          <a:spcPts val="1000"/>
                        </a:lnSpc>
                        <a:spcAft>
                          <a:spcPts val="0"/>
                        </a:spcAft>
                      </a:pPr>
                      <a:r>
                        <a:rPr lang="it-IT" sz="700">
                          <a:solidFill>
                            <a:schemeClr val="tx1"/>
                          </a:solidFill>
                          <a:latin typeface="Calibri"/>
                          <a:ea typeface="Times New Roman"/>
                          <a:cs typeface="Arial"/>
                        </a:rPr>
                        <a:t>Omega</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Mean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0.9513</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0.9012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0.9280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0.9358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0.7348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0.9158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-0.7972</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0.9184</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0.8230</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0.8448</a:t>
                      </a:r>
                      <a:endParaRPr lang="it-IT" sz="80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0.8198</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0.6065</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3">
                  <a:txBody>
                    <a:bodyPr/>
                    <a:lstStyle/>
                    <a:p>
                      <a:pPr algn="ctr">
                        <a:lnSpc>
                          <a:spcPct val="115000"/>
                        </a:lnSpc>
                        <a:spcAft>
                          <a:spcPts val="1000"/>
                        </a:spcAft>
                      </a:pPr>
                      <a:r>
                        <a:rPr lang="it-IT" sz="700" dirty="0">
                          <a:solidFill>
                            <a:schemeClr val="tx1"/>
                          </a:solidFill>
                          <a:latin typeface="Calibri"/>
                          <a:ea typeface="Calibri"/>
                          <a:cs typeface="Arial"/>
                        </a:rPr>
                        <a:t>1.0000</a:t>
                      </a:r>
                      <a:endParaRPr lang="it-IT" sz="800" dirty="0">
                        <a:solidFill>
                          <a:schemeClr val="tx1"/>
                        </a:solidFill>
                        <a:latin typeface="Calibri"/>
                        <a:ea typeface="Calibri"/>
                        <a:cs typeface="Times New Roman"/>
                      </a:endParaRPr>
                    </a:p>
                  </a:txBody>
                  <a:tcPr marL="10422" marR="104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3905">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Max</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0.9636</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0.9394</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0.8810</a:t>
                      </a:r>
                      <a:endParaRPr lang="it-IT" sz="800" dirty="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r>
              <a:tr h="123905">
                <a:tc vMerge="1">
                  <a:txBody>
                    <a:bodyPr/>
                    <a:lstStyle/>
                    <a:p>
                      <a:endParaRPr lang="it-IT"/>
                    </a:p>
                  </a:txBody>
                  <a:tcPr/>
                </a:tc>
                <a:tc>
                  <a:txBody>
                    <a:bodyPr/>
                    <a:lstStyle/>
                    <a:p>
                      <a:pPr algn="ctr">
                        <a:lnSpc>
                          <a:spcPct val="115000"/>
                        </a:lnSpc>
                        <a:spcAft>
                          <a:spcPts val="0"/>
                        </a:spcAft>
                      </a:pPr>
                      <a:r>
                        <a:rPr lang="it-IT" sz="700">
                          <a:solidFill>
                            <a:schemeClr val="tx1"/>
                          </a:solidFill>
                          <a:latin typeface="Calibri"/>
                          <a:ea typeface="Times New Roman"/>
                          <a:cs typeface="Arial"/>
                        </a:rPr>
                        <a:t>Min</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0.8989</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0.8242</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0.8351</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0.5238</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0.8000</a:t>
                      </a:r>
                      <a:endParaRPr lang="it-IT" sz="800">
                        <a:solidFill>
                          <a:schemeClr val="tx1"/>
                        </a:solidFill>
                        <a:latin typeface="Calibri"/>
                        <a:ea typeface="Calibri"/>
                        <a:cs typeface="Times New Roman"/>
                      </a:endParaRPr>
                    </a:p>
                  </a:txBody>
                  <a:tcPr marL="10422" marR="10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-1.0000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0.8198</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0.5000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a:solidFill>
                            <a:schemeClr val="tx1"/>
                          </a:solidFill>
                          <a:latin typeface="Calibri"/>
                          <a:ea typeface="Times New Roman"/>
                          <a:cs typeface="Arial"/>
                        </a:rPr>
                        <a:t>0.6000</a:t>
                      </a:r>
                      <a:endParaRPr lang="it-IT" sz="80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700" dirty="0">
                          <a:solidFill>
                            <a:schemeClr val="tx1"/>
                          </a:solidFill>
                          <a:latin typeface="Calibri"/>
                          <a:ea typeface="Times New Roman"/>
                          <a:cs typeface="Arial"/>
                        </a:rPr>
                        <a:t>0.2352</a:t>
                      </a:r>
                      <a:endParaRPr lang="it-IT" sz="800" dirty="0">
                        <a:solidFill>
                          <a:schemeClr val="tx1"/>
                        </a:solidFill>
                        <a:latin typeface="Calibri"/>
                        <a:ea typeface="Calibri"/>
                        <a:cs typeface="Times New Roman"/>
                      </a:endParaRPr>
                    </a:p>
                  </a:txBody>
                  <a:tcPr marL="10422" marR="104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r>
            </a:tbl>
          </a:graphicData>
        </a:graphic>
      </p:graphicFrame>
      <p:sp>
        <p:nvSpPr>
          <p:cNvPr id="14" name="Ovale 13"/>
          <p:cNvSpPr/>
          <p:nvPr/>
        </p:nvSpPr>
        <p:spPr>
          <a:xfrm>
            <a:off x="6875463" y="3500438"/>
            <a:ext cx="1800225" cy="1657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Max </a:t>
            </a:r>
            <a:r>
              <a:rPr lang="it-IT" dirty="0" err="1"/>
              <a:t>range</a:t>
            </a:r>
            <a:r>
              <a:rPr lang="it-IT" dirty="0"/>
              <a:t> of </a:t>
            </a:r>
            <a:r>
              <a:rPr lang="it-IT" dirty="0" err="1"/>
              <a:t>variation</a:t>
            </a:r>
            <a:r>
              <a:rPr lang="it-IT" dirty="0"/>
              <a:t> 60%</a:t>
            </a:r>
          </a:p>
        </p:txBody>
      </p:sp>
      <p:sp>
        <p:nvSpPr>
          <p:cNvPr id="15" name="Rettangolo 14"/>
          <p:cNvSpPr/>
          <p:nvPr/>
        </p:nvSpPr>
        <p:spPr>
          <a:xfrm>
            <a:off x="6516688" y="2133600"/>
            <a:ext cx="2376487"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err="1"/>
              <a:t>Mean</a:t>
            </a:r>
            <a:r>
              <a:rPr lang="it-IT" dirty="0"/>
              <a:t> </a:t>
            </a:r>
            <a:r>
              <a:rPr lang="it-IT" dirty="0" err="1"/>
              <a:t>correlation</a:t>
            </a:r>
            <a:r>
              <a:rPr lang="it-IT" dirty="0"/>
              <a:t> </a:t>
            </a:r>
            <a:r>
              <a:rPr lang="it-IT" dirty="0" err="1"/>
              <a:t>with</a:t>
            </a:r>
            <a:r>
              <a:rPr lang="it-IT" dirty="0"/>
              <a:t> </a:t>
            </a:r>
            <a:r>
              <a:rPr lang="it-IT" dirty="0" err="1"/>
              <a:t>Sharpe</a:t>
            </a:r>
            <a:r>
              <a:rPr lang="it-IT" dirty="0"/>
              <a:t> </a:t>
            </a:r>
            <a:r>
              <a:rPr lang="it-IT"/>
              <a:t>index</a:t>
            </a:r>
            <a:r>
              <a:rPr lang="it-IT" dirty="0"/>
              <a:t>: 60%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531"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results (3/6)</a:t>
            </a:r>
          </a:p>
        </p:txBody>
      </p:sp>
      <p:sp>
        <p:nvSpPr>
          <p:cNvPr id="22532" name="Text Box 3"/>
          <p:cNvSpPr txBox="1">
            <a:spLocks noChangeArrowheads="1"/>
          </p:cNvSpPr>
          <p:nvPr/>
        </p:nvSpPr>
        <p:spPr bwMode="auto">
          <a:xfrm>
            <a:off x="388938" y="1052513"/>
            <a:ext cx="8353425" cy="430212"/>
          </a:xfrm>
          <a:prstGeom prst="rect">
            <a:avLst/>
          </a:prstGeom>
          <a:noFill/>
          <a:ln w="9525">
            <a:noFill/>
            <a:miter lim="800000"/>
            <a:headEnd/>
            <a:tailEnd/>
          </a:ln>
        </p:spPr>
        <p:txBody>
          <a:bodyPr>
            <a:spAutoFit/>
          </a:bodyPr>
          <a:lstStyle/>
          <a:p>
            <a:pPr marL="357188" indent="-357188" algn="ctr"/>
            <a:r>
              <a:rPr lang="en-US" sz="2200" b="1" i="1"/>
              <a:t>Correlation among rankings (breakdown by leverage)</a:t>
            </a:r>
          </a:p>
        </p:txBody>
      </p:sp>
      <p:sp>
        <p:nvSpPr>
          <p:cNvPr id="2253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253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2535"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2536"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2537"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2538"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graphicFrame>
        <p:nvGraphicFramePr>
          <p:cNvPr id="13" name="Tabella 12"/>
          <p:cNvGraphicFramePr>
            <a:graphicFrameLocks noGrp="1"/>
          </p:cNvGraphicFramePr>
          <p:nvPr/>
        </p:nvGraphicFramePr>
        <p:xfrm>
          <a:off x="827088" y="1484313"/>
          <a:ext cx="7704855" cy="5307290"/>
        </p:xfrm>
        <a:graphic>
          <a:graphicData uri="http://schemas.openxmlformats.org/drawingml/2006/table">
            <a:tbl>
              <a:tblPr/>
              <a:tblGrid>
                <a:gridCol w="533791"/>
                <a:gridCol w="499376"/>
                <a:gridCol w="499376"/>
                <a:gridCol w="513423"/>
                <a:gridCol w="513423"/>
                <a:gridCol w="513423"/>
                <a:gridCol w="528875"/>
                <a:gridCol w="533791"/>
                <a:gridCol w="533791"/>
                <a:gridCol w="533791"/>
                <a:gridCol w="490246"/>
                <a:gridCol w="490246"/>
                <a:gridCol w="507101"/>
                <a:gridCol w="507101"/>
                <a:gridCol w="507101"/>
              </a:tblGrid>
              <a:tr h="227854">
                <a:tc gridSpan="2">
                  <a:txBody>
                    <a:bodyPr/>
                    <a:lstStyle/>
                    <a:p>
                      <a:endParaRPr lang="it-IT" sz="1100">
                        <a:latin typeface="Calibri"/>
                        <a:ea typeface="Times New Roman"/>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a:txBody>
                    <a:bodyPr/>
                    <a:lstStyle/>
                    <a:p>
                      <a:pPr algn="ctr">
                        <a:lnSpc>
                          <a:spcPts val="1000"/>
                        </a:lnSpc>
                        <a:spcAft>
                          <a:spcPts val="0"/>
                        </a:spcAft>
                      </a:pPr>
                      <a:r>
                        <a:rPr lang="it-IT" sz="1050">
                          <a:latin typeface="Calibri"/>
                          <a:ea typeface="Times New Roman"/>
                          <a:cs typeface="Arial"/>
                        </a:rPr>
                        <a:t>Sharpe</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ROPS</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ROAS</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Sortino</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Kappa (n=3)</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Kappa (n=4)</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Calmar</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Sterling</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Burke</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VaR Ratio</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CVaR ratio</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MVaR ratio</a:t>
                      </a:r>
                      <a:endParaRPr lang="it-IT" sz="1100">
                        <a:latin typeface="Calibri"/>
                        <a:ea typeface="Calibri"/>
                        <a:cs typeface="Times New Roman"/>
                      </a:endParaRPr>
                    </a:p>
                  </a:txBody>
                  <a:tcPr marL="19937" marR="1993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050">
                          <a:latin typeface="Calibri"/>
                          <a:ea typeface="Times New Roman"/>
                          <a:cs typeface="Arial"/>
                        </a:rPr>
                        <a:t>Sharpe Omega</a:t>
                      </a:r>
                      <a:endParaRPr lang="it-IT" sz="1100">
                        <a:latin typeface="Calibri"/>
                        <a:ea typeface="Calibri"/>
                        <a:cs typeface="Times New Roman"/>
                      </a:endParaRPr>
                    </a:p>
                  </a:txBody>
                  <a:tcPr marL="19937" marR="1993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610">
                <a:tc rowSpan="2">
                  <a:txBody>
                    <a:bodyPr/>
                    <a:lstStyle/>
                    <a:p>
                      <a:pPr algn="ctr">
                        <a:lnSpc>
                          <a:spcPts val="1000"/>
                        </a:lnSpc>
                        <a:spcAft>
                          <a:spcPts val="0"/>
                        </a:spcAft>
                      </a:pPr>
                      <a:r>
                        <a:rPr lang="it-IT" sz="1050">
                          <a:latin typeface="Calibri"/>
                          <a:ea typeface="Times New Roman"/>
                          <a:cs typeface="Arial"/>
                        </a:rPr>
                        <a:t>Sharpe</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r>
              <a:tr h="78610">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ROPS</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0.8891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0.8808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ROAS</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0.8719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0.8210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0.9524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0.8959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Sortino</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H</a:t>
                      </a:r>
                      <a:endParaRPr lang="it-IT" sz="110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0.9661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0.8744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0.8779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a:latin typeface="Calibri"/>
                          <a:ea typeface="Calibri"/>
                          <a:cs typeface="Arial"/>
                        </a:rPr>
                        <a:t>L</a:t>
                      </a:r>
                      <a:endParaRPr lang="it-IT" sz="110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0.9752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0.8705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0.9425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Kappa</a:t>
                      </a:r>
                      <a:endParaRPr lang="it-IT" sz="1100">
                        <a:latin typeface="Calibri"/>
                        <a:ea typeface="Calibri"/>
                        <a:cs typeface="Times New Roman"/>
                      </a:endParaRPr>
                    </a:p>
                    <a:p>
                      <a:pPr algn="ctr">
                        <a:lnSpc>
                          <a:spcPts val="1000"/>
                        </a:lnSpc>
                        <a:spcAft>
                          <a:spcPts val="0"/>
                        </a:spcAft>
                      </a:pPr>
                      <a:r>
                        <a:rPr lang="it-IT" sz="1050">
                          <a:latin typeface="Calibri"/>
                          <a:ea typeface="Times New Roman"/>
                          <a:cs typeface="Arial"/>
                        </a:rPr>
                        <a:t>(n=3)</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0.5437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0.3778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0.6063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0.5738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0.8893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0.7642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0.8337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0.9068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Kappa</a:t>
                      </a:r>
                      <a:endParaRPr lang="it-IT" sz="1100">
                        <a:latin typeface="Calibri"/>
                        <a:ea typeface="Calibri"/>
                        <a:cs typeface="Times New Roman"/>
                      </a:endParaRPr>
                    </a:p>
                    <a:p>
                      <a:pPr algn="ctr">
                        <a:lnSpc>
                          <a:spcPts val="1000"/>
                        </a:lnSpc>
                        <a:spcAft>
                          <a:spcPts val="0"/>
                        </a:spcAft>
                      </a:pPr>
                      <a:r>
                        <a:rPr lang="it-IT" sz="1050">
                          <a:latin typeface="Calibri"/>
                          <a:ea typeface="Times New Roman"/>
                          <a:cs typeface="Arial"/>
                        </a:rPr>
                        <a:t>(n=4)</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0.9488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0.8668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0.9106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0.9797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0.5836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0.9612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0.8691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0.9103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0.9738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0.9311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2246">
                <a:tc rowSpan="2">
                  <a:txBody>
                    <a:bodyPr/>
                    <a:lstStyle/>
                    <a:p>
                      <a:pPr algn="ctr">
                        <a:lnSpc>
                          <a:spcPts val="1000"/>
                        </a:lnSpc>
                        <a:spcAft>
                          <a:spcPts val="0"/>
                        </a:spcAft>
                      </a:pPr>
                      <a:r>
                        <a:rPr lang="it-IT" sz="1050">
                          <a:latin typeface="Calibri"/>
                          <a:ea typeface="Times New Roman"/>
                          <a:cs typeface="Arial"/>
                        </a:rPr>
                        <a:t>Calmar</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-0.7056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-0.6263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-0.6776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-0.7270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-0.3738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-0.7443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2246">
                <a:tc vMerge="1">
                  <a:txBody>
                    <a:bodyPr/>
                    <a:lstStyle/>
                    <a:p>
                      <a:endParaRPr lang="it-IT"/>
                    </a:p>
                  </a:txBody>
                  <a:tcPr/>
                </a:tc>
                <a:tc>
                  <a:txBody>
                    <a:bodyPr/>
                    <a:lstStyle/>
                    <a:p>
                      <a:pPr algn="ctr">
                        <a:lnSpc>
                          <a:spcPct val="115000"/>
                        </a:lnSpc>
                        <a:spcAft>
                          <a:spcPts val="0"/>
                        </a:spcAft>
                      </a:pPr>
                      <a:r>
                        <a:rPr lang="it-IT" sz="1050">
                          <a:latin typeface="Calibri"/>
                          <a:ea typeface="Calibri"/>
                          <a:cs typeface="Arial"/>
                        </a:rPr>
                        <a:t>L</a:t>
                      </a:r>
                      <a:endParaRPr lang="it-IT" sz="110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-0.9419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-0.8649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-0.8869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-0.9449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-0.9175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-0.9779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Sterling</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0.9480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0.8258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0.8919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0.9646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0.6227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0.9330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-0.6886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a:latin typeface="Calibri"/>
                          <a:ea typeface="Calibri"/>
                          <a:cs typeface="Arial"/>
                        </a:rPr>
                        <a:t>L</a:t>
                      </a:r>
                      <a:endParaRPr lang="it-IT" sz="110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0.9718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0.8819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0.9285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0.9853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0.9192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0.9862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-0.9664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Burke</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0.6444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0.5009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0.6703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0.6564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0.9301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0.6625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-0.4015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0.6968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0.9399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0.8133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0.8726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0.9469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0.9498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0.9687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-0.9659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0.9657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VaR</a:t>
                      </a:r>
                      <a:endParaRPr lang="it-IT" sz="1100">
                        <a:latin typeface="Calibri"/>
                        <a:ea typeface="Calibri"/>
                        <a:cs typeface="Times New Roman"/>
                      </a:endParaRPr>
                    </a:p>
                    <a:p>
                      <a:pPr algn="ctr">
                        <a:lnSpc>
                          <a:spcPts val="1000"/>
                        </a:lnSpc>
                        <a:spcAft>
                          <a:spcPts val="0"/>
                        </a:spcAft>
                      </a:pPr>
                      <a:r>
                        <a:rPr lang="it-IT" sz="1050">
                          <a:latin typeface="Calibri"/>
                          <a:ea typeface="Times New Roman"/>
                          <a:cs typeface="Arial"/>
                        </a:rPr>
                        <a:t>ratio</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0.5240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0.5733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0.4177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0.5429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0.1354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0.5203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-0.3806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0.5273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0.2090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a:latin typeface="Calibri"/>
                          <a:ea typeface="Calibri"/>
                          <a:cs typeface="Arial"/>
                        </a:rPr>
                        <a:t>L</a:t>
                      </a:r>
                      <a:endParaRPr lang="it-IT" sz="110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0.8845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0.9501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0.9099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0.8593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0.7697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0.8583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-0.8440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0.8749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0.8169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CVaR</a:t>
                      </a:r>
                      <a:endParaRPr lang="it-IT" sz="1100">
                        <a:latin typeface="Calibri"/>
                        <a:ea typeface="Calibri"/>
                        <a:cs typeface="Times New Roman"/>
                      </a:endParaRPr>
                    </a:p>
                    <a:p>
                      <a:pPr algn="ctr">
                        <a:lnSpc>
                          <a:spcPts val="1000"/>
                        </a:lnSpc>
                        <a:spcAft>
                          <a:spcPts val="0"/>
                        </a:spcAft>
                      </a:pPr>
                      <a:r>
                        <a:rPr lang="it-IT" sz="1050">
                          <a:latin typeface="Calibri"/>
                          <a:ea typeface="Times New Roman"/>
                          <a:cs typeface="Arial"/>
                        </a:rPr>
                        <a:t>ratio</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0.4941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0.5396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0.3731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0.5190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0.1381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0.4919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-0.3685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0.4944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0.1897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0.9655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0.9064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0.9301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0.8706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0.9001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0.8397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0.9122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-0.8978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0.9192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0.8850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0.9574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2246">
                <a:tc rowSpan="2">
                  <a:txBody>
                    <a:bodyPr/>
                    <a:lstStyle/>
                    <a:p>
                      <a:pPr algn="ctr">
                        <a:lnSpc>
                          <a:spcPts val="1000"/>
                        </a:lnSpc>
                        <a:spcAft>
                          <a:spcPts val="0"/>
                        </a:spcAft>
                      </a:pPr>
                      <a:r>
                        <a:rPr lang="it-IT" sz="1050">
                          <a:latin typeface="Calibri"/>
                          <a:ea typeface="Times New Roman"/>
                          <a:cs typeface="Arial"/>
                        </a:rPr>
                        <a:t>MVaR</a:t>
                      </a:r>
                      <a:endParaRPr lang="it-IT" sz="1100">
                        <a:latin typeface="Calibri"/>
                        <a:ea typeface="Calibri"/>
                        <a:cs typeface="Times New Roman"/>
                      </a:endParaRPr>
                    </a:p>
                    <a:p>
                      <a:pPr algn="ctr">
                        <a:lnSpc>
                          <a:spcPts val="1000"/>
                        </a:lnSpc>
                        <a:spcAft>
                          <a:spcPts val="0"/>
                        </a:spcAft>
                      </a:pPr>
                      <a:r>
                        <a:rPr lang="it-IT" sz="1050">
                          <a:latin typeface="Calibri"/>
                          <a:ea typeface="Times New Roman"/>
                          <a:cs typeface="Arial"/>
                        </a:rPr>
                        <a:t>ratio</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0.1641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0.2279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0.2169</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0.1814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-0.0455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0.2295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-0.3235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0.1554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-0.0257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0.5831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0.6266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0.7311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0.7307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0.6801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0.7585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0.7627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0.7917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-0.7796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0.7861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0.7660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0.7195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0.7963</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r>
              <a:tr h="141497">
                <a:tc rowSpan="2">
                  <a:txBody>
                    <a:bodyPr/>
                    <a:lstStyle/>
                    <a:p>
                      <a:pPr algn="ctr">
                        <a:lnSpc>
                          <a:spcPts val="1000"/>
                        </a:lnSpc>
                        <a:spcAft>
                          <a:spcPts val="0"/>
                        </a:spcAft>
                      </a:pPr>
                      <a:r>
                        <a:rPr lang="it-IT" sz="1050">
                          <a:latin typeface="Calibri"/>
                          <a:ea typeface="Times New Roman"/>
                          <a:cs typeface="Arial"/>
                        </a:rPr>
                        <a:t>Sharpe</a:t>
                      </a:r>
                      <a:endParaRPr lang="it-IT" sz="1100">
                        <a:latin typeface="Calibri"/>
                        <a:ea typeface="Calibri"/>
                        <a:cs typeface="Times New Roman"/>
                      </a:endParaRPr>
                    </a:p>
                    <a:p>
                      <a:pPr algn="ctr">
                        <a:lnSpc>
                          <a:spcPts val="1000"/>
                        </a:lnSpc>
                        <a:spcAft>
                          <a:spcPts val="0"/>
                        </a:spcAft>
                      </a:pPr>
                      <a:r>
                        <a:rPr lang="it-IT" sz="1050">
                          <a:latin typeface="Calibri"/>
                          <a:ea typeface="Times New Roman"/>
                          <a:cs typeface="Arial"/>
                        </a:rPr>
                        <a:t>Omega</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H</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0.9304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0.9417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0.8294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0.9055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0.4570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0.9047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-0.6422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0.8602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0.5627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0.5695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0.5476</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0.2291</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497">
                <a:tc vMerge="1">
                  <a:txBody>
                    <a:bodyPr/>
                    <a:lstStyle/>
                    <a:p>
                      <a:endParaRPr lang="it-IT"/>
                    </a:p>
                  </a:txBody>
                  <a:tcPr/>
                </a:tc>
                <a:tc>
                  <a:txBody>
                    <a:bodyPr/>
                    <a:lstStyle/>
                    <a:p>
                      <a:pPr algn="ctr">
                        <a:lnSpc>
                          <a:spcPct val="115000"/>
                        </a:lnSpc>
                        <a:spcAft>
                          <a:spcPts val="0"/>
                        </a:spcAft>
                      </a:pPr>
                      <a:r>
                        <a:rPr lang="it-IT" sz="1050" dirty="0">
                          <a:latin typeface="Calibri"/>
                          <a:ea typeface="Calibri"/>
                          <a:cs typeface="Arial"/>
                        </a:rPr>
                        <a:t>L</a:t>
                      </a:r>
                      <a:endParaRPr lang="it-IT" sz="1100" dirty="0">
                        <a:latin typeface="Calibri"/>
                        <a:ea typeface="Calibri"/>
                        <a:cs typeface="Times New Roman"/>
                      </a:endParaRPr>
                    </a:p>
                  </a:txBody>
                  <a:tcPr marL="19937" marR="19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0.9427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0.9090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0.9862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0.9292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0.8077</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0.9008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-0.8770</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0.9162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0.8538</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0.9065</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0.8632</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0.6574</a:t>
                      </a:r>
                      <a:endParaRPr lang="it-IT" sz="1100">
                        <a:latin typeface="Calibri"/>
                        <a:ea typeface="Calibri"/>
                        <a:cs typeface="Times New Roman"/>
                      </a:endParaRPr>
                    </a:p>
                  </a:txBody>
                  <a:tcPr marL="19937" marR="199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r>
              <a:tr h="70749">
                <a:tc gridSpan="15">
                  <a:txBody>
                    <a:bodyPr/>
                    <a:lstStyle/>
                    <a:p>
                      <a:pPr algn="just">
                        <a:lnSpc>
                          <a:spcPct val="115000"/>
                        </a:lnSpc>
                        <a:spcAft>
                          <a:spcPts val="0"/>
                        </a:spcAft>
                      </a:pPr>
                      <a:r>
                        <a:rPr lang="en-US" sz="1050" dirty="0">
                          <a:latin typeface="Calibri"/>
                          <a:ea typeface="Times New Roman"/>
                          <a:cs typeface="Arial"/>
                        </a:rPr>
                        <a:t>Note:         H = Funds with leverage at least equal to the mean value             L = funds with leverage lower than the mean value</a:t>
                      </a:r>
                      <a:endParaRPr lang="it-IT" sz="1100" dirty="0">
                        <a:latin typeface="Calibri"/>
                        <a:ea typeface="Calibri"/>
                        <a:cs typeface="Times New Roman"/>
                      </a:endParaRPr>
                    </a:p>
                  </a:txBody>
                  <a:tcPr marL="19937" marR="199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
        <p:nvSpPr>
          <p:cNvPr id="15" name="Rettangolo 14"/>
          <p:cNvSpPr/>
          <p:nvPr/>
        </p:nvSpPr>
        <p:spPr>
          <a:xfrm>
            <a:off x="5508625" y="2133600"/>
            <a:ext cx="2879725" cy="1366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err="1"/>
              <a:t>Correlation</a:t>
            </a:r>
            <a:r>
              <a:rPr lang="it-IT" dirty="0"/>
              <a:t> of </a:t>
            </a:r>
            <a:r>
              <a:rPr lang="it-IT" dirty="0" err="1"/>
              <a:t>rankings</a:t>
            </a:r>
            <a:r>
              <a:rPr lang="it-IT" dirty="0"/>
              <a:t> </a:t>
            </a:r>
            <a:r>
              <a:rPr lang="it-IT" dirty="0" err="1"/>
              <a:t>for</a:t>
            </a:r>
            <a:r>
              <a:rPr lang="it-IT" dirty="0"/>
              <a:t> </a:t>
            </a:r>
            <a:r>
              <a:rPr lang="it-IT" dirty="0" err="1"/>
              <a:t>highly</a:t>
            </a:r>
            <a:r>
              <a:rPr lang="it-IT" dirty="0"/>
              <a:t> </a:t>
            </a:r>
            <a:r>
              <a:rPr lang="it-IT" dirty="0" err="1"/>
              <a:t>leveraged</a:t>
            </a:r>
            <a:r>
              <a:rPr lang="it-IT" dirty="0"/>
              <a:t> </a:t>
            </a:r>
            <a:r>
              <a:rPr lang="it-IT" dirty="0" err="1"/>
              <a:t>funds</a:t>
            </a:r>
            <a:r>
              <a:rPr lang="it-IT" dirty="0"/>
              <a:t> </a:t>
            </a:r>
            <a:r>
              <a:rPr lang="it-IT" dirty="0" err="1"/>
              <a:t>lower</a:t>
            </a:r>
            <a:r>
              <a:rPr lang="it-IT" dirty="0"/>
              <a:t> in the 77% of </a:t>
            </a:r>
            <a:r>
              <a:rPr lang="it-IT" dirty="0" err="1"/>
              <a:t>cases</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55"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results (4/6)</a:t>
            </a:r>
          </a:p>
        </p:txBody>
      </p:sp>
      <p:sp>
        <p:nvSpPr>
          <p:cNvPr id="23556" name="Text Box 3"/>
          <p:cNvSpPr txBox="1">
            <a:spLocks noChangeArrowheads="1"/>
          </p:cNvSpPr>
          <p:nvPr/>
        </p:nvSpPr>
        <p:spPr bwMode="auto">
          <a:xfrm>
            <a:off x="388938" y="1052513"/>
            <a:ext cx="8353425" cy="430212"/>
          </a:xfrm>
          <a:prstGeom prst="rect">
            <a:avLst/>
          </a:prstGeom>
          <a:noFill/>
          <a:ln w="9525">
            <a:noFill/>
            <a:miter lim="800000"/>
            <a:headEnd/>
            <a:tailEnd/>
          </a:ln>
        </p:spPr>
        <p:txBody>
          <a:bodyPr>
            <a:spAutoFit/>
          </a:bodyPr>
          <a:lstStyle/>
          <a:p>
            <a:pPr marL="357188" indent="-357188" algn="ctr"/>
            <a:r>
              <a:rPr lang="en-US" sz="2200" b="1" i="1"/>
              <a:t>Correlation among rankings (breakdown by volume)</a:t>
            </a:r>
          </a:p>
        </p:txBody>
      </p:sp>
      <p:sp>
        <p:nvSpPr>
          <p:cNvPr id="2355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3558"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3559"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3560"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3561"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3562"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graphicFrame>
        <p:nvGraphicFramePr>
          <p:cNvPr id="12" name="Tabella 11"/>
          <p:cNvGraphicFramePr>
            <a:graphicFrameLocks noGrp="1"/>
          </p:cNvGraphicFramePr>
          <p:nvPr/>
        </p:nvGraphicFramePr>
        <p:xfrm>
          <a:off x="539750" y="1428737"/>
          <a:ext cx="8104216" cy="5437235"/>
        </p:xfrm>
        <a:graphic>
          <a:graphicData uri="http://schemas.openxmlformats.org/drawingml/2006/table">
            <a:tbl>
              <a:tblPr/>
              <a:tblGrid>
                <a:gridCol w="561458"/>
                <a:gridCol w="525261"/>
                <a:gridCol w="525261"/>
                <a:gridCol w="540035"/>
                <a:gridCol w="540035"/>
                <a:gridCol w="540035"/>
                <a:gridCol w="556289"/>
                <a:gridCol w="561458"/>
                <a:gridCol w="561458"/>
                <a:gridCol w="561458"/>
                <a:gridCol w="515655"/>
                <a:gridCol w="515655"/>
                <a:gridCol w="533386"/>
                <a:gridCol w="533386"/>
                <a:gridCol w="533386"/>
              </a:tblGrid>
              <a:tr h="251173">
                <a:tc gridSpan="2">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a:txBody>
                    <a:bodyPr/>
                    <a:lstStyle/>
                    <a:p>
                      <a:pPr algn="ctr">
                        <a:lnSpc>
                          <a:spcPts val="1000"/>
                        </a:lnSpc>
                        <a:spcAft>
                          <a:spcPts val="0"/>
                        </a:spcAft>
                      </a:pPr>
                      <a:r>
                        <a:rPr lang="it-IT" sz="1100">
                          <a:latin typeface="Calibri"/>
                          <a:ea typeface="Times New Roman"/>
                          <a:cs typeface="Arial"/>
                        </a:rPr>
                        <a:t>Sharpe</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ROPS</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ROAS</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Sortino</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Kappa (n=3)</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Kappa (n=4)</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Calmar</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Sterling</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Burke</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VaR Ratio</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CVaR ratio</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MVaR ratio</a:t>
                      </a:r>
                      <a:endParaRPr lang="it-IT" sz="1100">
                        <a:latin typeface="Calibri"/>
                        <a:ea typeface="Calibri"/>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it-IT" sz="1100">
                          <a:latin typeface="Calibri"/>
                          <a:ea typeface="Times New Roman"/>
                          <a:cs typeface="Arial"/>
                        </a:rPr>
                        <a:t>Sharpe Omega</a:t>
                      </a:r>
                      <a:endParaRPr lang="it-IT" sz="1100">
                        <a:latin typeface="Calibri"/>
                        <a:ea typeface="Calibri"/>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Sharpe</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ROPS</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0.8122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0.8808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ROAS</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0.7539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0.7494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0.9524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0.8959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Sortino</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0.9199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0.7381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0.7515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0.9752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0.8705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0.9425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Kappa</a:t>
                      </a:r>
                      <a:endParaRPr lang="it-IT" sz="1100">
                        <a:latin typeface="Calibri"/>
                        <a:ea typeface="Calibri"/>
                        <a:cs typeface="Times New Roman"/>
                      </a:endParaRPr>
                    </a:p>
                    <a:p>
                      <a:pPr algn="ctr">
                        <a:lnSpc>
                          <a:spcPts val="1000"/>
                        </a:lnSpc>
                        <a:spcAft>
                          <a:spcPts val="0"/>
                        </a:spcAft>
                      </a:pPr>
                      <a:r>
                        <a:rPr lang="it-IT" sz="1100">
                          <a:latin typeface="Calibri"/>
                          <a:ea typeface="Times New Roman"/>
                          <a:cs typeface="Arial"/>
                        </a:rPr>
                        <a:t>(n=3)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0.6482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0.4399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0.6866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0.7554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0.8893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0.7642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0.8337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0.9068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Kappa</a:t>
                      </a:r>
                      <a:endParaRPr lang="it-IT" sz="1100">
                        <a:latin typeface="Calibri"/>
                        <a:ea typeface="Calibri"/>
                        <a:cs typeface="Times New Roman"/>
                      </a:endParaRPr>
                    </a:p>
                    <a:p>
                      <a:pPr algn="ctr">
                        <a:lnSpc>
                          <a:spcPts val="1000"/>
                        </a:lnSpc>
                        <a:spcAft>
                          <a:spcPts val="0"/>
                        </a:spcAft>
                      </a:pPr>
                      <a:r>
                        <a:rPr lang="it-IT" sz="1100">
                          <a:latin typeface="Calibri"/>
                          <a:ea typeface="Times New Roman"/>
                          <a:cs typeface="Arial"/>
                        </a:rPr>
                        <a:t>(n=4)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0.9324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0.7595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0.7699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0.9786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0.7518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0.9612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0.8691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0.9103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0.9738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0.9311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0378">
                <a:tc rowSpan="2">
                  <a:txBody>
                    <a:bodyPr/>
                    <a:lstStyle/>
                    <a:p>
                      <a:pPr algn="ctr">
                        <a:lnSpc>
                          <a:spcPts val="1000"/>
                        </a:lnSpc>
                        <a:spcAft>
                          <a:spcPts val="0"/>
                        </a:spcAft>
                      </a:pPr>
                      <a:r>
                        <a:rPr lang="it-IT" sz="1100">
                          <a:latin typeface="Calibri"/>
                          <a:ea typeface="Times New Roman"/>
                          <a:cs typeface="Arial"/>
                        </a:rPr>
                        <a:t>Calmar</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-0.8137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-0.6473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-0.6631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-0.8616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-0.6289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-0.8711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0378">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-0.9419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-0.8649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-0.8869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-0.9449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-0.9175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-0.9779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Sterling</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0.8580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0.6601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0.8122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0.9512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0.8179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0.9351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-0.8372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dirty="0">
                          <a:latin typeface="Calibri"/>
                          <a:ea typeface="Calibri"/>
                          <a:cs typeface="Arial"/>
                        </a:rPr>
                        <a:t>0.9718</a:t>
                      </a:r>
                      <a:endParaRPr lang="it-IT" sz="1100" dirty="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0.8819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0.9285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0.9853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0.9192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0.9862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-0.9664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Burke</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0.8348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0.5750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0.7482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0.8789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0.8646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0.8693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-0.7804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0.9104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0.9399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0.8133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0.8726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0.9469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0.9498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0.9687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-0.9659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0.9657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VaR</a:t>
                      </a:r>
                      <a:endParaRPr lang="it-IT" sz="1100">
                        <a:latin typeface="Calibri"/>
                        <a:ea typeface="Calibri"/>
                        <a:cs typeface="Times New Roman"/>
                      </a:endParaRPr>
                    </a:p>
                    <a:p>
                      <a:pPr algn="ctr">
                        <a:lnSpc>
                          <a:spcPts val="1000"/>
                        </a:lnSpc>
                        <a:spcAft>
                          <a:spcPts val="0"/>
                        </a:spcAft>
                      </a:pPr>
                      <a:r>
                        <a:rPr lang="it-IT" sz="1100">
                          <a:latin typeface="Calibri"/>
                          <a:ea typeface="Times New Roman"/>
                          <a:cs typeface="Arial"/>
                        </a:rPr>
                        <a:t>ratio</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0.7411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0.8140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0.6152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0.7598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0.4911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0.7563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-0.6458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0.6914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0.5592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0.8845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0.9501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0.9099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0.8593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0.7697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0.8583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-0.8440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0.8749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0.8169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CVaR</a:t>
                      </a:r>
                      <a:endParaRPr lang="it-IT" sz="1100">
                        <a:latin typeface="Calibri"/>
                        <a:ea typeface="Calibri"/>
                        <a:cs typeface="Times New Roman"/>
                      </a:endParaRPr>
                    </a:p>
                    <a:p>
                      <a:pPr algn="ctr">
                        <a:lnSpc>
                          <a:spcPts val="1000"/>
                        </a:lnSpc>
                        <a:spcAft>
                          <a:spcPts val="0"/>
                        </a:spcAft>
                      </a:pPr>
                      <a:r>
                        <a:rPr lang="it-IT" sz="1100">
                          <a:latin typeface="Calibri"/>
                          <a:ea typeface="Times New Roman"/>
                          <a:cs typeface="Arial"/>
                        </a:rPr>
                        <a:t>ratio</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0.7411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0.7324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0.5092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0.7908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0.5780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0.7872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-0.6804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0.7164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0.6086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0.9315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0.9064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0.9301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0.8706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0.9001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0.8397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0.9122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-0.8978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0.9192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0.8850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0.9574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MVaR</a:t>
                      </a:r>
                      <a:endParaRPr lang="it-IT" sz="1100">
                        <a:latin typeface="Calibri"/>
                        <a:ea typeface="Calibri"/>
                        <a:cs typeface="Times New Roman"/>
                      </a:endParaRPr>
                    </a:p>
                    <a:p>
                      <a:pPr algn="ctr">
                        <a:lnSpc>
                          <a:spcPts val="1000"/>
                        </a:lnSpc>
                        <a:spcAft>
                          <a:spcPts val="0"/>
                        </a:spcAft>
                      </a:pPr>
                      <a:r>
                        <a:rPr lang="it-IT" sz="1100">
                          <a:latin typeface="Calibri"/>
                          <a:ea typeface="Times New Roman"/>
                          <a:cs typeface="Arial"/>
                        </a:rPr>
                        <a:t>ratio</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0.4878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0.4676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0.3536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0.4869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0.3604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0.5083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-0.4884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0.4619</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0.4780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0.6330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0.6396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0.7311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0.7307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0.6801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0.7585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0.7627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0.7917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-0.7796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0.7861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0.7660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0.7195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0.7963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c>
                  <a:txBody>
                    <a:bodyPr/>
                    <a:lstStyle/>
                    <a:p>
                      <a:endParaRPr lang="it-IT" sz="1100">
                        <a:latin typeface="Calibri"/>
                        <a:ea typeface="Times New Roman"/>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r>
              <a:tr h="190640">
                <a:tc rowSpan="2">
                  <a:txBody>
                    <a:bodyPr/>
                    <a:lstStyle/>
                    <a:p>
                      <a:pPr algn="ctr">
                        <a:lnSpc>
                          <a:spcPts val="1000"/>
                        </a:lnSpc>
                        <a:spcAft>
                          <a:spcPts val="0"/>
                        </a:spcAft>
                      </a:pPr>
                      <a:r>
                        <a:rPr lang="it-IT" sz="1100">
                          <a:latin typeface="Calibri"/>
                          <a:ea typeface="Times New Roman"/>
                          <a:cs typeface="Arial"/>
                        </a:rPr>
                        <a:t>Sharpe</a:t>
                      </a:r>
                      <a:endParaRPr lang="it-IT" sz="1100">
                        <a:latin typeface="Calibri"/>
                        <a:ea typeface="Calibri"/>
                        <a:cs typeface="Times New Roman"/>
                      </a:endParaRPr>
                    </a:p>
                    <a:p>
                      <a:pPr algn="ctr">
                        <a:lnSpc>
                          <a:spcPts val="1000"/>
                        </a:lnSpc>
                        <a:spcAft>
                          <a:spcPts val="0"/>
                        </a:spcAft>
                      </a:pPr>
                      <a:r>
                        <a:rPr lang="it-IT" sz="1100">
                          <a:latin typeface="Calibri"/>
                          <a:ea typeface="Times New Roman"/>
                          <a:cs typeface="Arial"/>
                        </a:rPr>
                        <a:t>Omega</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Arial"/>
                        </a:rPr>
                        <a:t>H</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0.8387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0.9622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0.7783</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0.7521</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0.4226</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0.7557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-0.6155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0.6652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0.5622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0.8137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0.7107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0.4324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it-IT" sz="1050">
                          <a:latin typeface="Calibri"/>
                          <a:ea typeface="Calibri"/>
                          <a:cs typeface="Arial"/>
                        </a:rPr>
                        <a:t>1.0000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40">
                <a:tc vMerge="1">
                  <a:txBody>
                    <a:bodyPr/>
                    <a:lstStyle/>
                    <a:p>
                      <a:endParaRPr lang="it-IT"/>
                    </a:p>
                  </a:txBody>
                  <a:tcPr/>
                </a:tc>
                <a:tc>
                  <a:txBody>
                    <a:bodyPr/>
                    <a:lstStyle/>
                    <a:p>
                      <a:pPr algn="ctr">
                        <a:lnSpc>
                          <a:spcPct val="115000"/>
                        </a:lnSpc>
                        <a:spcAft>
                          <a:spcPts val="0"/>
                        </a:spcAft>
                      </a:pPr>
                      <a:r>
                        <a:rPr lang="it-IT" sz="1100">
                          <a:latin typeface="Calibri"/>
                          <a:ea typeface="Calibri"/>
                          <a:cs typeface="Arial"/>
                        </a:rPr>
                        <a:t>L</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0.9427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0.9090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0.9862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0.9292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0.8077</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0.9008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-0.8770</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0.9162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0.8538</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0.9065</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0.8632</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050">
                          <a:latin typeface="Calibri"/>
                          <a:ea typeface="Calibri"/>
                          <a:cs typeface="Arial"/>
                        </a:rPr>
                        <a:t>0.6574</a:t>
                      </a:r>
                      <a:endParaRPr lang="it-IT" sz="1100">
                        <a:latin typeface="Calibri"/>
                        <a:ea typeface="Calibri"/>
                        <a:cs typeface="Times New Roman"/>
                      </a:endParaRPr>
                    </a:p>
                  </a:txBody>
                  <a:tcPr marL="20290" marR="20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it-IT"/>
                    </a:p>
                  </a:txBody>
                  <a:tcPr/>
                </a:tc>
              </a:tr>
              <a:tr h="181975">
                <a:tc gridSpan="15">
                  <a:txBody>
                    <a:bodyPr/>
                    <a:lstStyle/>
                    <a:p>
                      <a:pPr>
                        <a:lnSpc>
                          <a:spcPct val="115000"/>
                        </a:lnSpc>
                        <a:spcAft>
                          <a:spcPts val="1000"/>
                        </a:spcAft>
                      </a:pPr>
                      <a:r>
                        <a:rPr lang="en-US" sz="1050" dirty="0">
                          <a:latin typeface="Calibri"/>
                          <a:ea typeface="Times New Roman"/>
                          <a:cs typeface="Arial"/>
                        </a:rPr>
                        <a:t>Note:         H = Funds with volume at least equal to the mean value             L = funds with volume lower than the mean value</a:t>
                      </a:r>
                      <a:endParaRPr lang="it-IT" sz="1100" dirty="0">
                        <a:latin typeface="Calibri"/>
                        <a:ea typeface="Calibri"/>
                        <a:cs typeface="Times New Roman"/>
                      </a:endParaRPr>
                    </a:p>
                  </a:txBody>
                  <a:tcPr marL="20290" marR="20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
        <p:nvSpPr>
          <p:cNvPr id="14" name="Rettangolo 13"/>
          <p:cNvSpPr/>
          <p:nvPr/>
        </p:nvSpPr>
        <p:spPr>
          <a:xfrm>
            <a:off x="5435600" y="1916113"/>
            <a:ext cx="3168650" cy="1368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err="1"/>
              <a:t>Funds</a:t>
            </a:r>
            <a:r>
              <a:rPr lang="it-IT" dirty="0"/>
              <a:t> </a:t>
            </a:r>
            <a:r>
              <a:rPr lang="it-IT" dirty="0" err="1"/>
              <a:t>less</a:t>
            </a:r>
            <a:r>
              <a:rPr lang="it-IT" dirty="0"/>
              <a:t> </a:t>
            </a:r>
            <a:r>
              <a:rPr lang="it-IT" dirty="0" err="1"/>
              <a:t>traded</a:t>
            </a:r>
            <a:r>
              <a:rPr lang="it-IT" dirty="0"/>
              <a:t> are </a:t>
            </a:r>
            <a:r>
              <a:rPr lang="it-IT" dirty="0" err="1"/>
              <a:t>frequently</a:t>
            </a:r>
            <a:r>
              <a:rPr lang="it-IT" dirty="0"/>
              <a:t> </a:t>
            </a:r>
            <a:r>
              <a:rPr lang="it-IT" dirty="0" err="1"/>
              <a:t>characterized</a:t>
            </a:r>
            <a:r>
              <a:rPr lang="it-IT" dirty="0"/>
              <a:t> </a:t>
            </a:r>
            <a:r>
              <a:rPr lang="it-IT" dirty="0" err="1"/>
              <a:t>by</a:t>
            </a:r>
            <a:r>
              <a:rPr lang="it-IT" dirty="0"/>
              <a:t> </a:t>
            </a:r>
            <a:r>
              <a:rPr lang="it-IT" dirty="0" err="1"/>
              <a:t>less</a:t>
            </a:r>
            <a:r>
              <a:rPr lang="it-IT" dirty="0"/>
              <a:t> </a:t>
            </a:r>
            <a:r>
              <a:rPr lang="it-IT" dirty="0" err="1"/>
              <a:t>coherence</a:t>
            </a:r>
            <a:r>
              <a:rPr lang="it-IT" dirty="0"/>
              <a:t> of </a:t>
            </a:r>
            <a:r>
              <a:rPr lang="it-IT" dirty="0" err="1"/>
              <a:t>rankings</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579"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results (5/6)</a:t>
            </a:r>
          </a:p>
        </p:txBody>
      </p:sp>
      <p:sp>
        <p:nvSpPr>
          <p:cNvPr id="24580" name="Text Box 3"/>
          <p:cNvSpPr txBox="1">
            <a:spLocks noChangeArrowheads="1"/>
          </p:cNvSpPr>
          <p:nvPr/>
        </p:nvSpPr>
        <p:spPr bwMode="auto">
          <a:xfrm>
            <a:off x="388938" y="1054100"/>
            <a:ext cx="8353425" cy="430213"/>
          </a:xfrm>
          <a:prstGeom prst="rect">
            <a:avLst/>
          </a:prstGeom>
          <a:noFill/>
          <a:ln w="9525">
            <a:noFill/>
            <a:miter lim="800000"/>
            <a:headEnd/>
            <a:tailEnd/>
          </a:ln>
        </p:spPr>
        <p:txBody>
          <a:bodyPr>
            <a:spAutoFit/>
          </a:bodyPr>
          <a:lstStyle/>
          <a:p>
            <a:pPr marL="357188" indent="-357188" algn="ctr"/>
            <a:r>
              <a:rPr lang="en-US" sz="2200" b="1" i="1"/>
              <a:t>Persistence analysis</a:t>
            </a:r>
          </a:p>
        </p:txBody>
      </p:sp>
      <p:sp>
        <p:nvSpPr>
          <p:cNvPr id="2458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458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4583"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4584"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4585"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4586"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graphicFrame>
        <p:nvGraphicFramePr>
          <p:cNvPr id="13" name="Tabella 12"/>
          <p:cNvGraphicFramePr>
            <a:graphicFrameLocks noGrp="1"/>
          </p:cNvGraphicFramePr>
          <p:nvPr/>
        </p:nvGraphicFramePr>
        <p:xfrm>
          <a:off x="250825" y="1412867"/>
          <a:ext cx="8677275" cy="4536412"/>
        </p:xfrm>
        <a:graphic>
          <a:graphicData uri="http://schemas.openxmlformats.org/drawingml/2006/table">
            <a:tbl>
              <a:tblPr/>
              <a:tblGrid>
                <a:gridCol w="1071563"/>
                <a:gridCol w="801687"/>
                <a:gridCol w="882650"/>
                <a:gridCol w="819150"/>
                <a:gridCol w="893763"/>
                <a:gridCol w="893762"/>
                <a:gridCol w="820738"/>
                <a:gridCol w="819150"/>
                <a:gridCol w="893762"/>
                <a:gridCol w="781050"/>
              </a:tblGrid>
              <a:tr h="244561">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Time</a:t>
                      </a: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it-IT"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horizon</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2001 - 2002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2002 - 2003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2003 - 2004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2004 - 2005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2005 - 2006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2006 - 2007</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2007 -2008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2008 -2009</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Sharpe</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19</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2234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ROPS</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13</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ROAS</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7</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Sortino</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Kappa</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(n=3)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7</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16</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7</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34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Kappa</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(n=4)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19</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23444">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69859">
                <a:tc gridSpan="10">
                  <a:txBody>
                    <a:bodyPr/>
                    <a:lstStyle/>
                    <a:p>
                      <a:pPr marL="0" marR="0" lvl="0" indent="0" algn="just" defTabSz="914400" rtl="0" eaLnBrk="1" fontAlgn="base" latinLnBrk="0" hangingPunct="1">
                        <a:lnSpc>
                          <a:spcPts val="1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Notes: Funds are classified on the basis of the leverage and the volume identifying as high leverage the funds with leverage at least equal to the mean value and as low volume the funds with a volume of trade lower respect to the mean</a:t>
                      </a:r>
                      <a:endPar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603"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results (6/6)</a:t>
            </a:r>
          </a:p>
        </p:txBody>
      </p:sp>
      <p:sp>
        <p:nvSpPr>
          <p:cNvPr id="25604" name="Text Box 3"/>
          <p:cNvSpPr txBox="1">
            <a:spLocks noChangeArrowheads="1"/>
          </p:cNvSpPr>
          <p:nvPr/>
        </p:nvSpPr>
        <p:spPr bwMode="auto">
          <a:xfrm>
            <a:off x="388938" y="1054100"/>
            <a:ext cx="8353425" cy="430213"/>
          </a:xfrm>
          <a:prstGeom prst="rect">
            <a:avLst/>
          </a:prstGeom>
          <a:noFill/>
          <a:ln w="9525">
            <a:noFill/>
            <a:miter lim="800000"/>
            <a:headEnd/>
            <a:tailEnd/>
          </a:ln>
        </p:spPr>
        <p:txBody>
          <a:bodyPr>
            <a:spAutoFit/>
          </a:bodyPr>
          <a:lstStyle/>
          <a:p>
            <a:pPr marL="357188" indent="-357188" algn="ctr"/>
            <a:r>
              <a:rPr lang="en-US" sz="2200" b="1" i="1"/>
              <a:t>Persistence analysis</a:t>
            </a:r>
          </a:p>
        </p:txBody>
      </p:sp>
      <p:sp>
        <p:nvSpPr>
          <p:cNvPr id="2560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560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5607"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5608"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5609"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sp>
        <p:nvSpPr>
          <p:cNvPr id="25610"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graphicFrame>
        <p:nvGraphicFramePr>
          <p:cNvPr id="13" name="Tabella 12"/>
          <p:cNvGraphicFramePr>
            <a:graphicFrameLocks noGrp="1"/>
          </p:cNvGraphicFramePr>
          <p:nvPr/>
        </p:nvGraphicFramePr>
        <p:xfrm>
          <a:off x="250825" y="1484313"/>
          <a:ext cx="8677275" cy="4900740"/>
        </p:xfrm>
        <a:graphic>
          <a:graphicData uri="http://schemas.openxmlformats.org/drawingml/2006/table">
            <a:tbl>
              <a:tblPr/>
              <a:tblGrid>
                <a:gridCol w="1071563"/>
                <a:gridCol w="865187"/>
                <a:gridCol w="819150"/>
                <a:gridCol w="819150"/>
                <a:gridCol w="893763"/>
                <a:gridCol w="893762"/>
                <a:gridCol w="820738"/>
                <a:gridCol w="819150"/>
                <a:gridCol w="893762"/>
                <a:gridCol w="781050"/>
              </a:tblGrid>
              <a:tr h="230188">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Time</a:t>
                      </a: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it-IT" sz="12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horizon</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2001 - 2002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2002 - 2003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2003 - 2004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2004 - 2005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2005 - 2006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2006 - 2007</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2007 -2008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2008 -2009</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Calmar</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Sterling</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Burke</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17</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7</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VaR Ratio</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13</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CVaR ratio</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MVaR ratio</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Sharpe Omega</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Overall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8</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6</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9</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13</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HL</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2</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11</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10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7000">
                <a:tc vMerge="1">
                  <a:txBody>
                    <a:bodyPr/>
                    <a:lstStyle/>
                    <a:p>
                      <a:endParaRPr lang="it-IT"/>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LV</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0</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5</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4</a:t>
                      </a:r>
                      <a:endParaRPr kumimoji="0" lang="it-IT"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30188">
                <a:tc gridSpan="10">
                  <a:txBody>
                    <a:bodyPr/>
                    <a:lstStyle/>
                    <a:p>
                      <a:pPr marL="0" marR="0" lvl="0" indent="0" algn="just" defTabSz="914400" rtl="0" eaLnBrk="1" fontAlgn="base" latinLnBrk="0" hangingPunct="1">
                        <a:lnSpc>
                          <a:spcPts val="1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Notes: Funds are classified on the basis of the leverage and the volume identifying as high leverage the funds with leverage at least equal to the mean value and as low volume the funds with a volume of trade lower respect to the mean</a:t>
                      </a:r>
                      <a:endParaRPr kumimoji="0" lang="it-IT"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26705" marR="267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a:spLocks noChangeArrowheads="1"/>
          </p:cNvSpPr>
          <p:nvPr/>
        </p:nvSpPr>
        <p:spPr bwMode="auto">
          <a:xfrm>
            <a:off x="857250" y="4357688"/>
            <a:ext cx="7715250" cy="571500"/>
          </a:xfrm>
          <a:prstGeom prst="rect">
            <a:avLst/>
          </a:prstGeom>
          <a:solidFill>
            <a:schemeClr val="tx2">
              <a:lumMod val="60000"/>
              <a:lumOff val="40000"/>
              <a:alpha val="20000"/>
            </a:schemeClr>
          </a:solidFill>
          <a:ln w="9525" algn="ctr">
            <a:solidFill>
              <a:schemeClr val="tx1"/>
            </a:solidFill>
            <a:round/>
            <a:headEnd/>
            <a:tailEnd/>
          </a:ln>
        </p:spPr>
        <p:txBody>
          <a:bodyPr/>
          <a:lstStyle/>
          <a:p>
            <a:pPr>
              <a:defRPr/>
            </a:pPr>
            <a:endParaRPr lang="it-IT" b="1"/>
          </a:p>
        </p:txBody>
      </p:sp>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628" name="Text Box 4"/>
          <p:cNvSpPr txBox="1">
            <a:spLocks noChangeArrowheads="1"/>
          </p:cNvSpPr>
          <p:nvPr/>
        </p:nvSpPr>
        <p:spPr bwMode="auto">
          <a:xfrm>
            <a:off x="388938" y="227013"/>
            <a:ext cx="777716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Index</a:t>
            </a:r>
          </a:p>
        </p:txBody>
      </p:sp>
      <p:sp>
        <p:nvSpPr>
          <p:cNvPr id="26629" name="Text Box 6"/>
          <p:cNvSpPr txBox="1">
            <a:spLocks noChangeArrowheads="1"/>
          </p:cNvSpPr>
          <p:nvPr/>
        </p:nvSpPr>
        <p:spPr bwMode="auto">
          <a:xfrm>
            <a:off x="1600200" y="1500188"/>
            <a:ext cx="6757988" cy="3386137"/>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US" sz="2200">
                <a:cs typeface="Arial" charset="0"/>
              </a:rPr>
              <a:t>Introduction</a:t>
            </a:r>
          </a:p>
          <a:p>
            <a:pPr marL="363538" indent="-363538">
              <a:spcBef>
                <a:spcPct val="50000"/>
              </a:spcBef>
              <a:buFont typeface="Wingdings" pitchFamily="2" charset="2"/>
              <a:buChar char="Ø"/>
            </a:pPr>
            <a:r>
              <a:rPr lang="en-US" sz="2200">
                <a:cs typeface="Arial" charset="0"/>
              </a:rPr>
              <a:t>Literature review</a:t>
            </a:r>
          </a:p>
          <a:p>
            <a:pPr marL="363538" indent="-363538">
              <a:spcBef>
                <a:spcPct val="50000"/>
              </a:spcBef>
              <a:buFont typeface="Wingdings" pitchFamily="2" charset="2"/>
              <a:buChar char="Ø"/>
            </a:pPr>
            <a:r>
              <a:rPr lang="en-US" sz="2200">
                <a:cs typeface="Arial" charset="0"/>
              </a:rPr>
              <a:t>Empirical analysis:</a:t>
            </a:r>
          </a:p>
          <a:p>
            <a:pPr marL="820738" lvl="1" indent="-363538">
              <a:spcBef>
                <a:spcPct val="50000"/>
              </a:spcBef>
              <a:buFont typeface="Wingdings" pitchFamily="2" charset="2"/>
              <a:buChar char="§"/>
            </a:pPr>
            <a:r>
              <a:rPr lang="en-US" sz="2000" i="1">
                <a:cs typeface="Arial" charset="0"/>
              </a:rPr>
              <a:t>Sample</a:t>
            </a:r>
          </a:p>
          <a:p>
            <a:pPr marL="820738" lvl="1" indent="-363538">
              <a:spcBef>
                <a:spcPct val="50000"/>
              </a:spcBef>
              <a:buFont typeface="Wingdings" pitchFamily="2" charset="2"/>
              <a:buChar char="§"/>
            </a:pPr>
            <a:r>
              <a:rPr lang="en-US" sz="2000" i="1">
                <a:cs typeface="Arial" charset="0"/>
              </a:rPr>
              <a:t>Methodology</a:t>
            </a:r>
          </a:p>
          <a:p>
            <a:pPr marL="820738" lvl="1" indent="-363538">
              <a:spcBef>
                <a:spcPct val="50000"/>
              </a:spcBef>
              <a:buFont typeface="Wingdings" pitchFamily="2" charset="2"/>
              <a:buChar char="§"/>
            </a:pPr>
            <a:r>
              <a:rPr lang="en-US" sz="2000" i="1">
                <a:cs typeface="Arial" charset="0"/>
              </a:rPr>
              <a:t>Results</a:t>
            </a:r>
          </a:p>
          <a:p>
            <a:pPr marL="363538" indent="-363538">
              <a:spcBef>
                <a:spcPct val="50000"/>
              </a:spcBef>
              <a:buFont typeface="Wingdings" pitchFamily="2" charset="2"/>
              <a:buChar char="Ø"/>
            </a:pPr>
            <a:r>
              <a:rPr lang="en-US" sz="2200">
                <a:cs typeface="Arial" charset="0"/>
              </a:rPr>
              <a:t>Conclusions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651" name="Text Box 3"/>
          <p:cNvSpPr txBox="1">
            <a:spLocks noChangeArrowheads="1"/>
          </p:cNvSpPr>
          <p:nvPr/>
        </p:nvSpPr>
        <p:spPr bwMode="auto">
          <a:xfrm>
            <a:off x="388938" y="1412875"/>
            <a:ext cx="8353425" cy="4894263"/>
          </a:xfrm>
          <a:prstGeom prst="rect">
            <a:avLst/>
          </a:prstGeom>
          <a:noFill/>
          <a:ln w="9525">
            <a:noFill/>
            <a:miter lim="800000"/>
            <a:headEnd/>
            <a:tailEnd/>
          </a:ln>
        </p:spPr>
        <p:txBody>
          <a:bodyPr>
            <a:spAutoFit/>
          </a:bodyPr>
          <a:lstStyle/>
          <a:p>
            <a:pPr algn="just">
              <a:buFont typeface="Arial" charset="0"/>
              <a:buChar char="•"/>
            </a:pPr>
            <a:r>
              <a:rPr lang="en-US" sz="2400"/>
              <a:t> The choice of risk measures more complete respect to the standard deviation affects not only the yearly ranking position of each fund but also the variability of rankings over time. Measures constructed on distribution of losses, on the maximum drawdown and looking also at the asymmetry of returns allow to achieve the highest level of raking persistence over time.</a:t>
            </a:r>
          </a:p>
          <a:p>
            <a:pPr algn="just">
              <a:buFont typeface="Arial" charset="0"/>
              <a:buChar char="•"/>
            </a:pPr>
            <a:r>
              <a:rPr lang="en-US" sz="2400"/>
              <a:t> Especially for less traded funds and/or highly leveraged ones, approaches normally adopted for analyzing the asset management industry had so to be revised in order to consider the specific characteristics of the real estate investment that do not allow to simplify the performance analysis assuming the normality of returns distribution.</a:t>
            </a:r>
            <a:endParaRPr lang="it-IT" sz="2400"/>
          </a:p>
        </p:txBody>
      </p:sp>
      <p:sp>
        <p:nvSpPr>
          <p:cNvPr id="27652"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Conclusions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291" name="Text Box 6"/>
          <p:cNvSpPr txBox="1">
            <a:spLocks noChangeArrowheads="1"/>
          </p:cNvSpPr>
          <p:nvPr/>
        </p:nvSpPr>
        <p:spPr bwMode="auto">
          <a:xfrm>
            <a:off x="1600200" y="1500188"/>
            <a:ext cx="6757988" cy="3386137"/>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US" sz="2200">
                <a:cs typeface="Arial" charset="0"/>
              </a:rPr>
              <a:t>Introduction</a:t>
            </a:r>
          </a:p>
          <a:p>
            <a:pPr marL="363538" indent="-363538">
              <a:spcBef>
                <a:spcPct val="50000"/>
              </a:spcBef>
              <a:buFont typeface="Wingdings" pitchFamily="2" charset="2"/>
              <a:buChar char="Ø"/>
            </a:pPr>
            <a:r>
              <a:rPr lang="en-US" sz="2200">
                <a:cs typeface="Arial" charset="0"/>
              </a:rPr>
              <a:t>Literature review</a:t>
            </a:r>
          </a:p>
          <a:p>
            <a:pPr marL="363538" indent="-363538">
              <a:spcBef>
                <a:spcPct val="50000"/>
              </a:spcBef>
              <a:buFont typeface="Wingdings" pitchFamily="2" charset="2"/>
              <a:buChar char="Ø"/>
            </a:pPr>
            <a:r>
              <a:rPr lang="en-US" sz="2200">
                <a:cs typeface="Arial" charset="0"/>
              </a:rPr>
              <a:t>Empirical analysis:</a:t>
            </a:r>
          </a:p>
          <a:p>
            <a:pPr marL="820738" lvl="1" indent="-363538">
              <a:spcBef>
                <a:spcPct val="50000"/>
              </a:spcBef>
              <a:buFont typeface="Wingdings" pitchFamily="2" charset="2"/>
              <a:buChar char="§"/>
            </a:pPr>
            <a:r>
              <a:rPr lang="en-US" sz="2000" i="1">
                <a:cs typeface="Arial" charset="0"/>
              </a:rPr>
              <a:t>Sample</a:t>
            </a:r>
          </a:p>
          <a:p>
            <a:pPr marL="820738" lvl="1" indent="-363538">
              <a:spcBef>
                <a:spcPct val="50000"/>
              </a:spcBef>
              <a:buFont typeface="Wingdings" pitchFamily="2" charset="2"/>
              <a:buChar char="§"/>
            </a:pPr>
            <a:r>
              <a:rPr lang="en-US" sz="2000" i="1">
                <a:cs typeface="Arial" charset="0"/>
              </a:rPr>
              <a:t>Methodology</a:t>
            </a:r>
          </a:p>
          <a:p>
            <a:pPr marL="820738" lvl="1" indent="-363538">
              <a:spcBef>
                <a:spcPct val="50000"/>
              </a:spcBef>
              <a:buFont typeface="Wingdings" pitchFamily="2" charset="2"/>
              <a:buChar char="§"/>
            </a:pPr>
            <a:r>
              <a:rPr lang="en-US" sz="2000" i="1">
                <a:cs typeface="Arial" charset="0"/>
              </a:rPr>
              <a:t>Results</a:t>
            </a:r>
          </a:p>
          <a:p>
            <a:pPr marL="363538" indent="-363538">
              <a:spcBef>
                <a:spcPct val="50000"/>
              </a:spcBef>
              <a:buFont typeface="Wingdings" pitchFamily="2" charset="2"/>
              <a:buChar char="Ø"/>
            </a:pPr>
            <a:r>
              <a:rPr lang="en-US" sz="2200">
                <a:cs typeface="Arial" charset="0"/>
              </a:rPr>
              <a:t>Conclusions</a:t>
            </a:r>
          </a:p>
        </p:txBody>
      </p:sp>
      <p:sp>
        <p:nvSpPr>
          <p:cNvPr id="12292" name="Text Box 4"/>
          <p:cNvSpPr txBox="1">
            <a:spLocks noChangeArrowheads="1"/>
          </p:cNvSpPr>
          <p:nvPr/>
        </p:nvSpPr>
        <p:spPr bwMode="auto">
          <a:xfrm>
            <a:off x="388938" y="227013"/>
            <a:ext cx="777716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Index</a:t>
            </a:r>
          </a:p>
        </p:txBody>
      </p:sp>
      <p:sp>
        <p:nvSpPr>
          <p:cNvPr id="7" name="Rettangolo 6"/>
          <p:cNvSpPr>
            <a:spLocks noChangeArrowheads="1"/>
          </p:cNvSpPr>
          <p:nvPr/>
        </p:nvSpPr>
        <p:spPr bwMode="auto">
          <a:xfrm>
            <a:off x="857250" y="1428750"/>
            <a:ext cx="7715250" cy="571500"/>
          </a:xfrm>
          <a:prstGeom prst="rect">
            <a:avLst/>
          </a:prstGeom>
          <a:solidFill>
            <a:schemeClr val="tx2">
              <a:lumMod val="60000"/>
              <a:lumOff val="40000"/>
              <a:alpha val="20000"/>
            </a:schemeClr>
          </a:solidFill>
          <a:ln w="9525" algn="ctr">
            <a:solidFill>
              <a:schemeClr val="tx1"/>
            </a:solidFill>
            <a:round/>
            <a:headEnd/>
            <a:tailEnd/>
          </a:ln>
        </p:spPr>
        <p:txBody>
          <a:bodyPr/>
          <a:lstStyle/>
          <a:p>
            <a:pPr>
              <a:defRPr/>
            </a:pPr>
            <a:endParaRPr lang="it-IT"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675" name="Text Box 3"/>
          <p:cNvSpPr txBox="1">
            <a:spLocks noChangeArrowheads="1"/>
          </p:cNvSpPr>
          <p:nvPr/>
        </p:nvSpPr>
        <p:spPr bwMode="auto">
          <a:xfrm>
            <a:off x="388938" y="1574800"/>
            <a:ext cx="8353425" cy="3816350"/>
          </a:xfrm>
          <a:prstGeom prst="rect">
            <a:avLst/>
          </a:prstGeom>
          <a:noFill/>
          <a:ln w="9525">
            <a:noFill/>
            <a:miter lim="800000"/>
            <a:headEnd/>
            <a:tailEnd/>
          </a:ln>
        </p:spPr>
        <p:txBody>
          <a:bodyPr>
            <a:spAutoFit/>
          </a:bodyPr>
          <a:lstStyle/>
          <a:p>
            <a:pPr marL="357188" indent="-357188" algn="just"/>
            <a:endParaRPr lang="en-US" sz="2200" i="1"/>
          </a:p>
          <a:p>
            <a:pPr marL="357188" indent="-357188" algn="just"/>
            <a:endParaRPr lang="en-US" sz="2200" i="1"/>
          </a:p>
          <a:p>
            <a:pPr marL="357188" indent="-357188" algn="just"/>
            <a:r>
              <a:rPr lang="en-US" sz="2200" i="1"/>
              <a:t>Claudio Giannotti</a:t>
            </a:r>
          </a:p>
          <a:p>
            <a:pPr marL="357188" indent="-357188" algn="just"/>
            <a:r>
              <a:rPr lang="en-US" sz="2200"/>
              <a:t>University of LUM Casamassima</a:t>
            </a:r>
          </a:p>
          <a:p>
            <a:pPr marL="357188" indent="-357188" algn="just"/>
            <a:r>
              <a:rPr lang="en-US" sz="2200"/>
              <a:t>e-mail: </a:t>
            </a:r>
            <a:r>
              <a:rPr lang="en-US" sz="2200">
                <a:hlinkClick r:id="rId2"/>
              </a:rPr>
              <a:t>giannotti@lum.it</a:t>
            </a:r>
            <a:endParaRPr lang="en-US" sz="2200"/>
          </a:p>
          <a:p>
            <a:pPr marL="357188" indent="-357188" algn="just"/>
            <a:endParaRPr lang="en-US" sz="2200"/>
          </a:p>
          <a:p>
            <a:pPr marL="357188" indent="-357188" algn="just"/>
            <a:endParaRPr lang="en-US" sz="2200"/>
          </a:p>
          <a:p>
            <a:pPr marL="357188" indent="-357188" algn="just"/>
            <a:r>
              <a:rPr lang="en-US" sz="2200"/>
              <a:t>Gianluca Mattarocci</a:t>
            </a:r>
          </a:p>
          <a:p>
            <a:pPr marL="357188" indent="-357188" algn="just"/>
            <a:r>
              <a:rPr lang="en-US" sz="2200"/>
              <a:t>University of Rome Tor Vergata</a:t>
            </a:r>
          </a:p>
          <a:p>
            <a:pPr marL="357188" indent="-357188" algn="just"/>
            <a:r>
              <a:rPr lang="en-US" sz="2200"/>
              <a:t>e-mail: </a:t>
            </a:r>
            <a:r>
              <a:rPr lang="en-US" sz="2200">
                <a:hlinkClick r:id="rId3"/>
              </a:rPr>
              <a:t>gianluca.mattarocci@uniroma2.it</a:t>
            </a:r>
            <a:endParaRPr lang="en-US" sz="2200"/>
          </a:p>
          <a:p>
            <a:pPr marL="357188" indent="-357188" algn="just"/>
            <a:endParaRPr lang="en-US" sz="2200"/>
          </a:p>
        </p:txBody>
      </p:sp>
      <p:sp>
        <p:nvSpPr>
          <p:cNvPr id="28676"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Contact information</a:t>
            </a:r>
          </a:p>
        </p:txBody>
      </p:sp>
      <p:pic>
        <p:nvPicPr>
          <p:cNvPr id="6" name="Immagine 5" descr="bird_flying_with_letter_hg_clr.gif"/>
          <p:cNvPicPr>
            <a:picLocks noChangeAspect="1"/>
          </p:cNvPicPr>
          <p:nvPr/>
        </p:nvPicPr>
        <p:blipFill>
          <a:blip r:embed="rId4" cstate="print"/>
          <a:srcRect/>
          <a:stretch>
            <a:fillRect/>
          </a:stretch>
        </p:blipFill>
        <p:spPr bwMode="auto">
          <a:xfrm>
            <a:off x="4394199" y="620688"/>
            <a:ext cx="4786313" cy="478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315" name="Text Box 4"/>
          <p:cNvSpPr txBox="1">
            <a:spLocks noChangeArrowheads="1"/>
          </p:cNvSpPr>
          <p:nvPr/>
        </p:nvSpPr>
        <p:spPr bwMode="auto">
          <a:xfrm>
            <a:off x="388938" y="227013"/>
            <a:ext cx="777716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Introduction (1/2)</a:t>
            </a:r>
          </a:p>
        </p:txBody>
      </p:sp>
      <p:sp>
        <p:nvSpPr>
          <p:cNvPr id="13316" name="Text Box 3"/>
          <p:cNvSpPr txBox="1">
            <a:spLocks noChangeArrowheads="1"/>
          </p:cNvSpPr>
          <p:nvPr/>
        </p:nvSpPr>
        <p:spPr bwMode="auto">
          <a:xfrm>
            <a:off x="388938" y="1143000"/>
            <a:ext cx="8353425" cy="4894263"/>
          </a:xfrm>
          <a:prstGeom prst="rect">
            <a:avLst/>
          </a:prstGeom>
          <a:noFill/>
          <a:ln w="9525">
            <a:noFill/>
            <a:miter lim="800000"/>
            <a:headEnd/>
            <a:tailEnd/>
          </a:ln>
        </p:spPr>
        <p:txBody>
          <a:bodyPr>
            <a:spAutoFit/>
          </a:bodyPr>
          <a:lstStyle/>
          <a:p>
            <a:pPr marL="357188" indent="-357188" algn="just">
              <a:buFont typeface="Wingdings" pitchFamily="2" charset="2"/>
              <a:buChar char="§"/>
            </a:pPr>
            <a:r>
              <a:rPr lang="en-US" sz="2400"/>
              <a:t>In the asset management industry, the </a:t>
            </a:r>
            <a:r>
              <a:rPr lang="en-US" sz="2400" u="sng"/>
              <a:t>Risk Adjusted Performance (hereinafter RAP)</a:t>
            </a:r>
            <a:r>
              <a:rPr lang="en-US" sz="2400"/>
              <a:t> measures are the more well known instruments used in order to give advice about the quality of an investment (Cucurachi, 1999). The more widespread measures assumes the hypothesis of normality of returns and provide a judgment of the quality of the investment as a ratio between a return and a risk index.</a:t>
            </a:r>
          </a:p>
          <a:p>
            <a:pPr marL="357188" indent="-357188" algn="just">
              <a:buFont typeface="Wingdings" pitchFamily="2" charset="2"/>
              <a:buChar char="§"/>
            </a:pPr>
            <a:r>
              <a:rPr lang="en-US" sz="2400"/>
              <a:t>Empirical analysis proposed in literature about the real estate investment vehicle performance demonstrate that the return distribution is </a:t>
            </a:r>
            <a:r>
              <a:rPr lang="en-US" sz="2400" u="sng"/>
              <a:t>asymmetric</a:t>
            </a:r>
            <a:r>
              <a:rPr lang="en-US" sz="2400"/>
              <a:t> (Hutson and Stevenson, 2008) and is significantly </a:t>
            </a:r>
            <a:r>
              <a:rPr lang="en-US" sz="2400" u="sng"/>
              <a:t>skewned</a:t>
            </a:r>
            <a:r>
              <a:rPr lang="en-US" sz="2400"/>
              <a:t> (Lizieri et al. 2007). </a:t>
            </a:r>
            <a:endParaRPr lang="en-US" sz="2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339" name="Text Box 4"/>
          <p:cNvSpPr txBox="1">
            <a:spLocks noChangeArrowheads="1"/>
          </p:cNvSpPr>
          <p:nvPr/>
        </p:nvSpPr>
        <p:spPr bwMode="auto">
          <a:xfrm>
            <a:off x="388938" y="227013"/>
            <a:ext cx="777716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Introduction (2/2)</a:t>
            </a:r>
          </a:p>
        </p:txBody>
      </p:sp>
      <p:sp>
        <p:nvSpPr>
          <p:cNvPr id="14340" name="Text Box 3"/>
          <p:cNvSpPr txBox="1">
            <a:spLocks noChangeArrowheads="1"/>
          </p:cNvSpPr>
          <p:nvPr/>
        </p:nvSpPr>
        <p:spPr bwMode="auto">
          <a:xfrm>
            <a:off x="388938" y="1143000"/>
            <a:ext cx="8353425" cy="4154488"/>
          </a:xfrm>
          <a:prstGeom prst="rect">
            <a:avLst/>
          </a:prstGeom>
          <a:noFill/>
          <a:ln w="9525">
            <a:noFill/>
            <a:miter lim="800000"/>
            <a:headEnd/>
            <a:tailEnd/>
          </a:ln>
        </p:spPr>
        <p:txBody>
          <a:bodyPr>
            <a:spAutoFit/>
          </a:bodyPr>
          <a:lstStyle/>
          <a:p>
            <a:pPr marL="357188" indent="-357188" algn="just"/>
            <a:r>
              <a:rPr lang="en-US" sz="2400" dirty="0"/>
              <a:t>Research questions</a:t>
            </a:r>
          </a:p>
          <a:p>
            <a:pPr marL="357188" indent="-357188" algn="just"/>
            <a:endParaRPr lang="en-US" sz="2400" dirty="0"/>
          </a:p>
          <a:p>
            <a:pPr marL="357188" indent="-357188" algn="just">
              <a:buFontTx/>
              <a:buChar char="-"/>
            </a:pPr>
            <a:r>
              <a:rPr lang="en-US" sz="2400" dirty="0" smtClean="0"/>
              <a:t>Does </a:t>
            </a:r>
            <a:r>
              <a:rPr lang="en-US" sz="2400" dirty="0"/>
              <a:t>the normality hypothesis fit for the Italian real estate funds’?</a:t>
            </a:r>
          </a:p>
          <a:p>
            <a:pPr marL="357188" indent="-357188" algn="just">
              <a:buFontTx/>
              <a:buChar char="-"/>
            </a:pPr>
            <a:endParaRPr lang="en-US" sz="2400" dirty="0"/>
          </a:p>
          <a:p>
            <a:pPr marL="357188" indent="-357188" algn="just">
              <a:buFontTx/>
              <a:buChar char="-"/>
            </a:pPr>
            <a:r>
              <a:rPr lang="en-US" sz="2400" dirty="0"/>
              <a:t>Is there any difference in the ranking constructed using RAP measures that assume the normality of returns and those that do not consider this simplified assumption?</a:t>
            </a:r>
          </a:p>
          <a:p>
            <a:pPr marL="357188" indent="-357188" algn="just">
              <a:buFontTx/>
              <a:buChar char="-"/>
            </a:pPr>
            <a:endParaRPr lang="en-US" sz="2400" dirty="0"/>
          </a:p>
          <a:p>
            <a:pPr marL="357188" indent="-357188" algn="just">
              <a:buFontTx/>
              <a:buChar char="-"/>
            </a:pPr>
            <a:r>
              <a:rPr lang="en-US" sz="2400" dirty="0"/>
              <a:t>Is there any relationship between leverage or volume and the fitness of the RAP measures?</a:t>
            </a: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363" name="Text Box 4"/>
          <p:cNvSpPr txBox="1">
            <a:spLocks noChangeArrowheads="1"/>
          </p:cNvSpPr>
          <p:nvPr/>
        </p:nvSpPr>
        <p:spPr bwMode="auto">
          <a:xfrm>
            <a:off x="388938" y="227013"/>
            <a:ext cx="777716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Index</a:t>
            </a:r>
          </a:p>
        </p:txBody>
      </p:sp>
      <p:sp>
        <p:nvSpPr>
          <p:cNvPr id="6" name="Rettangolo 6"/>
          <p:cNvSpPr>
            <a:spLocks noChangeArrowheads="1"/>
          </p:cNvSpPr>
          <p:nvPr/>
        </p:nvSpPr>
        <p:spPr bwMode="auto">
          <a:xfrm>
            <a:off x="857250" y="1928813"/>
            <a:ext cx="7715250" cy="571500"/>
          </a:xfrm>
          <a:prstGeom prst="rect">
            <a:avLst/>
          </a:prstGeom>
          <a:solidFill>
            <a:schemeClr val="tx2">
              <a:lumMod val="60000"/>
              <a:lumOff val="40000"/>
              <a:alpha val="20000"/>
            </a:schemeClr>
          </a:solidFill>
          <a:ln w="9525" algn="ctr">
            <a:solidFill>
              <a:schemeClr val="tx1"/>
            </a:solidFill>
            <a:round/>
            <a:headEnd/>
            <a:tailEnd/>
          </a:ln>
        </p:spPr>
        <p:txBody>
          <a:bodyPr/>
          <a:lstStyle/>
          <a:p>
            <a:pPr>
              <a:defRPr/>
            </a:pPr>
            <a:endParaRPr lang="it-IT" b="1"/>
          </a:p>
        </p:txBody>
      </p:sp>
      <p:sp>
        <p:nvSpPr>
          <p:cNvPr id="15365" name="Text Box 6"/>
          <p:cNvSpPr txBox="1">
            <a:spLocks noChangeArrowheads="1"/>
          </p:cNvSpPr>
          <p:nvPr/>
        </p:nvSpPr>
        <p:spPr bwMode="auto">
          <a:xfrm>
            <a:off x="1600200" y="1500188"/>
            <a:ext cx="6757988" cy="3386137"/>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US" sz="2200">
                <a:cs typeface="Arial" charset="0"/>
              </a:rPr>
              <a:t>Introduction</a:t>
            </a:r>
          </a:p>
          <a:p>
            <a:pPr marL="363538" indent="-363538">
              <a:spcBef>
                <a:spcPct val="50000"/>
              </a:spcBef>
              <a:buFont typeface="Wingdings" pitchFamily="2" charset="2"/>
              <a:buChar char="Ø"/>
            </a:pPr>
            <a:r>
              <a:rPr lang="en-US" sz="2200">
                <a:cs typeface="Arial" charset="0"/>
              </a:rPr>
              <a:t>Literature review</a:t>
            </a:r>
          </a:p>
          <a:p>
            <a:pPr marL="363538" indent="-363538">
              <a:spcBef>
                <a:spcPct val="50000"/>
              </a:spcBef>
              <a:buFont typeface="Wingdings" pitchFamily="2" charset="2"/>
              <a:buChar char="Ø"/>
            </a:pPr>
            <a:r>
              <a:rPr lang="en-US" sz="2200">
                <a:cs typeface="Arial" charset="0"/>
              </a:rPr>
              <a:t>Empirical analysis:</a:t>
            </a:r>
          </a:p>
          <a:p>
            <a:pPr marL="820738" lvl="1" indent="-363538">
              <a:spcBef>
                <a:spcPct val="50000"/>
              </a:spcBef>
              <a:buFont typeface="Wingdings" pitchFamily="2" charset="2"/>
              <a:buChar char="§"/>
            </a:pPr>
            <a:r>
              <a:rPr lang="en-US" sz="2000" i="1">
                <a:cs typeface="Arial" charset="0"/>
              </a:rPr>
              <a:t>Sample</a:t>
            </a:r>
          </a:p>
          <a:p>
            <a:pPr marL="820738" lvl="1" indent="-363538">
              <a:spcBef>
                <a:spcPct val="50000"/>
              </a:spcBef>
              <a:buFont typeface="Wingdings" pitchFamily="2" charset="2"/>
              <a:buChar char="§"/>
            </a:pPr>
            <a:r>
              <a:rPr lang="en-US" sz="2000" i="1">
                <a:cs typeface="Arial" charset="0"/>
              </a:rPr>
              <a:t>Methodology</a:t>
            </a:r>
          </a:p>
          <a:p>
            <a:pPr marL="820738" lvl="1" indent="-363538">
              <a:spcBef>
                <a:spcPct val="50000"/>
              </a:spcBef>
              <a:buFont typeface="Wingdings" pitchFamily="2" charset="2"/>
              <a:buChar char="§"/>
            </a:pPr>
            <a:r>
              <a:rPr lang="en-US" sz="2000" i="1">
                <a:cs typeface="Arial" charset="0"/>
              </a:rPr>
              <a:t>Results</a:t>
            </a:r>
          </a:p>
          <a:p>
            <a:pPr marL="363538" indent="-363538">
              <a:spcBef>
                <a:spcPct val="50000"/>
              </a:spcBef>
              <a:buFont typeface="Wingdings" pitchFamily="2" charset="2"/>
              <a:buChar char="Ø"/>
            </a:pPr>
            <a:r>
              <a:rPr lang="en-US" sz="2200">
                <a:cs typeface="Arial" charset="0"/>
              </a:rPr>
              <a:t>Conclusions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387"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Literature review (1/2)</a:t>
            </a:r>
          </a:p>
        </p:txBody>
      </p:sp>
      <p:sp>
        <p:nvSpPr>
          <p:cNvPr id="16388" name="Text Box 3"/>
          <p:cNvSpPr txBox="1">
            <a:spLocks noChangeArrowheads="1"/>
          </p:cNvSpPr>
          <p:nvPr/>
        </p:nvSpPr>
        <p:spPr bwMode="auto">
          <a:xfrm>
            <a:off x="388938" y="1143000"/>
            <a:ext cx="8353425" cy="4154488"/>
          </a:xfrm>
          <a:prstGeom prst="rect">
            <a:avLst/>
          </a:prstGeom>
          <a:noFill/>
          <a:ln w="9525">
            <a:noFill/>
            <a:miter lim="800000"/>
            <a:headEnd/>
            <a:tailEnd/>
          </a:ln>
        </p:spPr>
        <p:txBody>
          <a:bodyPr>
            <a:spAutoFit/>
          </a:bodyPr>
          <a:lstStyle/>
          <a:p>
            <a:pPr marL="357188" indent="-357188" algn="just">
              <a:buFont typeface="Wingdings" pitchFamily="2" charset="2"/>
              <a:buChar char="§"/>
            </a:pPr>
            <a:r>
              <a:rPr lang="en-US" sz="2400"/>
              <a:t>The analysis of the performance achieved by listed real estate property companies and REITS demonstrate a </a:t>
            </a:r>
            <a:r>
              <a:rPr lang="en-US" sz="2400" u="sng"/>
              <a:t>lack of normality in the return distribution </a:t>
            </a:r>
            <a:r>
              <a:rPr lang="en-US" sz="2400"/>
              <a:t>(Lizieri and Ward,  2000) and shows dynamics for returns achieved that are not always coherent with those achieved by other financial instruments (Hutson and Stevenson, 2008). </a:t>
            </a:r>
          </a:p>
          <a:p>
            <a:pPr marL="357188" indent="-357188" algn="just">
              <a:buFont typeface="Wingdings" pitchFamily="2" charset="2"/>
              <a:buChar char="§"/>
            </a:pPr>
            <a:endParaRPr lang="en-US" sz="2400"/>
          </a:p>
          <a:p>
            <a:pPr marL="357188" indent="-357188" algn="just">
              <a:buFont typeface="Wingdings" pitchFamily="2" charset="2"/>
              <a:buChar char="§"/>
            </a:pPr>
            <a:r>
              <a:rPr lang="en-US" sz="2400"/>
              <a:t>Real estate investment vehicles show frequently a returns’ distribution with </a:t>
            </a:r>
            <a:r>
              <a:rPr lang="en-US" sz="2400" u="sng"/>
              <a:t>higher skewness and kurtosis</a:t>
            </a:r>
            <a:r>
              <a:rPr lang="en-US" sz="2400"/>
              <a:t> respect to other financial instruments (Myer and Weeb, 1993). </a:t>
            </a:r>
            <a:endParaRPr lang="it-IT"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411"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Literature review (2/2)</a:t>
            </a:r>
          </a:p>
        </p:txBody>
      </p:sp>
      <p:sp>
        <p:nvSpPr>
          <p:cNvPr id="17412" name="Text Box 3"/>
          <p:cNvSpPr txBox="1">
            <a:spLocks noChangeArrowheads="1"/>
          </p:cNvSpPr>
          <p:nvPr/>
        </p:nvSpPr>
        <p:spPr bwMode="auto">
          <a:xfrm>
            <a:off x="388938" y="1143000"/>
            <a:ext cx="8353425" cy="4894263"/>
          </a:xfrm>
          <a:prstGeom prst="rect">
            <a:avLst/>
          </a:prstGeom>
          <a:noFill/>
          <a:ln w="9525">
            <a:noFill/>
            <a:miter lim="800000"/>
            <a:headEnd/>
            <a:tailEnd/>
          </a:ln>
        </p:spPr>
        <p:txBody>
          <a:bodyPr>
            <a:spAutoFit/>
          </a:bodyPr>
          <a:lstStyle/>
          <a:p>
            <a:pPr marL="357188" indent="-357188" algn="just">
              <a:buFont typeface="Wingdings" pitchFamily="2" charset="2"/>
              <a:buChar char="§"/>
            </a:pPr>
            <a:r>
              <a:rPr lang="en-US" sz="2400" dirty="0"/>
              <a:t>The non normality of results is explained on the basis of the </a:t>
            </a:r>
            <a:r>
              <a:rPr lang="en-US" sz="2400" u="sng" dirty="0"/>
              <a:t>liability structure</a:t>
            </a:r>
            <a:r>
              <a:rPr lang="en-US" sz="2400" dirty="0"/>
              <a:t> that could defined in order to ensure to the lender a fixed minimum return and a premium in some market </a:t>
            </a:r>
            <a:r>
              <a:rPr lang="en-US" sz="2400" dirty="0" smtClean="0"/>
              <a:t>scenarios (</a:t>
            </a:r>
            <a:r>
              <a:rPr lang="en-US" sz="2400" dirty="0"/>
              <a:t>Ward and French, 1997).</a:t>
            </a:r>
          </a:p>
          <a:p>
            <a:pPr marL="357188" indent="-357188" algn="just">
              <a:buFont typeface="Wingdings" pitchFamily="2" charset="2"/>
              <a:buChar char="§"/>
            </a:pPr>
            <a:endParaRPr lang="en-US" sz="2400" dirty="0"/>
          </a:p>
          <a:p>
            <a:pPr marL="357188" indent="-357188" algn="just">
              <a:buFont typeface="Wingdings" pitchFamily="2" charset="2"/>
              <a:buChar char="§"/>
            </a:pPr>
            <a:r>
              <a:rPr lang="en-US" sz="2400" dirty="0"/>
              <a:t>The performance dynamics of real estate vehicles could be also explained on the basis of the </a:t>
            </a:r>
            <a:r>
              <a:rPr lang="en-US" sz="2400" u="sng" dirty="0"/>
              <a:t>lack of liquidity</a:t>
            </a:r>
            <a:r>
              <a:rPr lang="en-US" sz="2400" dirty="0"/>
              <a:t> that characterized the markets in which they are traded (Li et al., 2009). There are some evidence for more developed markets (like US) of an increasing number of transactions and a lowering level of transaction costs (</a:t>
            </a:r>
            <a:r>
              <a:rPr lang="en-US" sz="2400" dirty="0" err="1"/>
              <a:t>Jirasakuldech</a:t>
            </a:r>
            <a:r>
              <a:rPr lang="en-US" sz="2400" dirty="0"/>
              <a:t> and Knight, 2005) but these results could be not generalized to the overall world industry.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435" name="Text Box 4"/>
          <p:cNvSpPr txBox="1">
            <a:spLocks noChangeArrowheads="1"/>
          </p:cNvSpPr>
          <p:nvPr/>
        </p:nvSpPr>
        <p:spPr bwMode="auto">
          <a:xfrm>
            <a:off x="388938" y="227013"/>
            <a:ext cx="777716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Index</a:t>
            </a:r>
          </a:p>
        </p:txBody>
      </p:sp>
      <p:sp>
        <p:nvSpPr>
          <p:cNvPr id="6" name="Rettangolo 6"/>
          <p:cNvSpPr>
            <a:spLocks noChangeArrowheads="1"/>
          </p:cNvSpPr>
          <p:nvPr/>
        </p:nvSpPr>
        <p:spPr bwMode="auto">
          <a:xfrm>
            <a:off x="857250" y="2457450"/>
            <a:ext cx="7715250" cy="1900238"/>
          </a:xfrm>
          <a:prstGeom prst="rect">
            <a:avLst/>
          </a:prstGeom>
          <a:solidFill>
            <a:schemeClr val="tx2">
              <a:lumMod val="60000"/>
              <a:lumOff val="40000"/>
              <a:alpha val="20000"/>
            </a:schemeClr>
          </a:solidFill>
          <a:ln w="9525" algn="ctr">
            <a:solidFill>
              <a:schemeClr val="tx1"/>
            </a:solidFill>
            <a:round/>
            <a:headEnd/>
            <a:tailEnd/>
          </a:ln>
        </p:spPr>
        <p:txBody>
          <a:bodyPr/>
          <a:lstStyle/>
          <a:p>
            <a:pPr>
              <a:defRPr/>
            </a:pPr>
            <a:endParaRPr lang="it-IT" b="1"/>
          </a:p>
        </p:txBody>
      </p:sp>
      <p:sp>
        <p:nvSpPr>
          <p:cNvPr id="18437" name="Text Box 6"/>
          <p:cNvSpPr txBox="1">
            <a:spLocks noChangeArrowheads="1"/>
          </p:cNvSpPr>
          <p:nvPr/>
        </p:nvSpPr>
        <p:spPr bwMode="auto">
          <a:xfrm>
            <a:off x="1600200" y="1500188"/>
            <a:ext cx="6757988" cy="3386137"/>
          </a:xfrm>
          <a:prstGeom prst="rect">
            <a:avLst/>
          </a:prstGeom>
          <a:noFill/>
          <a:ln w="9525">
            <a:noFill/>
            <a:miter lim="800000"/>
            <a:headEnd/>
            <a:tailEnd/>
          </a:ln>
        </p:spPr>
        <p:txBody>
          <a:bodyPr>
            <a:spAutoFit/>
          </a:bodyPr>
          <a:lstStyle/>
          <a:p>
            <a:pPr marL="363538" indent="-363538">
              <a:spcBef>
                <a:spcPct val="50000"/>
              </a:spcBef>
              <a:buFont typeface="Wingdings" pitchFamily="2" charset="2"/>
              <a:buChar char="Ø"/>
            </a:pPr>
            <a:r>
              <a:rPr lang="en-US" sz="2200">
                <a:cs typeface="Arial" charset="0"/>
              </a:rPr>
              <a:t>Introduction</a:t>
            </a:r>
          </a:p>
          <a:p>
            <a:pPr marL="363538" indent="-363538">
              <a:spcBef>
                <a:spcPct val="50000"/>
              </a:spcBef>
              <a:buFont typeface="Wingdings" pitchFamily="2" charset="2"/>
              <a:buChar char="Ø"/>
            </a:pPr>
            <a:r>
              <a:rPr lang="en-US" sz="2200">
                <a:cs typeface="Arial" charset="0"/>
              </a:rPr>
              <a:t>Literature review</a:t>
            </a:r>
          </a:p>
          <a:p>
            <a:pPr marL="363538" indent="-363538">
              <a:spcBef>
                <a:spcPct val="50000"/>
              </a:spcBef>
              <a:buFont typeface="Wingdings" pitchFamily="2" charset="2"/>
              <a:buChar char="Ø"/>
            </a:pPr>
            <a:r>
              <a:rPr lang="en-US" sz="2200">
                <a:cs typeface="Arial" charset="0"/>
              </a:rPr>
              <a:t>Empirical analysis:</a:t>
            </a:r>
          </a:p>
          <a:p>
            <a:pPr marL="820738" lvl="1" indent="-363538">
              <a:spcBef>
                <a:spcPct val="50000"/>
              </a:spcBef>
              <a:buFont typeface="Wingdings" pitchFamily="2" charset="2"/>
              <a:buChar char="§"/>
            </a:pPr>
            <a:r>
              <a:rPr lang="en-US" sz="2000" i="1">
                <a:cs typeface="Arial" charset="0"/>
              </a:rPr>
              <a:t>Sample</a:t>
            </a:r>
          </a:p>
          <a:p>
            <a:pPr marL="820738" lvl="1" indent="-363538">
              <a:spcBef>
                <a:spcPct val="50000"/>
              </a:spcBef>
              <a:buFont typeface="Wingdings" pitchFamily="2" charset="2"/>
              <a:buChar char="§"/>
            </a:pPr>
            <a:r>
              <a:rPr lang="en-US" sz="2000" i="1">
                <a:cs typeface="Arial" charset="0"/>
              </a:rPr>
              <a:t>Methodology</a:t>
            </a:r>
          </a:p>
          <a:p>
            <a:pPr marL="820738" lvl="1" indent="-363538">
              <a:spcBef>
                <a:spcPct val="50000"/>
              </a:spcBef>
              <a:buFont typeface="Wingdings" pitchFamily="2" charset="2"/>
              <a:buChar char="§"/>
            </a:pPr>
            <a:r>
              <a:rPr lang="en-US" sz="2000" i="1">
                <a:cs typeface="Arial" charset="0"/>
              </a:rPr>
              <a:t>Results</a:t>
            </a:r>
          </a:p>
          <a:p>
            <a:pPr marL="363538" indent="-363538">
              <a:spcBef>
                <a:spcPct val="50000"/>
              </a:spcBef>
              <a:buFont typeface="Wingdings" pitchFamily="2" charset="2"/>
              <a:buChar char="Ø"/>
            </a:pPr>
            <a:r>
              <a:rPr lang="en-US" sz="2200">
                <a:cs typeface="Arial" charset="0"/>
              </a:rPr>
              <a:t>Conclusions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0" y="1069975"/>
            <a:ext cx="9144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459" name="Text Box 4"/>
          <p:cNvSpPr txBox="1">
            <a:spLocks noChangeArrowheads="1"/>
          </p:cNvSpPr>
          <p:nvPr/>
        </p:nvSpPr>
        <p:spPr bwMode="auto">
          <a:xfrm>
            <a:off x="388938" y="227013"/>
            <a:ext cx="7777162" cy="584200"/>
          </a:xfrm>
          <a:prstGeom prst="rect">
            <a:avLst/>
          </a:prstGeom>
          <a:noFill/>
          <a:ln w="9525">
            <a:noFill/>
            <a:miter lim="800000"/>
            <a:headEnd/>
            <a:tailEnd/>
          </a:ln>
        </p:spPr>
        <p:txBody>
          <a:bodyPr>
            <a:spAutoFit/>
          </a:bodyPr>
          <a:lstStyle/>
          <a:p>
            <a:pPr>
              <a:spcBef>
                <a:spcPct val="50000"/>
              </a:spcBef>
            </a:pPr>
            <a:r>
              <a:rPr lang="en-US" sz="3200" b="1">
                <a:solidFill>
                  <a:schemeClr val="tx2"/>
                </a:solidFill>
                <a:cs typeface="Arial" charset="0"/>
              </a:rPr>
              <a:t>Empirical analysis: Sample</a:t>
            </a:r>
          </a:p>
        </p:txBody>
      </p:sp>
      <p:graphicFrame>
        <p:nvGraphicFramePr>
          <p:cNvPr id="16" name="Tabella 15"/>
          <p:cNvGraphicFramePr>
            <a:graphicFrameLocks noGrp="1"/>
          </p:cNvGraphicFramePr>
          <p:nvPr/>
        </p:nvGraphicFramePr>
        <p:xfrm>
          <a:off x="395288" y="1426054"/>
          <a:ext cx="5544615" cy="5315314"/>
        </p:xfrm>
        <a:graphic>
          <a:graphicData uri="http://schemas.openxmlformats.org/drawingml/2006/table">
            <a:tbl>
              <a:tblPr/>
              <a:tblGrid>
                <a:gridCol w="2038201"/>
                <a:gridCol w="1753207"/>
                <a:gridCol w="1753207"/>
              </a:tblGrid>
              <a:tr h="358613">
                <a:tc>
                  <a:txBody>
                    <a:bodyPr/>
                    <a:lstStyle/>
                    <a:p>
                      <a:pPr algn="ctr">
                        <a:lnSpc>
                          <a:spcPct val="115000"/>
                        </a:lnSpc>
                        <a:spcAft>
                          <a:spcPts val="0"/>
                        </a:spcAft>
                      </a:pPr>
                      <a:r>
                        <a:rPr lang="en-US" sz="1100" dirty="0">
                          <a:latin typeface="Calibri"/>
                          <a:ea typeface="Calibri"/>
                          <a:cs typeface="Times New Roman"/>
                        </a:rPr>
                        <a:t>Fund name</a:t>
                      </a:r>
                      <a:endParaRPr lang="it-IT" sz="1100" dirty="0">
                        <a:latin typeface="Calibri"/>
                        <a:ea typeface="Calibri"/>
                        <a:cs typeface="Times New Roman"/>
                      </a:endParaRPr>
                    </a:p>
                  </a:txBody>
                  <a:tcPr marL="50730" marR="507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dirty="0">
                          <a:latin typeface="Calibri"/>
                          <a:ea typeface="Calibri"/>
                          <a:cs typeface="Times New Roman"/>
                        </a:rPr>
                        <a:t>Listing date</a:t>
                      </a:r>
                      <a:endParaRPr lang="it-IT" sz="1100" dirty="0">
                        <a:latin typeface="Calibri"/>
                        <a:ea typeface="Calibri"/>
                        <a:cs typeface="Times New Roman"/>
                      </a:endParaRPr>
                    </a:p>
                  </a:txBody>
                  <a:tcPr marL="50730" marR="507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dirty="0">
                          <a:latin typeface="Calibri"/>
                          <a:ea typeface="Calibri"/>
                          <a:cs typeface="Times New Roman"/>
                        </a:rPr>
                        <a:t>Asset Under Management</a:t>
                      </a:r>
                      <a:endParaRPr lang="it-IT" sz="1100" dirty="0">
                        <a:latin typeface="Calibri"/>
                        <a:ea typeface="Calibri"/>
                        <a:cs typeface="Times New Roman"/>
                      </a:endParaRPr>
                    </a:p>
                    <a:p>
                      <a:pPr algn="ctr">
                        <a:lnSpc>
                          <a:spcPct val="115000"/>
                        </a:lnSpc>
                        <a:spcAft>
                          <a:spcPts val="0"/>
                        </a:spcAft>
                      </a:pPr>
                      <a:r>
                        <a:rPr lang="en-US" sz="1100" dirty="0">
                          <a:latin typeface="Calibri"/>
                          <a:ea typeface="Calibri"/>
                          <a:cs typeface="Times New Roman"/>
                        </a:rPr>
                        <a:t>December 31</a:t>
                      </a:r>
                      <a:r>
                        <a:rPr lang="en-US" sz="1100" baseline="30000" dirty="0">
                          <a:latin typeface="Calibri"/>
                          <a:ea typeface="Calibri"/>
                          <a:cs typeface="Times New Roman"/>
                        </a:rPr>
                        <a:t>th</a:t>
                      </a:r>
                      <a:r>
                        <a:rPr lang="en-US" sz="1100" dirty="0">
                          <a:latin typeface="Calibri"/>
                          <a:ea typeface="Calibri"/>
                          <a:cs typeface="Times New Roman"/>
                        </a:rPr>
                        <a:t>, 2009</a:t>
                      </a:r>
                      <a:endParaRPr lang="it-IT" sz="1100" dirty="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Alpha immobiliare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July 04</a:t>
                      </a:r>
                      <a:r>
                        <a:rPr lang="en-US" sz="1100" baseline="30000">
                          <a:latin typeface="Calibri"/>
                          <a:ea typeface="Calibri"/>
                          <a:cs typeface="Times New Roman"/>
                        </a:rPr>
                        <a:t>th</a:t>
                      </a:r>
                      <a:r>
                        <a:rPr lang="en-US" sz="1100">
                          <a:latin typeface="Calibri"/>
                          <a:ea typeface="Calibri"/>
                          <a:cs typeface="Times New Roman"/>
                        </a:rPr>
                        <a:t>, 2002</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537,833,183 €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Atlantic 1</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June 7</a:t>
                      </a:r>
                      <a:r>
                        <a:rPr lang="en-US" sz="1100" baseline="30000">
                          <a:latin typeface="Calibri"/>
                          <a:ea typeface="Calibri"/>
                          <a:cs typeface="Times New Roman"/>
                        </a:rPr>
                        <a:t>th</a:t>
                      </a:r>
                      <a:r>
                        <a:rPr lang="en-US" sz="1100">
                          <a:latin typeface="Calibri"/>
                          <a:ea typeface="Calibri"/>
                          <a:cs typeface="Times New Roman"/>
                        </a:rPr>
                        <a:t>, 2006</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742,495,349 €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Atlantic 2 – Berenice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July 19</a:t>
                      </a:r>
                      <a:r>
                        <a:rPr lang="en-US" sz="1100" baseline="30000">
                          <a:latin typeface="Calibri"/>
                          <a:ea typeface="Calibri"/>
                          <a:cs typeface="Times New Roman"/>
                        </a:rPr>
                        <a:t>th</a:t>
                      </a:r>
                      <a:r>
                        <a:rPr lang="en-US" sz="1100">
                          <a:latin typeface="Calibri"/>
                          <a:ea typeface="Calibri"/>
                          <a:cs typeface="Times New Roman"/>
                        </a:rPr>
                        <a:t>, 2005</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637,476,570 €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Beta immobiliare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October 24</a:t>
                      </a:r>
                      <a:r>
                        <a:rPr lang="en-US" sz="1100" baseline="30000">
                          <a:latin typeface="Calibri"/>
                          <a:ea typeface="Calibri"/>
                          <a:cs typeface="Times New Roman"/>
                        </a:rPr>
                        <a:t>th</a:t>
                      </a:r>
                      <a:r>
                        <a:rPr lang="en-US" sz="1100">
                          <a:latin typeface="Calibri"/>
                          <a:ea typeface="Calibri"/>
                          <a:cs typeface="Times New Roman"/>
                        </a:rPr>
                        <a:t>, 2005</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230,287,272 €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BNL portfolio immobiliare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January 2</a:t>
                      </a:r>
                      <a:r>
                        <a:rPr lang="en-US" sz="1100" baseline="30000">
                          <a:latin typeface="Calibri"/>
                          <a:ea typeface="Calibri"/>
                          <a:cs typeface="Times New Roman"/>
                        </a:rPr>
                        <a:t>nd </a:t>
                      </a:r>
                      <a:r>
                        <a:rPr lang="en-US" sz="1100">
                          <a:latin typeface="Calibri"/>
                          <a:ea typeface="Calibri"/>
                          <a:cs typeface="Times New Roman"/>
                        </a:rPr>
                        <a:t>, 2002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437,315,443 €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CAAM RE Europa</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November 17</a:t>
                      </a:r>
                      <a:r>
                        <a:rPr lang="en-US" sz="1100" baseline="30000">
                          <a:latin typeface="Calibri"/>
                          <a:ea typeface="Calibri"/>
                          <a:cs typeface="Times New Roman"/>
                        </a:rPr>
                        <a:t>th</a:t>
                      </a:r>
                      <a:r>
                        <a:rPr lang="en-US" sz="1100">
                          <a:latin typeface="Calibri"/>
                          <a:ea typeface="Calibri"/>
                          <a:cs typeface="Times New Roman"/>
                        </a:rPr>
                        <a:t>, 2003</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221,227,779 €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CAAM RE Italia</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June 03</a:t>
                      </a:r>
                      <a:r>
                        <a:rPr lang="en-US" sz="1100" baseline="30000">
                          <a:latin typeface="Calibri"/>
                          <a:ea typeface="Calibri"/>
                          <a:cs typeface="Times New Roman"/>
                        </a:rPr>
                        <a:t>rd</a:t>
                      </a:r>
                      <a:r>
                        <a:rPr lang="en-US" sz="1100">
                          <a:latin typeface="Calibri"/>
                          <a:ea typeface="Calibri"/>
                          <a:cs typeface="Times New Roman"/>
                        </a:rPr>
                        <a:t>, 2006</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275,583,711 €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Caravaggio</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May 16</a:t>
                      </a:r>
                      <a:r>
                        <a:rPr lang="en-US" sz="1100" baseline="30000">
                          <a:latin typeface="Calibri"/>
                          <a:ea typeface="Calibri"/>
                          <a:cs typeface="Times New Roman"/>
                        </a:rPr>
                        <a:t>th</a:t>
                      </a:r>
                      <a:r>
                        <a:rPr lang="en-US" sz="1100">
                          <a:latin typeface="Calibri"/>
                          <a:ea typeface="Calibri"/>
                          <a:cs typeface="Times New Roman"/>
                        </a:rPr>
                        <a:t>, 2005</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334,375,253 €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Delta Immobiliare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March 11</a:t>
                      </a:r>
                      <a:r>
                        <a:rPr lang="en-US" sz="1100" baseline="30000">
                          <a:latin typeface="Calibri"/>
                          <a:ea typeface="Calibri"/>
                          <a:cs typeface="Times New Roman"/>
                        </a:rPr>
                        <a:t>th</a:t>
                      </a:r>
                      <a:r>
                        <a:rPr lang="en-US" sz="1100">
                          <a:latin typeface="Calibri"/>
                          <a:ea typeface="Calibri"/>
                          <a:cs typeface="Times New Roman"/>
                        </a:rPr>
                        <a:t>, 2009</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328,204,487 €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Estense Grande Distribuzione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it-IT" sz="1100">
                          <a:latin typeface="Calibri"/>
                          <a:ea typeface="Calibri"/>
                          <a:cs typeface="Times New Roman"/>
                        </a:rPr>
                        <a:t>August 3</a:t>
                      </a:r>
                      <a:r>
                        <a:rPr lang="it-IT" sz="1100" baseline="30000">
                          <a:latin typeface="Calibri"/>
                          <a:ea typeface="Calibri"/>
                          <a:cs typeface="Times New Roman"/>
                        </a:rPr>
                        <a:t>rd</a:t>
                      </a:r>
                      <a:r>
                        <a:rPr lang="it-IT" sz="1100">
                          <a:latin typeface="Calibri"/>
                          <a:ea typeface="Calibri"/>
                          <a:cs typeface="Times New Roman"/>
                        </a:rPr>
                        <a:t>, 2004</a:t>
                      </a: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it-IT" sz="1100">
                          <a:latin typeface="Calibri"/>
                          <a:ea typeface="Calibri"/>
                          <a:cs typeface="Times New Roman"/>
                        </a:rPr>
                        <a:t>409,789,091</a:t>
                      </a:r>
                      <a:r>
                        <a:rPr lang="en-US" sz="1100">
                          <a:latin typeface="Calibri"/>
                          <a:ea typeface="Calibri"/>
                          <a:cs typeface="Times New Roman"/>
                        </a:rPr>
                        <a:t>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Europa Immobiliare 1</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December 04</a:t>
                      </a:r>
                      <a:r>
                        <a:rPr lang="en-US" sz="1100" baseline="30000">
                          <a:latin typeface="Calibri"/>
                          <a:ea typeface="Calibri"/>
                          <a:cs typeface="Times New Roman"/>
                        </a:rPr>
                        <a:t>th</a:t>
                      </a:r>
                      <a:r>
                        <a:rPr lang="en-US" sz="1100">
                          <a:latin typeface="Calibri"/>
                          <a:ea typeface="Calibri"/>
                          <a:cs typeface="Times New Roman"/>
                        </a:rPr>
                        <a:t>, 2004</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411,237,566 €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Immobilium 2001</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October 29</a:t>
                      </a:r>
                      <a:r>
                        <a:rPr lang="en-US" sz="1100" baseline="30000">
                          <a:latin typeface="Calibri"/>
                          <a:ea typeface="Calibri"/>
                          <a:cs typeface="Times New Roman"/>
                        </a:rPr>
                        <a:t>th</a:t>
                      </a:r>
                      <a:r>
                        <a:rPr lang="en-US" sz="1100">
                          <a:latin typeface="Calibri"/>
                          <a:ea typeface="Calibri"/>
                          <a:cs typeface="Times New Roman"/>
                        </a:rPr>
                        <a:t>, 2003</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148,979,669 €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Invest Real Security</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January 01</a:t>
                      </a:r>
                      <a:r>
                        <a:rPr lang="en-US" sz="1100" baseline="30000">
                          <a:latin typeface="Calibri"/>
                          <a:ea typeface="Calibri"/>
                          <a:cs typeface="Times New Roman"/>
                        </a:rPr>
                        <a:t>st</a:t>
                      </a:r>
                      <a:r>
                        <a:rPr lang="en-US" sz="1100">
                          <a:latin typeface="Calibri"/>
                          <a:ea typeface="Calibri"/>
                          <a:cs typeface="Times New Roman"/>
                        </a:rPr>
                        <a:t>, 2005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183,286,908 €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Investietico</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November 01</a:t>
                      </a:r>
                      <a:r>
                        <a:rPr lang="en-US" sz="1100" baseline="30000">
                          <a:latin typeface="Calibri"/>
                          <a:ea typeface="Calibri"/>
                          <a:cs typeface="Times New Roman"/>
                        </a:rPr>
                        <a:t>st</a:t>
                      </a:r>
                      <a:r>
                        <a:rPr lang="en-US" sz="1100">
                          <a:latin typeface="Calibri"/>
                          <a:ea typeface="Calibri"/>
                          <a:cs typeface="Times New Roman"/>
                        </a:rPr>
                        <a:t>, 2004</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249,844,486 €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Obelisco</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June 14</a:t>
                      </a:r>
                      <a:r>
                        <a:rPr lang="en-US" sz="1100" baseline="30000">
                          <a:latin typeface="Calibri"/>
                          <a:ea typeface="Calibri"/>
                          <a:cs typeface="Times New Roman"/>
                        </a:rPr>
                        <a:t>th</a:t>
                      </a:r>
                      <a:r>
                        <a:rPr lang="en-US" sz="1100">
                          <a:latin typeface="Calibri"/>
                          <a:ea typeface="Calibri"/>
                          <a:cs typeface="Times New Roman"/>
                        </a:rPr>
                        <a:t>, 2006</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243,707,118 €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Olinda</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December 09</a:t>
                      </a:r>
                      <a:r>
                        <a:rPr lang="en-US" sz="1100" baseline="30000">
                          <a:latin typeface="Calibri"/>
                          <a:ea typeface="Calibri"/>
                          <a:cs typeface="Times New Roman"/>
                        </a:rPr>
                        <a:t>th</a:t>
                      </a:r>
                      <a:r>
                        <a:rPr lang="en-US" sz="1100">
                          <a:latin typeface="Calibri"/>
                          <a:ea typeface="Calibri"/>
                          <a:cs typeface="Times New Roman"/>
                        </a:rPr>
                        <a:t>, 2004</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649,305,787 €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Piramide Globale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November 26</a:t>
                      </a:r>
                      <a:r>
                        <a:rPr lang="en-US" sz="1100" baseline="30000">
                          <a:latin typeface="Calibri"/>
                          <a:ea typeface="Calibri"/>
                          <a:cs typeface="Times New Roman"/>
                        </a:rPr>
                        <a:t>th</a:t>
                      </a:r>
                      <a:r>
                        <a:rPr lang="en-US" sz="1100">
                          <a:latin typeface="Calibri"/>
                          <a:ea typeface="Calibri"/>
                          <a:cs typeface="Times New Roman"/>
                        </a:rPr>
                        <a:t>, 2002</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55,430,399 €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Polis</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April 20</a:t>
                      </a:r>
                      <a:r>
                        <a:rPr lang="en-US" sz="1100" baseline="30000">
                          <a:latin typeface="Calibri"/>
                          <a:ea typeface="Calibri"/>
                          <a:cs typeface="Times New Roman"/>
                        </a:rPr>
                        <a:t>th</a:t>
                      </a:r>
                      <a:r>
                        <a:rPr lang="en-US" sz="1100">
                          <a:latin typeface="Calibri"/>
                          <a:ea typeface="Calibri"/>
                          <a:cs typeface="Times New Roman"/>
                        </a:rPr>
                        <a:t>, 2001</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361,633,481 €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Risparmio immobiliare uno</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June 04</a:t>
                      </a:r>
                      <a:r>
                        <a:rPr lang="en-US" sz="1100" baseline="30000">
                          <a:latin typeface="Calibri"/>
                          <a:ea typeface="Calibri"/>
                          <a:cs typeface="Times New Roman"/>
                        </a:rPr>
                        <a:t>th</a:t>
                      </a:r>
                      <a:r>
                        <a:rPr lang="en-US" sz="1100">
                          <a:latin typeface="Calibri"/>
                          <a:ea typeface="Calibri"/>
                          <a:cs typeface="Times New Roman"/>
                        </a:rPr>
                        <a:t>, 2001</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193,088,699 €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Securfondo</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October 02</a:t>
                      </a:r>
                      <a:r>
                        <a:rPr lang="en-US" sz="1100" baseline="30000">
                          <a:latin typeface="Calibri"/>
                          <a:ea typeface="Calibri"/>
                          <a:cs typeface="Times New Roman"/>
                        </a:rPr>
                        <a:t>nd</a:t>
                      </a:r>
                      <a:r>
                        <a:rPr lang="en-US" sz="1100">
                          <a:latin typeface="Calibri"/>
                          <a:ea typeface="Calibri"/>
                          <a:cs typeface="Times New Roman"/>
                        </a:rPr>
                        <a:t>, 2001</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196,575,750 €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Tecla fondo uffici</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March 4</a:t>
                      </a:r>
                      <a:r>
                        <a:rPr lang="en-US" sz="1100" baseline="30000">
                          <a:latin typeface="Calibri"/>
                          <a:ea typeface="Calibri"/>
                          <a:cs typeface="Times New Roman"/>
                        </a:rPr>
                        <a:t>th</a:t>
                      </a:r>
                      <a:r>
                        <a:rPr lang="en-US" sz="1100">
                          <a:latin typeface="Calibri"/>
                          <a:ea typeface="Calibri"/>
                          <a:cs typeface="Times New Roman"/>
                        </a:rPr>
                        <a:t>, 2004</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734,515,749 €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Unicredit Immobiliare uno</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June 4</a:t>
                      </a:r>
                      <a:r>
                        <a:rPr lang="en-US" sz="1100" baseline="30000">
                          <a:latin typeface="Calibri"/>
                          <a:ea typeface="Calibri"/>
                          <a:cs typeface="Times New Roman"/>
                        </a:rPr>
                        <a:t>st</a:t>
                      </a:r>
                      <a:r>
                        <a:rPr lang="en-US" sz="1100">
                          <a:latin typeface="Calibri"/>
                          <a:ea typeface="Calibri"/>
                          <a:cs typeface="Times New Roman"/>
                        </a:rPr>
                        <a:t>, 2001</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599,349,929 €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882">
                <a:tc>
                  <a:txBody>
                    <a:bodyPr/>
                    <a:lstStyle/>
                    <a:p>
                      <a:pPr algn="just">
                        <a:lnSpc>
                          <a:spcPct val="115000"/>
                        </a:lnSpc>
                        <a:spcAft>
                          <a:spcPts val="0"/>
                        </a:spcAft>
                      </a:pPr>
                      <a:r>
                        <a:rPr lang="en-US" sz="1100">
                          <a:latin typeface="Calibri"/>
                          <a:ea typeface="Calibri"/>
                          <a:cs typeface="Times New Roman"/>
                        </a:rPr>
                        <a:t>Valore Immobiliare globale</a:t>
                      </a:r>
                      <a:endParaRPr lang="it-IT" sz="1100">
                        <a:latin typeface="Calibri"/>
                        <a:ea typeface="Calibri"/>
                        <a:cs typeface="Times New Roman"/>
                      </a:endParaRPr>
                    </a:p>
                  </a:txBody>
                  <a:tcPr marL="50730" marR="507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100">
                          <a:latin typeface="Calibri"/>
                          <a:ea typeface="Calibri"/>
                          <a:cs typeface="Times New Roman"/>
                        </a:rPr>
                        <a:t>November 29</a:t>
                      </a:r>
                      <a:r>
                        <a:rPr lang="en-US" sz="1100" baseline="30000">
                          <a:latin typeface="Calibri"/>
                          <a:ea typeface="Calibri"/>
                          <a:cs typeface="Times New Roman"/>
                        </a:rPr>
                        <a:t>th</a:t>
                      </a:r>
                      <a:r>
                        <a:rPr lang="en-US" sz="1100">
                          <a:latin typeface="Calibri"/>
                          <a:ea typeface="Calibri"/>
                          <a:cs typeface="Times New Roman"/>
                        </a:rPr>
                        <a:t>, 1999</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100">
                          <a:latin typeface="Calibri"/>
                          <a:ea typeface="Calibri"/>
                          <a:cs typeface="Times New Roman"/>
                        </a:rPr>
                        <a:t>207,644,612 €</a:t>
                      </a:r>
                      <a:endParaRPr lang="it-IT" sz="1100">
                        <a:latin typeface="Calibri"/>
                        <a:ea typeface="Calibri"/>
                        <a:cs typeface="Times New Roman"/>
                      </a:endParaRPr>
                    </a:p>
                  </a:txBody>
                  <a:tcPr marL="50730" marR="50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7832">
                <a:tc gridSpan="2">
                  <a:txBody>
                    <a:bodyPr/>
                    <a:lstStyle/>
                    <a:p>
                      <a:pPr algn="just">
                        <a:lnSpc>
                          <a:spcPct val="115000"/>
                        </a:lnSpc>
                        <a:spcAft>
                          <a:spcPts val="0"/>
                        </a:spcAft>
                      </a:pPr>
                      <a:r>
                        <a:rPr lang="en-US" sz="1100">
                          <a:latin typeface="Calibri"/>
                          <a:ea typeface="Calibri"/>
                          <a:cs typeface="Times New Roman"/>
                        </a:rPr>
                        <a:t>N° of Italian real estate funds (listed and unlisted)</a:t>
                      </a:r>
                      <a:endParaRPr lang="it-IT" sz="1100">
                        <a:latin typeface="Calibri"/>
                        <a:ea typeface="Calibri"/>
                        <a:cs typeface="Times New Roman"/>
                      </a:endParaRPr>
                    </a:p>
                  </a:txBody>
                  <a:tcPr marL="50730" marR="507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a:txBody>
                    <a:bodyPr/>
                    <a:lstStyle/>
                    <a:p>
                      <a:pPr algn="ctr">
                        <a:lnSpc>
                          <a:spcPct val="115000"/>
                        </a:lnSpc>
                        <a:spcAft>
                          <a:spcPts val="0"/>
                        </a:spcAft>
                      </a:pPr>
                      <a:r>
                        <a:rPr lang="en-US" sz="1100">
                          <a:latin typeface="Calibri"/>
                          <a:ea typeface="Calibri"/>
                          <a:cs typeface="Times New Roman"/>
                        </a:rPr>
                        <a:t>154</a:t>
                      </a:r>
                      <a:endParaRPr lang="it-IT" sz="1100">
                        <a:latin typeface="Calibri"/>
                        <a:ea typeface="Calibri"/>
                        <a:cs typeface="Times New Roman"/>
                      </a:endParaRPr>
                    </a:p>
                  </a:txBody>
                  <a:tcPr marL="50730" marR="507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7832">
                <a:tc gridSpan="2">
                  <a:txBody>
                    <a:bodyPr/>
                    <a:lstStyle/>
                    <a:p>
                      <a:pPr algn="just">
                        <a:lnSpc>
                          <a:spcPct val="115000"/>
                        </a:lnSpc>
                        <a:spcAft>
                          <a:spcPts val="0"/>
                        </a:spcAft>
                      </a:pPr>
                      <a:r>
                        <a:rPr lang="en-US" sz="1100">
                          <a:latin typeface="Calibri"/>
                          <a:ea typeface="Calibri"/>
                          <a:cs typeface="Times New Roman"/>
                        </a:rPr>
                        <a:t>AUM of the overall Italian Market (listed and unlisted)</a:t>
                      </a:r>
                      <a:endParaRPr lang="it-IT" sz="1100">
                        <a:latin typeface="Calibri"/>
                        <a:ea typeface="Calibri"/>
                        <a:cs typeface="Times New Roman"/>
                      </a:endParaRPr>
                    </a:p>
                  </a:txBody>
                  <a:tcPr marL="50730" marR="507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it-IT"/>
                    </a:p>
                  </a:txBody>
                  <a:tcPr/>
                </a:tc>
                <a:tc>
                  <a:txBody>
                    <a:bodyPr/>
                    <a:lstStyle/>
                    <a:p>
                      <a:pPr algn="ctr">
                        <a:lnSpc>
                          <a:spcPct val="115000"/>
                        </a:lnSpc>
                        <a:spcAft>
                          <a:spcPts val="0"/>
                        </a:spcAft>
                      </a:pPr>
                      <a:r>
                        <a:rPr lang="en-US" sz="1100" dirty="0">
                          <a:latin typeface="Calibri"/>
                          <a:ea typeface="Calibri"/>
                          <a:cs typeface="Times New Roman"/>
                        </a:rPr>
                        <a:t>38,316,900,000 €</a:t>
                      </a:r>
                      <a:endParaRPr lang="it-IT" sz="1100" dirty="0">
                        <a:latin typeface="Calibri"/>
                        <a:ea typeface="Calibri"/>
                        <a:cs typeface="Times New Roman"/>
                      </a:endParaRPr>
                    </a:p>
                  </a:txBody>
                  <a:tcPr marL="50730" marR="507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8" name="Nuvola 17"/>
          <p:cNvSpPr/>
          <p:nvPr/>
        </p:nvSpPr>
        <p:spPr>
          <a:xfrm>
            <a:off x="5507037" y="2492896"/>
            <a:ext cx="3601467" cy="316812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GB" sz="1600" dirty="0"/>
          </a:p>
          <a:p>
            <a:pPr algn="ctr">
              <a:defRPr/>
            </a:pPr>
            <a:r>
              <a:rPr lang="en-GB" sz="1600" dirty="0">
                <a:solidFill>
                  <a:srgbClr val="FF0000"/>
                </a:solidFill>
              </a:rPr>
              <a:t>Sample representativeness</a:t>
            </a:r>
          </a:p>
          <a:p>
            <a:pPr algn="ctr">
              <a:defRPr/>
            </a:pPr>
            <a:endParaRPr lang="en-GB" sz="1600" dirty="0"/>
          </a:p>
          <a:p>
            <a:pPr algn="ctr">
              <a:defRPr/>
            </a:pPr>
            <a:r>
              <a:rPr lang="en-GB" sz="1600" dirty="0"/>
              <a:t>n° funds = 23 </a:t>
            </a:r>
          </a:p>
          <a:p>
            <a:pPr algn="ctr">
              <a:defRPr/>
            </a:pPr>
            <a:r>
              <a:rPr lang="en-GB" sz="1600" dirty="0"/>
              <a:t>14.94% of the number of Italian real estate funds</a:t>
            </a:r>
          </a:p>
          <a:p>
            <a:pPr algn="ctr">
              <a:defRPr/>
            </a:pPr>
            <a:endParaRPr lang="en-GB" sz="1600" dirty="0"/>
          </a:p>
          <a:p>
            <a:pPr algn="ctr">
              <a:defRPr/>
            </a:pPr>
            <a:r>
              <a:rPr lang="en-GB" sz="1600" dirty="0"/>
              <a:t>AUM &gt; 38 billions </a:t>
            </a:r>
            <a:r>
              <a:rPr lang="en-GB" sz="1600" dirty="0" err="1"/>
              <a:t>euros</a:t>
            </a:r>
            <a:r>
              <a:rPr lang="en-GB" sz="1600" dirty="0"/>
              <a:t> 21.87% of the AUM of the overall Italian real estate funds market</a:t>
            </a:r>
          </a:p>
          <a:p>
            <a:pPr algn="ctr">
              <a:defRPr/>
            </a:pP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2992</Words>
  <Application>Microsoft Office PowerPoint</Application>
  <PresentationFormat>On-screen Show (4:3)</PresentationFormat>
  <Paragraphs>1589</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Tema di Office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del Mercato Mobiliare</dc:title>
  <dc:creator>-</dc:creator>
  <cp:lastModifiedBy>User Default</cp:lastModifiedBy>
  <cp:revision>101</cp:revision>
  <dcterms:created xsi:type="dcterms:W3CDTF">2008-03-01T08:36:51Z</dcterms:created>
  <dcterms:modified xsi:type="dcterms:W3CDTF">2010-06-25T10:15:07Z</dcterms:modified>
</cp:coreProperties>
</file>