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256" r:id="rId2"/>
    <p:sldId id="273" r:id="rId3"/>
    <p:sldId id="258" r:id="rId4"/>
    <p:sldId id="295" r:id="rId5"/>
    <p:sldId id="297" r:id="rId6"/>
    <p:sldId id="298" r:id="rId7"/>
    <p:sldId id="296" r:id="rId8"/>
    <p:sldId id="294" r:id="rId9"/>
    <p:sldId id="288" r:id="rId10"/>
    <p:sldId id="287" r:id="rId11"/>
    <p:sldId id="293" r:id="rId12"/>
    <p:sldId id="289" r:id="rId13"/>
    <p:sldId id="291" r:id="rId14"/>
    <p:sldId id="290" r:id="rId15"/>
    <p:sldId id="280" r:id="rId16"/>
    <p:sldId id="269" r:id="rId17"/>
    <p:sldId id="260" r:id="rId18"/>
    <p:sldId id="282" r:id="rId19"/>
    <p:sldId id="263" r:id="rId20"/>
    <p:sldId id="266" r:id="rId21"/>
    <p:sldId id="284" r:id="rId22"/>
    <p:sldId id="270" r:id="rId23"/>
    <p:sldId id="271" r:id="rId24"/>
    <p:sldId id="285" r:id="rId25"/>
    <p:sldId id="292" r:id="rId26"/>
    <p:sldId id="281" r:id="rId27"/>
    <p:sldId id="278" r:id="rId28"/>
    <p:sldId id="267" r:id="rId29"/>
    <p:sldId id="283" r:id="rId30"/>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000" autoAdjust="0"/>
  </p:normalViewPr>
  <p:slideViewPr>
    <p:cSldViewPr>
      <p:cViewPr varScale="1">
        <p:scale>
          <a:sx n="64" d="100"/>
          <a:sy n="64" d="100"/>
        </p:scale>
        <p:origin x="-702" y="-96"/>
      </p:cViewPr>
      <p:guideLst>
        <p:guide orient="horz" pos="2160"/>
        <p:guide pos="2880"/>
      </p:guideLst>
    </p:cSldViewPr>
  </p:slideViewPr>
  <p:outlineViewPr>
    <p:cViewPr>
      <p:scale>
        <a:sx n="33" d="100"/>
        <a:sy n="33" d="100"/>
      </p:scale>
      <p:origin x="48" y="9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3250E-5F32-4AB5-99E3-AC0CD50D7535}"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MY"/>
        </a:p>
      </dgm:t>
    </dgm:pt>
    <dgm:pt modelId="{19A75AFD-D121-4010-B16A-8E4167BCCA53}">
      <dgm:prSet phldrT="[Text]"/>
      <dgm:spPr/>
      <dgm:t>
        <a:bodyPr/>
        <a:lstStyle/>
        <a:p>
          <a:pPr algn="ctr"/>
          <a:r>
            <a:rPr lang="en-US" dirty="0" smtClean="0"/>
            <a:t>Introduction</a:t>
          </a:r>
          <a:endParaRPr lang="en-MY" dirty="0"/>
        </a:p>
      </dgm:t>
    </dgm:pt>
    <dgm:pt modelId="{A9B5252C-A49F-4D0C-ABC4-F891EC24A1F4}" type="parTrans" cxnId="{96EF8EC5-54AE-4DD6-B4B5-F5667DA33D66}">
      <dgm:prSet/>
      <dgm:spPr/>
      <dgm:t>
        <a:bodyPr/>
        <a:lstStyle/>
        <a:p>
          <a:pPr algn="ctr"/>
          <a:endParaRPr lang="en-MY"/>
        </a:p>
      </dgm:t>
    </dgm:pt>
    <dgm:pt modelId="{11BD4429-CEC4-4A84-8629-BB32C89A7485}" type="sibTrans" cxnId="{96EF8EC5-54AE-4DD6-B4B5-F5667DA33D66}">
      <dgm:prSet/>
      <dgm:spPr/>
      <dgm:t>
        <a:bodyPr/>
        <a:lstStyle/>
        <a:p>
          <a:pPr algn="ctr"/>
          <a:endParaRPr lang="en-MY"/>
        </a:p>
      </dgm:t>
    </dgm:pt>
    <dgm:pt modelId="{677F8D5B-61E8-4411-85E6-FAD64A25F44B}">
      <dgm:prSet phldrT="[Text]"/>
      <dgm:spPr/>
      <dgm:t>
        <a:bodyPr/>
        <a:lstStyle/>
        <a:p>
          <a:pPr algn="ctr"/>
          <a:r>
            <a:rPr lang="en-US" dirty="0" smtClean="0"/>
            <a:t>Research Methodology</a:t>
          </a:r>
          <a:endParaRPr lang="en-MY" dirty="0"/>
        </a:p>
      </dgm:t>
    </dgm:pt>
    <dgm:pt modelId="{35C4E4AF-07BD-4AB2-8B9C-544ED87F85C2}" type="parTrans" cxnId="{0AF11221-86BF-4302-B523-15108FB61A39}">
      <dgm:prSet/>
      <dgm:spPr/>
      <dgm:t>
        <a:bodyPr/>
        <a:lstStyle/>
        <a:p>
          <a:pPr algn="ctr"/>
          <a:endParaRPr lang="en-MY"/>
        </a:p>
      </dgm:t>
    </dgm:pt>
    <dgm:pt modelId="{8B4DCF07-480E-4300-82DE-64FE4B687552}" type="sibTrans" cxnId="{0AF11221-86BF-4302-B523-15108FB61A39}">
      <dgm:prSet/>
      <dgm:spPr/>
      <dgm:t>
        <a:bodyPr/>
        <a:lstStyle/>
        <a:p>
          <a:pPr algn="ctr"/>
          <a:endParaRPr lang="en-MY"/>
        </a:p>
      </dgm:t>
    </dgm:pt>
    <dgm:pt modelId="{CE7EFD25-8A63-4631-94BD-4BF877EC44C6}">
      <dgm:prSet phldrT="[Text]"/>
      <dgm:spPr/>
      <dgm:t>
        <a:bodyPr/>
        <a:lstStyle/>
        <a:p>
          <a:pPr algn="ctr"/>
          <a:r>
            <a:rPr lang="en-US" dirty="0" smtClean="0"/>
            <a:t>Findings + Discussion</a:t>
          </a:r>
          <a:endParaRPr lang="en-MY" dirty="0"/>
        </a:p>
      </dgm:t>
    </dgm:pt>
    <dgm:pt modelId="{1B253384-B087-40B4-884E-D09A1420A919}" type="parTrans" cxnId="{46BCF008-7261-4899-ACD7-4734EE43D044}">
      <dgm:prSet/>
      <dgm:spPr/>
      <dgm:t>
        <a:bodyPr/>
        <a:lstStyle/>
        <a:p>
          <a:pPr algn="ctr"/>
          <a:endParaRPr lang="en-MY"/>
        </a:p>
      </dgm:t>
    </dgm:pt>
    <dgm:pt modelId="{7B8EC50B-80C2-488F-8F00-AD175C108A2B}" type="sibTrans" cxnId="{46BCF008-7261-4899-ACD7-4734EE43D044}">
      <dgm:prSet/>
      <dgm:spPr/>
      <dgm:t>
        <a:bodyPr/>
        <a:lstStyle/>
        <a:p>
          <a:pPr algn="ctr"/>
          <a:endParaRPr lang="en-MY"/>
        </a:p>
      </dgm:t>
    </dgm:pt>
    <dgm:pt modelId="{6649B908-3002-4318-8CBC-E662A3167EB7}">
      <dgm:prSet phldrT="[Text]"/>
      <dgm:spPr/>
      <dgm:t>
        <a:bodyPr/>
        <a:lstStyle/>
        <a:p>
          <a:pPr algn="ctr"/>
          <a:r>
            <a:rPr lang="en-US" dirty="0" smtClean="0"/>
            <a:t>Conclusion</a:t>
          </a:r>
          <a:endParaRPr lang="en-MY" dirty="0"/>
        </a:p>
      </dgm:t>
    </dgm:pt>
    <dgm:pt modelId="{9CFACC9F-EB1F-4C29-9E61-040FB67D01A0}" type="parTrans" cxnId="{BABCD86C-3F88-410B-92EE-C4ADDA9819F3}">
      <dgm:prSet/>
      <dgm:spPr/>
      <dgm:t>
        <a:bodyPr/>
        <a:lstStyle/>
        <a:p>
          <a:pPr algn="ctr"/>
          <a:endParaRPr lang="en-MY"/>
        </a:p>
      </dgm:t>
    </dgm:pt>
    <dgm:pt modelId="{F05F7A69-4AFE-464C-9EB7-4DBC2385BEBB}" type="sibTrans" cxnId="{BABCD86C-3F88-410B-92EE-C4ADDA9819F3}">
      <dgm:prSet/>
      <dgm:spPr/>
      <dgm:t>
        <a:bodyPr/>
        <a:lstStyle/>
        <a:p>
          <a:pPr algn="ctr"/>
          <a:endParaRPr lang="en-MY"/>
        </a:p>
      </dgm:t>
    </dgm:pt>
    <dgm:pt modelId="{D36A16A7-7FC6-4795-8C6F-D10DF40ECEE2}" type="pres">
      <dgm:prSet presAssocID="{0A33250E-5F32-4AB5-99E3-AC0CD50D7535}" presName="outerComposite" presStyleCnt="0">
        <dgm:presLayoutVars>
          <dgm:chMax val="5"/>
          <dgm:dir/>
          <dgm:resizeHandles val="exact"/>
        </dgm:presLayoutVars>
      </dgm:prSet>
      <dgm:spPr/>
      <dgm:t>
        <a:bodyPr/>
        <a:lstStyle/>
        <a:p>
          <a:endParaRPr lang="en-MY"/>
        </a:p>
      </dgm:t>
    </dgm:pt>
    <dgm:pt modelId="{363C9CEF-BD9C-420B-8E83-5A02FB45D97F}" type="pres">
      <dgm:prSet presAssocID="{0A33250E-5F32-4AB5-99E3-AC0CD50D7535}" presName="dummyMaxCanvas" presStyleCnt="0">
        <dgm:presLayoutVars/>
      </dgm:prSet>
      <dgm:spPr/>
    </dgm:pt>
    <dgm:pt modelId="{90D389ED-3F95-4AA0-9E33-89C50628F854}" type="pres">
      <dgm:prSet presAssocID="{0A33250E-5F32-4AB5-99E3-AC0CD50D7535}" presName="FourNodes_1" presStyleLbl="node1" presStyleIdx="0" presStyleCnt="4">
        <dgm:presLayoutVars>
          <dgm:bulletEnabled val="1"/>
        </dgm:presLayoutVars>
      </dgm:prSet>
      <dgm:spPr/>
      <dgm:t>
        <a:bodyPr/>
        <a:lstStyle/>
        <a:p>
          <a:endParaRPr lang="en-MY"/>
        </a:p>
      </dgm:t>
    </dgm:pt>
    <dgm:pt modelId="{B9309B7B-71A4-4A8F-AF31-2F8B142C6B30}" type="pres">
      <dgm:prSet presAssocID="{0A33250E-5F32-4AB5-99E3-AC0CD50D7535}" presName="FourNodes_2" presStyleLbl="node1" presStyleIdx="1" presStyleCnt="4">
        <dgm:presLayoutVars>
          <dgm:bulletEnabled val="1"/>
        </dgm:presLayoutVars>
      </dgm:prSet>
      <dgm:spPr/>
      <dgm:t>
        <a:bodyPr/>
        <a:lstStyle/>
        <a:p>
          <a:endParaRPr lang="en-MY"/>
        </a:p>
      </dgm:t>
    </dgm:pt>
    <dgm:pt modelId="{0CE862FD-AF66-4212-93DD-9FFB9D750F22}" type="pres">
      <dgm:prSet presAssocID="{0A33250E-5F32-4AB5-99E3-AC0CD50D7535}" presName="FourNodes_3" presStyleLbl="node1" presStyleIdx="2" presStyleCnt="4">
        <dgm:presLayoutVars>
          <dgm:bulletEnabled val="1"/>
        </dgm:presLayoutVars>
      </dgm:prSet>
      <dgm:spPr/>
      <dgm:t>
        <a:bodyPr/>
        <a:lstStyle/>
        <a:p>
          <a:endParaRPr lang="en-MY"/>
        </a:p>
      </dgm:t>
    </dgm:pt>
    <dgm:pt modelId="{422C048B-72E7-43F2-B0B7-0F4262569E2D}" type="pres">
      <dgm:prSet presAssocID="{0A33250E-5F32-4AB5-99E3-AC0CD50D7535}" presName="FourNodes_4" presStyleLbl="node1" presStyleIdx="3" presStyleCnt="4">
        <dgm:presLayoutVars>
          <dgm:bulletEnabled val="1"/>
        </dgm:presLayoutVars>
      </dgm:prSet>
      <dgm:spPr/>
      <dgm:t>
        <a:bodyPr/>
        <a:lstStyle/>
        <a:p>
          <a:endParaRPr lang="en-MY"/>
        </a:p>
      </dgm:t>
    </dgm:pt>
    <dgm:pt modelId="{44518204-6A5F-49A2-89C9-1936CC1D3FC5}" type="pres">
      <dgm:prSet presAssocID="{0A33250E-5F32-4AB5-99E3-AC0CD50D7535}" presName="FourConn_1-2" presStyleLbl="fgAccFollowNode1" presStyleIdx="0" presStyleCnt="3">
        <dgm:presLayoutVars>
          <dgm:bulletEnabled val="1"/>
        </dgm:presLayoutVars>
      </dgm:prSet>
      <dgm:spPr/>
      <dgm:t>
        <a:bodyPr/>
        <a:lstStyle/>
        <a:p>
          <a:endParaRPr lang="en-MY"/>
        </a:p>
      </dgm:t>
    </dgm:pt>
    <dgm:pt modelId="{B79CD0C7-0639-4C2D-80B6-FB4E7BC16056}" type="pres">
      <dgm:prSet presAssocID="{0A33250E-5F32-4AB5-99E3-AC0CD50D7535}" presName="FourConn_2-3" presStyleLbl="fgAccFollowNode1" presStyleIdx="1" presStyleCnt="3">
        <dgm:presLayoutVars>
          <dgm:bulletEnabled val="1"/>
        </dgm:presLayoutVars>
      </dgm:prSet>
      <dgm:spPr/>
      <dgm:t>
        <a:bodyPr/>
        <a:lstStyle/>
        <a:p>
          <a:endParaRPr lang="en-MY"/>
        </a:p>
      </dgm:t>
    </dgm:pt>
    <dgm:pt modelId="{19F2D892-81B3-4E3A-8E69-30F089342F3E}" type="pres">
      <dgm:prSet presAssocID="{0A33250E-5F32-4AB5-99E3-AC0CD50D7535}" presName="FourConn_3-4" presStyleLbl="fgAccFollowNode1" presStyleIdx="2" presStyleCnt="3">
        <dgm:presLayoutVars>
          <dgm:bulletEnabled val="1"/>
        </dgm:presLayoutVars>
      </dgm:prSet>
      <dgm:spPr/>
      <dgm:t>
        <a:bodyPr/>
        <a:lstStyle/>
        <a:p>
          <a:endParaRPr lang="en-MY"/>
        </a:p>
      </dgm:t>
    </dgm:pt>
    <dgm:pt modelId="{4442D604-9170-49EC-A4BA-047710788689}" type="pres">
      <dgm:prSet presAssocID="{0A33250E-5F32-4AB5-99E3-AC0CD50D7535}" presName="FourNodes_1_text" presStyleLbl="node1" presStyleIdx="3" presStyleCnt="4">
        <dgm:presLayoutVars>
          <dgm:bulletEnabled val="1"/>
        </dgm:presLayoutVars>
      </dgm:prSet>
      <dgm:spPr/>
      <dgm:t>
        <a:bodyPr/>
        <a:lstStyle/>
        <a:p>
          <a:endParaRPr lang="en-MY"/>
        </a:p>
      </dgm:t>
    </dgm:pt>
    <dgm:pt modelId="{120E6EEC-6499-408C-8909-5589CA064A2D}" type="pres">
      <dgm:prSet presAssocID="{0A33250E-5F32-4AB5-99E3-AC0CD50D7535}" presName="FourNodes_2_text" presStyleLbl="node1" presStyleIdx="3" presStyleCnt="4">
        <dgm:presLayoutVars>
          <dgm:bulletEnabled val="1"/>
        </dgm:presLayoutVars>
      </dgm:prSet>
      <dgm:spPr/>
      <dgm:t>
        <a:bodyPr/>
        <a:lstStyle/>
        <a:p>
          <a:endParaRPr lang="en-MY"/>
        </a:p>
      </dgm:t>
    </dgm:pt>
    <dgm:pt modelId="{E8DAD41C-BA76-4D8E-A135-5D703F62146A}" type="pres">
      <dgm:prSet presAssocID="{0A33250E-5F32-4AB5-99E3-AC0CD50D7535}" presName="FourNodes_3_text" presStyleLbl="node1" presStyleIdx="3" presStyleCnt="4">
        <dgm:presLayoutVars>
          <dgm:bulletEnabled val="1"/>
        </dgm:presLayoutVars>
      </dgm:prSet>
      <dgm:spPr/>
      <dgm:t>
        <a:bodyPr/>
        <a:lstStyle/>
        <a:p>
          <a:endParaRPr lang="en-MY"/>
        </a:p>
      </dgm:t>
    </dgm:pt>
    <dgm:pt modelId="{10FC0D60-6726-43FF-B80B-5C21C682DD11}" type="pres">
      <dgm:prSet presAssocID="{0A33250E-5F32-4AB5-99E3-AC0CD50D7535}" presName="FourNodes_4_text" presStyleLbl="node1" presStyleIdx="3" presStyleCnt="4">
        <dgm:presLayoutVars>
          <dgm:bulletEnabled val="1"/>
        </dgm:presLayoutVars>
      </dgm:prSet>
      <dgm:spPr/>
      <dgm:t>
        <a:bodyPr/>
        <a:lstStyle/>
        <a:p>
          <a:endParaRPr lang="en-MY"/>
        </a:p>
      </dgm:t>
    </dgm:pt>
  </dgm:ptLst>
  <dgm:cxnLst>
    <dgm:cxn modelId="{A905A193-21DA-475E-9009-BC48CBB52ECF}" type="presOf" srcId="{7B8EC50B-80C2-488F-8F00-AD175C108A2B}" destId="{19F2D892-81B3-4E3A-8E69-30F089342F3E}" srcOrd="0" destOrd="0" presId="urn:microsoft.com/office/officeart/2005/8/layout/vProcess5"/>
    <dgm:cxn modelId="{85E59723-4631-4492-A89B-276895B2D74E}" type="presOf" srcId="{11BD4429-CEC4-4A84-8629-BB32C89A7485}" destId="{44518204-6A5F-49A2-89C9-1936CC1D3FC5}" srcOrd="0" destOrd="0" presId="urn:microsoft.com/office/officeart/2005/8/layout/vProcess5"/>
    <dgm:cxn modelId="{CA871889-3CA2-4CFC-BA87-854A401599A9}" type="presOf" srcId="{0A33250E-5F32-4AB5-99E3-AC0CD50D7535}" destId="{D36A16A7-7FC6-4795-8C6F-D10DF40ECEE2}" srcOrd="0" destOrd="0" presId="urn:microsoft.com/office/officeart/2005/8/layout/vProcess5"/>
    <dgm:cxn modelId="{FA4712D4-A2D8-471F-9DE5-CFF487197DD8}" type="presOf" srcId="{677F8D5B-61E8-4411-85E6-FAD64A25F44B}" destId="{B9309B7B-71A4-4A8F-AF31-2F8B142C6B30}" srcOrd="0" destOrd="0" presId="urn:microsoft.com/office/officeart/2005/8/layout/vProcess5"/>
    <dgm:cxn modelId="{36A929AA-1F39-4261-B6A5-CC458D2991F1}" type="presOf" srcId="{19A75AFD-D121-4010-B16A-8E4167BCCA53}" destId="{4442D604-9170-49EC-A4BA-047710788689}" srcOrd="1" destOrd="0" presId="urn:microsoft.com/office/officeart/2005/8/layout/vProcess5"/>
    <dgm:cxn modelId="{BABCD86C-3F88-410B-92EE-C4ADDA9819F3}" srcId="{0A33250E-5F32-4AB5-99E3-AC0CD50D7535}" destId="{6649B908-3002-4318-8CBC-E662A3167EB7}" srcOrd="3" destOrd="0" parTransId="{9CFACC9F-EB1F-4C29-9E61-040FB67D01A0}" sibTransId="{F05F7A69-4AFE-464C-9EB7-4DBC2385BEBB}"/>
    <dgm:cxn modelId="{E41A41D6-71CE-4663-AE94-149DF5E80F7B}" type="presOf" srcId="{6649B908-3002-4318-8CBC-E662A3167EB7}" destId="{422C048B-72E7-43F2-B0B7-0F4262569E2D}" srcOrd="0" destOrd="0" presId="urn:microsoft.com/office/officeart/2005/8/layout/vProcess5"/>
    <dgm:cxn modelId="{167776CB-FB4D-4308-A745-0C86C5ECB72F}" type="presOf" srcId="{8B4DCF07-480E-4300-82DE-64FE4B687552}" destId="{B79CD0C7-0639-4C2D-80B6-FB4E7BC16056}" srcOrd="0" destOrd="0" presId="urn:microsoft.com/office/officeart/2005/8/layout/vProcess5"/>
    <dgm:cxn modelId="{46BCF008-7261-4899-ACD7-4734EE43D044}" srcId="{0A33250E-5F32-4AB5-99E3-AC0CD50D7535}" destId="{CE7EFD25-8A63-4631-94BD-4BF877EC44C6}" srcOrd="2" destOrd="0" parTransId="{1B253384-B087-40B4-884E-D09A1420A919}" sibTransId="{7B8EC50B-80C2-488F-8F00-AD175C108A2B}"/>
    <dgm:cxn modelId="{E5591741-EC88-4465-996F-B36FCEB6C1BB}" type="presOf" srcId="{6649B908-3002-4318-8CBC-E662A3167EB7}" destId="{10FC0D60-6726-43FF-B80B-5C21C682DD11}" srcOrd="1" destOrd="0" presId="urn:microsoft.com/office/officeart/2005/8/layout/vProcess5"/>
    <dgm:cxn modelId="{E2A355D3-BE89-4DC9-83EA-DA54A5EAFA59}" type="presOf" srcId="{CE7EFD25-8A63-4631-94BD-4BF877EC44C6}" destId="{E8DAD41C-BA76-4D8E-A135-5D703F62146A}" srcOrd="1" destOrd="0" presId="urn:microsoft.com/office/officeart/2005/8/layout/vProcess5"/>
    <dgm:cxn modelId="{6C48B803-4BB2-4E11-BE96-32D2B897C82F}" type="presOf" srcId="{677F8D5B-61E8-4411-85E6-FAD64A25F44B}" destId="{120E6EEC-6499-408C-8909-5589CA064A2D}" srcOrd="1" destOrd="0" presId="urn:microsoft.com/office/officeart/2005/8/layout/vProcess5"/>
    <dgm:cxn modelId="{A15BDE22-BA5A-44C7-A54C-F29F86002B4C}" type="presOf" srcId="{CE7EFD25-8A63-4631-94BD-4BF877EC44C6}" destId="{0CE862FD-AF66-4212-93DD-9FFB9D750F22}" srcOrd="0" destOrd="0" presId="urn:microsoft.com/office/officeart/2005/8/layout/vProcess5"/>
    <dgm:cxn modelId="{0AF11221-86BF-4302-B523-15108FB61A39}" srcId="{0A33250E-5F32-4AB5-99E3-AC0CD50D7535}" destId="{677F8D5B-61E8-4411-85E6-FAD64A25F44B}" srcOrd="1" destOrd="0" parTransId="{35C4E4AF-07BD-4AB2-8B9C-544ED87F85C2}" sibTransId="{8B4DCF07-480E-4300-82DE-64FE4B687552}"/>
    <dgm:cxn modelId="{96EF8EC5-54AE-4DD6-B4B5-F5667DA33D66}" srcId="{0A33250E-5F32-4AB5-99E3-AC0CD50D7535}" destId="{19A75AFD-D121-4010-B16A-8E4167BCCA53}" srcOrd="0" destOrd="0" parTransId="{A9B5252C-A49F-4D0C-ABC4-F891EC24A1F4}" sibTransId="{11BD4429-CEC4-4A84-8629-BB32C89A7485}"/>
    <dgm:cxn modelId="{36597B4A-D0C7-45EE-A887-4D19B6B10577}" type="presOf" srcId="{19A75AFD-D121-4010-B16A-8E4167BCCA53}" destId="{90D389ED-3F95-4AA0-9E33-89C50628F854}" srcOrd="0" destOrd="0" presId="urn:microsoft.com/office/officeart/2005/8/layout/vProcess5"/>
    <dgm:cxn modelId="{8FEEDAF7-ECC8-4BC2-8AAA-B8B5E71F162F}" type="presParOf" srcId="{D36A16A7-7FC6-4795-8C6F-D10DF40ECEE2}" destId="{363C9CEF-BD9C-420B-8E83-5A02FB45D97F}" srcOrd="0" destOrd="0" presId="urn:microsoft.com/office/officeart/2005/8/layout/vProcess5"/>
    <dgm:cxn modelId="{476C44A7-486B-4CCD-B8BE-4272564903EE}" type="presParOf" srcId="{D36A16A7-7FC6-4795-8C6F-D10DF40ECEE2}" destId="{90D389ED-3F95-4AA0-9E33-89C50628F854}" srcOrd="1" destOrd="0" presId="urn:microsoft.com/office/officeart/2005/8/layout/vProcess5"/>
    <dgm:cxn modelId="{A86E4888-82DF-4CBC-8AF9-4B030711B3C9}" type="presParOf" srcId="{D36A16A7-7FC6-4795-8C6F-D10DF40ECEE2}" destId="{B9309B7B-71A4-4A8F-AF31-2F8B142C6B30}" srcOrd="2" destOrd="0" presId="urn:microsoft.com/office/officeart/2005/8/layout/vProcess5"/>
    <dgm:cxn modelId="{78A21C31-6FCB-48AC-99BC-B23ADB9E31E4}" type="presParOf" srcId="{D36A16A7-7FC6-4795-8C6F-D10DF40ECEE2}" destId="{0CE862FD-AF66-4212-93DD-9FFB9D750F22}" srcOrd="3" destOrd="0" presId="urn:microsoft.com/office/officeart/2005/8/layout/vProcess5"/>
    <dgm:cxn modelId="{6EF3D788-A6B2-413C-98F5-175806A9FBCF}" type="presParOf" srcId="{D36A16A7-7FC6-4795-8C6F-D10DF40ECEE2}" destId="{422C048B-72E7-43F2-B0B7-0F4262569E2D}" srcOrd="4" destOrd="0" presId="urn:microsoft.com/office/officeart/2005/8/layout/vProcess5"/>
    <dgm:cxn modelId="{E95B47DF-544C-45D1-B246-20335359D7F2}" type="presParOf" srcId="{D36A16A7-7FC6-4795-8C6F-D10DF40ECEE2}" destId="{44518204-6A5F-49A2-89C9-1936CC1D3FC5}" srcOrd="5" destOrd="0" presId="urn:microsoft.com/office/officeart/2005/8/layout/vProcess5"/>
    <dgm:cxn modelId="{2695BD40-A6E1-4B60-9B0B-2D6CB19FDE7A}" type="presParOf" srcId="{D36A16A7-7FC6-4795-8C6F-D10DF40ECEE2}" destId="{B79CD0C7-0639-4C2D-80B6-FB4E7BC16056}" srcOrd="6" destOrd="0" presId="urn:microsoft.com/office/officeart/2005/8/layout/vProcess5"/>
    <dgm:cxn modelId="{CD1A68F1-A8C4-439F-AC35-A53905E29683}" type="presParOf" srcId="{D36A16A7-7FC6-4795-8C6F-D10DF40ECEE2}" destId="{19F2D892-81B3-4E3A-8E69-30F089342F3E}" srcOrd="7" destOrd="0" presId="urn:microsoft.com/office/officeart/2005/8/layout/vProcess5"/>
    <dgm:cxn modelId="{F6857068-8A5D-41B3-9E16-76083C401748}" type="presParOf" srcId="{D36A16A7-7FC6-4795-8C6F-D10DF40ECEE2}" destId="{4442D604-9170-49EC-A4BA-047710788689}" srcOrd="8" destOrd="0" presId="urn:microsoft.com/office/officeart/2005/8/layout/vProcess5"/>
    <dgm:cxn modelId="{9881EDD6-4885-494F-8896-DE9F2A457AE2}" type="presParOf" srcId="{D36A16A7-7FC6-4795-8C6F-D10DF40ECEE2}" destId="{120E6EEC-6499-408C-8909-5589CA064A2D}" srcOrd="9" destOrd="0" presId="urn:microsoft.com/office/officeart/2005/8/layout/vProcess5"/>
    <dgm:cxn modelId="{48002B44-28D2-4A4F-972B-F6DF35C74233}" type="presParOf" srcId="{D36A16A7-7FC6-4795-8C6F-D10DF40ECEE2}" destId="{E8DAD41C-BA76-4D8E-A135-5D703F62146A}" srcOrd="10" destOrd="0" presId="urn:microsoft.com/office/officeart/2005/8/layout/vProcess5"/>
    <dgm:cxn modelId="{EE13C38B-BBDC-48DA-83C3-A188D731F4D3}" type="presParOf" srcId="{D36A16A7-7FC6-4795-8C6F-D10DF40ECEE2}" destId="{10FC0D60-6726-43FF-B80B-5C21C682DD11}"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3DBBA-2D5D-4EA8-8FDF-7AD805B43533}"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en-MY"/>
        </a:p>
      </dgm:t>
    </dgm:pt>
    <dgm:pt modelId="{5DA862AF-48EF-48CD-BC6E-2150C16336B4}">
      <dgm:prSet custT="1"/>
      <dgm:spPr/>
      <dgm:t>
        <a:bodyPr/>
        <a:lstStyle/>
        <a:p>
          <a:r>
            <a:rPr lang="en-GB" sz="2000" b="1" dirty="0" smtClean="0">
              <a:latin typeface="+mj-lt"/>
              <a:cs typeface="Arial" pitchFamily="34" charset="0"/>
            </a:rPr>
            <a:t>Energy conservation</a:t>
          </a:r>
          <a:endParaRPr lang="en-MY" sz="2000" b="1" dirty="0">
            <a:latin typeface="+mj-lt"/>
            <a:cs typeface="Arial" pitchFamily="34" charset="0"/>
          </a:endParaRPr>
        </a:p>
      </dgm:t>
    </dgm:pt>
    <dgm:pt modelId="{CE481A54-C970-4A6D-ABDC-2F5CFE4B418F}" type="parTrans" cxnId="{C30DF90F-7077-459B-A8CA-648658E6E267}">
      <dgm:prSet/>
      <dgm:spPr/>
      <dgm:t>
        <a:bodyPr/>
        <a:lstStyle/>
        <a:p>
          <a:endParaRPr lang="en-MY">
            <a:latin typeface="+mj-lt"/>
            <a:cs typeface="Arial" pitchFamily="34" charset="0"/>
          </a:endParaRPr>
        </a:p>
      </dgm:t>
    </dgm:pt>
    <dgm:pt modelId="{49D22D7A-9A8F-4388-969F-7CAB097E4BB3}" type="sibTrans" cxnId="{C30DF90F-7077-459B-A8CA-648658E6E267}">
      <dgm:prSet/>
      <dgm:spPr/>
      <dgm:t>
        <a:bodyPr/>
        <a:lstStyle/>
        <a:p>
          <a:endParaRPr lang="en-MY">
            <a:latin typeface="+mj-lt"/>
            <a:cs typeface="Arial" pitchFamily="34" charset="0"/>
          </a:endParaRPr>
        </a:p>
      </dgm:t>
    </dgm:pt>
    <dgm:pt modelId="{874C1403-9ACC-4953-8023-9AE02F2EA7F3}">
      <dgm:prSet phldrT="[Text]"/>
      <dgm:spPr/>
      <dgm:t>
        <a:bodyPr/>
        <a:lstStyle/>
        <a:p>
          <a:r>
            <a:rPr lang="en-GB" dirty="0" smtClean="0">
              <a:latin typeface="+mj-lt"/>
              <a:ea typeface="Times New Roman"/>
              <a:cs typeface="Arial" pitchFamily="34" charset="0"/>
            </a:rPr>
            <a:t>conservation, retrofitting, green power generation and purchasing, energy-efficient design</a:t>
          </a:r>
          <a:endParaRPr lang="en-MY" dirty="0">
            <a:latin typeface="+mj-lt"/>
            <a:cs typeface="Arial" pitchFamily="34" charset="0"/>
          </a:endParaRPr>
        </a:p>
      </dgm:t>
    </dgm:pt>
    <dgm:pt modelId="{E82054CE-A97E-4832-885F-3C0400E65F6F}" type="parTrans" cxnId="{317EFC89-4A34-402D-9E64-92B3D721F84E}">
      <dgm:prSet/>
      <dgm:spPr/>
      <dgm:t>
        <a:bodyPr/>
        <a:lstStyle/>
        <a:p>
          <a:endParaRPr lang="en-MY">
            <a:latin typeface="+mj-lt"/>
            <a:cs typeface="Arial" pitchFamily="34" charset="0"/>
          </a:endParaRPr>
        </a:p>
      </dgm:t>
    </dgm:pt>
    <dgm:pt modelId="{8A6DC8EB-46F6-476D-A51C-AFBCB5911404}" type="sibTrans" cxnId="{317EFC89-4A34-402D-9E64-92B3D721F84E}">
      <dgm:prSet/>
      <dgm:spPr/>
      <dgm:t>
        <a:bodyPr/>
        <a:lstStyle/>
        <a:p>
          <a:endParaRPr lang="en-MY">
            <a:latin typeface="+mj-lt"/>
            <a:cs typeface="Arial" pitchFamily="34" charset="0"/>
          </a:endParaRPr>
        </a:p>
      </dgm:t>
    </dgm:pt>
    <dgm:pt modelId="{D366F6C6-DAE6-4083-A5CB-52256DCE9308}">
      <dgm:prSet phldrT="[Text]" custT="1"/>
      <dgm:spPr/>
      <dgm:t>
        <a:bodyPr/>
        <a:lstStyle/>
        <a:p>
          <a:r>
            <a:rPr lang="en-GB" sz="2000" b="1" dirty="0" smtClean="0">
              <a:latin typeface="+mj-lt"/>
              <a:cs typeface="Arial" pitchFamily="34" charset="0"/>
            </a:rPr>
            <a:t>Environmental protection</a:t>
          </a:r>
          <a:endParaRPr lang="en-MY" sz="2000" b="1" dirty="0">
            <a:latin typeface="+mj-lt"/>
            <a:cs typeface="Arial" pitchFamily="34" charset="0"/>
          </a:endParaRPr>
        </a:p>
      </dgm:t>
    </dgm:pt>
    <dgm:pt modelId="{ACCFD1BC-0713-4B3F-841A-8E4C9A48F467}" type="parTrans" cxnId="{63E88316-6A95-4D9C-B797-A19734195CCC}">
      <dgm:prSet/>
      <dgm:spPr/>
      <dgm:t>
        <a:bodyPr/>
        <a:lstStyle/>
        <a:p>
          <a:endParaRPr lang="en-MY">
            <a:latin typeface="+mj-lt"/>
            <a:cs typeface="Arial" pitchFamily="34" charset="0"/>
          </a:endParaRPr>
        </a:p>
      </dgm:t>
    </dgm:pt>
    <dgm:pt modelId="{A297B303-56EF-44F1-B6D0-6934379720C4}" type="sibTrans" cxnId="{63E88316-6A95-4D9C-B797-A19734195CCC}">
      <dgm:prSet/>
      <dgm:spPr/>
      <dgm:t>
        <a:bodyPr/>
        <a:lstStyle/>
        <a:p>
          <a:endParaRPr lang="en-MY">
            <a:latin typeface="+mj-lt"/>
            <a:cs typeface="Arial" pitchFamily="34" charset="0"/>
          </a:endParaRPr>
        </a:p>
      </dgm:t>
    </dgm:pt>
    <dgm:pt modelId="{21DB2A79-0BAB-4619-AB2C-B837AF9B684F}">
      <dgm:prSet phldrT="[Text]"/>
      <dgm:spPr/>
      <dgm:t>
        <a:bodyPr/>
        <a:lstStyle/>
        <a:p>
          <a:r>
            <a:rPr lang="en-GB" dirty="0" smtClean="0">
              <a:latin typeface="+mj-lt"/>
              <a:ea typeface="Times New Roman"/>
              <a:cs typeface="Arial" pitchFamily="34" charset="0"/>
            </a:rPr>
            <a:t>water conservation, solid waste recycling, habitat protection</a:t>
          </a:r>
          <a:endParaRPr lang="en-MY" dirty="0">
            <a:latin typeface="+mj-lt"/>
            <a:cs typeface="Arial" pitchFamily="34" charset="0"/>
          </a:endParaRPr>
        </a:p>
      </dgm:t>
    </dgm:pt>
    <dgm:pt modelId="{1177B069-40CA-4041-AFA7-4EEE22EF60C6}" type="parTrans" cxnId="{A32AE026-8154-43A2-BC44-6C4442A0F15C}">
      <dgm:prSet/>
      <dgm:spPr/>
      <dgm:t>
        <a:bodyPr/>
        <a:lstStyle/>
        <a:p>
          <a:endParaRPr lang="en-MY">
            <a:latin typeface="+mj-lt"/>
            <a:cs typeface="Arial" pitchFamily="34" charset="0"/>
          </a:endParaRPr>
        </a:p>
      </dgm:t>
    </dgm:pt>
    <dgm:pt modelId="{3DC160B6-D623-4297-B5E4-3491B3A78740}" type="sibTrans" cxnId="{A32AE026-8154-43A2-BC44-6C4442A0F15C}">
      <dgm:prSet/>
      <dgm:spPr/>
      <dgm:t>
        <a:bodyPr/>
        <a:lstStyle/>
        <a:p>
          <a:endParaRPr lang="en-MY">
            <a:latin typeface="+mj-lt"/>
            <a:cs typeface="Arial" pitchFamily="34" charset="0"/>
          </a:endParaRPr>
        </a:p>
      </dgm:t>
    </dgm:pt>
    <dgm:pt modelId="{B87D75CC-9F04-4724-95EF-1C8AFAAA306E}">
      <dgm:prSet phldrT="[Text]" custT="1"/>
      <dgm:spPr/>
      <dgm:t>
        <a:bodyPr/>
        <a:lstStyle/>
        <a:p>
          <a:r>
            <a:rPr lang="en-GB" sz="2000" b="1" dirty="0" smtClean="0">
              <a:latin typeface="+mj-lt"/>
              <a:cs typeface="Arial" pitchFamily="34" charset="0"/>
            </a:rPr>
            <a:t>Voluntary certification </a:t>
          </a:r>
          <a:endParaRPr lang="en-MY" sz="2000" b="1" dirty="0">
            <a:latin typeface="+mj-lt"/>
            <a:cs typeface="Arial" pitchFamily="34" charset="0"/>
          </a:endParaRPr>
        </a:p>
      </dgm:t>
    </dgm:pt>
    <dgm:pt modelId="{180269ED-6DF5-48EE-849D-CFA37F0420CF}" type="parTrans" cxnId="{63276D8C-3C34-40F8-9869-2684C4259D8F}">
      <dgm:prSet/>
      <dgm:spPr/>
      <dgm:t>
        <a:bodyPr/>
        <a:lstStyle/>
        <a:p>
          <a:endParaRPr lang="en-MY">
            <a:latin typeface="+mj-lt"/>
            <a:cs typeface="Arial" pitchFamily="34" charset="0"/>
          </a:endParaRPr>
        </a:p>
      </dgm:t>
    </dgm:pt>
    <dgm:pt modelId="{C7681572-EDE0-4AE6-9586-1D3F0C26C355}" type="sibTrans" cxnId="{63276D8C-3C34-40F8-9869-2684C4259D8F}">
      <dgm:prSet/>
      <dgm:spPr/>
      <dgm:t>
        <a:bodyPr/>
        <a:lstStyle/>
        <a:p>
          <a:endParaRPr lang="en-MY">
            <a:latin typeface="+mj-lt"/>
            <a:cs typeface="Arial" pitchFamily="34" charset="0"/>
          </a:endParaRPr>
        </a:p>
      </dgm:t>
    </dgm:pt>
    <dgm:pt modelId="{96168437-EEDF-499F-8F87-2FD3BEF1BF30}">
      <dgm:prSet phldrT="[Text]"/>
      <dgm:spPr/>
      <dgm:t>
        <a:bodyPr/>
        <a:lstStyle/>
        <a:p>
          <a:r>
            <a:rPr lang="en-GB" dirty="0" smtClean="0">
              <a:latin typeface="+mj-lt"/>
              <a:ea typeface="Times New Roman"/>
              <a:cs typeface="Arial" pitchFamily="34" charset="0"/>
            </a:rPr>
            <a:t>infill development, flexible interiors, </a:t>
          </a:r>
          <a:r>
            <a:rPr lang="en-GB" dirty="0" err="1" smtClean="0">
              <a:latin typeface="+mj-lt"/>
              <a:ea typeface="Times New Roman"/>
              <a:cs typeface="Arial" pitchFamily="34" charset="0"/>
            </a:rPr>
            <a:t>brownfield</a:t>
          </a:r>
          <a:r>
            <a:rPr lang="en-GB" dirty="0" smtClean="0">
              <a:latin typeface="+mj-lt"/>
              <a:ea typeface="Times New Roman"/>
              <a:cs typeface="Arial" pitchFamily="34" charset="0"/>
            </a:rPr>
            <a:t> redevelopment</a:t>
          </a:r>
          <a:endParaRPr lang="en-MY" dirty="0">
            <a:latin typeface="+mj-lt"/>
            <a:cs typeface="Arial" pitchFamily="34" charset="0"/>
          </a:endParaRPr>
        </a:p>
      </dgm:t>
    </dgm:pt>
    <dgm:pt modelId="{5AA032E5-2A11-4ED9-A577-C9AA0A689F17}" type="parTrans" cxnId="{6A835EBD-1103-4F5A-A7E0-99BFD23D5404}">
      <dgm:prSet/>
      <dgm:spPr/>
      <dgm:t>
        <a:bodyPr/>
        <a:lstStyle/>
        <a:p>
          <a:endParaRPr lang="en-MY">
            <a:latin typeface="+mj-lt"/>
            <a:cs typeface="Arial" pitchFamily="34" charset="0"/>
          </a:endParaRPr>
        </a:p>
      </dgm:t>
    </dgm:pt>
    <dgm:pt modelId="{832C90C6-F2B2-4D52-8211-830C677108D4}" type="sibTrans" cxnId="{6A835EBD-1103-4F5A-A7E0-99BFD23D5404}">
      <dgm:prSet/>
      <dgm:spPr/>
      <dgm:t>
        <a:bodyPr/>
        <a:lstStyle/>
        <a:p>
          <a:endParaRPr lang="en-MY">
            <a:latin typeface="+mj-lt"/>
            <a:cs typeface="Arial" pitchFamily="34" charset="0"/>
          </a:endParaRPr>
        </a:p>
      </dgm:t>
    </dgm:pt>
    <dgm:pt modelId="{3264D343-B956-4670-8017-B06B4FB79F6A}">
      <dgm:prSet phldrT="[Text]" custT="1"/>
      <dgm:spPr/>
      <dgm:t>
        <a:bodyPr/>
        <a:lstStyle/>
        <a:p>
          <a:r>
            <a:rPr lang="en-GB" sz="2000" b="1" dirty="0" smtClean="0">
              <a:latin typeface="+mj-lt"/>
              <a:cs typeface="Arial" pitchFamily="34" charset="0"/>
            </a:rPr>
            <a:t>Public transport oriented developments </a:t>
          </a:r>
          <a:endParaRPr lang="en-MY" sz="2000" b="1" dirty="0">
            <a:latin typeface="+mj-lt"/>
            <a:cs typeface="Arial" pitchFamily="34" charset="0"/>
          </a:endParaRPr>
        </a:p>
      </dgm:t>
    </dgm:pt>
    <dgm:pt modelId="{B6465D6E-6AC8-4EF5-AD55-CA9DF0E85C43}" type="parTrans" cxnId="{7AE73016-9608-4A57-A815-363C1C3C6173}">
      <dgm:prSet/>
      <dgm:spPr/>
      <dgm:t>
        <a:bodyPr/>
        <a:lstStyle/>
        <a:p>
          <a:endParaRPr lang="en-MY">
            <a:latin typeface="+mj-lt"/>
            <a:cs typeface="Arial" pitchFamily="34" charset="0"/>
          </a:endParaRPr>
        </a:p>
      </dgm:t>
    </dgm:pt>
    <dgm:pt modelId="{20518A6C-A1B1-41EB-B867-928E55F6B890}" type="sibTrans" cxnId="{7AE73016-9608-4A57-A815-363C1C3C6173}">
      <dgm:prSet/>
      <dgm:spPr/>
      <dgm:t>
        <a:bodyPr/>
        <a:lstStyle/>
        <a:p>
          <a:endParaRPr lang="en-MY">
            <a:latin typeface="+mj-lt"/>
            <a:cs typeface="Arial" pitchFamily="34" charset="0"/>
          </a:endParaRPr>
        </a:p>
      </dgm:t>
    </dgm:pt>
    <dgm:pt modelId="{A3531623-9462-4805-A691-FA6FDEA4CEE2}">
      <dgm:prSet phldrT="[Text]" custT="1"/>
      <dgm:spPr/>
      <dgm:t>
        <a:bodyPr/>
        <a:lstStyle/>
        <a:p>
          <a:r>
            <a:rPr lang="en-GB" sz="2000" b="1" dirty="0" smtClean="0">
              <a:latin typeface="+mj-lt"/>
              <a:cs typeface="Arial" pitchFamily="34" charset="0"/>
            </a:rPr>
            <a:t>Urban revitalization and adaptability </a:t>
          </a:r>
          <a:endParaRPr lang="en-MY" sz="2000" b="1" dirty="0">
            <a:latin typeface="+mj-lt"/>
            <a:cs typeface="Arial" pitchFamily="34" charset="0"/>
          </a:endParaRPr>
        </a:p>
      </dgm:t>
    </dgm:pt>
    <dgm:pt modelId="{A96910DD-49A9-4F12-91D7-2C492464C69F}" type="parTrans" cxnId="{A7532AD9-2D9B-46B4-8343-A68165D8A722}">
      <dgm:prSet/>
      <dgm:spPr/>
      <dgm:t>
        <a:bodyPr/>
        <a:lstStyle/>
        <a:p>
          <a:endParaRPr lang="en-MY">
            <a:latin typeface="+mj-lt"/>
            <a:cs typeface="Arial" pitchFamily="34" charset="0"/>
          </a:endParaRPr>
        </a:p>
      </dgm:t>
    </dgm:pt>
    <dgm:pt modelId="{88C1E506-37FC-4EA5-9B46-2E23DCB917FD}" type="sibTrans" cxnId="{A7532AD9-2D9B-46B4-8343-A68165D8A722}">
      <dgm:prSet/>
      <dgm:spPr/>
      <dgm:t>
        <a:bodyPr/>
        <a:lstStyle/>
        <a:p>
          <a:endParaRPr lang="en-MY">
            <a:latin typeface="+mj-lt"/>
            <a:cs typeface="Arial" pitchFamily="34" charset="0"/>
          </a:endParaRPr>
        </a:p>
      </dgm:t>
    </dgm:pt>
    <dgm:pt modelId="{82E5B1F1-A32A-4BD7-91FA-0C065C3E8CBF}">
      <dgm:prSet phldrT="[Text]"/>
      <dgm:spPr/>
      <dgm:t>
        <a:bodyPr/>
        <a:lstStyle/>
        <a:p>
          <a:r>
            <a:rPr lang="en-GB" dirty="0" smtClean="0">
              <a:latin typeface="+mj-lt"/>
              <a:ea typeface="Times New Roman"/>
              <a:cs typeface="Arial" pitchFamily="34" charset="0"/>
            </a:rPr>
            <a:t>green building certification certified sustainable wood finishes</a:t>
          </a:r>
          <a:endParaRPr lang="en-MY" dirty="0">
            <a:latin typeface="+mj-lt"/>
            <a:cs typeface="Arial" pitchFamily="34" charset="0"/>
          </a:endParaRPr>
        </a:p>
      </dgm:t>
    </dgm:pt>
    <dgm:pt modelId="{7BB8E5C4-46A3-4E46-A558-A0C8E79DD959}" type="parTrans" cxnId="{4320175F-25FD-4A61-B966-246755BF1456}">
      <dgm:prSet/>
      <dgm:spPr/>
      <dgm:t>
        <a:bodyPr/>
        <a:lstStyle/>
        <a:p>
          <a:endParaRPr lang="en-MY">
            <a:latin typeface="+mj-lt"/>
            <a:cs typeface="Arial" pitchFamily="34" charset="0"/>
          </a:endParaRPr>
        </a:p>
      </dgm:t>
    </dgm:pt>
    <dgm:pt modelId="{4FF78E6F-F5FC-48D8-B039-61F6819688C2}" type="sibTrans" cxnId="{4320175F-25FD-4A61-B966-246755BF1456}">
      <dgm:prSet/>
      <dgm:spPr/>
      <dgm:t>
        <a:bodyPr/>
        <a:lstStyle/>
        <a:p>
          <a:endParaRPr lang="en-MY">
            <a:latin typeface="+mj-lt"/>
            <a:cs typeface="Arial" pitchFamily="34" charset="0"/>
          </a:endParaRPr>
        </a:p>
      </dgm:t>
    </dgm:pt>
    <dgm:pt modelId="{EEF71731-9B9B-4D56-911B-7D6512F01DCA}">
      <dgm:prSet phldrT="[Text]"/>
      <dgm:spPr/>
      <dgm:t>
        <a:bodyPr/>
        <a:lstStyle/>
        <a:p>
          <a:r>
            <a:rPr lang="en-GB" dirty="0" smtClean="0">
              <a:solidFill>
                <a:srgbClr val="000000"/>
              </a:solidFill>
              <a:latin typeface="+mj-lt"/>
              <a:ea typeface="Times New Roman"/>
              <a:cs typeface="Times New Roman"/>
            </a:rPr>
            <a:t>transit oriented development, </a:t>
          </a:r>
          <a:r>
            <a:rPr lang="en-GB" dirty="0" err="1" smtClean="0">
              <a:solidFill>
                <a:srgbClr val="000000"/>
              </a:solidFill>
              <a:latin typeface="+mj-lt"/>
              <a:ea typeface="Times New Roman"/>
              <a:cs typeface="Times New Roman"/>
            </a:rPr>
            <a:t>walkable</a:t>
          </a:r>
          <a:r>
            <a:rPr lang="en-GB" dirty="0" smtClean="0">
              <a:solidFill>
                <a:srgbClr val="000000"/>
              </a:solidFill>
              <a:latin typeface="+mj-lt"/>
              <a:ea typeface="Times New Roman"/>
              <a:cs typeface="Times New Roman"/>
            </a:rPr>
            <a:t> communities, mixed-use development</a:t>
          </a:r>
          <a:endParaRPr lang="en-MY" b="1" dirty="0">
            <a:latin typeface="+mj-lt"/>
            <a:cs typeface="Arial" pitchFamily="34" charset="0"/>
          </a:endParaRPr>
        </a:p>
      </dgm:t>
    </dgm:pt>
    <dgm:pt modelId="{773D3A98-2F84-4297-819C-70DF039F24B8}" type="parTrans" cxnId="{29CA62A6-1B0D-4D31-9AEF-7B8E7A30C5B5}">
      <dgm:prSet/>
      <dgm:spPr/>
      <dgm:t>
        <a:bodyPr/>
        <a:lstStyle/>
        <a:p>
          <a:endParaRPr lang="en-MY">
            <a:latin typeface="+mj-lt"/>
            <a:cs typeface="Arial" pitchFamily="34" charset="0"/>
          </a:endParaRPr>
        </a:p>
      </dgm:t>
    </dgm:pt>
    <dgm:pt modelId="{68555085-CAD9-409B-B8FD-12252A413E6B}" type="sibTrans" cxnId="{29CA62A6-1B0D-4D31-9AEF-7B8E7A30C5B5}">
      <dgm:prSet/>
      <dgm:spPr/>
      <dgm:t>
        <a:bodyPr/>
        <a:lstStyle/>
        <a:p>
          <a:endParaRPr lang="en-MY">
            <a:latin typeface="+mj-lt"/>
            <a:cs typeface="Arial" pitchFamily="34" charset="0"/>
          </a:endParaRPr>
        </a:p>
      </dgm:t>
    </dgm:pt>
    <dgm:pt modelId="{F0555948-9AF2-4F2B-B1DE-6409D0001FFE}" type="pres">
      <dgm:prSet presAssocID="{FA33DBBA-2D5D-4EA8-8FDF-7AD805B43533}" presName="Name0" presStyleCnt="0">
        <dgm:presLayoutVars>
          <dgm:dir/>
          <dgm:animLvl val="lvl"/>
          <dgm:resizeHandles val="exact"/>
        </dgm:presLayoutVars>
      </dgm:prSet>
      <dgm:spPr/>
      <dgm:t>
        <a:bodyPr/>
        <a:lstStyle/>
        <a:p>
          <a:endParaRPr lang="en-MY"/>
        </a:p>
      </dgm:t>
    </dgm:pt>
    <dgm:pt modelId="{AE46A32E-C538-4D31-BAF4-AA91D280ADE9}" type="pres">
      <dgm:prSet presAssocID="{5DA862AF-48EF-48CD-BC6E-2150C16336B4}" presName="linNode" presStyleCnt="0"/>
      <dgm:spPr/>
    </dgm:pt>
    <dgm:pt modelId="{EE930EDB-CA26-448B-AA75-5D7C393C25D6}" type="pres">
      <dgm:prSet presAssocID="{5DA862AF-48EF-48CD-BC6E-2150C16336B4}" presName="parentText" presStyleLbl="node1" presStyleIdx="0" presStyleCnt="5">
        <dgm:presLayoutVars>
          <dgm:chMax val="1"/>
          <dgm:bulletEnabled val="1"/>
        </dgm:presLayoutVars>
      </dgm:prSet>
      <dgm:spPr/>
      <dgm:t>
        <a:bodyPr/>
        <a:lstStyle/>
        <a:p>
          <a:endParaRPr lang="en-MY"/>
        </a:p>
      </dgm:t>
    </dgm:pt>
    <dgm:pt modelId="{207850B3-E7A4-404C-9DE7-8E1D0F205678}" type="pres">
      <dgm:prSet presAssocID="{5DA862AF-48EF-48CD-BC6E-2150C16336B4}" presName="descendantText" presStyleLbl="alignAccFollowNode1" presStyleIdx="0" presStyleCnt="5">
        <dgm:presLayoutVars>
          <dgm:bulletEnabled val="1"/>
        </dgm:presLayoutVars>
      </dgm:prSet>
      <dgm:spPr/>
      <dgm:t>
        <a:bodyPr/>
        <a:lstStyle/>
        <a:p>
          <a:endParaRPr lang="en-MY"/>
        </a:p>
      </dgm:t>
    </dgm:pt>
    <dgm:pt modelId="{3B3AA216-C149-44ED-BAA1-C66339D03414}" type="pres">
      <dgm:prSet presAssocID="{49D22D7A-9A8F-4388-969F-7CAB097E4BB3}" presName="sp" presStyleCnt="0"/>
      <dgm:spPr/>
    </dgm:pt>
    <dgm:pt modelId="{4ECF3F1C-0CCD-4A8E-A200-B602921291FB}" type="pres">
      <dgm:prSet presAssocID="{D366F6C6-DAE6-4083-A5CB-52256DCE9308}" presName="linNode" presStyleCnt="0"/>
      <dgm:spPr/>
    </dgm:pt>
    <dgm:pt modelId="{B065065F-A315-417A-9C0B-BE1E41C95EBD}" type="pres">
      <dgm:prSet presAssocID="{D366F6C6-DAE6-4083-A5CB-52256DCE9308}" presName="parentText" presStyleLbl="node1" presStyleIdx="1" presStyleCnt="5" custLinFactNeighborX="-1899" custLinFactNeighborY="-4257">
        <dgm:presLayoutVars>
          <dgm:chMax val="1"/>
          <dgm:bulletEnabled val="1"/>
        </dgm:presLayoutVars>
      </dgm:prSet>
      <dgm:spPr/>
      <dgm:t>
        <a:bodyPr/>
        <a:lstStyle/>
        <a:p>
          <a:endParaRPr lang="en-MY"/>
        </a:p>
      </dgm:t>
    </dgm:pt>
    <dgm:pt modelId="{D5090664-3BA5-4C0A-8432-AE8C27BC2240}" type="pres">
      <dgm:prSet presAssocID="{D366F6C6-DAE6-4083-A5CB-52256DCE9308}" presName="descendantText" presStyleLbl="alignAccFollowNode1" presStyleIdx="1" presStyleCnt="5">
        <dgm:presLayoutVars>
          <dgm:bulletEnabled val="1"/>
        </dgm:presLayoutVars>
      </dgm:prSet>
      <dgm:spPr/>
      <dgm:t>
        <a:bodyPr/>
        <a:lstStyle/>
        <a:p>
          <a:endParaRPr lang="en-MY"/>
        </a:p>
      </dgm:t>
    </dgm:pt>
    <dgm:pt modelId="{4E7CC8D1-74F6-41CD-9B82-A4EE1BF0E102}" type="pres">
      <dgm:prSet presAssocID="{A297B303-56EF-44F1-B6D0-6934379720C4}" presName="sp" presStyleCnt="0"/>
      <dgm:spPr/>
    </dgm:pt>
    <dgm:pt modelId="{234CEFEA-709D-4081-A8AE-A34FD94E48F1}" type="pres">
      <dgm:prSet presAssocID="{B87D75CC-9F04-4724-95EF-1C8AFAAA306E}" presName="linNode" presStyleCnt="0"/>
      <dgm:spPr/>
    </dgm:pt>
    <dgm:pt modelId="{12048AD2-F452-45E2-A292-B492358618CB}" type="pres">
      <dgm:prSet presAssocID="{B87D75CC-9F04-4724-95EF-1C8AFAAA306E}" presName="parentText" presStyleLbl="node1" presStyleIdx="2" presStyleCnt="5">
        <dgm:presLayoutVars>
          <dgm:chMax val="1"/>
          <dgm:bulletEnabled val="1"/>
        </dgm:presLayoutVars>
      </dgm:prSet>
      <dgm:spPr/>
      <dgm:t>
        <a:bodyPr/>
        <a:lstStyle/>
        <a:p>
          <a:endParaRPr lang="en-MY"/>
        </a:p>
      </dgm:t>
    </dgm:pt>
    <dgm:pt modelId="{9B194325-5BD5-4CA2-B317-A60341A034FB}" type="pres">
      <dgm:prSet presAssocID="{B87D75CC-9F04-4724-95EF-1C8AFAAA306E}" presName="descendantText" presStyleLbl="alignAccFollowNode1" presStyleIdx="2" presStyleCnt="5">
        <dgm:presLayoutVars>
          <dgm:bulletEnabled val="1"/>
        </dgm:presLayoutVars>
      </dgm:prSet>
      <dgm:spPr/>
      <dgm:t>
        <a:bodyPr/>
        <a:lstStyle/>
        <a:p>
          <a:endParaRPr lang="en-MY"/>
        </a:p>
      </dgm:t>
    </dgm:pt>
    <dgm:pt modelId="{690A0A1D-1D13-4BA3-BE36-A8B2FC339C0D}" type="pres">
      <dgm:prSet presAssocID="{C7681572-EDE0-4AE6-9586-1D3F0C26C355}" presName="sp" presStyleCnt="0"/>
      <dgm:spPr/>
    </dgm:pt>
    <dgm:pt modelId="{22BEEE20-8481-4B9E-A330-96C2061617FE}" type="pres">
      <dgm:prSet presAssocID="{3264D343-B956-4670-8017-B06B4FB79F6A}" presName="linNode" presStyleCnt="0"/>
      <dgm:spPr/>
    </dgm:pt>
    <dgm:pt modelId="{4FA70490-67FF-4AD4-8C6C-76D8A2E16ED5}" type="pres">
      <dgm:prSet presAssocID="{3264D343-B956-4670-8017-B06B4FB79F6A}" presName="parentText" presStyleLbl="node1" presStyleIdx="3" presStyleCnt="5">
        <dgm:presLayoutVars>
          <dgm:chMax val="1"/>
          <dgm:bulletEnabled val="1"/>
        </dgm:presLayoutVars>
      </dgm:prSet>
      <dgm:spPr/>
      <dgm:t>
        <a:bodyPr/>
        <a:lstStyle/>
        <a:p>
          <a:endParaRPr lang="en-MY"/>
        </a:p>
      </dgm:t>
    </dgm:pt>
    <dgm:pt modelId="{3FA98DF0-787A-4C50-84D0-5DF73EFC9C5D}" type="pres">
      <dgm:prSet presAssocID="{3264D343-B956-4670-8017-B06B4FB79F6A}" presName="descendantText" presStyleLbl="alignAccFollowNode1" presStyleIdx="3" presStyleCnt="5">
        <dgm:presLayoutVars>
          <dgm:bulletEnabled val="1"/>
        </dgm:presLayoutVars>
      </dgm:prSet>
      <dgm:spPr/>
      <dgm:t>
        <a:bodyPr/>
        <a:lstStyle/>
        <a:p>
          <a:endParaRPr lang="en-MY"/>
        </a:p>
      </dgm:t>
    </dgm:pt>
    <dgm:pt modelId="{BEDCD819-794D-4C9F-B335-FF46CF181B0F}" type="pres">
      <dgm:prSet presAssocID="{20518A6C-A1B1-41EB-B867-928E55F6B890}" presName="sp" presStyleCnt="0"/>
      <dgm:spPr/>
    </dgm:pt>
    <dgm:pt modelId="{EC1D1D9D-CF72-4349-98F9-57E72B8DEC9E}" type="pres">
      <dgm:prSet presAssocID="{A3531623-9462-4805-A691-FA6FDEA4CEE2}" presName="linNode" presStyleCnt="0"/>
      <dgm:spPr/>
    </dgm:pt>
    <dgm:pt modelId="{ABDE89A8-A9D8-4890-845B-1C43872BB07C}" type="pres">
      <dgm:prSet presAssocID="{A3531623-9462-4805-A691-FA6FDEA4CEE2}" presName="parentText" presStyleLbl="node1" presStyleIdx="4" presStyleCnt="5" custLinFactNeighborX="-543" custLinFactNeighborY="3660">
        <dgm:presLayoutVars>
          <dgm:chMax val="1"/>
          <dgm:bulletEnabled val="1"/>
        </dgm:presLayoutVars>
      </dgm:prSet>
      <dgm:spPr/>
      <dgm:t>
        <a:bodyPr/>
        <a:lstStyle/>
        <a:p>
          <a:endParaRPr lang="en-MY"/>
        </a:p>
      </dgm:t>
    </dgm:pt>
    <dgm:pt modelId="{77635702-FFE3-4C58-9A52-71AE17C254CE}" type="pres">
      <dgm:prSet presAssocID="{A3531623-9462-4805-A691-FA6FDEA4CEE2}" presName="descendantText" presStyleLbl="alignAccFollowNode1" presStyleIdx="4" presStyleCnt="5">
        <dgm:presLayoutVars>
          <dgm:bulletEnabled val="1"/>
        </dgm:presLayoutVars>
      </dgm:prSet>
      <dgm:spPr/>
      <dgm:t>
        <a:bodyPr/>
        <a:lstStyle/>
        <a:p>
          <a:endParaRPr lang="en-MY"/>
        </a:p>
      </dgm:t>
    </dgm:pt>
  </dgm:ptLst>
  <dgm:cxnLst>
    <dgm:cxn modelId="{0A28514B-6815-484A-8A28-BA2878153063}" type="presOf" srcId="{EEF71731-9B9B-4D56-911B-7D6512F01DCA}" destId="{3FA98DF0-787A-4C50-84D0-5DF73EFC9C5D}" srcOrd="0" destOrd="0" presId="urn:microsoft.com/office/officeart/2005/8/layout/vList5"/>
    <dgm:cxn modelId="{4320175F-25FD-4A61-B966-246755BF1456}" srcId="{B87D75CC-9F04-4724-95EF-1C8AFAAA306E}" destId="{82E5B1F1-A32A-4BD7-91FA-0C065C3E8CBF}" srcOrd="0" destOrd="0" parTransId="{7BB8E5C4-46A3-4E46-A558-A0C8E79DD959}" sibTransId="{4FF78E6F-F5FC-48D8-B039-61F6819688C2}"/>
    <dgm:cxn modelId="{A7532AD9-2D9B-46B4-8343-A68165D8A722}" srcId="{FA33DBBA-2D5D-4EA8-8FDF-7AD805B43533}" destId="{A3531623-9462-4805-A691-FA6FDEA4CEE2}" srcOrd="4" destOrd="0" parTransId="{A96910DD-49A9-4F12-91D7-2C492464C69F}" sibTransId="{88C1E506-37FC-4EA5-9B46-2E23DCB917FD}"/>
    <dgm:cxn modelId="{317EFC89-4A34-402D-9E64-92B3D721F84E}" srcId="{5DA862AF-48EF-48CD-BC6E-2150C16336B4}" destId="{874C1403-9ACC-4953-8023-9AE02F2EA7F3}" srcOrd="0" destOrd="0" parTransId="{E82054CE-A97E-4832-885F-3C0400E65F6F}" sibTransId="{8A6DC8EB-46F6-476D-A51C-AFBCB5911404}"/>
    <dgm:cxn modelId="{7AE73016-9608-4A57-A815-363C1C3C6173}" srcId="{FA33DBBA-2D5D-4EA8-8FDF-7AD805B43533}" destId="{3264D343-B956-4670-8017-B06B4FB79F6A}" srcOrd="3" destOrd="0" parTransId="{B6465D6E-6AC8-4EF5-AD55-CA9DF0E85C43}" sibTransId="{20518A6C-A1B1-41EB-B867-928E55F6B890}"/>
    <dgm:cxn modelId="{2C32CB96-6892-4AA9-8EAE-412378FFDA73}" type="presOf" srcId="{B87D75CC-9F04-4724-95EF-1C8AFAAA306E}" destId="{12048AD2-F452-45E2-A292-B492358618CB}" srcOrd="0" destOrd="0" presId="urn:microsoft.com/office/officeart/2005/8/layout/vList5"/>
    <dgm:cxn modelId="{6A835EBD-1103-4F5A-A7E0-99BFD23D5404}" srcId="{A3531623-9462-4805-A691-FA6FDEA4CEE2}" destId="{96168437-EEDF-499F-8F87-2FD3BEF1BF30}" srcOrd="0" destOrd="0" parTransId="{5AA032E5-2A11-4ED9-A577-C9AA0A689F17}" sibTransId="{832C90C6-F2B2-4D52-8211-830C677108D4}"/>
    <dgm:cxn modelId="{AA603487-B3F2-4D0E-920A-D3252046A2F3}" type="presOf" srcId="{5DA862AF-48EF-48CD-BC6E-2150C16336B4}" destId="{EE930EDB-CA26-448B-AA75-5D7C393C25D6}" srcOrd="0" destOrd="0" presId="urn:microsoft.com/office/officeart/2005/8/layout/vList5"/>
    <dgm:cxn modelId="{DF9456BC-41BC-4EFD-83F6-7933D68A4D52}" type="presOf" srcId="{874C1403-9ACC-4953-8023-9AE02F2EA7F3}" destId="{207850B3-E7A4-404C-9DE7-8E1D0F205678}" srcOrd="0" destOrd="0" presId="urn:microsoft.com/office/officeart/2005/8/layout/vList5"/>
    <dgm:cxn modelId="{5EEA3C3F-24BC-44B8-8436-B8262AAE043B}" type="presOf" srcId="{D366F6C6-DAE6-4083-A5CB-52256DCE9308}" destId="{B065065F-A315-417A-9C0B-BE1E41C95EBD}" srcOrd="0" destOrd="0" presId="urn:microsoft.com/office/officeart/2005/8/layout/vList5"/>
    <dgm:cxn modelId="{A32AE026-8154-43A2-BC44-6C4442A0F15C}" srcId="{D366F6C6-DAE6-4083-A5CB-52256DCE9308}" destId="{21DB2A79-0BAB-4619-AB2C-B837AF9B684F}" srcOrd="0" destOrd="0" parTransId="{1177B069-40CA-4041-AFA7-4EEE22EF60C6}" sibTransId="{3DC160B6-D623-4297-B5E4-3491B3A78740}"/>
    <dgm:cxn modelId="{29CA62A6-1B0D-4D31-9AEF-7B8E7A30C5B5}" srcId="{3264D343-B956-4670-8017-B06B4FB79F6A}" destId="{EEF71731-9B9B-4D56-911B-7D6512F01DCA}" srcOrd="0" destOrd="0" parTransId="{773D3A98-2F84-4297-819C-70DF039F24B8}" sibTransId="{68555085-CAD9-409B-B8FD-12252A413E6B}"/>
    <dgm:cxn modelId="{4A9F0691-CD37-4E1B-83A4-FA6BA61F5764}" type="presOf" srcId="{21DB2A79-0BAB-4619-AB2C-B837AF9B684F}" destId="{D5090664-3BA5-4C0A-8432-AE8C27BC2240}" srcOrd="0" destOrd="0" presId="urn:microsoft.com/office/officeart/2005/8/layout/vList5"/>
    <dgm:cxn modelId="{726B894B-9DA0-44CA-A8E2-94D90733AB83}" type="presOf" srcId="{3264D343-B956-4670-8017-B06B4FB79F6A}" destId="{4FA70490-67FF-4AD4-8C6C-76D8A2E16ED5}" srcOrd="0" destOrd="0" presId="urn:microsoft.com/office/officeart/2005/8/layout/vList5"/>
    <dgm:cxn modelId="{CA84AAB8-0C7D-48B0-8738-58728194C95E}" type="presOf" srcId="{96168437-EEDF-499F-8F87-2FD3BEF1BF30}" destId="{77635702-FFE3-4C58-9A52-71AE17C254CE}" srcOrd="0" destOrd="0" presId="urn:microsoft.com/office/officeart/2005/8/layout/vList5"/>
    <dgm:cxn modelId="{63276D8C-3C34-40F8-9869-2684C4259D8F}" srcId="{FA33DBBA-2D5D-4EA8-8FDF-7AD805B43533}" destId="{B87D75CC-9F04-4724-95EF-1C8AFAAA306E}" srcOrd="2" destOrd="0" parTransId="{180269ED-6DF5-48EE-849D-CFA37F0420CF}" sibTransId="{C7681572-EDE0-4AE6-9586-1D3F0C26C355}"/>
    <dgm:cxn modelId="{3C5D022E-7E07-4FA0-91C4-7829228B9D7E}" type="presOf" srcId="{82E5B1F1-A32A-4BD7-91FA-0C065C3E8CBF}" destId="{9B194325-5BD5-4CA2-B317-A60341A034FB}" srcOrd="0" destOrd="0" presId="urn:microsoft.com/office/officeart/2005/8/layout/vList5"/>
    <dgm:cxn modelId="{4FF16781-5D39-43AD-A90D-C245C955B82F}" type="presOf" srcId="{FA33DBBA-2D5D-4EA8-8FDF-7AD805B43533}" destId="{F0555948-9AF2-4F2B-B1DE-6409D0001FFE}" srcOrd="0" destOrd="0" presId="urn:microsoft.com/office/officeart/2005/8/layout/vList5"/>
    <dgm:cxn modelId="{C30DF90F-7077-459B-A8CA-648658E6E267}" srcId="{FA33DBBA-2D5D-4EA8-8FDF-7AD805B43533}" destId="{5DA862AF-48EF-48CD-BC6E-2150C16336B4}" srcOrd="0" destOrd="0" parTransId="{CE481A54-C970-4A6D-ABDC-2F5CFE4B418F}" sibTransId="{49D22D7A-9A8F-4388-969F-7CAB097E4BB3}"/>
    <dgm:cxn modelId="{A6709E12-A47D-4C7B-9946-79374D44598B}" type="presOf" srcId="{A3531623-9462-4805-A691-FA6FDEA4CEE2}" destId="{ABDE89A8-A9D8-4890-845B-1C43872BB07C}" srcOrd="0" destOrd="0" presId="urn:microsoft.com/office/officeart/2005/8/layout/vList5"/>
    <dgm:cxn modelId="{63E88316-6A95-4D9C-B797-A19734195CCC}" srcId="{FA33DBBA-2D5D-4EA8-8FDF-7AD805B43533}" destId="{D366F6C6-DAE6-4083-A5CB-52256DCE9308}" srcOrd="1" destOrd="0" parTransId="{ACCFD1BC-0713-4B3F-841A-8E4C9A48F467}" sibTransId="{A297B303-56EF-44F1-B6D0-6934379720C4}"/>
    <dgm:cxn modelId="{94EEC4B0-C1A0-4D8A-81FA-48B2BB62AE63}" type="presParOf" srcId="{F0555948-9AF2-4F2B-B1DE-6409D0001FFE}" destId="{AE46A32E-C538-4D31-BAF4-AA91D280ADE9}" srcOrd="0" destOrd="0" presId="urn:microsoft.com/office/officeart/2005/8/layout/vList5"/>
    <dgm:cxn modelId="{3A417EDE-72D8-49AF-ABA3-D5A1775C1E5C}" type="presParOf" srcId="{AE46A32E-C538-4D31-BAF4-AA91D280ADE9}" destId="{EE930EDB-CA26-448B-AA75-5D7C393C25D6}" srcOrd="0" destOrd="0" presId="urn:microsoft.com/office/officeart/2005/8/layout/vList5"/>
    <dgm:cxn modelId="{4A252F30-3417-40A6-9598-F4EE0A3F878B}" type="presParOf" srcId="{AE46A32E-C538-4D31-BAF4-AA91D280ADE9}" destId="{207850B3-E7A4-404C-9DE7-8E1D0F205678}" srcOrd="1" destOrd="0" presId="urn:microsoft.com/office/officeart/2005/8/layout/vList5"/>
    <dgm:cxn modelId="{05A0DAB9-61A4-4280-B1E5-8B8189ED4EB8}" type="presParOf" srcId="{F0555948-9AF2-4F2B-B1DE-6409D0001FFE}" destId="{3B3AA216-C149-44ED-BAA1-C66339D03414}" srcOrd="1" destOrd="0" presId="urn:microsoft.com/office/officeart/2005/8/layout/vList5"/>
    <dgm:cxn modelId="{622ACAB2-517D-4C1C-BCE6-8D8354657128}" type="presParOf" srcId="{F0555948-9AF2-4F2B-B1DE-6409D0001FFE}" destId="{4ECF3F1C-0CCD-4A8E-A200-B602921291FB}" srcOrd="2" destOrd="0" presId="urn:microsoft.com/office/officeart/2005/8/layout/vList5"/>
    <dgm:cxn modelId="{8E13B096-6D25-4EE1-96D4-41ADE0B0A104}" type="presParOf" srcId="{4ECF3F1C-0CCD-4A8E-A200-B602921291FB}" destId="{B065065F-A315-417A-9C0B-BE1E41C95EBD}" srcOrd="0" destOrd="0" presId="urn:microsoft.com/office/officeart/2005/8/layout/vList5"/>
    <dgm:cxn modelId="{5297FFD1-FF27-4C50-95E0-FB59F0374F99}" type="presParOf" srcId="{4ECF3F1C-0CCD-4A8E-A200-B602921291FB}" destId="{D5090664-3BA5-4C0A-8432-AE8C27BC2240}" srcOrd="1" destOrd="0" presId="urn:microsoft.com/office/officeart/2005/8/layout/vList5"/>
    <dgm:cxn modelId="{FB56FE0D-AA1F-4518-9397-FEB99BF4D0D8}" type="presParOf" srcId="{F0555948-9AF2-4F2B-B1DE-6409D0001FFE}" destId="{4E7CC8D1-74F6-41CD-9B82-A4EE1BF0E102}" srcOrd="3" destOrd="0" presId="urn:microsoft.com/office/officeart/2005/8/layout/vList5"/>
    <dgm:cxn modelId="{D7EC02AB-87E0-4749-9F65-568EE5D576E2}" type="presParOf" srcId="{F0555948-9AF2-4F2B-B1DE-6409D0001FFE}" destId="{234CEFEA-709D-4081-A8AE-A34FD94E48F1}" srcOrd="4" destOrd="0" presId="urn:microsoft.com/office/officeart/2005/8/layout/vList5"/>
    <dgm:cxn modelId="{CF994259-84B6-4E7A-95FA-E61290975C3E}" type="presParOf" srcId="{234CEFEA-709D-4081-A8AE-A34FD94E48F1}" destId="{12048AD2-F452-45E2-A292-B492358618CB}" srcOrd="0" destOrd="0" presId="urn:microsoft.com/office/officeart/2005/8/layout/vList5"/>
    <dgm:cxn modelId="{678D6E30-7DE7-4F38-86D7-FAADEC0F037F}" type="presParOf" srcId="{234CEFEA-709D-4081-A8AE-A34FD94E48F1}" destId="{9B194325-5BD5-4CA2-B317-A60341A034FB}" srcOrd="1" destOrd="0" presId="urn:microsoft.com/office/officeart/2005/8/layout/vList5"/>
    <dgm:cxn modelId="{E4BEBBF7-AE79-4CB9-AD22-5BE347A4FBC0}" type="presParOf" srcId="{F0555948-9AF2-4F2B-B1DE-6409D0001FFE}" destId="{690A0A1D-1D13-4BA3-BE36-A8B2FC339C0D}" srcOrd="5" destOrd="0" presId="urn:microsoft.com/office/officeart/2005/8/layout/vList5"/>
    <dgm:cxn modelId="{A6235E55-1654-4B6E-A4F8-8E88CA4886DA}" type="presParOf" srcId="{F0555948-9AF2-4F2B-B1DE-6409D0001FFE}" destId="{22BEEE20-8481-4B9E-A330-96C2061617FE}" srcOrd="6" destOrd="0" presId="urn:microsoft.com/office/officeart/2005/8/layout/vList5"/>
    <dgm:cxn modelId="{9B2D980D-BFDF-4F86-97F8-06C44053B976}" type="presParOf" srcId="{22BEEE20-8481-4B9E-A330-96C2061617FE}" destId="{4FA70490-67FF-4AD4-8C6C-76D8A2E16ED5}" srcOrd="0" destOrd="0" presId="urn:microsoft.com/office/officeart/2005/8/layout/vList5"/>
    <dgm:cxn modelId="{E4373203-5D5B-4CED-A91B-DDF1DAD57E49}" type="presParOf" srcId="{22BEEE20-8481-4B9E-A330-96C2061617FE}" destId="{3FA98DF0-787A-4C50-84D0-5DF73EFC9C5D}" srcOrd="1" destOrd="0" presId="urn:microsoft.com/office/officeart/2005/8/layout/vList5"/>
    <dgm:cxn modelId="{007BEC7E-B788-4DC1-8A5A-56E53AEA79CA}" type="presParOf" srcId="{F0555948-9AF2-4F2B-B1DE-6409D0001FFE}" destId="{BEDCD819-794D-4C9F-B335-FF46CF181B0F}" srcOrd="7" destOrd="0" presId="urn:microsoft.com/office/officeart/2005/8/layout/vList5"/>
    <dgm:cxn modelId="{276A25BC-96D2-42EE-9C3A-F439DA9CE12E}" type="presParOf" srcId="{F0555948-9AF2-4F2B-B1DE-6409D0001FFE}" destId="{EC1D1D9D-CF72-4349-98F9-57E72B8DEC9E}" srcOrd="8" destOrd="0" presId="urn:microsoft.com/office/officeart/2005/8/layout/vList5"/>
    <dgm:cxn modelId="{F4BF309B-B6DF-4225-AAA9-B8B1CB65A78F}" type="presParOf" srcId="{EC1D1D9D-CF72-4349-98F9-57E72B8DEC9E}" destId="{ABDE89A8-A9D8-4890-845B-1C43872BB07C}" srcOrd="0" destOrd="0" presId="urn:microsoft.com/office/officeart/2005/8/layout/vList5"/>
    <dgm:cxn modelId="{D19A50C4-5BEB-43E5-BF45-59C9B1A3500F}" type="presParOf" srcId="{EC1D1D9D-CF72-4349-98F9-57E72B8DEC9E}" destId="{77635702-FFE3-4C58-9A52-71AE17C254C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3DBBA-2D5D-4EA8-8FDF-7AD805B43533}"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en-MY"/>
        </a:p>
      </dgm:t>
    </dgm:pt>
    <dgm:pt modelId="{5DA862AF-48EF-48CD-BC6E-2150C16336B4}">
      <dgm:prSet/>
      <dgm:spPr/>
      <dgm:t>
        <a:bodyPr/>
        <a:lstStyle/>
        <a:p>
          <a:r>
            <a:rPr lang="en-GB" b="1" dirty="0" smtClean="0">
              <a:latin typeface="+mj-lt"/>
            </a:rPr>
            <a:t>Health and safety</a:t>
          </a:r>
          <a:endParaRPr lang="en-MY" b="1" dirty="0">
            <a:latin typeface="+mj-lt"/>
            <a:cs typeface="Arial" pitchFamily="34" charset="0"/>
          </a:endParaRPr>
        </a:p>
      </dgm:t>
    </dgm:pt>
    <dgm:pt modelId="{CE481A54-C970-4A6D-ABDC-2F5CFE4B418F}" type="parTrans" cxnId="{C30DF90F-7077-459B-A8CA-648658E6E267}">
      <dgm:prSet/>
      <dgm:spPr/>
      <dgm:t>
        <a:bodyPr/>
        <a:lstStyle/>
        <a:p>
          <a:endParaRPr lang="en-MY">
            <a:latin typeface="+mj-lt"/>
            <a:cs typeface="Arial" pitchFamily="34" charset="0"/>
          </a:endParaRPr>
        </a:p>
      </dgm:t>
    </dgm:pt>
    <dgm:pt modelId="{49D22D7A-9A8F-4388-969F-7CAB097E4BB3}" type="sibTrans" cxnId="{C30DF90F-7077-459B-A8CA-648658E6E267}">
      <dgm:prSet/>
      <dgm:spPr/>
      <dgm:t>
        <a:bodyPr/>
        <a:lstStyle/>
        <a:p>
          <a:endParaRPr lang="en-MY">
            <a:latin typeface="+mj-lt"/>
            <a:cs typeface="Arial" pitchFamily="34" charset="0"/>
          </a:endParaRPr>
        </a:p>
      </dgm:t>
    </dgm:pt>
    <dgm:pt modelId="{874C1403-9ACC-4953-8023-9AE02F2EA7F3}">
      <dgm:prSet phldrT="[Text]" custT="1"/>
      <dgm:spPr/>
      <dgm:t>
        <a:bodyPr/>
        <a:lstStyle/>
        <a:p>
          <a:r>
            <a:rPr lang="en-GB" sz="1800" dirty="0" smtClean="0">
              <a:solidFill>
                <a:srgbClr val="000000"/>
              </a:solidFill>
              <a:latin typeface="+mj-lt"/>
              <a:ea typeface="Times New Roman"/>
              <a:cs typeface="Times New Roman"/>
            </a:rPr>
            <a:t>site security, avoidance of natural hazards, first aid readiness</a:t>
          </a:r>
          <a:endParaRPr lang="en-MY" sz="1800" dirty="0">
            <a:latin typeface="+mj-lt"/>
            <a:cs typeface="Arial" pitchFamily="34" charset="0"/>
          </a:endParaRPr>
        </a:p>
      </dgm:t>
    </dgm:pt>
    <dgm:pt modelId="{E82054CE-A97E-4832-885F-3C0400E65F6F}" type="parTrans" cxnId="{317EFC89-4A34-402D-9E64-92B3D721F84E}">
      <dgm:prSet/>
      <dgm:spPr/>
      <dgm:t>
        <a:bodyPr/>
        <a:lstStyle/>
        <a:p>
          <a:endParaRPr lang="en-MY">
            <a:latin typeface="+mj-lt"/>
            <a:cs typeface="Arial" pitchFamily="34" charset="0"/>
          </a:endParaRPr>
        </a:p>
      </dgm:t>
    </dgm:pt>
    <dgm:pt modelId="{8A6DC8EB-46F6-476D-A51C-AFBCB5911404}" type="sibTrans" cxnId="{317EFC89-4A34-402D-9E64-92B3D721F84E}">
      <dgm:prSet/>
      <dgm:spPr/>
      <dgm:t>
        <a:bodyPr/>
        <a:lstStyle/>
        <a:p>
          <a:endParaRPr lang="en-MY">
            <a:latin typeface="+mj-lt"/>
            <a:cs typeface="Arial" pitchFamily="34" charset="0"/>
          </a:endParaRPr>
        </a:p>
      </dgm:t>
    </dgm:pt>
    <dgm:pt modelId="{D366F6C6-DAE6-4083-A5CB-52256DCE9308}">
      <dgm:prSet phldrT="[Text]"/>
      <dgm:spPr/>
      <dgm:t>
        <a:bodyPr/>
        <a:lstStyle/>
        <a:p>
          <a:r>
            <a:rPr lang="en-GB" b="1" dirty="0" smtClean="0">
              <a:latin typeface="+mj-lt"/>
            </a:rPr>
            <a:t>Worker well being</a:t>
          </a:r>
          <a:endParaRPr lang="en-MY" b="1" dirty="0">
            <a:latin typeface="+mj-lt"/>
            <a:cs typeface="Arial" pitchFamily="34" charset="0"/>
          </a:endParaRPr>
        </a:p>
      </dgm:t>
    </dgm:pt>
    <dgm:pt modelId="{ACCFD1BC-0713-4B3F-841A-8E4C9A48F467}" type="parTrans" cxnId="{63E88316-6A95-4D9C-B797-A19734195CCC}">
      <dgm:prSet/>
      <dgm:spPr/>
      <dgm:t>
        <a:bodyPr/>
        <a:lstStyle/>
        <a:p>
          <a:endParaRPr lang="en-MY">
            <a:latin typeface="+mj-lt"/>
            <a:cs typeface="Arial" pitchFamily="34" charset="0"/>
          </a:endParaRPr>
        </a:p>
      </dgm:t>
    </dgm:pt>
    <dgm:pt modelId="{A297B303-56EF-44F1-B6D0-6934379720C4}" type="sibTrans" cxnId="{63E88316-6A95-4D9C-B797-A19734195CCC}">
      <dgm:prSet/>
      <dgm:spPr/>
      <dgm:t>
        <a:bodyPr/>
        <a:lstStyle/>
        <a:p>
          <a:endParaRPr lang="en-MY">
            <a:latin typeface="+mj-lt"/>
            <a:cs typeface="Arial" pitchFamily="34" charset="0"/>
          </a:endParaRPr>
        </a:p>
      </dgm:t>
    </dgm:pt>
    <dgm:pt modelId="{21DB2A79-0BAB-4619-AB2C-B837AF9B684F}">
      <dgm:prSet phldrT="[Text]" custT="1"/>
      <dgm:spPr/>
      <dgm:t>
        <a:bodyPr/>
        <a:lstStyle/>
        <a:p>
          <a:r>
            <a:rPr lang="en-GB" sz="1600" dirty="0" smtClean="0">
              <a:solidFill>
                <a:srgbClr val="000000"/>
              </a:solidFill>
              <a:latin typeface="+mj-lt"/>
              <a:ea typeface="Times New Roman"/>
              <a:cs typeface="Times New Roman"/>
            </a:rPr>
            <a:t>plazas, childcare on premises, indoor environmental quality, barrier-free design</a:t>
          </a:r>
          <a:endParaRPr lang="en-MY" sz="1600" dirty="0">
            <a:latin typeface="+mj-lt"/>
            <a:cs typeface="Arial" pitchFamily="34" charset="0"/>
          </a:endParaRPr>
        </a:p>
      </dgm:t>
    </dgm:pt>
    <dgm:pt modelId="{1177B069-40CA-4041-AFA7-4EEE22EF60C6}" type="parTrans" cxnId="{A32AE026-8154-43A2-BC44-6C4442A0F15C}">
      <dgm:prSet/>
      <dgm:spPr/>
      <dgm:t>
        <a:bodyPr/>
        <a:lstStyle/>
        <a:p>
          <a:endParaRPr lang="en-MY">
            <a:latin typeface="+mj-lt"/>
            <a:cs typeface="Arial" pitchFamily="34" charset="0"/>
          </a:endParaRPr>
        </a:p>
      </dgm:t>
    </dgm:pt>
    <dgm:pt modelId="{3DC160B6-D623-4297-B5E4-3491B3A78740}" type="sibTrans" cxnId="{A32AE026-8154-43A2-BC44-6C4442A0F15C}">
      <dgm:prSet/>
      <dgm:spPr/>
      <dgm:t>
        <a:bodyPr/>
        <a:lstStyle/>
        <a:p>
          <a:endParaRPr lang="en-MY">
            <a:latin typeface="+mj-lt"/>
            <a:cs typeface="Arial" pitchFamily="34" charset="0"/>
          </a:endParaRPr>
        </a:p>
      </dgm:t>
    </dgm:pt>
    <dgm:pt modelId="{B87D75CC-9F04-4724-95EF-1C8AFAAA306E}">
      <dgm:prSet phldrT="[Text]"/>
      <dgm:spPr/>
      <dgm:t>
        <a:bodyPr/>
        <a:lstStyle/>
        <a:p>
          <a:r>
            <a:rPr lang="en-GB" b="1" dirty="0" smtClean="0">
              <a:latin typeface="+mj-lt"/>
            </a:rPr>
            <a:t>Corporate citizenship</a:t>
          </a:r>
          <a:endParaRPr lang="en-MY" b="1" dirty="0">
            <a:latin typeface="+mj-lt"/>
            <a:cs typeface="Arial" pitchFamily="34" charset="0"/>
          </a:endParaRPr>
        </a:p>
      </dgm:t>
    </dgm:pt>
    <dgm:pt modelId="{180269ED-6DF5-48EE-849D-CFA37F0420CF}" type="parTrans" cxnId="{63276D8C-3C34-40F8-9869-2684C4259D8F}">
      <dgm:prSet/>
      <dgm:spPr/>
      <dgm:t>
        <a:bodyPr/>
        <a:lstStyle/>
        <a:p>
          <a:endParaRPr lang="en-MY">
            <a:latin typeface="+mj-lt"/>
            <a:cs typeface="Arial" pitchFamily="34" charset="0"/>
          </a:endParaRPr>
        </a:p>
      </dgm:t>
    </dgm:pt>
    <dgm:pt modelId="{C7681572-EDE0-4AE6-9586-1D3F0C26C355}" type="sibTrans" cxnId="{63276D8C-3C34-40F8-9869-2684C4259D8F}">
      <dgm:prSet/>
      <dgm:spPr/>
      <dgm:t>
        <a:bodyPr/>
        <a:lstStyle/>
        <a:p>
          <a:endParaRPr lang="en-MY">
            <a:latin typeface="+mj-lt"/>
            <a:cs typeface="Arial" pitchFamily="34" charset="0"/>
          </a:endParaRPr>
        </a:p>
      </dgm:t>
    </dgm:pt>
    <dgm:pt modelId="{96168437-EEDF-499F-8F87-2FD3BEF1BF30}">
      <dgm:prSet phldrT="[Text]" custT="1"/>
      <dgm:spPr/>
      <dgm:t>
        <a:bodyPr/>
        <a:lstStyle/>
        <a:p>
          <a:r>
            <a:rPr lang="en-GB" sz="1600" dirty="0" smtClean="0">
              <a:solidFill>
                <a:srgbClr val="000000"/>
              </a:solidFill>
              <a:latin typeface="+mj-lt"/>
              <a:ea typeface="Times New Roman"/>
              <a:cs typeface="Times New Roman"/>
            </a:rPr>
            <a:t>quality design, minimum neighbourhood impacts, considerate construction, community outreach historic preservation, no undue influence on local governments</a:t>
          </a:r>
          <a:endParaRPr lang="en-MY" sz="1600" dirty="0">
            <a:latin typeface="+mj-lt"/>
            <a:cs typeface="Arial" pitchFamily="34" charset="0"/>
          </a:endParaRPr>
        </a:p>
      </dgm:t>
    </dgm:pt>
    <dgm:pt modelId="{5AA032E5-2A11-4ED9-A577-C9AA0A689F17}" type="parTrans" cxnId="{6A835EBD-1103-4F5A-A7E0-99BFD23D5404}">
      <dgm:prSet/>
      <dgm:spPr/>
      <dgm:t>
        <a:bodyPr/>
        <a:lstStyle/>
        <a:p>
          <a:endParaRPr lang="en-MY">
            <a:latin typeface="+mj-lt"/>
            <a:cs typeface="Arial" pitchFamily="34" charset="0"/>
          </a:endParaRPr>
        </a:p>
      </dgm:t>
    </dgm:pt>
    <dgm:pt modelId="{832C90C6-F2B2-4D52-8211-830C677108D4}" type="sibTrans" cxnId="{6A835EBD-1103-4F5A-A7E0-99BFD23D5404}">
      <dgm:prSet/>
      <dgm:spPr/>
      <dgm:t>
        <a:bodyPr/>
        <a:lstStyle/>
        <a:p>
          <a:endParaRPr lang="en-MY">
            <a:latin typeface="+mj-lt"/>
            <a:cs typeface="Arial" pitchFamily="34" charset="0"/>
          </a:endParaRPr>
        </a:p>
      </dgm:t>
    </dgm:pt>
    <dgm:pt modelId="{3264D343-B956-4670-8017-B06B4FB79F6A}">
      <dgm:prSet phldrT="[Text]"/>
      <dgm:spPr/>
      <dgm:t>
        <a:bodyPr/>
        <a:lstStyle/>
        <a:p>
          <a:r>
            <a:rPr lang="en-GB" b="1" dirty="0" smtClean="0">
              <a:latin typeface="+mj-lt"/>
            </a:rPr>
            <a:t>Social equity and community development</a:t>
          </a:r>
          <a:endParaRPr lang="en-MY" b="1" dirty="0">
            <a:latin typeface="+mj-lt"/>
            <a:cs typeface="Arial" pitchFamily="34" charset="0"/>
          </a:endParaRPr>
        </a:p>
      </dgm:t>
    </dgm:pt>
    <dgm:pt modelId="{B6465D6E-6AC8-4EF5-AD55-CA9DF0E85C43}" type="parTrans" cxnId="{7AE73016-9608-4A57-A815-363C1C3C6173}">
      <dgm:prSet/>
      <dgm:spPr/>
      <dgm:t>
        <a:bodyPr/>
        <a:lstStyle/>
        <a:p>
          <a:endParaRPr lang="en-MY">
            <a:latin typeface="+mj-lt"/>
            <a:cs typeface="Arial" pitchFamily="34" charset="0"/>
          </a:endParaRPr>
        </a:p>
      </dgm:t>
    </dgm:pt>
    <dgm:pt modelId="{20518A6C-A1B1-41EB-B867-928E55F6B890}" type="sibTrans" cxnId="{7AE73016-9608-4A57-A815-363C1C3C6173}">
      <dgm:prSet/>
      <dgm:spPr/>
      <dgm:t>
        <a:bodyPr/>
        <a:lstStyle/>
        <a:p>
          <a:endParaRPr lang="en-MY">
            <a:latin typeface="+mj-lt"/>
            <a:cs typeface="Arial" pitchFamily="34" charset="0"/>
          </a:endParaRPr>
        </a:p>
      </dgm:t>
    </dgm:pt>
    <dgm:pt modelId="{A3531623-9462-4805-A691-FA6FDEA4CEE2}">
      <dgm:prSet phldrT="[Text]" custT="1"/>
      <dgm:spPr/>
      <dgm:t>
        <a:bodyPr/>
        <a:lstStyle/>
        <a:p>
          <a:r>
            <a:rPr lang="en-GB" sz="2000" b="1" dirty="0" smtClean="0">
              <a:latin typeface="+mj-lt"/>
            </a:rPr>
            <a:t>Local citizenship</a:t>
          </a:r>
          <a:endParaRPr lang="en-MY" sz="2000" b="1" dirty="0">
            <a:latin typeface="+mj-lt"/>
            <a:cs typeface="Arial" pitchFamily="34" charset="0"/>
          </a:endParaRPr>
        </a:p>
      </dgm:t>
    </dgm:pt>
    <dgm:pt modelId="{A96910DD-49A9-4F12-91D7-2C492464C69F}" type="parTrans" cxnId="{A7532AD9-2D9B-46B4-8343-A68165D8A722}">
      <dgm:prSet/>
      <dgm:spPr/>
      <dgm:t>
        <a:bodyPr/>
        <a:lstStyle/>
        <a:p>
          <a:endParaRPr lang="en-MY">
            <a:latin typeface="+mj-lt"/>
            <a:cs typeface="Arial" pitchFamily="34" charset="0"/>
          </a:endParaRPr>
        </a:p>
      </dgm:t>
    </dgm:pt>
    <dgm:pt modelId="{88C1E506-37FC-4EA5-9B46-2E23DCB917FD}" type="sibTrans" cxnId="{A7532AD9-2D9B-46B4-8343-A68165D8A722}">
      <dgm:prSet/>
      <dgm:spPr/>
      <dgm:t>
        <a:bodyPr/>
        <a:lstStyle/>
        <a:p>
          <a:endParaRPr lang="en-MY">
            <a:latin typeface="+mj-lt"/>
            <a:cs typeface="Arial" pitchFamily="34" charset="0"/>
          </a:endParaRPr>
        </a:p>
      </dgm:t>
    </dgm:pt>
    <dgm:pt modelId="{82E5B1F1-A32A-4BD7-91FA-0C065C3E8CBF}">
      <dgm:prSet phldrT="[Text]" custT="1"/>
      <dgm:spPr/>
      <dgm:t>
        <a:bodyPr/>
        <a:lstStyle/>
        <a:p>
          <a:r>
            <a:rPr lang="en-GB" sz="1600" dirty="0" smtClean="0">
              <a:solidFill>
                <a:srgbClr val="000000"/>
              </a:solidFill>
              <a:latin typeface="+mj-lt"/>
              <a:ea typeface="Times New Roman"/>
              <a:cs typeface="Times New Roman"/>
            </a:rPr>
            <a:t>regulatory compliances, sustainable disclosure and reporting, independent boards, adoption of voluntary codes of ethical conduct, stakeholder engagement</a:t>
          </a:r>
          <a:endParaRPr lang="en-MY" sz="1600" dirty="0">
            <a:latin typeface="+mj-lt"/>
            <a:cs typeface="Arial" pitchFamily="34" charset="0"/>
          </a:endParaRPr>
        </a:p>
      </dgm:t>
    </dgm:pt>
    <dgm:pt modelId="{7BB8E5C4-46A3-4E46-A558-A0C8E79DD959}" type="parTrans" cxnId="{4320175F-25FD-4A61-B966-246755BF1456}">
      <dgm:prSet/>
      <dgm:spPr/>
      <dgm:t>
        <a:bodyPr/>
        <a:lstStyle/>
        <a:p>
          <a:endParaRPr lang="en-MY">
            <a:latin typeface="+mj-lt"/>
            <a:cs typeface="Arial" pitchFamily="34" charset="0"/>
          </a:endParaRPr>
        </a:p>
      </dgm:t>
    </dgm:pt>
    <dgm:pt modelId="{4FF78E6F-F5FC-48D8-B039-61F6819688C2}" type="sibTrans" cxnId="{4320175F-25FD-4A61-B966-246755BF1456}">
      <dgm:prSet/>
      <dgm:spPr/>
      <dgm:t>
        <a:bodyPr/>
        <a:lstStyle/>
        <a:p>
          <a:endParaRPr lang="en-MY">
            <a:latin typeface="+mj-lt"/>
            <a:cs typeface="Arial" pitchFamily="34" charset="0"/>
          </a:endParaRPr>
        </a:p>
      </dgm:t>
    </dgm:pt>
    <dgm:pt modelId="{EEF71731-9B9B-4D56-911B-7D6512F01DCA}">
      <dgm:prSet phldrT="[Text]" custT="1"/>
      <dgm:spPr/>
      <dgm:t>
        <a:bodyPr/>
        <a:lstStyle/>
        <a:p>
          <a:r>
            <a:rPr lang="en-GB" sz="1600" dirty="0" smtClean="0">
              <a:solidFill>
                <a:srgbClr val="000000"/>
              </a:solidFill>
              <a:latin typeface="+mj-lt"/>
              <a:ea typeface="Times New Roman"/>
              <a:cs typeface="Times New Roman"/>
            </a:rPr>
            <a:t>fair labour practices, affordable/social housing, community hiring and training</a:t>
          </a:r>
          <a:endParaRPr lang="en-MY" sz="1600" b="1" dirty="0">
            <a:latin typeface="+mj-lt"/>
            <a:cs typeface="Arial" pitchFamily="34" charset="0"/>
          </a:endParaRPr>
        </a:p>
      </dgm:t>
    </dgm:pt>
    <dgm:pt modelId="{773D3A98-2F84-4297-819C-70DF039F24B8}" type="parTrans" cxnId="{29CA62A6-1B0D-4D31-9AEF-7B8E7A30C5B5}">
      <dgm:prSet/>
      <dgm:spPr/>
      <dgm:t>
        <a:bodyPr/>
        <a:lstStyle/>
        <a:p>
          <a:endParaRPr lang="en-MY">
            <a:latin typeface="+mj-lt"/>
            <a:cs typeface="Arial" pitchFamily="34" charset="0"/>
          </a:endParaRPr>
        </a:p>
      </dgm:t>
    </dgm:pt>
    <dgm:pt modelId="{68555085-CAD9-409B-B8FD-12252A413E6B}" type="sibTrans" cxnId="{29CA62A6-1B0D-4D31-9AEF-7B8E7A30C5B5}">
      <dgm:prSet/>
      <dgm:spPr/>
      <dgm:t>
        <a:bodyPr/>
        <a:lstStyle/>
        <a:p>
          <a:endParaRPr lang="en-MY">
            <a:latin typeface="+mj-lt"/>
            <a:cs typeface="Arial" pitchFamily="34" charset="0"/>
          </a:endParaRPr>
        </a:p>
      </dgm:t>
    </dgm:pt>
    <dgm:pt modelId="{F0555948-9AF2-4F2B-B1DE-6409D0001FFE}" type="pres">
      <dgm:prSet presAssocID="{FA33DBBA-2D5D-4EA8-8FDF-7AD805B43533}" presName="Name0" presStyleCnt="0">
        <dgm:presLayoutVars>
          <dgm:dir/>
          <dgm:animLvl val="lvl"/>
          <dgm:resizeHandles val="exact"/>
        </dgm:presLayoutVars>
      </dgm:prSet>
      <dgm:spPr/>
      <dgm:t>
        <a:bodyPr/>
        <a:lstStyle/>
        <a:p>
          <a:endParaRPr lang="en-MY"/>
        </a:p>
      </dgm:t>
    </dgm:pt>
    <dgm:pt modelId="{AE46A32E-C538-4D31-BAF4-AA91D280ADE9}" type="pres">
      <dgm:prSet presAssocID="{5DA862AF-48EF-48CD-BC6E-2150C16336B4}" presName="linNode" presStyleCnt="0"/>
      <dgm:spPr/>
    </dgm:pt>
    <dgm:pt modelId="{EE930EDB-CA26-448B-AA75-5D7C393C25D6}" type="pres">
      <dgm:prSet presAssocID="{5DA862AF-48EF-48CD-BC6E-2150C16336B4}" presName="parentText" presStyleLbl="node1" presStyleIdx="0" presStyleCnt="5" custLinFactNeighborX="-543" custLinFactNeighborY="1866">
        <dgm:presLayoutVars>
          <dgm:chMax val="1"/>
          <dgm:bulletEnabled val="1"/>
        </dgm:presLayoutVars>
      </dgm:prSet>
      <dgm:spPr/>
      <dgm:t>
        <a:bodyPr/>
        <a:lstStyle/>
        <a:p>
          <a:endParaRPr lang="en-MY"/>
        </a:p>
      </dgm:t>
    </dgm:pt>
    <dgm:pt modelId="{207850B3-E7A4-404C-9DE7-8E1D0F205678}" type="pres">
      <dgm:prSet presAssocID="{5DA862AF-48EF-48CD-BC6E-2150C16336B4}" presName="descendantText" presStyleLbl="alignAccFollowNode1" presStyleIdx="0" presStyleCnt="5">
        <dgm:presLayoutVars>
          <dgm:bulletEnabled val="1"/>
        </dgm:presLayoutVars>
      </dgm:prSet>
      <dgm:spPr/>
      <dgm:t>
        <a:bodyPr/>
        <a:lstStyle/>
        <a:p>
          <a:endParaRPr lang="en-MY"/>
        </a:p>
      </dgm:t>
    </dgm:pt>
    <dgm:pt modelId="{3B3AA216-C149-44ED-BAA1-C66339D03414}" type="pres">
      <dgm:prSet presAssocID="{49D22D7A-9A8F-4388-969F-7CAB097E4BB3}" presName="sp" presStyleCnt="0"/>
      <dgm:spPr/>
    </dgm:pt>
    <dgm:pt modelId="{4ECF3F1C-0CCD-4A8E-A200-B602921291FB}" type="pres">
      <dgm:prSet presAssocID="{D366F6C6-DAE6-4083-A5CB-52256DCE9308}" presName="linNode" presStyleCnt="0"/>
      <dgm:spPr/>
    </dgm:pt>
    <dgm:pt modelId="{B065065F-A315-417A-9C0B-BE1E41C95EBD}" type="pres">
      <dgm:prSet presAssocID="{D366F6C6-DAE6-4083-A5CB-52256DCE9308}" presName="parentText" presStyleLbl="node1" presStyleIdx="1" presStyleCnt="5" custLinFactNeighborX="-543" custLinFactNeighborY="-2391">
        <dgm:presLayoutVars>
          <dgm:chMax val="1"/>
          <dgm:bulletEnabled val="1"/>
        </dgm:presLayoutVars>
      </dgm:prSet>
      <dgm:spPr/>
      <dgm:t>
        <a:bodyPr/>
        <a:lstStyle/>
        <a:p>
          <a:endParaRPr lang="en-MY"/>
        </a:p>
      </dgm:t>
    </dgm:pt>
    <dgm:pt modelId="{D5090664-3BA5-4C0A-8432-AE8C27BC2240}" type="pres">
      <dgm:prSet presAssocID="{D366F6C6-DAE6-4083-A5CB-52256DCE9308}" presName="descendantText" presStyleLbl="alignAccFollowNode1" presStyleIdx="1" presStyleCnt="5">
        <dgm:presLayoutVars>
          <dgm:bulletEnabled val="1"/>
        </dgm:presLayoutVars>
      </dgm:prSet>
      <dgm:spPr/>
      <dgm:t>
        <a:bodyPr/>
        <a:lstStyle/>
        <a:p>
          <a:endParaRPr lang="en-MY"/>
        </a:p>
      </dgm:t>
    </dgm:pt>
    <dgm:pt modelId="{4E7CC8D1-74F6-41CD-9B82-A4EE1BF0E102}" type="pres">
      <dgm:prSet presAssocID="{A297B303-56EF-44F1-B6D0-6934379720C4}" presName="sp" presStyleCnt="0"/>
      <dgm:spPr/>
    </dgm:pt>
    <dgm:pt modelId="{234CEFEA-709D-4081-A8AE-A34FD94E48F1}" type="pres">
      <dgm:prSet presAssocID="{B87D75CC-9F04-4724-95EF-1C8AFAAA306E}" presName="linNode" presStyleCnt="0"/>
      <dgm:spPr/>
    </dgm:pt>
    <dgm:pt modelId="{12048AD2-F452-45E2-A292-B492358618CB}" type="pres">
      <dgm:prSet presAssocID="{B87D75CC-9F04-4724-95EF-1C8AFAAA306E}" presName="parentText" presStyleLbl="node1" presStyleIdx="2" presStyleCnt="5" custLinFactNeighborX="-543" custLinFactNeighborY="1866">
        <dgm:presLayoutVars>
          <dgm:chMax val="1"/>
          <dgm:bulletEnabled val="1"/>
        </dgm:presLayoutVars>
      </dgm:prSet>
      <dgm:spPr/>
      <dgm:t>
        <a:bodyPr/>
        <a:lstStyle/>
        <a:p>
          <a:endParaRPr lang="en-MY"/>
        </a:p>
      </dgm:t>
    </dgm:pt>
    <dgm:pt modelId="{9B194325-5BD5-4CA2-B317-A60341A034FB}" type="pres">
      <dgm:prSet presAssocID="{B87D75CC-9F04-4724-95EF-1C8AFAAA306E}" presName="descendantText" presStyleLbl="alignAccFollowNode1" presStyleIdx="2" presStyleCnt="5">
        <dgm:presLayoutVars>
          <dgm:bulletEnabled val="1"/>
        </dgm:presLayoutVars>
      </dgm:prSet>
      <dgm:spPr/>
      <dgm:t>
        <a:bodyPr/>
        <a:lstStyle/>
        <a:p>
          <a:endParaRPr lang="en-MY"/>
        </a:p>
      </dgm:t>
    </dgm:pt>
    <dgm:pt modelId="{690A0A1D-1D13-4BA3-BE36-A8B2FC339C0D}" type="pres">
      <dgm:prSet presAssocID="{C7681572-EDE0-4AE6-9586-1D3F0C26C355}" presName="sp" presStyleCnt="0"/>
      <dgm:spPr/>
    </dgm:pt>
    <dgm:pt modelId="{22BEEE20-8481-4B9E-A330-96C2061617FE}" type="pres">
      <dgm:prSet presAssocID="{3264D343-B956-4670-8017-B06B4FB79F6A}" presName="linNode" presStyleCnt="0"/>
      <dgm:spPr/>
    </dgm:pt>
    <dgm:pt modelId="{4FA70490-67FF-4AD4-8C6C-76D8A2E16ED5}" type="pres">
      <dgm:prSet presAssocID="{3264D343-B956-4670-8017-B06B4FB79F6A}" presName="parentText" presStyleLbl="node1" presStyleIdx="3" presStyleCnt="5" custLinFactNeighborX="-543" custLinFactNeighborY="1866">
        <dgm:presLayoutVars>
          <dgm:chMax val="1"/>
          <dgm:bulletEnabled val="1"/>
        </dgm:presLayoutVars>
      </dgm:prSet>
      <dgm:spPr/>
      <dgm:t>
        <a:bodyPr/>
        <a:lstStyle/>
        <a:p>
          <a:endParaRPr lang="en-MY"/>
        </a:p>
      </dgm:t>
    </dgm:pt>
    <dgm:pt modelId="{3FA98DF0-787A-4C50-84D0-5DF73EFC9C5D}" type="pres">
      <dgm:prSet presAssocID="{3264D343-B956-4670-8017-B06B4FB79F6A}" presName="descendantText" presStyleLbl="alignAccFollowNode1" presStyleIdx="3" presStyleCnt="5">
        <dgm:presLayoutVars>
          <dgm:bulletEnabled val="1"/>
        </dgm:presLayoutVars>
      </dgm:prSet>
      <dgm:spPr/>
      <dgm:t>
        <a:bodyPr/>
        <a:lstStyle/>
        <a:p>
          <a:endParaRPr lang="en-MY"/>
        </a:p>
      </dgm:t>
    </dgm:pt>
    <dgm:pt modelId="{BEDCD819-794D-4C9F-B335-FF46CF181B0F}" type="pres">
      <dgm:prSet presAssocID="{20518A6C-A1B1-41EB-B867-928E55F6B890}" presName="sp" presStyleCnt="0"/>
      <dgm:spPr/>
    </dgm:pt>
    <dgm:pt modelId="{EC1D1D9D-CF72-4349-98F9-57E72B8DEC9E}" type="pres">
      <dgm:prSet presAssocID="{A3531623-9462-4805-A691-FA6FDEA4CEE2}" presName="linNode" presStyleCnt="0"/>
      <dgm:spPr/>
    </dgm:pt>
    <dgm:pt modelId="{ABDE89A8-A9D8-4890-845B-1C43872BB07C}" type="pres">
      <dgm:prSet presAssocID="{A3531623-9462-4805-A691-FA6FDEA4CEE2}" presName="parentText" presStyleLbl="node1" presStyleIdx="4" presStyleCnt="5" custLinFactNeighborX="-543" custLinFactNeighborY="3660">
        <dgm:presLayoutVars>
          <dgm:chMax val="1"/>
          <dgm:bulletEnabled val="1"/>
        </dgm:presLayoutVars>
      </dgm:prSet>
      <dgm:spPr/>
      <dgm:t>
        <a:bodyPr/>
        <a:lstStyle/>
        <a:p>
          <a:endParaRPr lang="en-MY"/>
        </a:p>
      </dgm:t>
    </dgm:pt>
    <dgm:pt modelId="{77635702-FFE3-4C58-9A52-71AE17C254CE}" type="pres">
      <dgm:prSet presAssocID="{A3531623-9462-4805-A691-FA6FDEA4CEE2}" presName="descendantText" presStyleLbl="alignAccFollowNode1" presStyleIdx="4" presStyleCnt="5">
        <dgm:presLayoutVars>
          <dgm:bulletEnabled val="1"/>
        </dgm:presLayoutVars>
      </dgm:prSet>
      <dgm:spPr/>
      <dgm:t>
        <a:bodyPr/>
        <a:lstStyle/>
        <a:p>
          <a:endParaRPr lang="en-MY"/>
        </a:p>
      </dgm:t>
    </dgm:pt>
  </dgm:ptLst>
  <dgm:cxnLst>
    <dgm:cxn modelId="{DD64F3BF-52FC-4B35-9FC0-DF98DE13C844}" type="presOf" srcId="{96168437-EEDF-499F-8F87-2FD3BEF1BF30}" destId="{77635702-FFE3-4C58-9A52-71AE17C254CE}" srcOrd="0" destOrd="0" presId="urn:microsoft.com/office/officeart/2005/8/layout/vList5"/>
    <dgm:cxn modelId="{4320175F-25FD-4A61-B966-246755BF1456}" srcId="{B87D75CC-9F04-4724-95EF-1C8AFAAA306E}" destId="{82E5B1F1-A32A-4BD7-91FA-0C065C3E8CBF}" srcOrd="0" destOrd="0" parTransId="{7BB8E5C4-46A3-4E46-A558-A0C8E79DD959}" sibTransId="{4FF78E6F-F5FC-48D8-B039-61F6819688C2}"/>
    <dgm:cxn modelId="{A7532AD9-2D9B-46B4-8343-A68165D8A722}" srcId="{FA33DBBA-2D5D-4EA8-8FDF-7AD805B43533}" destId="{A3531623-9462-4805-A691-FA6FDEA4CEE2}" srcOrd="4" destOrd="0" parTransId="{A96910DD-49A9-4F12-91D7-2C492464C69F}" sibTransId="{88C1E506-37FC-4EA5-9B46-2E23DCB917FD}"/>
    <dgm:cxn modelId="{44CE0C0C-D2CB-480E-8012-9122639FBBA3}" type="presOf" srcId="{FA33DBBA-2D5D-4EA8-8FDF-7AD805B43533}" destId="{F0555948-9AF2-4F2B-B1DE-6409D0001FFE}" srcOrd="0" destOrd="0" presId="urn:microsoft.com/office/officeart/2005/8/layout/vList5"/>
    <dgm:cxn modelId="{00036CE5-4E7F-4F5E-8DFD-1D7A023019AB}" type="presOf" srcId="{5DA862AF-48EF-48CD-BC6E-2150C16336B4}" destId="{EE930EDB-CA26-448B-AA75-5D7C393C25D6}" srcOrd="0" destOrd="0" presId="urn:microsoft.com/office/officeart/2005/8/layout/vList5"/>
    <dgm:cxn modelId="{D537F5D6-5F93-46CF-91D9-BD968ED73396}" type="presOf" srcId="{B87D75CC-9F04-4724-95EF-1C8AFAAA306E}" destId="{12048AD2-F452-45E2-A292-B492358618CB}" srcOrd="0" destOrd="0" presId="urn:microsoft.com/office/officeart/2005/8/layout/vList5"/>
    <dgm:cxn modelId="{317EFC89-4A34-402D-9E64-92B3D721F84E}" srcId="{5DA862AF-48EF-48CD-BC6E-2150C16336B4}" destId="{874C1403-9ACC-4953-8023-9AE02F2EA7F3}" srcOrd="0" destOrd="0" parTransId="{E82054CE-A97E-4832-885F-3C0400E65F6F}" sibTransId="{8A6DC8EB-46F6-476D-A51C-AFBCB5911404}"/>
    <dgm:cxn modelId="{7AE73016-9608-4A57-A815-363C1C3C6173}" srcId="{FA33DBBA-2D5D-4EA8-8FDF-7AD805B43533}" destId="{3264D343-B956-4670-8017-B06B4FB79F6A}" srcOrd="3" destOrd="0" parTransId="{B6465D6E-6AC8-4EF5-AD55-CA9DF0E85C43}" sibTransId="{20518A6C-A1B1-41EB-B867-928E55F6B890}"/>
    <dgm:cxn modelId="{6A835EBD-1103-4F5A-A7E0-99BFD23D5404}" srcId="{A3531623-9462-4805-A691-FA6FDEA4CEE2}" destId="{96168437-EEDF-499F-8F87-2FD3BEF1BF30}" srcOrd="0" destOrd="0" parTransId="{5AA032E5-2A11-4ED9-A577-C9AA0A689F17}" sibTransId="{832C90C6-F2B2-4D52-8211-830C677108D4}"/>
    <dgm:cxn modelId="{18A0AB83-0D03-4B85-8B0D-28CEF7A350BA}" type="presOf" srcId="{A3531623-9462-4805-A691-FA6FDEA4CEE2}" destId="{ABDE89A8-A9D8-4890-845B-1C43872BB07C}" srcOrd="0" destOrd="0" presId="urn:microsoft.com/office/officeart/2005/8/layout/vList5"/>
    <dgm:cxn modelId="{A32AE026-8154-43A2-BC44-6C4442A0F15C}" srcId="{D366F6C6-DAE6-4083-A5CB-52256DCE9308}" destId="{21DB2A79-0BAB-4619-AB2C-B837AF9B684F}" srcOrd="0" destOrd="0" parTransId="{1177B069-40CA-4041-AFA7-4EEE22EF60C6}" sibTransId="{3DC160B6-D623-4297-B5E4-3491B3A78740}"/>
    <dgm:cxn modelId="{29CA62A6-1B0D-4D31-9AEF-7B8E7A30C5B5}" srcId="{3264D343-B956-4670-8017-B06B4FB79F6A}" destId="{EEF71731-9B9B-4D56-911B-7D6512F01DCA}" srcOrd="0" destOrd="0" parTransId="{773D3A98-2F84-4297-819C-70DF039F24B8}" sibTransId="{68555085-CAD9-409B-B8FD-12252A413E6B}"/>
    <dgm:cxn modelId="{7DA5EADB-98E0-4CF8-9358-E0B4CB1E1F38}" type="presOf" srcId="{21DB2A79-0BAB-4619-AB2C-B837AF9B684F}" destId="{D5090664-3BA5-4C0A-8432-AE8C27BC2240}" srcOrd="0" destOrd="0" presId="urn:microsoft.com/office/officeart/2005/8/layout/vList5"/>
    <dgm:cxn modelId="{72746263-23F3-42CA-9C06-C88026642DE5}" type="presOf" srcId="{874C1403-9ACC-4953-8023-9AE02F2EA7F3}" destId="{207850B3-E7A4-404C-9DE7-8E1D0F205678}" srcOrd="0" destOrd="0" presId="urn:microsoft.com/office/officeart/2005/8/layout/vList5"/>
    <dgm:cxn modelId="{63276D8C-3C34-40F8-9869-2684C4259D8F}" srcId="{FA33DBBA-2D5D-4EA8-8FDF-7AD805B43533}" destId="{B87D75CC-9F04-4724-95EF-1C8AFAAA306E}" srcOrd="2" destOrd="0" parTransId="{180269ED-6DF5-48EE-849D-CFA37F0420CF}" sibTransId="{C7681572-EDE0-4AE6-9586-1D3F0C26C355}"/>
    <dgm:cxn modelId="{15A151AA-949F-4931-B756-D3664DC880AE}" type="presOf" srcId="{3264D343-B956-4670-8017-B06B4FB79F6A}" destId="{4FA70490-67FF-4AD4-8C6C-76D8A2E16ED5}" srcOrd="0" destOrd="0" presId="urn:microsoft.com/office/officeart/2005/8/layout/vList5"/>
    <dgm:cxn modelId="{D09D605E-D8B5-45A7-B834-E8E433B4F0DC}" type="presOf" srcId="{D366F6C6-DAE6-4083-A5CB-52256DCE9308}" destId="{B065065F-A315-417A-9C0B-BE1E41C95EBD}" srcOrd="0" destOrd="0" presId="urn:microsoft.com/office/officeart/2005/8/layout/vList5"/>
    <dgm:cxn modelId="{DCD31D85-8742-40A1-9BF9-443119CE3128}" type="presOf" srcId="{82E5B1F1-A32A-4BD7-91FA-0C065C3E8CBF}" destId="{9B194325-5BD5-4CA2-B317-A60341A034FB}" srcOrd="0" destOrd="0" presId="urn:microsoft.com/office/officeart/2005/8/layout/vList5"/>
    <dgm:cxn modelId="{C30DF90F-7077-459B-A8CA-648658E6E267}" srcId="{FA33DBBA-2D5D-4EA8-8FDF-7AD805B43533}" destId="{5DA862AF-48EF-48CD-BC6E-2150C16336B4}" srcOrd="0" destOrd="0" parTransId="{CE481A54-C970-4A6D-ABDC-2F5CFE4B418F}" sibTransId="{49D22D7A-9A8F-4388-969F-7CAB097E4BB3}"/>
    <dgm:cxn modelId="{8502F9B6-8BFB-481D-83CA-290C68268269}" type="presOf" srcId="{EEF71731-9B9B-4D56-911B-7D6512F01DCA}" destId="{3FA98DF0-787A-4C50-84D0-5DF73EFC9C5D}" srcOrd="0" destOrd="0" presId="urn:microsoft.com/office/officeart/2005/8/layout/vList5"/>
    <dgm:cxn modelId="{63E88316-6A95-4D9C-B797-A19734195CCC}" srcId="{FA33DBBA-2D5D-4EA8-8FDF-7AD805B43533}" destId="{D366F6C6-DAE6-4083-A5CB-52256DCE9308}" srcOrd="1" destOrd="0" parTransId="{ACCFD1BC-0713-4B3F-841A-8E4C9A48F467}" sibTransId="{A297B303-56EF-44F1-B6D0-6934379720C4}"/>
    <dgm:cxn modelId="{5CE57CD3-18AA-4B1A-AE4C-9F68B67F274E}" type="presParOf" srcId="{F0555948-9AF2-4F2B-B1DE-6409D0001FFE}" destId="{AE46A32E-C538-4D31-BAF4-AA91D280ADE9}" srcOrd="0" destOrd="0" presId="urn:microsoft.com/office/officeart/2005/8/layout/vList5"/>
    <dgm:cxn modelId="{8DCED320-2EE1-44EE-9995-FB01458E6BC3}" type="presParOf" srcId="{AE46A32E-C538-4D31-BAF4-AA91D280ADE9}" destId="{EE930EDB-CA26-448B-AA75-5D7C393C25D6}" srcOrd="0" destOrd="0" presId="urn:microsoft.com/office/officeart/2005/8/layout/vList5"/>
    <dgm:cxn modelId="{247C45F7-D31E-4A00-9100-FE1F8608E26E}" type="presParOf" srcId="{AE46A32E-C538-4D31-BAF4-AA91D280ADE9}" destId="{207850B3-E7A4-404C-9DE7-8E1D0F205678}" srcOrd="1" destOrd="0" presId="urn:microsoft.com/office/officeart/2005/8/layout/vList5"/>
    <dgm:cxn modelId="{0CC4B245-BE4B-43BE-94D6-8E3A4BC38F55}" type="presParOf" srcId="{F0555948-9AF2-4F2B-B1DE-6409D0001FFE}" destId="{3B3AA216-C149-44ED-BAA1-C66339D03414}" srcOrd="1" destOrd="0" presId="urn:microsoft.com/office/officeart/2005/8/layout/vList5"/>
    <dgm:cxn modelId="{3EC12297-1855-4CBE-9AC1-A065AA72C970}" type="presParOf" srcId="{F0555948-9AF2-4F2B-B1DE-6409D0001FFE}" destId="{4ECF3F1C-0CCD-4A8E-A200-B602921291FB}" srcOrd="2" destOrd="0" presId="urn:microsoft.com/office/officeart/2005/8/layout/vList5"/>
    <dgm:cxn modelId="{B10C3EC7-02AB-4781-AF39-35E835D3603C}" type="presParOf" srcId="{4ECF3F1C-0CCD-4A8E-A200-B602921291FB}" destId="{B065065F-A315-417A-9C0B-BE1E41C95EBD}" srcOrd="0" destOrd="0" presId="urn:microsoft.com/office/officeart/2005/8/layout/vList5"/>
    <dgm:cxn modelId="{3DAC4573-32DB-411B-B5F6-0251E651C2F2}" type="presParOf" srcId="{4ECF3F1C-0CCD-4A8E-A200-B602921291FB}" destId="{D5090664-3BA5-4C0A-8432-AE8C27BC2240}" srcOrd="1" destOrd="0" presId="urn:microsoft.com/office/officeart/2005/8/layout/vList5"/>
    <dgm:cxn modelId="{63F8032B-92A2-4550-A680-58CEE6309837}" type="presParOf" srcId="{F0555948-9AF2-4F2B-B1DE-6409D0001FFE}" destId="{4E7CC8D1-74F6-41CD-9B82-A4EE1BF0E102}" srcOrd="3" destOrd="0" presId="urn:microsoft.com/office/officeart/2005/8/layout/vList5"/>
    <dgm:cxn modelId="{8FFD3117-71D8-470C-8837-0C6EC1C30B3D}" type="presParOf" srcId="{F0555948-9AF2-4F2B-B1DE-6409D0001FFE}" destId="{234CEFEA-709D-4081-A8AE-A34FD94E48F1}" srcOrd="4" destOrd="0" presId="urn:microsoft.com/office/officeart/2005/8/layout/vList5"/>
    <dgm:cxn modelId="{E088C3FD-A632-4898-AC9A-43B7E7D0DCEE}" type="presParOf" srcId="{234CEFEA-709D-4081-A8AE-A34FD94E48F1}" destId="{12048AD2-F452-45E2-A292-B492358618CB}" srcOrd="0" destOrd="0" presId="urn:microsoft.com/office/officeart/2005/8/layout/vList5"/>
    <dgm:cxn modelId="{1973F0AA-801F-4240-B792-31A760F94FBA}" type="presParOf" srcId="{234CEFEA-709D-4081-A8AE-A34FD94E48F1}" destId="{9B194325-5BD5-4CA2-B317-A60341A034FB}" srcOrd="1" destOrd="0" presId="urn:microsoft.com/office/officeart/2005/8/layout/vList5"/>
    <dgm:cxn modelId="{9BF427AB-2DA2-46BD-B29C-B74BBDAD7DB4}" type="presParOf" srcId="{F0555948-9AF2-4F2B-B1DE-6409D0001FFE}" destId="{690A0A1D-1D13-4BA3-BE36-A8B2FC339C0D}" srcOrd="5" destOrd="0" presId="urn:microsoft.com/office/officeart/2005/8/layout/vList5"/>
    <dgm:cxn modelId="{9AB429F4-1A45-48FE-8EBB-45F137E62F47}" type="presParOf" srcId="{F0555948-9AF2-4F2B-B1DE-6409D0001FFE}" destId="{22BEEE20-8481-4B9E-A330-96C2061617FE}" srcOrd="6" destOrd="0" presId="urn:microsoft.com/office/officeart/2005/8/layout/vList5"/>
    <dgm:cxn modelId="{17B33843-9984-45A7-A82B-B8DDA10E74D4}" type="presParOf" srcId="{22BEEE20-8481-4B9E-A330-96C2061617FE}" destId="{4FA70490-67FF-4AD4-8C6C-76D8A2E16ED5}" srcOrd="0" destOrd="0" presId="urn:microsoft.com/office/officeart/2005/8/layout/vList5"/>
    <dgm:cxn modelId="{30894F25-7A5B-4494-8718-7F3211A92BCC}" type="presParOf" srcId="{22BEEE20-8481-4B9E-A330-96C2061617FE}" destId="{3FA98DF0-787A-4C50-84D0-5DF73EFC9C5D}" srcOrd="1" destOrd="0" presId="urn:microsoft.com/office/officeart/2005/8/layout/vList5"/>
    <dgm:cxn modelId="{F62287EB-6236-429D-9658-761A1B868CC1}" type="presParOf" srcId="{F0555948-9AF2-4F2B-B1DE-6409D0001FFE}" destId="{BEDCD819-794D-4C9F-B335-FF46CF181B0F}" srcOrd="7" destOrd="0" presId="urn:microsoft.com/office/officeart/2005/8/layout/vList5"/>
    <dgm:cxn modelId="{EF0C642A-D69B-4C86-AC62-98BC8DF6BB4F}" type="presParOf" srcId="{F0555948-9AF2-4F2B-B1DE-6409D0001FFE}" destId="{EC1D1D9D-CF72-4349-98F9-57E72B8DEC9E}" srcOrd="8" destOrd="0" presId="urn:microsoft.com/office/officeart/2005/8/layout/vList5"/>
    <dgm:cxn modelId="{C9590F2D-1776-4B8F-9B95-E06A131A1F53}" type="presParOf" srcId="{EC1D1D9D-CF72-4349-98F9-57E72B8DEC9E}" destId="{ABDE89A8-A9D8-4890-845B-1C43872BB07C}" srcOrd="0" destOrd="0" presId="urn:microsoft.com/office/officeart/2005/8/layout/vList5"/>
    <dgm:cxn modelId="{EA9CEEE4-6951-4B1C-BE72-35A5AFC56FAC}" type="presParOf" srcId="{EC1D1D9D-CF72-4349-98F9-57E72B8DEC9E}" destId="{77635702-FFE3-4C58-9A52-71AE17C254C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33250E-5F32-4AB5-99E3-AC0CD50D7535}"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MY"/>
        </a:p>
      </dgm:t>
    </dgm:pt>
    <dgm:pt modelId="{19A75AFD-D121-4010-B16A-8E4167BCCA53}">
      <dgm:prSet phldrT="[Text]"/>
      <dgm:spPr>
        <a:solidFill>
          <a:schemeClr val="accent3">
            <a:lumMod val="40000"/>
            <a:lumOff val="60000"/>
          </a:schemeClr>
        </a:solidFill>
      </dgm:spPr>
      <dgm:t>
        <a:bodyPr/>
        <a:lstStyle/>
        <a:p>
          <a:pPr algn="ctr"/>
          <a:r>
            <a:rPr lang="en-US" dirty="0" smtClean="0"/>
            <a:t>Introduction</a:t>
          </a:r>
          <a:endParaRPr lang="en-MY" dirty="0"/>
        </a:p>
      </dgm:t>
    </dgm:pt>
    <dgm:pt modelId="{A9B5252C-A49F-4D0C-ABC4-F891EC24A1F4}" type="parTrans" cxnId="{96EF8EC5-54AE-4DD6-B4B5-F5667DA33D66}">
      <dgm:prSet/>
      <dgm:spPr/>
      <dgm:t>
        <a:bodyPr/>
        <a:lstStyle/>
        <a:p>
          <a:pPr algn="ctr"/>
          <a:endParaRPr lang="en-MY"/>
        </a:p>
      </dgm:t>
    </dgm:pt>
    <dgm:pt modelId="{11BD4429-CEC4-4A84-8629-BB32C89A7485}" type="sibTrans" cxnId="{96EF8EC5-54AE-4DD6-B4B5-F5667DA33D66}">
      <dgm:prSet/>
      <dgm:spPr/>
      <dgm:t>
        <a:bodyPr/>
        <a:lstStyle/>
        <a:p>
          <a:pPr algn="ctr"/>
          <a:endParaRPr lang="en-MY"/>
        </a:p>
      </dgm:t>
    </dgm:pt>
    <dgm:pt modelId="{677F8D5B-61E8-4411-85E6-FAD64A25F44B}">
      <dgm:prSet phldrT="[Text]"/>
      <dgm:spPr/>
      <dgm:t>
        <a:bodyPr/>
        <a:lstStyle/>
        <a:p>
          <a:pPr algn="ctr"/>
          <a:r>
            <a:rPr lang="en-US" dirty="0" smtClean="0"/>
            <a:t>Research Methodology</a:t>
          </a:r>
          <a:endParaRPr lang="en-MY" dirty="0"/>
        </a:p>
      </dgm:t>
    </dgm:pt>
    <dgm:pt modelId="{35C4E4AF-07BD-4AB2-8B9C-544ED87F85C2}" type="parTrans" cxnId="{0AF11221-86BF-4302-B523-15108FB61A39}">
      <dgm:prSet/>
      <dgm:spPr/>
      <dgm:t>
        <a:bodyPr/>
        <a:lstStyle/>
        <a:p>
          <a:pPr algn="ctr"/>
          <a:endParaRPr lang="en-MY"/>
        </a:p>
      </dgm:t>
    </dgm:pt>
    <dgm:pt modelId="{8B4DCF07-480E-4300-82DE-64FE4B687552}" type="sibTrans" cxnId="{0AF11221-86BF-4302-B523-15108FB61A39}">
      <dgm:prSet/>
      <dgm:spPr/>
      <dgm:t>
        <a:bodyPr/>
        <a:lstStyle/>
        <a:p>
          <a:pPr algn="ctr"/>
          <a:endParaRPr lang="en-MY"/>
        </a:p>
      </dgm:t>
    </dgm:pt>
    <dgm:pt modelId="{CE7EFD25-8A63-4631-94BD-4BF877EC44C6}">
      <dgm:prSet phldrT="[Text]"/>
      <dgm:spPr>
        <a:solidFill>
          <a:schemeClr val="accent3">
            <a:lumMod val="40000"/>
            <a:lumOff val="60000"/>
          </a:schemeClr>
        </a:solidFill>
      </dgm:spPr>
      <dgm:t>
        <a:bodyPr/>
        <a:lstStyle/>
        <a:p>
          <a:pPr algn="ctr"/>
          <a:r>
            <a:rPr lang="en-US" dirty="0" smtClean="0"/>
            <a:t>Findings + Discussion</a:t>
          </a:r>
          <a:endParaRPr lang="en-MY" dirty="0"/>
        </a:p>
      </dgm:t>
    </dgm:pt>
    <dgm:pt modelId="{1B253384-B087-40B4-884E-D09A1420A919}" type="parTrans" cxnId="{46BCF008-7261-4899-ACD7-4734EE43D044}">
      <dgm:prSet/>
      <dgm:spPr/>
      <dgm:t>
        <a:bodyPr/>
        <a:lstStyle/>
        <a:p>
          <a:pPr algn="ctr"/>
          <a:endParaRPr lang="en-MY"/>
        </a:p>
      </dgm:t>
    </dgm:pt>
    <dgm:pt modelId="{7B8EC50B-80C2-488F-8F00-AD175C108A2B}" type="sibTrans" cxnId="{46BCF008-7261-4899-ACD7-4734EE43D044}">
      <dgm:prSet/>
      <dgm:spPr/>
      <dgm:t>
        <a:bodyPr/>
        <a:lstStyle/>
        <a:p>
          <a:pPr algn="ctr"/>
          <a:endParaRPr lang="en-MY"/>
        </a:p>
      </dgm:t>
    </dgm:pt>
    <dgm:pt modelId="{6649B908-3002-4318-8CBC-E662A3167EB7}">
      <dgm:prSet phldrT="[Text]"/>
      <dgm:spPr>
        <a:solidFill>
          <a:schemeClr val="accent3">
            <a:lumMod val="40000"/>
            <a:lumOff val="60000"/>
          </a:schemeClr>
        </a:solidFill>
      </dgm:spPr>
      <dgm:t>
        <a:bodyPr/>
        <a:lstStyle/>
        <a:p>
          <a:pPr algn="ctr"/>
          <a:r>
            <a:rPr lang="en-US" dirty="0" smtClean="0"/>
            <a:t>Conclusion</a:t>
          </a:r>
          <a:endParaRPr lang="en-MY" dirty="0"/>
        </a:p>
      </dgm:t>
    </dgm:pt>
    <dgm:pt modelId="{9CFACC9F-EB1F-4C29-9E61-040FB67D01A0}" type="parTrans" cxnId="{BABCD86C-3F88-410B-92EE-C4ADDA9819F3}">
      <dgm:prSet/>
      <dgm:spPr/>
      <dgm:t>
        <a:bodyPr/>
        <a:lstStyle/>
        <a:p>
          <a:pPr algn="ctr"/>
          <a:endParaRPr lang="en-MY"/>
        </a:p>
      </dgm:t>
    </dgm:pt>
    <dgm:pt modelId="{F05F7A69-4AFE-464C-9EB7-4DBC2385BEBB}" type="sibTrans" cxnId="{BABCD86C-3F88-410B-92EE-C4ADDA9819F3}">
      <dgm:prSet/>
      <dgm:spPr/>
      <dgm:t>
        <a:bodyPr/>
        <a:lstStyle/>
        <a:p>
          <a:pPr algn="ctr"/>
          <a:endParaRPr lang="en-MY"/>
        </a:p>
      </dgm:t>
    </dgm:pt>
    <dgm:pt modelId="{D36A16A7-7FC6-4795-8C6F-D10DF40ECEE2}" type="pres">
      <dgm:prSet presAssocID="{0A33250E-5F32-4AB5-99E3-AC0CD50D7535}" presName="outerComposite" presStyleCnt="0">
        <dgm:presLayoutVars>
          <dgm:chMax val="5"/>
          <dgm:dir/>
          <dgm:resizeHandles val="exact"/>
        </dgm:presLayoutVars>
      </dgm:prSet>
      <dgm:spPr/>
      <dgm:t>
        <a:bodyPr/>
        <a:lstStyle/>
        <a:p>
          <a:endParaRPr lang="en-MY"/>
        </a:p>
      </dgm:t>
    </dgm:pt>
    <dgm:pt modelId="{363C9CEF-BD9C-420B-8E83-5A02FB45D97F}" type="pres">
      <dgm:prSet presAssocID="{0A33250E-5F32-4AB5-99E3-AC0CD50D7535}" presName="dummyMaxCanvas" presStyleCnt="0">
        <dgm:presLayoutVars/>
      </dgm:prSet>
      <dgm:spPr/>
    </dgm:pt>
    <dgm:pt modelId="{90D389ED-3F95-4AA0-9E33-89C50628F854}" type="pres">
      <dgm:prSet presAssocID="{0A33250E-5F32-4AB5-99E3-AC0CD50D7535}" presName="FourNodes_1" presStyleLbl="node1" presStyleIdx="0" presStyleCnt="4">
        <dgm:presLayoutVars>
          <dgm:bulletEnabled val="1"/>
        </dgm:presLayoutVars>
      </dgm:prSet>
      <dgm:spPr/>
      <dgm:t>
        <a:bodyPr/>
        <a:lstStyle/>
        <a:p>
          <a:endParaRPr lang="en-MY"/>
        </a:p>
      </dgm:t>
    </dgm:pt>
    <dgm:pt modelId="{B9309B7B-71A4-4A8F-AF31-2F8B142C6B30}" type="pres">
      <dgm:prSet presAssocID="{0A33250E-5F32-4AB5-99E3-AC0CD50D7535}" presName="FourNodes_2" presStyleLbl="node1" presStyleIdx="1" presStyleCnt="4">
        <dgm:presLayoutVars>
          <dgm:bulletEnabled val="1"/>
        </dgm:presLayoutVars>
      </dgm:prSet>
      <dgm:spPr/>
      <dgm:t>
        <a:bodyPr/>
        <a:lstStyle/>
        <a:p>
          <a:endParaRPr lang="en-MY"/>
        </a:p>
      </dgm:t>
    </dgm:pt>
    <dgm:pt modelId="{0CE862FD-AF66-4212-93DD-9FFB9D750F22}" type="pres">
      <dgm:prSet presAssocID="{0A33250E-5F32-4AB5-99E3-AC0CD50D7535}" presName="FourNodes_3" presStyleLbl="node1" presStyleIdx="2" presStyleCnt="4">
        <dgm:presLayoutVars>
          <dgm:bulletEnabled val="1"/>
        </dgm:presLayoutVars>
      </dgm:prSet>
      <dgm:spPr/>
      <dgm:t>
        <a:bodyPr/>
        <a:lstStyle/>
        <a:p>
          <a:endParaRPr lang="en-MY"/>
        </a:p>
      </dgm:t>
    </dgm:pt>
    <dgm:pt modelId="{422C048B-72E7-43F2-B0B7-0F4262569E2D}" type="pres">
      <dgm:prSet presAssocID="{0A33250E-5F32-4AB5-99E3-AC0CD50D7535}" presName="FourNodes_4" presStyleLbl="node1" presStyleIdx="3" presStyleCnt="4">
        <dgm:presLayoutVars>
          <dgm:bulletEnabled val="1"/>
        </dgm:presLayoutVars>
      </dgm:prSet>
      <dgm:spPr/>
      <dgm:t>
        <a:bodyPr/>
        <a:lstStyle/>
        <a:p>
          <a:endParaRPr lang="en-MY"/>
        </a:p>
      </dgm:t>
    </dgm:pt>
    <dgm:pt modelId="{44518204-6A5F-49A2-89C9-1936CC1D3FC5}" type="pres">
      <dgm:prSet presAssocID="{0A33250E-5F32-4AB5-99E3-AC0CD50D7535}" presName="FourConn_1-2" presStyleLbl="fgAccFollowNode1" presStyleIdx="0" presStyleCnt="3">
        <dgm:presLayoutVars>
          <dgm:bulletEnabled val="1"/>
        </dgm:presLayoutVars>
      </dgm:prSet>
      <dgm:spPr/>
      <dgm:t>
        <a:bodyPr/>
        <a:lstStyle/>
        <a:p>
          <a:endParaRPr lang="en-MY"/>
        </a:p>
      </dgm:t>
    </dgm:pt>
    <dgm:pt modelId="{B79CD0C7-0639-4C2D-80B6-FB4E7BC16056}" type="pres">
      <dgm:prSet presAssocID="{0A33250E-5F32-4AB5-99E3-AC0CD50D7535}" presName="FourConn_2-3" presStyleLbl="fgAccFollowNode1" presStyleIdx="1" presStyleCnt="3">
        <dgm:presLayoutVars>
          <dgm:bulletEnabled val="1"/>
        </dgm:presLayoutVars>
      </dgm:prSet>
      <dgm:spPr/>
      <dgm:t>
        <a:bodyPr/>
        <a:lstStyle/>
        <a:p>
          <a:endParaRPr lang="en-MY"/>
        </a:p>
      </dgm:t>
    </dgm:pt>
    <dgm:pt modelId="{19F2D892-81B3-4E3A-8E69-30F089342F3E}" type="pres">
      <dgm:prSet presAssocID="{0A33250E-5F32-4AB5-99E3-AC0CD50D7535}" presName="FourConn_3-4" presStyleLbl="fgAccFollowNode1" presStyleIdx="2" presStyleCnt="3">
        <dgm:presLayoutVars>
          <dgm:bulletEnabled val="1"/>
        </dgm:presLayoutVars>
      </dgm:prSet>
      <dgm:spPr/>
      <dgm:t>
        <a:bodyPr/>
        <a:lstStyle/>
        <a:p>
          <a:endParaRPr lang="en-MY"/>
        </a:p>
      </dgm:t>
    </dgm:pt>
    <dgm:pt modelId="{4442D604-9170-49EC-A4BA-047710788689}" type="pres">
      <dgm:prSet presAssocID="{0A33250E-5F32-4AB5-99E3-AC0CD50D7535}" presName="FourNodes_1_text" presStyleLbl="node1" presStyleIdx="3" presStyleCnt="4">
        <dgm:presLayoutVars>
          <dgm:bulletEnabled val="1"/>
        </dgm:presLayoutVars>
      </dgm:prSet>
      <dgm:spPr/>
      <dgm:t>
        <a:bodyPr/>
        <a:lstStyle/>
        <a:p>
          <a:endParaRPr lang="en-MY"/>
        </a:p>
      </dgm:t>
    </dgm:pt>
    <dgm:pt modelId="{120E6EEC-6499-408C-8909-5589CA064A2D}" type="pres">
      <dgm:prSet presAssocID="{0A33250E-5F32-4AB5-99E3-AC0CD50D7535}" presName="FourNodes_2_text" presStyleLbl="node1" presStyleIdx="3" presStyleCnt="4">
        <dgm:presLayoutVars>
          <dgm:bulletEnabled val="1"/>
        </dgm:presLayoutVars>
      </dgm:prSet>
      <dgm:spPr/>
      <dgm:t>
        <a:bodyPr/>
        <a:lstStyle/>
        <a:p>
          <a:endParaRPr lang="en-MY"/>
        </a:p>
      </dgm:t>
    </dgm:pt>
    <dgm:pt modelId="{E8DAD41C-BA76-4D8E-A135-5D703F62146A}" type="pres">
      <dgm:prSet presAssocID="{0A33250E-5F32-4AB5-99E3-AC0CD50D7535}" presName="FourNodes_3_text" presStyleLbl="node1" presStyleIdx="3" presStyleCnt="4">
        <dgm:presLayoutVars>
          <dgm:bulletEnabled val="1"/>
        </dgm:presLayoutVars>
      </dgm:prSet>
      <dgm:spPr/>
      <dgm:t>
        <a:bodyPr/>
        <a:lstStyle/>
        <a:p>
          <a:endParaRPr lang="en-MY"/>
        </a:p>
      </dgm:t>
    </dgm:pt>
    <dgm:pt modelId="{10FC0D60-6726-43FF-B80B-5C21C682DD11}" type="pres">
      <dgm:prSet presAssocID="{0A33250E-5F32-4AB5-99E3-AC0CD50D7535}" presName="FourNodes_4_text" presStyleLbl="node1" presStyleIdx="3" presStyleCnt="4">
        <dgm:presLayoutVars>
          <dgm:bulletEnabled val="1"/>
        </dgm:presLayoutVars>
      </dgm:prSet>
      <dgm:spPr/>
      <dgm:t>
        <a:bodyPr/>
        <a:lstStyle/>
        <a:p>
          <a:endParaRPr lang="en-MY"/>
        </a:p>
      </dgm:t>
    </dgm:pt>
  </dgm:ptLst>
  <dgm:cxnLst>
    <dgm:cxn modelId="{B0633E99-D759-4122-86CF-530D2B32DA44}" type="presOf" srcId="{8B4DCF07-480E-4300-82DE-64FE4B687552}" destId="{B79CD0C7-0639-4C2D-80B6-FB4E7BC16056}" srcOrd="0" destOrd="0" presId="urn:microsoft.com/office/officeart/2005/8/layout/vProcess5"/>
    <dgm:cxn modelId="{E9995A2C-BE52-41F8-8A8A-A570E8332737}" type="presOf" srcId="{19A75AFD-D121-4010-B16A-8E4167BCCA53}" destId="{4442D604-9170-49EC-A4BA-047710788689}" srcOrd="1" destOrd="0" presId="urn:microsoft.com/office/officeart/2005/8/layout/vProcess5"/>
    <dgm:cxn modelId="{6F471449-11C6-4564-9270-984E2146D20B}" type="presOf" srcId="{11BD4429-CEC4-4A84-8629-BB32C89A7485}" destId="{44518204-6A5F-49A2-89C9-1936CC1D3FC5}" srcOrd="0" destOrd="0" presId="urn:microsoft.com/office/officeart/2005/8/layout/vProcess5"/>
    <dgm:cxn modelId="{83426BFA-CF11-48C7-BECE-869FC9C1C7F7}" type="presOf" srcId="{CE7EFD25-8A63-4631-94BD-4BF877EC44C6}" destId="{E8DAD41C-BA76-4D8E-A135-5D703F62146A}" srcOrd="1" destOrd="0" presId="urn:microsoft.com/office/officeart/2005/8/layout/vProcess5"/>
    <dgm:cxn modelId="{894F1D59-FECE-4D65-9A32-5C7124943595}" type="presOf" srcId="{677F8D5B-61E8-4411-85E6-FAD64A25F44B}" destId="{B9309B7B-71A4-4A8F-AF31-2F8B142C6B30}" srcOrd="0" destOrd="0" presId="urn:microsoft.com/office/officeart/2005/8/layout/vProcess5"/>
    <dgm:cxn modelId="{A83C5C02-D461-4030-B653-E30268AC7572}" type="presOf" srcId="{6649B908-3002-4318-8CBC-E662A3167EB7}" destId="{422C048B-72E7-43F2-B0B7-0F4262569E2D}" srcOrd="0" destOrd="0" presId="urn:microsoft.com/office/officeart/2005/8/layout/vProcess5"/>
    <dgm:cxn modelId="{BABCD86C-3F88-410B-92EE-C4ADDA9819F3}" srcId="{0A33250E-5F32-4AB5-99E3-AC0CD50D7535}" destId="{6649B908-3002-4318-8CBC-E662A3167EB7}" srcOrd="3" destOrd="0" parTransId="{9CFACC9F-EB1F-4C29-9E61-040FB67D01A0}" sibTransId="{F05F7A69-4AFE-464C-9EB7-4DBC2385BEBB}"/>
    <dgm:cxn modelId="{76C80563-5709-42E3-8A64-316025B6882B}" type="presOf" srcId="{7B8EC50B-80C2-488F-8F00-AD175C108A2B}" destId="{19F2D892-81B3-4E3A-8E69-30F089342F3E}" srcOrd="0" destOrd="0" presId="urn:microsoft.com/office/officeart/2005/8/layout/vProcess5"/>
    <dgm:cxn modelId="{46BCF008-7261-4899-ACD7-4734EE43D044}" srcId="{0A33250E-5F32-4AB5-99E3-AC0CD50D7535}" destId="{CE7EFD25-8A63-4631-94BD-4BF877EC44C6}" srcOrd="2" destOrd="0" parTransId="{1B253384-B087-40B4-884E-D09A1420A919}" sibTransId="{7B8EC50B-80C2-488F-8F00-AD175C108A2B}"/>
    <dgm:cxn modelId="{263A723D-A357-46BF-89E6-2D8D81F6D4E3}" type="presOf" srcId="{CE7EFD25-8A63-4631-94BD-4BF877EC44C6}" destId="{0CE862FD-AF66-4212-93DD-9FFB9D750F22}" srcOrd="0" destOrd="0" presId="urn:microsoft.com/office/officeart/2005/8/layout/vProcess5"/>
    <dgm:cxn modelId="{F5457E53-68CD-46C5-B67F-5F9DD08ADAC0}" type="presOf" srcId="{677F8D5B-61E8-4411-85E6-FAD64A25F44B}" destId="{120E6EEC-6499-408C-8909-5589CA064A2D}" srcOrd="1" destOrd="0" presId="urn:microsoft.com/office/officeart/2005/8/layout/vProcess5"/>
    <dgm:cxn modelId="{E42EDD96-5379-45B1-91A0-13E364CF507A}" type="presOf" srcId="{6649B908-3002-4318-8CBC-E662A3167EB7}" destId="{10FC0D60-6726-43FF-B80B-5C21C682DD11}" srcOrd="1" destOrd="0" presId="urn:microsoft.com/office/officeart/2005/8/layout/vProcess5"/>
    <dgm:cxn modelId="{550A1744-C6DA-4EC0-B8CA-E403AC5F1408}" type="presOf" srcId="{19A75AFD-D121-4010-B16A-8E4167BCCA53}" destId="{90D389ED-3F95-4AA0-9E33-89C50628F854}" srcOrd="0" destOrd="0" presId="urn:microsoft.com/office/officeart/2005/8/layout/vProcess5"/>
    <dgm:cxn modelId="{96EF8EC5-54AE-4DD6-B4B5-F5667DA33D66}" srcId="{0A33250E-5F32-4AB5-99E3-AC0CD50D7535}" destId="{19A75AFD-D121-4010-B16A-8E4167BCCA53}" srcOrd="0" destOrd="0" parTransId="{A9B5252C-A49F-4D0C-ABC4-F891EC24A1F4}" sibTransId="{11BD4429-CEC4-4A84-8629-BB32C89A7485}"/>
    <dgm:cxn modelId="{0AF11221-86BF-4302-B523-15108FB61A39}" srcId="{0A33250E-5F32-4AB5-99E3-AC0CD50D7535}" destId="{677F8D5B-61E8-4411-85E6-FAD64A25F44B}" srcOrd="1" destOrd="0" parTransId="{35C4E4AF-07BD-4AB2-8B9C-544ED87F85C2}" sibTransId="{8B4DCF07-480E-4300-82DE-64FE4B687552}"/>
    <dgm:cxn modelId="{1BE50426-4790-4986-BEE9-2A65C2CA2AEA}" type="presOf" srcId="{0A33250E-5F32-4AB5-99E3-AC0CD50D7535}" destId="{D36A16A7-7FC6-4795-8C6F-D10DF40ECEE2}" srcOrd="0" destOrd="0" presId="urn:microsoft.com/office/officeart/2005/8/layout/vProcess5"/>
    <dgm:cxn modelId="{5E7D4BC5-5515-4E10-9F4F-E37C1540B67F}" type="presParOf" srcId="{D36A16A7-7FC6-4795-8C6F-D10DF40ECEE2}" destId="{363C9CEF-BD9C-420B-8E83-5A02FB45D97F}" srcOrd="0" destOrd="0" presId="urn:microsoft.com/office/officeart/2005/8/layout/vProcess5"/>
    <dgm:cxn modelId="{FC08A1FD-D944-4638-A027-8766A3B45051}" type="presParOf" srcId="{D36A16A7-7FC6-4795-8C6F-D10DF40ECEE2}" destId="{90D389ED-3F95-4AA0-9E33-89C50628F854}" srcOrd="1" destOrd="0" presId="urn:microsoft.com/office/officeart/2005/8/layout/vProcess5"/>
    <dgm:cxn modelId="{348E0D89-851A-4478-8FDA-43EAF98CB2E2}" type="presParOf" srcId="{D36A16A7-7FC6-4795-8C6F-D10DF40ECEE2}" destId="{B9309B7B-71A4-4A8F-AF31-2F8B142C6B30}" srcOrd="2" destOrd="0" presId="urn:microsoft.com/office/officeart/2005/8/layout/vProcess5"/>
    <dgm:cxn modelId="{FBCB5033-D4EB-4D0E-964F-C79FEBCF89C8}" type="presParOf" srcId="{D36A16A7-7FC6-4795-8C6F-D10DF40ECEE2}" destId="{0CE862FD-AF66-4212-93DD-9FFB9D750F22}" srcOrd="3" destOrd="0" presId="urn:microsoft.com/office/officeart/2005/8/layout/vProcess5"/>
    <dgm:cxn modelId="{26BC15FD-33A8-410B-9A10-ED11556A10A2}" type="presParOf" srcId="{D36A16A7-7FC6-4795-8C6F-D10DF40ECEE2}" destId="{422C048B-72E7-43F2-B0B7-0F4262569E2D}" srcOrd="4" destOrd="0" presId="urn:microsoft.com/office/officeart/2005/8/layout/vProcess5"/>
    <dgm:cxn modelId="{4973C7B3-3BD1-4B6F-8C2F-8CD7D5731020}" type="presParOf" srcId="{D36A16A7-7FC6-4795-8C6F-D10DF40ECEE2}" destId="{44518204-6A5F-49A2-89C9-1936CC1D3FC5}" srcOrd="5" destOrd="0" presId="urn:microsoft.com/office/officeart/2005/8/layout/vProcess5"/>
    <dgm:cxn modelId="{6780DED4-14A7-4EB3-856F-B12D9DBDE77A}" type="presParOf" srcId="{D36A16A7-7FC6-4795-8C6F-D10DF40ECEE2}" destId="{B79CD0C7-0639-4C2D-80B6-FB4E7BC16056}" srcOrd="6" destOrd="0" presId="urn:microsoft.com/office/officeart/2005/8/layout/vProcess5"/>
    <dgm:cxn modelId="{B82B0787-0103-4BB3-94FB-37CDDCF862FC}" type="presParOf" srcId="{D36A16A7-7FC6-4795-8C6F-D10DF40ECEE2}" destId="{19F2D892-81B3-4E3A-8E69-30F089342F3E}" srcOrd="7" destOrd="0" presId="urn:microsoft.com/office/officeart/2005/8/layout/vProcess5"/>
    <dgm:cxn modelId="{8DACC9E6-00DC-4703-864F-4F67DC7480AA}" type="presParOf" srcId="{D36A16A7-7FC6-4795-8C6F-D10DF40ECEE2}" destId="{4442D604-9170-49EC-A4BA-047710788689}" srcOrd="8" destOrd="0" presId="urn:microsoft.com/office/officeart/2005/8/layout/vProcess5"/>
    <dgm:cxn modelId="{140BB392-2A5C-4550-BE54-6CDE9B99A2ED}" type="presParOf" srcId="{D36A16A7-7FC6-4795-8C6F-D10DF40ECEE2}" destId="{120E6EEC-6499-408C-8909-5589CA064A2D}" srcOrd="9" destOrd="0" presId="urn:microsoft.com/office/officeart/2005/8/layout/vProcess5"/>
    <dgm:cxn modelId="{7B3E7ACC-5DE1-4156-8D93-FAB2FE301D0B}" type="presParOf" srcId="{D36A16A7-7FC6-4795-8C6F-D10DF40ECEE2}" destId="{E8DAD41C-BA76-4D8E-A135-5D703F62146A}" srcOrd="10" destOrd="0" presId="urn:microsoft.com/office/officeart/2005/8/layout/vProcess5"/>
    <dgm:cxn modelId="{4081367E-C9D6-4498-B601-579BF65EF3BC}" type="presParOf" srcId="{D36A16A7-7FC6-4795-8C6F-D10DF40ECEE2}" destId="{10FC0D60-6726-43FF-B80B-5C21C682DD11}"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A89A2-D99F-42B0-9BBD-E07E646F3432}"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GB"/>
        </a:p>
      </dgm:t>
    </dgm:pt>
    <dgm:pt modelId="{ED22EBC1-2A77-4C81-9DED-365A5FEECC98}">
      <dgm:prSet phldrT="[Text]" custT="1"/>
      <dgm:spPr>
        <a:solidFill>
          <a:schemeClr val="tx2">
            <a:lumMod val="50000"/>
          </a:schemeClr>
        </a:solidFill>
      </dgm:spPr>
      <dgm:t>
        <a:bodyPr/>
        <a:lstStyle/>
        <a:p>
          <a:r>
            <a:rPr lang="en-GB" sz="1400" dirty="0" smtClean="0"/>
            <a:t>Real Estate Investment Trusts (REIT)</a:t>
          </a:r>
        </a:p>
        <a:p>
          <a:r>
            <a:rPr lang="en-GB" sz="1400" dirty="0" smtClean="0"/>
            <a:t>#13</a:t>
          </a:r>
        </a:p>
      </dgm:t>
    </dgm:pt>
    <dgm:pt modelId="{C99B3559-A20E-4363-8EAD-50716661F5BC}" type="parTrans" cxnId="{570FD2DB-1ED2-48DB-A102-F010AF815255}">
      <dgm:prSet/>
      <dgm:spPr/>
      <dgm:t>
        <a:bodyPr/>
        <a:lstStyle/>
        <a:p>
          <a:endParaRPr lang="en-GB" sz="2000"/>
        </a:p>
      </dgm:t>
    </dgm:pt>
    <dgm:pt modelId="{3BD80D52-D198-45E5-B581-3DAFF150C6C0}" type="sibTrans" cxnId="{570FD2DB-1ED2-48DB-A102-F010AF815255}">
      <dgm:prSet/>
      <dgm:spPr/>
      <dgm:t>
        <a:bodyPr/>
        <a:lstStyle/>
        <a:p>
          <a:endParaRPr lang="en-GB" sz="2000"/>
        </a:p>
      </dgm:t>
    </dgm:pt>
    <dgm:pt modelId="{E2E9521B-5206-4E77-8F01-FDF86AD014D8}">
      <dgm:prSet phldrT="[Text]" custT="1"/>
      <dgm:spPr>
        <a:solidFill>
          <a:schemeClr val="tx2">
            <a:lumMod val="50000"/>
          </a:schemeClr>
        </a:solidFill>
      </dgm:spPr>
      <dgm:t>
        <a:bodyPr/>
        <a:lstStyle/>
        <a:p>
          <a:r>
            <a:rPr lang="en-GB" sz="1400" dirty="0" smtClean="0"/>
            <a:t>Listed Property Investment Companies</a:t>
          </a:r>
        </a:p>
        <a:p>
          <a:r>
            <a:rPr lang="en-GB" sz="1400" dirty="0" smtClean="0"/>
            <a:t>#9</a:t>
          </a:r>
          <a:endParaRPr lang="en-GB" sz="1400" dirty="0"/>
        </a:p>
      </dgm:t>
    </dgm:pt>
    <dgm:pt modelId="{9CD4704A-5768-4CCC-AFFF-276E03BC7740}" type="parTrans" cxnId="{EBE4CAF2-52DD-42F1-9C13-FC0DF6F46C45}">
      <dgm:prSet/>
      <dgm:spPr/>
      <dgm:t>
        <a:bodyPr/>
        <a:lstStyle/>
        <a:p>
          <a:endParaRPr lang="en-GB" sz="2000"/>
        </a:p>
      </dgm:t>
    </dgm:pt>
    <dgm:pt modelId="{6DC76596-B567-42F8-9FFC-B72610745604}" type="sibTrans" cxnId="{EBE4CAF2-52DD-42F1-9C13-FC0DF6F46C45}">
      <dgm:prSet/>
      <dgm:spPr/>
      <dgm:t>
        <a:bodyPr/>
        <a:lstStyle/>
        <a:p>
          <a:endParaRPr lang="en-GB" sz="2000"/>
        </a:p>
      </dgm:t>
    </dgm:pt>
    <dgm:pt modelId="{966EFE1A-6A4B-49A8-8BDC-633AA9BA5AB7}">
      <dgm:prSet phldrT="[Text]" custT="1"/>
      <dgm:spPr>
        <a:solidFill>
          <a:schemeClr val="tx2">
            <a:lumMod val="50000"/>
          </a:schemeClr>
        </a:solidFill>
      </dgm:spPr>
      <dgm:t>
        <a:bodyPr/>
        <a:lstStyle/>
        <a:p>
          <a:r>
            <a:rPr lang="en-GB" sz="1400" dirty="0" smtClean="0"/>
            <a:t>Key institutional Investors</a:t>
          </a:r>
        </a:p>
        <a:p>
          <a:r>
            <a:rPr lang="en-GB" sz="1400" dirty="0" smtClean="0"/>
            <a:t>#5</a:t>
          </a:r>
          <a:endParaRPr lang="en-GB" sz="1400" dirty="0"/>
        </a:p>
      </dgm:t>
    </dgm:pt>
    <dgm:pt modelId="{D4EFBCAB-0B45-4AF6-A396-E650C599D56A}" type="parTrans" cxnId="{B9396AE7-25AB-4245-BEBA-649007EE33BE}">
      <dgm:prSet/>
      <dgm:spPr/>
      <dgm:t>
        <a:bodyPr/>
        <a:lstStyle/>
        <a:p>
          <a:endParaRPr lang="en-GB" sz="2000"/>
        </a:p>
      </dgm:t>
    </dgm:pt>
    <dgm:pt modelId="{D02F9905-1CD4-4D16-8159-C72A07A3F084}" type="sibTrans" cxnId="{B9396AE7-25AB-4245-BEBA-649007EE33BE}">
      <dgm:prSet/>
      <dgm:spPr/>
      <dgm:t>
        <a:bodyPr/>
        <a:lstStyle/>
        <a:p>
          <a:endParaRPr lang="en-GB" sz="2000"/>
        </a:p>
      </dgm:t>
    </dgm:pt>
    <dgm:pt modelId="{556707C9-969C-40A3-A0BD-0E9FDA5BA59E}" type="pres">
      <dgm:prSet presAssocID="{BC5A89A2-D99F-42B0-9BBD-E07E646F3432}" presName="diagram" presStyleCnt="0">
        <dgm:presLayoutVars>
          <dgm:dir/>
          <dgm:resizeHandles val="exact"/>
        </dgm:presLayoutVars>
      </dgm:prSet>
      <dgm:spPr/>
      <dgm:t>
        <a:bodyPr/>
        <a:lstStyle/>
        <a:p>
          <a:endParaRPr lang="en-MY"/>
        </a:p>
      </dgm:t>
    </dgm:pt>
    <dgm:pt modelId="{2DCA177E-562B-4816-9B8A-5FA8DD3C9473}" type="pres">
      <dgm:prSet presAssocID="{ED22EBC1-2A77-4C81-9DED-365A5FEECC98}" presName="node" presStyleLbl="node1" presStyleIdx="0" presStyleCnt="3" custLinFactNeighborX="-5313" custLinFactNeighborY="-56">
        <dgm:presLayoutVars>
          <dgm:bulletEnabled val="1"/>
        </dgm:presLayoutVars>
      </dgm:prSet>
      <dgm:spPr/>
      <dgm:t>
        <a:bodyPr/>
        <a:lstStyle/>
        <a:p>
          <a:endParaRPr lang="en-GB"/>
        </a:p>
      </dgm:t>
    </dgm:pt>
    <dgm:pt modelId="{384DECB7-30B4-4282-B0EB-81040CEF37C5}" type="pres">
      <dgm:prSet presAssocID="{3BD80D52-D198-45E5-B581-3DAFF150C6C0}" presName="sibTrans" presStyleCnt="0"/>
      <dgm:spPr/>
    </dgm:pt>
    <dgm:pt modelId="{8716EE29-EFA7-4549-A397-8CCA447E454C}" type="pres">
      <dgm:prSet presAssocID="{E2E9521B-5206-4E77-8F01-FDF86AD014D8}" presName="node" presStyleLbl="node1" presStyleIdx="1" presStyleCnt="3" custLinFactNeighborX="-758" custLinFactNeighborY="10154">
        <dgm:presLayoutVars>
          <dgm:bulletEnabled val="1"/>
        </dgm:presLayoutVars>
      </dgm:prSet>
      <dgm:spPr/>
      <dgm:t>
        <a:bodyPr/>
        <a:lstStyle/>
        <a:p>
          <a:endParaRPr lang="en-GB"/>
        </a:p>
      </dgm:t>
    </dgm:pt>
    <dgm:pt modelId="{83730C89-BE4D-4487-80C8-74F082191C27}" type="pres">
      <dgm:prSet presAssocID="{6DC76596-B567-42F8-9FFC-B72610745604}" presName="sibTrans" presStyleCnt="0"/>
      <dgm:spPr/>
    </dgm:pt>
    <dgm:pt modelId="{157D1919-F754-4E90-A270-F04D089C3161}" type="pres">
      <dgm:prSet presAssocID="{966EFE1A-6A4B-49A8-8BDC-633AA9BA5AB7}" presName="node" presStyleLbl="node1" presStyleIdx="2" presStyleCnt="3" custLinFactNeighborX="-1917" custLinFactNeighborY="-56">
        <dgm:presLayoutVars>
          <dgm:bulletEnabled val="1"/>
        </dgm:presLayoutVars>
      </dgm:prSet>
      <dgm:spPr/>
      <dgm:t>
        <a:bodyPr/>
        <a:lstStyle/>
        <a:p>
          <a:endParaRPr lang="en-MY"/>
        </a:p>
      </dgm:t>
    </dgm:pt>
  </dgm:ptLst>
  <dgm:cxnLst>
    <dgm:cxn modelId="{B9396AE7-25AB-4245-BEBA-649007EE33BE}" srcId="{BC5A89A2-D99F-42B0-9BBD-E07E646F3432}" destId="{966EFE1A-6A4B-49A8-8BDC-633AA9BA5AB7}" srcOrd="2" destOrd="0" parTransId="{D4EFBCAB-0B45-4AF6-A396-E650C599D56A}" sibTransId="{D02F9905-1CD4-4D16-8159-C72A07A3F084}"/>
    <dgm:cxn modelId="{0D3D1FAC-0725-4AB2-A62B-2047F9EEE16F}" type="presOf" srcId="{ED22EBC1-2A77-4C81-9DED-365A5FEECC98}" destId="{2DCA177E-562B-4816-9B8A-5FA8DD3C9473}" srcOrd="0" destOrd="0" presId="urn:microsoft.com/office/officeart/2005/8/layout/default"/>
    <dgm:cxn modelId="{3E57E013-B309-48DD-9D3A-2CE88559481D}" type="presOf" srcId="{E2E9521B-5206-4E77-8F01-FDF86AD014D8}" destId="{8716EE29-EFA7-4549-A397-8CCA447E454C}" srcOrd="0" destOrd="0" presId="urn:microsoft.com/office/officeart/2005/8/layout/default"/>
    <dgm:cxn modelId="{0383FD02-E54E-4CC4-B3B4-3A54200B1E3C}" type="presOf" srcId="{966EFE1A-6A4B-49A8-8BDC-633AA9BA5AB7}" destId="{157D1919-F754-4E90-A270-F04D089C3161}" srcOrd="0" destOrd="0" presId="urn:microsoft.com/office/officeart/2005/8/layout/default"/>
    <dgm:cxn modelId="{570FD2DB-1ED2-48DB-A102-F010AF815255}" srcId="{BC5A89A2-D99F-42B0-9BBD-E07E646F3432}" destId="{ED22EBC1-2A77-4C81-9DED-365A5FEECC98}" srcOrd="0" destOrd="0" parTransId="{C99B3559-A20E-4363-8EAD-50716661F5BC}" sibTransId="{3BD80D52-D198-45E5-B581-3DAFF150C6C0}"/>
    <dgm:cxn modelId="{EBE4CAF2-52DD-42F1-9C13-FC0DF6F46C45}" srcId="{BC5A89A2-D99F-42B0-9BBD-E07E646F3432}" destId="{E2E9521B-5206-4E77-8F01-FDF86AD014D8}" srcOrd="1" destOrd="0" parTransId="{9CD4704A-5768-4CCC-AFFF-276E03BC7740}" sibTransId="{6DC76596-B567-42F8-9FFC-B72610745604}"/>
    <dgm:cxn modelId="{EA12ABE4-DCE7-464B-845A-91BDCD7E21A4}" type="presOf" srcId="{BC5A89A2-D99F-42B0-9BBD-E07E646F3432}" destId="{556707C9-969C-40A3-A0BD-0E9FDA5BA59E}" srcOrd="0" destOrd="0" presId="urn:microsoft.com/office/officeart/2005/8/layout/default"/>
    <dgm:cxn modelId="{B7F609E2-BF3E-4D13-B3AF-FDDB087C1AA2}" type="presParOf" srcId="{556707C9-969C-40A3-A0BD-0E9FDA5BA59E}" destId="{2DCA177E-562B-4816-9B8A-5FA8DD3C9473}" srcOrd="0" destOrd="0" presId="urn:microsoft.com/office/officeart/2005/8/layout/default"/>
    <dgm:cxn modelId="{8DD4EEB8-3E80-41A1-AD69-9661370BA05E}" type="presParOf" srcId="{556707C9-969C-40A3-A0BD-0E9FDA5BA59E}" destId="{384DECB7-30B4-4282-B0EB-81040CEF37C5}" srcOrd="1" destOrd="0" presId="urn:microsoft.com/office/officeart/2005/8/layout/default"/>
    <dgm:cxn modelId="{33F2CD45-10F5-4171-B68C-44D25F1B118E}" type="presParOf" srcId="{556707C9-969C-40A3-A0BD-0E9FDA5BA59E}" destId="{8716EE29-EFA7-4549-A397-8CCA447E454C}" srcOrd="2" destOrd="0" presId="urn:microsoft.com/office/officeart/2005/8/layout/default"/>
    <dgm:cxn modelId="{5EB06A0B-A264-430A-87E0-51F4BA06504C}" type="presParOf" srcId="{556707C9-969C-40A3-A0BD-0E9FDA5BA59E}" destId="{83730C89-BE4D-4487-80C8-74F082191C27}" srcOrd="3" destOrd="0" presId="urn:microsoft.com/office/officeart/2005/8/layout/default"/>
    <dgm:cxn modelId="{05C0B5A9-7FEE-474A-82A3-2A1C044DB8B8}" type="presParOf" srcId="{556707C9-969C-40A3-A0BD-0E9FDA5BA59E}" destId="{157D1919-F754-4E90-A270-F04D089C3161}"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3250E-5F32-4AB5-99E3-AC0CD50D7535}"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MY"/>
        </a:p>
      </dgm:t>
    </dgm:pt>
    <dgm:pt modelId="{19A75AFD-D121-4010-B16A-8E4167BCCA53}">
      <dgm:prSet phldrT="[Text]"/>
      <dgm:spPr>
        <a:solidFill>
          <a:schemeClr val="accent3">
            <a:lumMod val="40000"/>
            <a:lumOff val="60000"/>
          </a:schemeClr>
        </a:solidFill>
      </dgm:spPr>
      <dgm:t>
        <a:bodyPr/>
        <a:lstStyle/>
        <a:p>
          <a:pPr algn="ctr"/>
          <a:r>
            <a:rPr lang="en-US" dirty="0" smtClean="0"/>
            <a:t>Introduction</a:t>
          </a:r>
          <a:endParaRPr lang="en-MY" dirty="0"/>
        </a:p>
      </dgm:t>
    </dgm:pt>
    <dgm:pt modelId="{A9B5252C-A49F-4D0C-ABC4-F891EC24A1F4}" type="parTrans" cxnId="{96EF8EC5-54AE-4DD6-B4B5-F5667DA33D66}">
      <dgm:prSet/>
      <dgm:spPr/>
      <dgm:t>
        <a:bodyPr/>
        <a:lstStyle/>
        <a:p>
          <a:pPr algn="ctr"/>
          <a:endParaRPr lang="en-MY"/>
        </a:p>
      </dgm:t>
    </dgm:pt>
    <dgm:pt modelId="{11BD4429-CEC4-4A84-8629-BB32C89A7485}" type="sibTrans" cxnId="{96EF8EC5-54AE-4DD6-B4B5-F5667DA33D66}">
      <dgm:prSet/>
      <dgm:spPr/>
      <dgm:t>
        <a:bodyPr/>
        <a:lstStyle/>
        <a:p>
          <a:pPr algn="ctr"/>
          <a:endParaRPr lang="en-MY"/>
        </a:p>
      </dgm:t>
    </dgm:pt>
    <dgm:pt modelId="{677F8D5B-61E8-4411-85E6-FAD64A25F44B}">
      <dgm:prSet phldrT="[Text]"/>
      <dgm:spPr>
        <a:solidFill>
          <a:schemeClr val="tx2">
            <a:lumMod val="20000"/>
            <a:lumOff val="80000"/>
          </a:schemeClr>
        </a:solidFill>
      </dgm:spPr>
      <dgm:t>
        <a:bodyPr/>
        <a:lstStyle/>
        <a:p>
          <a:pPr algn="ctr"/>
          <a:r>
            <a:rPr lang="en-US" dirty="0" smtClean="0"/>
            <a:t>Research Methodology</a:t>
          </a:r>
          <a:endParaRPr lang="en-MY" dirty="0"/>
        </a:p>
      </dgm:t>
    </dgm:pt>
    <dgm:pt modelId="{35C4E4AF-07BD-4AB2-8B9C-544ED87F85C2}" type="parTrans" cxnId="{0AF11221-86BF-4302-B523-15108FB61A39}">
      <dgm:prSet/>
      <dgm:spPr/>
      <dgm:t>
        <a:bodyPr/>
        <a:lstStyle/>
        <a:p>
          <a:pPr algn="ctr"/>
          <a:endParaRPr lang="en-MY"/>
        </a:p>
      </dgm:t>
    </dgm:pt>
    <dgm:pt modelId="{8B4DCF07-480E-4300-82DE-64FE4B687552}" type="sibTrans" cxnId="{0AF11221-86BF-4302-B523-15108FB61A39}">
      <dgm:prSet/>
      <dgm:spPr/>
      <dgm:t>
        <a:bodyPr/>
        <a:lstStyle/>
        <a:p>
          <a:pPr algn="ctr"/>
          <a:endParaRPr lang="en-MY"/>
        </a:p>
      </dgm:t>
    </dgm:pt>
    <dgm:pt modelId="{CE7EFD25-8A63-4631-94BD-4BF877EC44C6}">
      <dgm:prSet phldrT="[Text]"/>
      <dgm:spPr>
        <a:solidFill>
          <a:schemeClr val="accent4">
            <a:lumMod val="50000"/>
          </a:schemeClr>
        </a:solidFill>
      </dgm:spPr>
      <dgm:t>
        <a:bodyPr/>
        <a:lstStyle/>
        <a:p>
          <a:pPr algn="ctr"/>
          <a:r>
            <a:rPr lang="en-US" dirty="0" smtClean="0"/>
            <a:t>Findings + Discussion</a:t>
          </a:r>
          <a:endParaRPr lang="en-MY" dirty="0"/>
        </a:p>
      </dgm:t>
    </dgm:pt>
    <dgm:pt modelId="{1B253384-B087-40B4-884E-D09A1420A919}" type="parTrans" cxnId="{46BCF008-7261-4899-ACD7-4734EE43D044}">
      <dgm:prSet/>
      <dgm:spPr/>
      <dgm:t>
        <a:bodyPr/>
        <a:lstStyle/>
        <a:p>
          <a:pPr algn="ctr"/>
          <a:endParaRPr lang="en-MY"/>
        </a:p>
      </dgm:t>
    </dgm:pt>
    <dgm:pt modelId="{7B8EC50B-80C2-488F-8F00-AD175C108A2B}" type="sibTrans" cxnId="{46BCF008-7261-4899-ACD7-4734EE43D044}">
      <dgm:prSet/>
      <dgm:spPr/>
      <dgm:t>
        <a:bodyPr/>
        <a:lstStyle/>
        <a:p>
          <a:pPr algn="ctr"/>
          <a:endParaRPr lang="en-MY"/>
        </a:p>
      </dgm:t>
    </dgm:pt>
    <dgm:pt modelId="{6649B908-3002-4318-8CBC-E662A3167EB7}">
      <dgm:prSet phldrT="[Text]"/>
      <dgm:spPr>
        <a:solidFill>
          <a:schemeClr val="accent3">
            <a:lumMod val="40000"/>
            <a:lumOff val="60000"/>
          </a:schemeClr>
        </a:solidFill>
      </dgm:spPr>
      <dgm:t>
        <a:bodyPr/>
        <a:lstStyle/>
        <a:p>
          <a:pPr algn="ctr"/>
          <a:r>
            <a:rPr lang="en-US" dirty="0" smtClean="0"/>
            <a:t>Conclusion</a:t>
          </a:r>
          <a:endParaRPr lang="en-MY" dirty="0"/>
        </a:p>
      </dgm:t>
    </dgm:pt>
    <dgm:pt modelId="{9CFACC9F-EB1F-4C29-9E61-040FB67D01A0}" type="parTrans" cxnId="{BABCD86C-3F88-410B-92EE-C4ADDA9819F3}">
      <dgm:prSet/>
      <dgm:spPr/>
      <dgm:t>
        <a:bodyPr/>
        <a:lstStyle/>
        <a:p>
          <a:pPr algn="ctr"/>
          <a:endParaRPr lang="en-MY"/>
        </a:p>
      </dgm:t>
    </dgm:pt>
    <dgm:pt modelId="{F05F7A69-4AFE-464C-9EB7-4DBC2385BEBB}" type="sibTrans" cxnId="{BABCD86C-3F88-410B-92EE-C4ADDA9819F3}">
      <dgm:prSet/>
      <dgm:spPr/>
      <dgm:t>
        <a:bodyPr/>
        <a:lstStyle/>
        <a:p>
          <a:pPr algn="ctr"/>
          <a:endParaRPr lang="en-MY"/>
        </a:p>
      </dgm:t>
    </dgm:pt>
    <dgm:pt modelId="{D36A16A7-7FC6-4795-8C6F-D10DF40ECEE2}" type="pres">
      <dgm:prSet presAssocID="{0A33250E-5F32-4AB5-99E3-AC0CD50D7535}" presName="outerComposite" presStyleCnt="0">
        <dgm:presLayoutVars>
          <dgm:chMax val="5"/>
          <dgm:dir/>
          <dgm:resizeHandles val="exact"/>
        </dgm:presLayoutVars>
      </dgm:prSet>
      <dgm:spPr/>
      <dgm:t>
        <a:bodyPr/>
        <a:lstStyle/>
        <a:p>
          <a:endParaRPr lang="en-MY"/>
        </a:p>
      </dgm:t>
    </dgm:pt>
    <dgm:pt modelId="{363C9CEF-BD9C-420B-8E83-5A02FB45D97F}" type="pres">
      <dgm:prSet presAssocID="{0A33250E-5F32-4AB5-99E3-AC0CD50D7535}" presName="dummyMaxCanvas" presStyleCnt="0">
        <dgm:presLayoutVars/>
      </dgm:prSet>
      <dgm:spPr/>
    </dgm:pt>
    <dgm:pt modelId="{90D389ED-3F95-4AA0-9E33-89C50628F854}" type="pres">
      <dgm:prSet presAssocID="{0A33250E-5F32-4AB5-99E3-AC0CD50D7535}" presName="FourNodes_1" presStyleLbl="node1" presStyleIdx="0" presStyleCnt="4">
        <dgm:presLayoutVars>
          <dgm:bulletEnabled val="1"/>
        </dgm:presLayoutVars>
      </dgm:prSet>
      <dgm:spPr/>
      <dgm:t>
        <a:bodyPr/>
        <a:lstStyle/>
        <a:p>
          <a:endParaRPr lang="en-MY"/>
        </a:p>
      </dgm:t>
    </dgm:pt>
    <dgm:pt modelId="{B9309B7B-71A4-4A8F-AF31-2F8B142C6B30}" type="pres">
      <dgm:prSet presAssocID="{0A33250E-5F32-4AB5-99E3-AC0CD50D7535}" presName="FourNodes_2" presStyleLbl="node1" presStyleIdx="1" presStyleCnt="4">
        <dgm:presLayoutVars>
          <dgm:bulletEnabled val="1"/>
        </dgm:presLayoutVars>
      </dgm:prSet>
      <dgm:spPr/>
      <dgm:t>
        <a:bodyPr/>
        <a:lstStyle/>
        <a:p>
          <a:endParaRPr lang="en-MY"/>
        </a:p>
      </dgm:t>
    </dgm:pt>
    <dgm:pt modelId="{0CE862FD-AF66-4212-93DD-9FFB9D750F22}" type="pres">
      <dgm:prSet presAssocID="{0A33250E-5F32-4AB5-99E3-AC0CD50D7535}" presName="FourNodes_3" presStyleLbl="node1" presStyleIdx="2" presStyleCnt="4">
        <dgm:presLayoutVars>
          <dgm:bulletEnabled val="1"/>
        </dgm:presLayoutVars>
      </dgm:prSet>
      <dgm:spPr/>
      <dgm:t>
        <a:bodyPr/>
        <a:lstStyle/>
        <a:p>
          <a:endParaRPr lang="en-MY"/>
        </a:p>
      </dgm:t>
    </dgm:pt>
    <dgm:pt modelId="{422C048B-72E7-43F2-B0B7-0F4262569E2D}" type="pres">
      <dgm:prSet presAssocID="{0A33250E-5F32-4AB5-99E3-AC0CD50D7535}" presName="FourNodes_4" presStyleLbl="node1" presStyleIdx="3" presStyleCnt="4">
        <dgm:presLayoutVars>
          <dgm:bulletEnabled val="1"/>
        </dgm:presLayoutVars>
      </dgm:prSet>
      <dgm:spPr/>
      <dgm:t>
        <a:bodyPr/>
        <a:lstStyle/>
        <a:p>
          <a:endParaRPr lang="en-MY"/>
        </a:p>
      </dgm:t>
    </dgm:pt>
    <dgm:pt modelId="{44518204-6A5F-49A2-89C9-1936CC1D3FC5}" type="pres">
      <dgm:prSet presAssocID="{0A33250E-5F32-4AB5-99E3-AC0CD50D7535}" presName="FourConn_1-2" presStyleLbl="fgAccFollowNode1" presStyleIdx="0" presStyleCnt="3">
        <dgm:presLayoutVars>
          <dgm:bulletEnabled val="1"/>
        </dgm:presLayoutVars>
      </dgm:prSet>
      <dgm:spPr/>
      <dgm:t>
        <a:bodyPr/>
        <a:lstStyle/>
        <a:p>
          <a:endParaRPr lang="en-MY"/>
        </a:p>
      </dgm:t>
    </dgm:pt>
    <dgm:pt modelId="{B79CD0C7-0639-4C2D-80B6-FB4E7BC16056}" type="pres">
      <dgm:prSet presAssocID="{0A33250E-5F32-4AB5-99E3-AC0CD50D7535}" presName="FourConn_2-3" presStyleLbl="fgAccFollowNode1" presStyleIdx="1" presStyleCnt="3">
        <dgm:presLayoutVars>
          <dgm:bulletEnabled val="1"/>
        </dgm:presLayoutVars>
      </dgm:prSet>
      <dgm:spPr/>
      <dgm:t>
        <a:bodyPr/>
        <a:lstStyle/>
        <a:p>
          <a:endParaRPr lang="en-MY"/>
        </a:p>
      </dgm:t>
    </dgm:pt>
    <dgm:pt modelId="{19F2D892-81B3-4E3A-8E69-30F089342F3E}" type="pres">
      <dgm:prSet presAssocID="{0A33250E-5F32-4AB5-99E3-AC0CD50D7535}" presName="FourConn_3-4" presStyleLbl="fgAccFollowNode1" presStyleIdx="2" presStyleCnt="3">
        <dgm:presLayoutVars>
          <dgm:bulletEnabled val="1"/>
        </dgm:presLayoutVars>
      </dgm:prSet>
      <dgm:spPr/>
      <dgm:t>
        <a:bodyPr/>
        <a:lstStyle/>
        <a:p>
          <a:endParaRPr lang="en-MY"/>
        </a:p>
      </dgm:t>
    </dgm:pt>
    <dgm:pt modelId="{4442D604-9170-49EC-A4BA-047710788689}" type="pres">
      <dgm:prSet presAssocID="{0A33250E-5F32-4AB5-99E3-AC0CD50D7535}" presName="FourNodes_1_text" presStyleLbl="node1" presStyleIdx="3" presStyleCnt="4">
        <dgm:presLayoutVars>
          <dgm:bulletEnabled val="1"/>
        </dgm:presLayoutVars>
      </dgm:prSet>
      <dgm:spPr/>
      <dgm:t>
        <a:bodyPr/>
        <a:lstStyle/>
        <a:p>
          <a:endParaRPr lang="en-MY"/>
        </a:p>
      </dgm:t>
    </dgm:pt>
    <dgm:pt modelId="{120E6EEC-6499-408C-8909-5589CA064A2D}" type="pres">
      <dgm:prSet presAssocID="{0A33250E-5F32-4AB5-99E3-AC0CD50D7535}" presName="FourNodes_2_text" presStyleLbl="node1" presStyleIdx="3" presStyleCnt="4">
        <dgm:presLayoutVars>
          <dgm:bulletEnabled val="1"/>
        </dgm:presLayoutVars>
      </dgm:prSet>
      <dgm:spPr/>
      <dgm:t>
        <a:bodyPr/>
        <a:lstStyle/>
        <a:p>
          <a:endParaRPr lang="en-MY"/>
        </a:p>
      </dgm:t>
    </dgm:pt>
    <dgm:pt modelId="{E8DAD41C-BA76-4D8E-A135-5D703F62146A}" type="pres">
      <dgm:prSet presAssocID="{0A33250E-5F32-4AB5-99E3-AC0CD50D7535}" presName="FourNodes_3_text" presStyleLbl="node1" presStyleIdx="3" presStyleCnt="4">
        <dgm:presLayoutVars>
          <dgm:bulletEnabled val="1"/>
        </dgm:presLayoutVars>
      </dgm:prSet>
      <dgm:spPr/>
      <dgm:t>
        <a:bodyPr/>
        <a:lstStyle/>
        <a:p>
          <a:endParaRPr lang="en-MY"/>
        </a:p>
      </dgm:t>
    </dgm:pt>
    <dgm:pt modelId="{10FC0D60-6726-43FF-B80B-5C21C682DD11}" type="pres">
      <dgm:prSet presAssocID="{0A33250E-5F32-4AB5-99E3-AC0CD50D7535}" presName="FourNodes_4_text" presStyleLbl="node1" presStyleIdx="3" presStyleCnt="4">
        <dgm:presLayoutVars>
          <dgm:bulletEnabled val="1"/>
        </dgm:presLayoutVars>
      </dgm:prSet>
      <dgm:spPr/>
      <dgm:t>
        <a:bodyPr/>
        <a:lstStyle/>
        <a:p>
          <a:endParaRPr lang="en-MY"/>
        </a:p>
      </dgm:t>
    </dgm:pt>
  </dgm:ptLst>
  <dgm:cxnLst>
    <dgm:cxn modelId="{E392C46A-5262-4167-86A0-C39C688C43C9}" type="presOf" srcId="{CE7EFD25-8A63-4631-94BD-4BF877EC44C6}" destId="{E8DAD41C-BA76-4D8E-A135-5D703F62146A}" srcOrd="1" destOrd="0" presId="urn:microsoft.com/office/officeart/2005/8/layout/vProcess5"/>
    <dgm:cxn modelId="{3345C977-59DC-4737-BABF-669AF2192294}" type="presOf" srcId="{19A75AFD-D121-4010-B16A-8E4167BCCA53}" destId="{90D389ED-3F95-4AA0-9E33-89C50628F854}" srcOrd="0" destOrd="0" presId="urn:microsoft.com/office/officeart/2005/8/layout/vProcess5"/>
    <dgm:cxn modelId="{B37340AC-ACC5-48DA-84CE-F19403AAC1DB}" type="presOf" srcId="{6649B908-3002-4318-8CBC-E662A3167EB7}" destId="{10FC0D60-6726-43FF-B80B-5C21C682DD11}" srcOrd="1" destOrd="0" presId="urn:microsoft.com/office/officeart/2005/8/layout/vProcess5"/>
    <dgm:cxn modelId="{F4E90ED8-77E6-4D54-BE4C-FAFCE5486656}" type="presOf" srcId="{677F8D5B-61E8-4411-85E6-FAD64A25F44B}" destId="{B9309B7B-71A4-4A8F-AF31-2F8B142C6B30}" srcOrd="0" destOrd="0" presId="urn:microsoft.com/office/officeart/2005/8/layout/vProcess5"/>
    <dgm:cxn modelId="{EC99F770-521A-4D34-9194-DD7FF412F670}" type="presOf" srcId="{8B4DCF07-480E-4300-82DE-64FE4B687552}" destId="{B79CD0C7-0639-4C2D-80B6-FB4E7BC16056}" srcOrd="0" destOrd="0" presId="urn:microsoft.com/office/officeart/2005/8/layout/vProcess5"/>
    <dgm:cxn modelId="{65892D99-7B41-4C1B-8B2E-D768551C7CAC}" type="presOf" srcId="{6649B908-3002-4318-8CBC-E662A3167EB7}" destId="{422C048B-72E7-43F2-B0B7-0F4262569E2D}" srcOrd="0" destOrd="0" presId="urn:microsoft.com/office/officeart/2005/8/layout/vProcess5"/>
    <dgm:cxn modelId="{DDF3FA64-A14D-4783-8B5B-E197919A6C63}" type="presOf" srcId="{11BD4429-CEC4-4A84-8629-BB32C89A7485}" destId="{44518204-6A5F-49A2-89C9-1936CC1D3FC5}" srcOrd="0" destOrd="0" presId="urn:microsoft.com/office/officeart/2005/8/layout/vProcess5"/>
    <dgm:cxn modelId="{C7E8A6B3-8084-46F9-A788-100079D848EC}" type="presOf" srcId="{0A33250E-5F32-4AB5-99E3-AC0CD50D7535}" destId="{D36A16A7-7FC6-4795-8C6F-D10DF40ECEE2}" srcOrd="0" destOrd="0" presId="urn:microsoft.com/office/officeart/2005/8/layout/vProcess5"/>
    <dgm:cxn modelId="{5851C93D-FB15-461E-A8E5-09A25D6F954D}" type="presOf" srcId="{19A75AFD-D121-4010-B16A-8E4167BCCA53}" destId="{4442D604-9170-49EC-A4BA-047710788689}" srcOrd="1" destOrd="0" presId="urn:microsoft.com/office/officeart/2005/8/layout/vProcess5"/>
    <dgm:cxn modelId="{BABCD86C-3F88-410B-92EE-C4ADDA9819F3}" srcId="{0A33250E-5F32-4AB5-99E3-AC0CD50D7535}" destId="{6649B908-3002-4318-8CBC-E662A3167EB7}" srcOrd="3" destOrd="0" parTransId="{9CFACC9F-EB1F-4C29-9E61-040FB67D01A0}" sibTransId="{F05F7A69-4AFE-464C-9EB7-4DBC2385BEBB}"/>
    <dgm:cxn modelId="{46BCF008-7261-4899-ACD7-4734EE43D044}" srcId="{0A33250E-5F32-4AB5-99E3-AC0CD50D7535}" destId="{CE7EFD25-8A63-4631-94BD-4BF877EC44C6}" srcOrd="2" destOrd="0" parTransId="{1B253384-B087-40B4-884E-D09A1420A919}" sibTransId="{7B8EC50B-80C2-488F-8F00-AD175C108A2B}"/>
    <dgm:cxn modelId="{81D32400-945D-4E71-AEFE-D0FFA735C1A5}" type="presOf" srcId="{CE7EFD25-8A63-4631-94BD-4BF877EC44C6}" destId="{0CE862FD-AF66-4212-93DD-9FFB9D750F22}" srcOrd="0" destOrd="0" presId="urn:microsoft.com/office/officeart/2005/8/layout/vProcess5"/>
    <dgm:cxn modelId="{D655FE29-B48E-42FF-A720-DE16DF816C51}" type="presOf" srcId="{7B8EC50B-80C2-488F-8F00-AD175C108A2B}" destId="{19F2D892-81B3-4E3A-8E69-30F089342F3E}" srcOrd="0" destOrd="0" presId="urn:microsoft.com/office/officeart/2005/8/layout/vProcess5"/>
    <dgm:cxn modelId="{9BBF4F5A-69F1-4AF8-B690-69916F0EAF5D}" type="presOf" srcId="{677F8D5B-61E8-4411-85E6-FAD64A25F44B}" destId="{120E6EEC-6499-408C-8909-5589CA064A2D}" srcOrd="1" destOrd="0" presId="urn:microsoft.com/office/officeart/2005/8/layout/vProcess5"/>
    <dgm:cxn modelId="{96EF8EC5-54AE-4DD6-B4B5-F5667DA33D66}" srcId="{0A33250E-5F32-4AB5-99E3-AC0CD50D7535}" destId="{19A75AFD-D121-4010-B16A-8E4167BCCA53}" srcOrd="0" destOrd="0" parTransId="{A9B5252C-A49F-4D0C-ABC4-F891EC24A1F4}" sibTransId="{11BD4429-CEC4-4A84-8629-BB32C89A7485}"/>
    <dgm:cxn modelId="{0AF11221-86BF-4302-B523-15108FB61A39}" srcId="{0A33250E-5F32-4AB5-99E3-AC0CD50D7535}" destId="{677F8D5B-61E8-4411-85E6-FAD64A25F44B}" srcOrd="1" destOrd="0" parTransId="{35C4E4AF-07BD-4AB2-8B9C-544ED87F85C2}" sibTransId="{8B4DCF07-480E-4300-82DE-64FE4B687552}"/>
    <dgm:cxn modelId="{61134D88-05AF-4F3D-8956-C598C63ECF73}" type="presParOf" srcId="{D36A16A7-7FC6-4795-8C6F-D10DF40ECEE2}" destId="{363C9CEF-BD9C-420B-8E83-5A02FB45D97F}" srcOrd="0" destOrd="0" presId="urn:microsoft.com/office/officeart/2005/8/layout/vProcess5"/>
    <dgm:cxn modelId="{10FABCCC-AE26-4C33-8C54-B35971DE4B67}" type="presParOf" srcId="{D36A16A7-7FC6-4795-8C6F-D10DF40ECEE2}" destId="{90D389ED-3F95-4AA0-9E33-89C50628F854}" srcOrd="1" destOrd="0" presId="urn:microsoft.com/office/officeart/2005/8/layout/vProcess5"/>
    <dgm:cxn modelId="{B1322BBB-AA12-4E9B-9CBD-E52E2A67FAED}" type="presParOf" srcId="{D36A16A7-7FC6-4795-8C6F-D10DF40ECEE2}" destId="{B9309B7B-71A4-4A8F-AF31-2F8B142C6B30}" srcOrd="2" destOrd="0" presId="urn:microsoft.com/office/officeart/2005/8/layout/vProcess5"/>
    <dgm:cxn modelId="{34FBBE30-ED58-4090-A55C-55A89B535534}" type="presParOf" srcId="{D36A16A7-7FC6-4795-8C6F-D10DF40ECEE2}" destId="{0CE862FD-AF66-4212-93DD-9FFB9D750F22}" srcOrd="3" destOrd="0" presId="urn:microsoft.com/office/officeart/2005/8/layout/vProcess5"/>
    <dgm:cxn modelId="{1DD37969-E3F1-4FB4-B359-7630C14C9B3D}" type="presParOf" srcId="{D36A16A7-7FC6-4795-8C6F-D10DF40ECEE2}" destId="{422C048B-72E7-43F2-B0B7-0F4262569E2D}" srcOrd="4" destOrd="0" presId="urn:microsoft.com/office/officeart/2005/8/layout/vProcess5"/>
    <dgm:cxn modelId="{373CC3D1-0FA5-40F2-A467-D7B6421F565E}" type="presParOf" srcId="{D36A16A7-7FC6-4795-8C6F-D10DF40ECEE2}" destId="{44518204-6A5F-49A2-89C9-1936CC1D3FC5}" srcOrd="5" destOrd="0" presId="urn:microsoft.com/office/officeart/2005/8/layout/vProcess5"/>
    <dgm:cxn modelId="{69D40722-D89E-4832-BEDE-5D07F36C8191}" type="presParOf" srcId="{D36A16A7-7FC6-4795-8C6F-D10DF40ECEE2}" destId="{B79CD0C7-0639-4C2D-80B6-FB4E7BC16056}" srcOrd="6" destOrd="0" presId="urn:microsoft.com/office/officeart/2005/8/layout/vProcess5"/>
    <dgm:cxn modelId="{B59C1B1B-2C81-4FEE-882B-8D73BFC028AE}" type="presParOf" srcId="{D36A16A7-7FC6-4795-8C6F-D10DF40ECEE2}" destId="{19F2D892-81B3-4E3A-8E69-30F089342F3E}" srcOrd="7" destOrd="0" presId="urn:microsoft.com/office/officeart/2005/8/layout/vProcess5"/>
    <dgm:cxn modelId="{9B09F61D-053B-4C90-93F3-D02D60E1BC0A}" type="presParOf" srcId="{D36A16A7-7FC6-4795-8C6F-D10DF40ECEE2}" destId="{4442D604-9170-49EC-A4BA-047710788689}" srcOrd="8" destOrd="0" presId="urn:microsoft.com/office/officeart/2005/8/layout/vProcess5"/>
    <dgm:cxn modelId="{A3AAED93-3CAC-4584-B86B-E953B395284A}" type="presParOf" srcId="{D36A16A7-7FC6-4795-8C6F-D10DF40ECEE2}" destId="{120E6EEC-6499-408C-8909-5589CA064A2D}" srcOrd="9" destOrd="0" presId="urn:microsoft.com/office/officeart/2005/8/layout/vProcess5"/>
    <dgm:cxn modelId="{E0E048A5-3625-4F93-9259-83D93504F9F6}" type="presParOf" srcId="{D36A16A7-7FC6-4795-8C6F-D10DF40ECEE2}" destId="{E8DAD41C-BA76-4D8E-A135-5D703F62146A}" srcOrd="10" destOrd="0" presId="urn:microsoft.com/office/officeart/2005/8/layout/vProcess5"/>
    <dgm:cxn modelId="{C55508B9-71FF-4E4B-B673-3FA699DBEB02}" type="presParOf" srcId="{D36A16A7-7FC6-4795-8C6F-D10DF40ECEE2}" destId="{10FC0D60-6726-43FF-B80B-5C21C682DD11}"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389ED-3F95-4AA0-9E33-89C50628F854}">
      <dsp:nvSpPr>
        <dsp:cNvPr id="0" name=""/>
        <dsp:cNvSpPr/>
      </dsp:nvSpPr>
      <dsp:spPr>
        <a:xfrm>
          <a:off x="0" y="0"/>
          <a:ext cx="3352806" cy="9586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Introduction</a:t>
          </a:r>
          <a:endParaRPr lang="en-MY" sz="2500" kern="1200" dirty="0"/>
        </a:p>
      </dsp:txBody>
      <dsp:txXfrm>
        <a:off x="0" y="0"/>
        <a:ext cx="2293445" cy="958697"/>
      </dsp:txXfrm>
    </dsp:sp>
    <dsp:sp modelId="{B9309B7B-71A4-4A8F-AF31-2F8B142C6B30}">
      <dsp:nvSpPr>
        <dsp:cNvPr id="0" name=""/>
        <dsp:cNvSpPr/>
      </dsp:nvSpPr>
      <dsp:spPr>
        <a:xfrm>
          <a:off x="280797" y="1133006"/>
          <a:ext cx="3352806" cy="958697"/>
        </a:xfrm>
        <a:prstGeom prst="roundRect">
          <a:avLst>
            <a:gd name="adj" fmla="val 10000"/>
          </a:avLst>
        </a:prstGeom>
        <a:gradFill rotWithShape="0">
          <a:gsLst>
            <a:gs pos="0">
              <a:schemeClr val="accent5">
                <a:hueOff val="-3327248"/>
                <a:satOff val="-5151"/>
                <a:lumOff val="0"/>
                <a:alphaOff val="0"/>
                <a:shade val="51000"/>
                <a:satMod val="130000"/>
              </a:schemeClr>
            </a:gs>
            <a:gs pos="80000">
              <a:schemeClr val="accent5">
                <a:hueOff val="-3327248"/>
                <a:satOff val="-5151"/>
                <a:lumOff val="0"/>
                <a:alphaOff val="0"/>
                <a:shade val="93000"/>
                <a:satMod val="130000"/>
              </a:schemeClr>
            </a:gs>
            <a:gs pos="100000">
              <a:schemeClr val="accent5">
                <a:hueOff val="-3327248"/>
                <a:satOff val="-515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 Methodology</a:t>
          </a:r>
          <a:endParaRPr lang="en-MY" sz="2500" kern="1200" dirty="0"/>
        </a:p>
      </dsp:txBody>
      <dsp:txXfrm>
        <a:off x="280797" y="1133006"/>
        <a:ext cx="2448855" cy="958697"/>
      </dsp:txXfrm>
    </dsp:sp>
    <dsp:sp modelId="{0CE862FD-AF66-4212-93DD-9FFB9D750F22}">
      <dsp:nvSpPr>
        <dsp:cNvPr id="0" name=""/>
        <dsp:cNvSpPr/>
      </dsp:nvSpPr>
      <dsp:spPr>
        <a:xfrm>
          <a:off x="557404" y="2266013"/>
          <a:ext cx="3352806" cy="958697"/>
        </a:xfrm>
        <a:prstGeom prst="roundRect">
          <a:avLst>
            <a:gd name="adj" fmla="val 10000"/>
          </a:avLst>
        </a:prstGeom>
        <a:gradFill rotWithShape="0">
          <a:gsLst>
            <a:gs pos="0">
              <a:schemeClr val="accent5">
                <a:hueOff val="-6654497"/>
                <a:satOff val="-10303"/>
                <a:lumOff val="0"/>
                <a:alphaOff val="0"/>
                <a:shade val="51000"/>
                <a:satMod val="130000"/>
              </a:schemeClr>
            </a:gs>
            <a:gs pos="80000">
              <a:schemeClr val="accent5">
                <a:hueOff val="-6654497"/>
                <a:satOff val="-10303"/>
                <a:lumOff val="0"/>
                <a:alphaOff val="0"/>
                <a:shade val="93000"/>
                <a:satMod val="130000"/>
              </a:schemeClr>
            </a:gs>
            <a:gs pos="100000">
              <a:schemeClr val="accent5">
                <a:hueOff val="-6654497"/>
                <a:satOff val="-1030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Findings + Discussion</a:t>
          </a:r>
          <a:endParaRPr lang="en-MY" sz="2500" kern="1200" dirty="0"/>
        </a:p>
      </dsp:txBody>
      <dsp:txXfrm>
        <a:off x="557404" y="2266013"/>
        <a:ext cx="2453046" cy="958697"/>
      </dsp:txXfrm>
    </dsp:sp>
    <dsp:sp modelId="{422C048B-72E7-43F2-B0B7-0F4262569E2D}">
      <dsp:nvSpPr>
        <dsp:cNvPr id="0" name=""/>
        <dsp:cNvSpPr/>
      </dsp:nvSpPr>
      <dsp:spPr>
        <a:xfrm>
          <a:off x="838201" y="3399020"/>
          <a:ext cx="3352806" cy="958697"/>
        </a:xfrm>
        <a:prstGeom prst="roundRect">
          <a:avLst>
            <a:gd name="adj" fmla="val 10000"/>
          </a:avLst>
        </a:prstGeom>
        <a:gradFill rotWithShape="0">
          <a:gsLst>
            <a:gs pos="0">
              <a:schemeClr val="accent5">
                <a:hueOff val="-9981745"/>
                <a:satOff val="-15454"/>
                <a:lumOff val="0"/>
                <a:alphaOff val="0"/>
                <a:shade val="51000"/>
                <a:satMod val="130000"/>
              </a:schemeClr>
            </a:gs>
            <a:gs pos="80000">
              <a:schemeClr val="accent5">
                <a:hueOff val="-9981745"/>
                <a:satOff val="-15454"/>
                <a:lumOff val="0"/>
                <a:alphaOff val="0"/>
                <a:shade val="93000"/>
                <a:satMod val="130000"/>
              </a:schemeClr>
            </a:gs>
            <a:gs pos="100000">
              <a:schemeClr val="accent5">
                <a:hueOff val="-9981745"/>
                <a:satOff val="-15454"/>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MY" sz="2500" kern="1200" dirty="0"/>
        </a:p>
      </dsp:txBody>
      <dsp:txXfrm>
        <a:off x="838201" y="3399020"/>
        <a:ext cx="2448855" cy="958697"/>
      </dsp:txXfrm>
    </dsp:sp>
    <dsp:sp modelId="{44518204-6A5F-49A2-89C9-1936CC1D3FC5}">
      <dsp:nvSpPr>
        <dsp:cNvPr id="0" name=""/>
        <dsp:cNvSpPr/>
      </dsp:nvSpPr>
      <dsp:spPr>
        <a:xfrm>
          <a:off x="2729652" y="734275"/>
          <a:ext cx="623153" cy="623153"/>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2729652" y="734275"/>
        <a:ext cx="623153" cy="623153"/>
      </dsp:txXfrm>
    </dsp:sp>
    <dsp:sp modelId="{B79CD0C7-0639-4C2D-80B6-FB4E7BC16056}">
      <dsp:nvSpPr>
        <dsp:cNvPr id="0" name=""/>
        <dsp:cNvSpPr/>
      </dsp:nvSpPr>
      <dsp:spPr>
        <a:xfrm>
          <a:off x="3010450" y="1867282"/>
          <a:ext cx="623153" cy="623153"/>
        </a:xfrm>
        <a:prstGeom prst="downArrow">
          <a:avLst>
            <a:gd name="adj1" fmla="val 55000"/>
            <a:gd name="adj2" fmla="val 45000"/>
          </a:avLst>
        </a:prstGeom>
        <a:solidFill>
          <a:schemeClr val="accent5">
            <a:tint val="40000"/>
            <a:alpha val="90000"/>
            <a:hueOff val="-4939620"/>
            <a:satOff val="-5693"/>
            <a:lumOff val="-78"/>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010450" y="1867282"/>
        <a:ext cx="623153" cy="623153"/>
      </dsp:txXfrm>
    </dsp:sp>
    <dsp:sp modelId="{19F2D892-81B3-4E3A-8E69-30F089342F3E}">
      <dsp:nvSpPr>
        <dsp:cNvPr id="0" name=""/>
        <dsp:cNvSpPr/>
      </dsp:nvSpPr>
      <dsp:spPr>
        <a:xfrm>
          <a:off x="3287056" y="3000288"/>
          <a:ext cx="623153" cy="623153"/>
        </a:xfrm>
        <a:prstGeom prst="downArrow">
          <a:avLst>
            <a:gd name="adj1" fmla="val 55000"/>
            <a:gd name="adj2" fmla="val 45000"/>
          </a:avLst>
        </a:prstGeom>
        <a:solidFill>
          <a:schemeClr val="accent5">
            <a:tint val="40000"/>
            <a:alpha val="90000"/>
            <a:hueOff val="-9879240"/>
            <a:satOff val="-11387"/>
            <a:lumOff val="-155"/>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287056" y="3000288"/>
        <a:ext cx="623153" cy="6231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7850B3-E7A4-404C-9DE7-8E1D0F205678}">
      <dsp:nvSpPr>
        <dsp:cNvPr id="0" name=""/>
        <dsp:cNvSpPr/>
      </dsp:nvSpPr>
      <dsp:spPr>
        <a:xfrm rot="5400000">
          <a:off x="5248282" y="-2196676"/>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j-lt"/>
              <a:ea typeface="Times New Roman"/>
              <a:cs typeface="Arial" pitchFamily="34" charset="0"/>
            </a:rPr>
            <a:t>conservation, retrofitting, green power generation and purchasing, energy-efficient design</a:t>
          </a:r>
          <a:endParaRPr lang="en-MY" sz="1800" kern="1200" dirty="0">
            <a:latin typeface="+mj-lt"/>
            <a:cs typeface="Arial" pitchFamily="34" charset="0"/>
          </a:endParaRPr>
        </a:p>
      </dsp:txBody>
      <dsp:txXfrm rot="5400000">
        <a:off x="5248282" y="-2196676"/>
        <a:ext cx="695690" cy="5266944"/>
      </dsp:txXfrm>
    </dsp:sp>
    <dsp:sp modelId="{EE930EDB-CA26-448B-AA75-5D7C393C25D6}">
      <dsp:nvSpPr>
        <dsp:cNvPr id="0" name=""/>
        <dsp:cNvSpPr/>
      </dsp:nvSpPr>
      <dsp:spPr>
        <a:xfrm>
          <a:off x="0" y="1988"/>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cs typeface="Arial" pitchFamily="34" charset="0"/>
            </a:rPr>
            <a:t>Energy conservation</a:t>
          </a:r>
          <a:endParaRPr lang="en-MY" sz="2000" b="1" kern="1200" dirty="0">
            <a:latin typeface="+mj-lt"/>
            <a:cs typeface="Arial" pitchFamily="34" charset="0"/>
          </a:endParaRPr>
        </a:p>
      </dsp:txBody>
      <dsp:txXfrm>
        <a:off x="0" y="1988"/>
        <a:ext cx="2962656" cy="869612"/>
      </dsp:txXfrm>
    </dsp:sp>
    <dsp:sp modelId="{D5090664-3BA5-4C0A-8432-AE8C27BC2240}">
      <dsp:nvSpPr>
        <dsp:cNvPr id="0" name=""/>
        <dsp:cNvSpPr/>
      </dsp:nvSpPr>
      <dsp:spPr>
        <a:xfrm rot="5400000">
          <a:off x="5248282" y="-1283583"/>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j-lt"/>
              <a:ea typeface="Times New Roman"/>
              <a:cs typeface="Arial" pitchFamily="34" charset="0"/>
            </a:rPr>
            <a:t>water conservation, solid waste recycling, habitat protection</a:t>
          </a:r>
          <a:endParaRPr lang="en-MY" sz="1800" kern="1200" dirty="0">
            <a:latin typeface="+mj-lt"/>
            <a:cs typeface="Arial" pitchFamily="34" charset="0"/>
          </a:endParaRPr>
        </a:p>
      </dsp:txBody>
      <dsp:txXfrm rot="5400000">
        <a:off x="5248282" y="-1283583"/>
        <a:ext cx="695690" cy="5266944"/>
      </dsp:txXfrm>
    </dsp:sp>
    <dsp:sp modelId="{B065065F-A315-417A-9C0B-BE1E41C95EBD}">
      <dsp:nvSpPr>
        <dsp:cNvPr id="0" name=""/>
        <dsp:cNvSpPr/>
      </dsp:nvSpPr>
      <dsp:spPr>
        <a:xfrm>
          <a:off x="0" y="878062"/>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cs typeface="Arial" pitchFamily="34" charset="0"/>
            </a:rPr>
            <a:t>Environmental protection</a:t>
          </a:r>
          <a:endParaRPr lang="en-MY" sz="2000" b="1" kern="1200" dirty="0">
            <a:latin typeface="+mj-lt"/>
            <a:cs typeface="Arial" pitchFamily="34" charset="0"/>
          </a:endParaRPr>
        </a:p>
      </dsp:txBody>
      <dsp:txXfrm>
        <a:off x="0" y="878062"/>
        <a:ext cx="2962656" cy="869612"/>
      </dsp:txXfrm>
    </dsp:sp>
    <dsp:sp modelId="{9B194325-5BD5-4CA2-B317-A60341A034FB}">
      <dsp:nvSpPr>
        <dsp:cNvPr id="0" name=""/>
        <dsp:cNvSpPr/>
      </dsp:nvSpPr>
      <dsp:spPr>
        <a:xfrm rot="5400000">
          <a:off x="5248282" y="-370490"/>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j-lt"/>
              <a:ea typeface="Times New Roman"/>
              <a:cs typeface="Arial" pitchFamily="34" charset="0"/>
            </a:rPr>
            <a:t>green building certification certified sustainable wood finishes</a:t>
          </a:r>
          <a:endParaRPr lang="en-MY" sz="1800" kern="1200" dirty="0">
            <a:latin typeface="+mj-lt"/>
            <a:cs typeface="Arial" pitchFamily="34" charset="0"/>
          </a:endParaRPr>
        </a:p>
      </dsp:txBody>
      <dsp:txXfrm rot="5400000">
        <a:off x="5248282" y="-370490"/>
        <a:ext cx="695690" cy="5266944"/>
      </dsp:txXfrm>
    </dsp:sp>
    <dsp:sp modelId="{12048AD2-F452-45E2-A292-B492358618CB}">
      <dsp:nvSpPr>
        <dsp:cNvPr id="0" name=""/>
        <dsp:cNvSpPr/>
      </dsp:nvSpPr>
      <dsp:spPr>
        <a:xfrm>
          <a:off x="0" y="1828175"/>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cs typeface="Arial" pitchFamily="34" charset="0"/>
            </a:rPr>
            <a:t>Voluntary certification </a:t>
          </a:r>
          <a:endParaRPr lang="en-MY" sz="2000" b="1" kern="1200" dirty="0">
            <a:latin typeface="+mj-lt"/>
            <a:cs typeface="Arial" pitchFamily="34" charset="0"/>
          </a:endParaRPr>
        </a:p>
      </dsp:txBody>
      <dsp:txXfrm>
        <a:off x="0" y="1828175"/>
        <a:ext cx="2962656" cy="869612"/>
      </dsp:txXfrm>
    </dsp:sp>
    <dsp:sp modelId="{3FA98DF0-787A-4C50-84D0-5DF73EFC9C5D}">
      <dsp:nvSpPr>
        <dsp:cNvPr id="0" name=""/>
        <dsp:cNvSpPr/>
      </dsp:nvSpPr>
      <dsp:spPr>
        <a:xfrm rot="5400000">
          <a:off x="5248282" y="542602"/>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000000"/>
              </a:solidFill>
              <a:latin typeface="+mj-lt"/>
              <a:ea typeface="Times New Roman"/>
              <a:cs typeface="Times New Roman"/>
            </a:rPr>
            <a:t>transit oriented development, </a:t>
          </a:r>
          <a:r>
            <a:rPr lang="en-GB" sz="1800" kern="1200" dirty="0" err="1" smtClean="0">
              <a:solidFill>
                <a:srgbClr val="000000"/>
              </a:solidFill>
              <a:latin typeface="+mj-lt"/>
              <a:ea typeface="Times New Roman"/>
              <a:cs typeface="Times New Roman"/>
            </a:rPr>
            <a:t>walkable</a:t>
          </a:r>
          <a:r>
            <a:rPr lang="en-GB" sz="1800" kern="1200" dirty="0" smtClean="0">
              <a:solidFill>
                <a:srgbClr val="000000"/>
              </a:solidFill>
              <a:latin typeface="+mj-lt"/>
              <a:ea typeface="Times New Roman"/>
              <a:cs typeface="Times New Roman"/>
            </a:rPr>
            <a:t> communities, mixed-use development</a:t>
          </a:r>
          <a:endParaRPr lang="en-MY" sz="1800" b="1" kern="1200" dirty="0">
            <a:latin typeface="+mj-lt"/>
            <a:cs typeface="Arial" pitchFamily="34" charset="0"/>
          </a:endParaRPr>
        </a:p>
      </dsp:txBody>
      <dsp:txXfrm rot="5400000">
        <a:off x="5248282" y="542602"/>
        <a:ext cx="695690" cy="5266944"/>
      </dsp:txXfrm>
    </dsp:sp>
    <dsp:sp modelId="{4FA70490-67FF-4AD4-8C6C-76D8A2E16ED5}">
      <dsp:nvSpPr>
        <dsp:cNvPr id="0" name=""/>
        <dsp:cNvSpPr/>
      </dsp:nvSpPr>
      <dsp:spPr>
        <a:xfrm>
          <a:off x="0" y="2741268"/>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cs typeface="Arial" pitchFamily="34" charset="0"/>
            </a:rPr>
            <a:t>Public transport oriented developments </a:t>
          </a:r>
          <a:endParaRPr lang="en-MY" sz="2000" b="1" kern="1200" dirty="0">
            <a:latin typeface="+mj-lt"/>
            <a:cs typeface="Arial" pitchFamily="34" charset="0"/>
          </a:endParaRPr>
        </a:p>
      </dsp:txBody>
      <dsp:txXfrm>
        <a:off x="0" y="2741268"/>
        <a:ext cx="2962656" cy="869612"/>
      </dsp:txXfrm>
    </dsp:sp>
    <dsp:sp modelId="{77635702-FFE3-4C58-9A52-71AE17C254CE}">
      <dsp:nvSpPr>
        <dsp:cNvPr id="0" name=""/>
        <dsp:cNvSpPr/>
      </dsp:nvSpPr>
      <dsp:spPr>
        <a:xfrm rot="5400000">
          <a:off x="5248282" y="1455695"/>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j-lt"/>
              <a:ea typeface="Times New Roman"/>
              <a:cs typeface="Arial" pitchFamily="34" charset="0"/>
            </a:rPr>
            <a:t>infill development, flexible interiors, </a:t>
          </a:r>
          <a:r>
            <a:rPr lang="en-GB" sz="1800" kern="1200" dirty="0" err="1" smtClean="0">
              <a:latin typeface="+mj-lt"/>
              <a:ea typeface="Times New Roman"/>
              <a:cs typeface="Arial" pitchFamily="34" charset="0"/>
            </a:rPr>
            <a:t>brownfield</a:t>
          </a:r>
          <a:r>
            <a:rPr lang="en-GB" sz="1800" kern="1200" dirty="0" smtClean="0">
              <a:latin typeface="+mj-lt"/>
              <a:ea typeface="Times New Roman"/>
              <a:cs typeface="Arial" pitchFamily="34" charset="0"/>
            </a:rPr>
            <a:t> redevelopment</a:t>
          </a:r>
          <a:endParaRPr lang="en-MY" sz="1800" kern="1200" dirty="0">
            <a:latin typeface="+mj-lt"/>
            <a:cs typeface="Arial" pitchFamily="34" charset="0"/>
          </a:endParaRPr>
        </a:p>
      </dsp:txBody>
      <dsp:txXfrm rot="5400000">
        <a:off x="5248282" y="1455695"/>
        <a:ext cx="695690" cy="5266944"/>
      </dsp:txXfrm>
    </dsp:sp>
    <dsp:sp modelId="{ABDE89A8-A9D8-4890-845B-1C43872BB07C}">
      <dsp:nvSpPr>
        <dsp:cNvPr id="0" name=""/>
        <dsp:cNvSpPr/>
      </dsp:nvSpPr>
      <dsp:spPr>
        <a:xfrm>
          <a:off x="0" y="3656350"/>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cs typeface="Arial" pitchFamily="34" charset="0"/>
            </a:rPr>
            <a:t>Urban revitalization and adaptability </a:t>
          </a:r>
          <a:endParaRPr lang="en-MY" sz="2000" b="1" kern="1200" dirty="0">
            <a:latin typeface="+mj-lt"/>
            <a:cs typeface="Arial" pitchFamily="34" charset="0"/>
          </a:endParaRPr>
        </a:p>
      </dsp:txBody>
      <dsp:txXfrm>
        <a:off x="0" y="3656350"/>
        <a:ext cx="2962656" cy="8696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7850B3-E7A4-404C-9DE7-8E1D0F205678}">
      <dsp:nvSpPr>
        <dsp:cNvPr id="0" name=""/>
        <dsp:cNvSpPr/>
      </dsp:nvSpPr>
      <dsp:spPr>
        <a:xfrm rot="5400000">
          <a:off x="5248282" y="-2196676"/>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000000"/>
              </a:solidFill>
              <a:latin typeface="+mj-lt"/>
              <a:ea typeface="Times New Roman"/>
              <a:cs typeface="Times New Roman"/>
            </a:rPr>
            <a:t>site security, avoidance of natural hazards, first aid readiness</a:t>
          </a:r>
          <a:endParaRPr lang="en-MY" sz="1800" kern="1200" dirty="0">
            <a:latin typeface="+mj-lt"/>
            <a:cs typeface="Arial" pitchFamily="34" charset="0"/>
          </a:endParaRPr>
        </a:p>
      </dsp:txBody>
      <dsp:txXfrm rot="5400000">
        <a:off x="5248282" y="-2196676"/>
        <a:ext cx="695690" cy="5266944"/>
      </dsp:txXfrm>
    </dsp:sp>
    <dsp:sp modelId="{EE930EDB-CA26-448B-AA75-5D7C393C25D6}">
      <dsp:nvSpPr>
        <dsp:cNvPr id="0" name=""/>
        <dsp:cNvSpPr/>
      </dsp:nvSpPr>
      <dsp:spPr>
        <a:xfrm>
          <a:off x="0" y="18215"/>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rPr>
            <a:t>Health and safety</a:t>
          </a:r>
          <a:endParaRPr lang="en-MY" sz="2000" b="1" kern="1200" dirty="0">
            <a:latin typeface="+mj-lt"/>
            <a:cs typeface="Arial" pitchFamily="34" charset="0"/>
          </a:endParaRPr>
        </a:p>
      </dsp:txBody>
      <dsp:txXfrm>
        <a:off x="0" y="18215"/>
        <a:ext cx="2962656" cy="869612"/>
      </dsp:txXfrm>
    </dsp:sp>
    <dsp:sp modelId="{D5090664-3BA5-4C0A-8432-AE8C27BC2240}">
      <dsp:nvSpPr>
        <dsp:cNvPr id="0" name=""/>
        <dsp:cNvSpPr/>
      </dsp:nvSpPr>
      <dsp:spPr>
        <a:xfrm rot="5400000">
          <a:off x="5248282" y="-1283583"/>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0000"/>
              </a:solidFill>
              <a:latin typeface="+mj-lt"/>
              <a:ea typeface="Times New Roman"/>
              <a:cs typeface="Times New Roman"/>
            </a:rPr>
            <a:t>plazas, childcare on premises, indoor environmental quality, barrier-free design</a:t>
          </a:r>
          <a:endParaRPr lang="en-MY" sz="1600" kern="1200" dirty="0">
            <a:latin typeface="+mj-lt"/>
            <a:cs typeface="Arial" pitchFamily="34" charset="0"/>
          </a:endParaRPr>
        </a:p>
      </dsp:txBody>
      <dsp:txXfrm rot="5400000">
        <a:off x="5248282" y="-1283583"/>
        <a:ext cx="695690" cy="5266944"/>
      </dsp:txXfrm>
    </dsp:sp>
    <dsp:sp modelId="{B065065F-A315-417A-9C0B-BE1E41C95EBD}">
      <dsp:nvSpPr>
        <dsp:cNvPr id="0" name=""/>
        <dsp:cNvSpPr/>
      </dsp:nvSpPr>
      <dsp:spPr>
        <a:xfrm>
          <a:off x="0" y="894289"/>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rPr>
            <a:t>Worker well being</a:t>
          </a:r>
          <a:endParaRPr lang="en-MY" sz="2000" b="1" kern="1200" dirty="0">
            <a:latin typeface="+mj-lt"/>
            <a:cs typeface="Arial" pitchFamily="34" charset="0"/>
          </a:endParaRPr>
        </a:p>
      </dsp:txBody>
      <dsp:txXfrm>
        <a:off x="0" y="894289"/>
        <a:ext cx="2962656" cy="869612"/>
      </dsp:txXfrm>
    </dsp:sp>
    <dsp:sp modelId="{9B194325-5BD5-4CA2-B317-A60341A034FB}">
      <dsp:nvSpPr>
        <dsp:cNvPr id="0" name=""/>
        <dsp:cNvSpPr/>
      </dsp:nvSpPr>
      <dsp:spPr>
        <a:xfrm rot="5400000">
          <a:off x="5248282" y="-370490"/>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0000"/>
              </a:solidFill>
              <a:latin typeface="+mj-lt"/>
              <a:ea typeface="Times New Roman"/>
              <a:cs typeface="Times New Roman"/>
            </a:rPr>
            <a:t>regulatory compliances, sustainable disclosure and reporting, independent boards, adoption of voluntary codes of ethical conduct, stakeholder engagement</a:t>
          </a:r>
          <a:endParaRPr lang="en-MY" sz="1600" kern="1200" dirty="0">
            <a:latin typeface="+mj-lt"/>
            <a:cs typeface="Arial" pitchFamily="34" charset="0"/>
          </a:endParaRPr>
        </a:p>
      </dsp:txBody>
      <dsp:txXfrm rot="5400000">
        <a:off x="5248282" y="-370490"/>
        <a:ext cx="695690" cy="5266944"/>
      </dsp:txXfrm>
    </dsp:sp>
    <dsp:sp modelId="{12048AD2-F452-45E2-A292-B492358618CB}">
      <dsp:nvSpPr>
        <dsp:cNvPr id="0" name=""/>
        <dsp:cNvSpPr/>
      </dsp:nvSpPr>
      <dsp:spPr>
        <a:xfrm>
          <a:off x="0" y="1844402"/>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rPr>
            <a:t>Corporate citizenship</a:t>
          </a:r>
          <a:endParaRPr lang="en-MY" sz="2000" b="1" kern="1200" dirty="0">
            <a:latin typeface="+mj-lt"/>
            <a:cs typeface="Arial" pitchFamily="34" charset="0"/>
          </a:endParaRPr>
        </a:p>
      </dsp:txBody>
      <dsp:txXfrm>
        <a:off x="0" y="1844402"/>
        <a:ext cx="2962656" cy="869612"/>
      </dsp:txXfrm>
    </dsp:sp>
    <dsp:sp modelId="{3FA98DF0-787A-4C50-84D0-5DF73EFC9C5D}">
      <dsp:nvSpPr>
        <dsp:cNvPr id="0" name=""/>
        <dsp:cNvSpPr/>
      </dsp:nvSpPr>
      <dsp:spPr>
        <a:xfrm rot="5400000">
          <a:off x="5248282" y="542602"/>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0000"/>
              </a:solidFill>
              <a:latin typeface="+mj-lt"/>
              <a:ea typeface="Times New Roman"/>
              <a:cs typeface="Times New Roman"/>
            </a:rPr>
            <a:t>fair labour practices, affordable/social housing, community hiring and training</a:t>
          </a:r>
          <a:endParaRPr lang="en-MY" sz="1600" b="1" kern="1200" dirty="0">
            <a:latin typeface="+mj-lt"/>
            <a:cs typeface="Arial" pitchFamily="34" charset="0"/>
          </a:endParaRPr>
        </a:p>
      </dsp:txBody>
      <dsp:txXfrm rot="5400000">
        <a:off x="5248282" y="542602"/>
        <a:ext cx="695690" cy="5266944"/>
      </dsp:txXfrm>
    </dsp:sp>
    <dsp:sp modelId="{4FA70490-67FF-4AD4-8C6C-76D8A2E16ED5}">
      <dsp:nvSpPr>
        <dsp:cNvPr id="0" name=""/>
        <dsp:cNvSpPr/>
      </dsp:nvSpPr>
      <dsp:spPr>
        <a:xfrm>
          <a:off x="0" y="2757495"/>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rPr>
            <a:t>Social equity and community development</a:t>
          </a:r>
          <a:endParaRPr lang="en-MY" sz="2000" b="1" kern="1200" dirty="0">
            <a:latin typeface="+mj-lt"/>
            <a:cs typeface="Arial" pitchFamily="34" charset="0"/>
          </a:endParaRPr>
        </a:p>
      </dsp:txBody>
      <dsp:txXfrm>
        <a:off x="0" y="2757495"/>
        <a:ext cx="2962656" cy="869612"/>
      </dsp:txXfrm>
    </dsp:sp>
    <dsp:sp modelId="{77635702-FFE3-4C58-9A52-71AE17C254CE}">
      <dsp:nvSpPr>
        <dsp:cNvPr id="0" name=""/>
        <dsp:cNvSpPr/>
      </dsp:nvSpPr>
      <dsp:spPr>
        <a:xfrm rot="5400000">
          <a:off x="5248282" y="1455695"/>
          <a:ext cx="695690"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0000"/>
              </a:solidFill>
              <a:latin typeface="+mj-lt"/>
              <a:ea typeface="Times New Roman"/>
              <a:cs typeface="Times New Roman"/>
            </a:rPr>
            <a:t>quality design, minimum neighbourhood impacts, considerate construction, community outreach historic preservation, no undue influence on local governments</a:t>
          </a:r>
          <a:endParaRPr lang="en-MY" sz="1600" kern="1200" dirty="0">
            <a:latin typeface="+mj-lt"/>
            <a:cs typeface="Arial" pitchFamily="34" charset="0"/>
          </a:endParaRPr>
        </a:p>
      </dsp:txBody>
      <dsp:txXfrm rot="5400000">
        <a:off x="5248282" y="1455695"/>
        <a:ext cx="695690" cy="5266944"/>
      </dsp:txXfrm>
    </dsp:sp>
    <dsp:sp modelId="{ABDE89A8-A9D8-4890-845B-1C43872BB07C}">
      <dsp:nvSpPr>
        <dsp:cNvPr id="0" name=""/>
        <dsp:cNvSpPr/>
      </dsp:nvSpPr>
      <dsp:spPr>
        <a:xfrm>
          <a:off x="0" y="3656350"/>
          <a:ext cx="2962656" cy="8696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latin typeface="+mj-lt"/>
            </a:rPr>
            <a:t>Local citizenship</a:t>
          </a:r>
          <a:endParaRPr lang="en-MY" sz="2000" b="1" kern="1200" dirty="0">
            <a:latin typeface="+mj-lt"/>
            <a:cs typeface="Arial" pitchFamily="34" charset="0"/>
          </a:endParaRPr>
        </a:p>
      </dsp:txBody>
      <dsp:txXfrm>
        <a:off x="0" y="3656350"/>
        <a:ext cx="2962656" cy="8696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389ED-3F95-4AA0-9E33-89C50628F854}">
      <dsp:nvSpPr>
        <dsp:cNvPr id="0" name=""/>
        <dsp:cNvSpPr/>
      </dsp:nvSpPr>
      <dsp:spPr>
        <a:xfrm>
          <a:off x="0" y="0"/>
          <a:ext cx="3352806" cy="958697"/>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Introduction</a:t>
          </a:r>
          <a:endParaRPr lang="en-MY" sz="2500" kern="1200" dirty="0"/>
        </a:p>
      </dsp:txBody>
      <dsp:txXfrm>
        <a:off x="0" y="0"/>
        <a:ext cx="2293445" cy="958697"/>
      </dsp:txXfrm>
    </dsp:sp>
    <dsp:sp modelId="{B9309B7B-71A4-4A8F-AF31-2F8B142C6B30}">
      <dsp:nvSpPr>
        <dsp:cNvPr id="0" name=""/>
        <dsp:cNvSpPr/>
      </dsp:nvSpPr>
      <dsp:spPr>
        <a:xfrm>
          <a:off x="280797" y="1133006"/>
          <a:ext cx="3352806" cy="958697"/>
        </a:xfrm>
        <a:prstGeom prst="roundRect">
          <a:avLst>
            <a:gd name="adj" fmla="val 10000"/>
          </a:avLst>
        </a:prstGeom>
        <a:gradFill rotWithShape="0">
          <a:gsLst>
            <a:gs pos="0">
              <a:schemeClr val="accent5">
                <a:hueOff val="-3327248"/>
                <a:satOff val="-5151"/>
                <a:lumOff val="0"/>
                <a:alphaOff val="0"/>
                <a:shade val="51000"/>
                <a:satMod val="130000"/>
              </a:schemeClr>
            </a:gs>
            <a:gs pos="80000">
              <a:schemeClr val="accent5">
                <a:hueOff val="-3327248"/>
                <a:satOff val="-5151"/>
                <a:lumOff val="0"/>
                <a:alphaOff val="0"/>
                <a:shade val="93000"/>
                <a:satMod val="130000"/>
              </a:schemeClr>
            </a:gs>
            <a:gs pos="100000">
              <a:schemeClr val="accent5">
                <a:hueOff val="-3327248"/>
                <a:satOff val="-515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 Methodology</a:t>
          </a:r>
          <a:endParaRPr lang="en-MY" sz="2500" kern="1200" dirty="0"/>
        </a:p>
      </dsp:txBody>
      <dsp:txXfrm>
        <a:off x="280797" y="1133006"/>
        <a:ext cx="2448855" cy="958697"/>
      </dsp:txXfrm>
    </dsp:sp>
    <dsp:sp modelId="{0CE862FD-AF66-4212-93DD-9FFB9D750F22}">
      <dsp:nvSpPr>
        <dsp:cNvPr id="0" name=""/>
        <dsp:cNvSpPr/>
      </dsp:nvSpPr>
      <dsp:spPr>
        <a:xfrm>
          <a:off x="557404" y="2266013"/>
          <a:ext cx="3352806" cy="958697"/>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Findings + Discussion</a:t>
          </a:r>
          <a:endParaRPr lang="en-MY" sz="2500" kern="1200" dirty="0"/>
        </a:p>
      </dsp:txBody>
      <dsp:txXfrm>
        <a:off x="557404" y="2266013"/>
        <a:ext cx="2453046" cy="958697"/>
      </dsp:txXfrm>
    </dsp:sp>
    <dsp:sp modelId="{422C048B-72E7-43F2-B0B7-0F4262569E2D}">
      <dsp:nvSpPr>
        <dsp:cNvPr id="0" name=""/>
        <dsp:cNvSpPr/>
      </dsp:nvSpPr>
      <dsp:spPr>
        <a:xfrm>
          <a:off x="838201" y="3399020"/>
          <a:ext cx="3352806" cy="958697"/>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MY" sz="2500" kern="1200" dirty="0"/>
        </a:p>
      </dsp:txBody>
      <dsp:txXfrm>
        <a:off x="838201" y="3399020"/>
        <a:ext cx="2448855" cy="958697"/>
      </dsp:txXfrm>
    </dsp:sp>
    <dsp:sp modelId="{44518204-6A5F-49A2-89C9-1936CC1D3FC5}">
      <dsp:nvSpPr>
        <dsp:cNvPr id="0" name=""/>
        <dsp:cNvSpPr/>
      </dsp:nvSpPr>
      <dsp:spPr>
        <a:xfrm>
          <a:off x="2729652" y="734275"/>
          <a:ext cx="623153" cy="623153"/>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2729652" y="734275"/>
        <a:ext cx="623153" cy="623153"/>
      </dsp:txXfrm>
    </dsp:sp>
    <dsp:sp modelId="{B79CD0C7-0639-4C2D-80B6-FB4E7BC16056}">
      <dsp:nvSpPr>
        <dsp:cNvPr id="0" name=""/>
        <dsp:cNvSpPr/>
      </dsp:nvSpPr>
      <dsp:spPr>
        <a:xfrm>
          <a:off x="3010450" y="1867282"/>
          <a:ext cx="623153" cy="623153"/>
        </a:xfrm>
        <a:prstGeom prst="downArrow">
          <a:avLst>
            <a:gd name="adj1" fmla="val 55000"/>
            <a:gd name="adj2" fmla="val 45000"/>
          </a:avLst>
        </a:prstGeom>
        <a:solidFill>
          <a:schemeClr val="accent5">
            <a:tint val="40000"/>
            <a:alpha val="90000"/>
            <a:hueOff val="-4939620"/>
            <a:satOff val="-5693"/>
            <a:lumOff val="-78"/>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010450" y="1867282"/>
        <a:ext cx="623153" cy="623153"/>
      </dsp:txXfrm>
    </dsp:sp>
    <dsp:sp modelId="{19F2D892-81B3-4E3A-8E69-30F089342F3E}">
      <dsp:nvSpPr>
        <dsp:cNvPr id="0" name=""/>
        <dsp:cNvSpPr/>
      </dsp:nvSpPr>
      <dsp:spPr>
        <a:xfrm>
          <a:off x="3287056" y="3000288"/>
          <a:ext cx="623153" cy="623153"/>
        </a:xfrm>
        <a:prstGeom prst="downArrow">
          <a:avLst>
            <a:gd name="adj1" fmla="val 55000"/>
            <a:gd name="adj2" fmla="val 45000"/>
          </a:avLst>
        </a:prstGeom>
        <a:solidFill>
          <a:schemeClr val="accent5">
            <a:tint val="40000"/>
            <a:alpha val="90000"/>
            <a:hueOff val="-9879240"/>
            <a:satOff val="-11387"/>
            <a:lumOff val="-155"/>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287056" y="3000288"/>
        <a:ext cx="623153" cy="6231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CA177E-562B-4816-9B8A-5FA8DD3C9473}">
      <dsp:nvSpPr>
        <dsp:cNvPr id="0" name=""/>
        <dsp:cNvSpPr/>
      </dsp:nvSpPr>
      <dsp:spPr>
        <a:xfrm>
          <a:off x="0" y="1858"/>
          <a:ext cx="1830598" cy="1098359"/>
        </a:xfrm>
        <a:prstGeom prst="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Real Estate Investment Trusts (REIT)</a:t>
          </a:r>
        </a:p>
        <a:p>
          <a:pPr lvl="0" algn="ctr" defTabSz="622300">
            <a:lnSpc>
              <a:spcPct val="90000"/>
            </a:lnSpc>
            <a:spcBef>
              <a:spcPct val="0"/>
            </a:spcBef>
            <a:spcAft>
              <a:spcPct val="35000"/>
            </a:spcAft>
          </a:pPr>
          <a:r>
            <a:rPr lang="en-GB" sz="1400" kern="1200" dirty="0" smtClean="0"/>
            <a:t>#13</a:t>
          </a:r>
        </a:p>
      </dsp:txBody>
      <dsp:txXfrm>
        <a:off x="0" y="1858"/>
        <a:ext cx="1830598" cy="1098359"/>
      </dsp:txXfrm>
    </dsp:sp>
    <dsp:sp modelId="{8716EE29-EFA7-4549-A397-8CCA447E454C}">
      <dsp:nvSpPr>
        <dsp:cNvPr id="0" name=""/>
        <dsp:cNvSpPr/>
      </dsp:nvSpPr>
      <dsp:spPr>
        <a:xfrm>
          <a:off x="1999782" y="4946"/>
          <a:ext cx="1830598" cy="1098359"/>
        </a:xfrm>
        <a:prstGeom prst="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Listed Property Investment Companies</a:t>
          </a:r>
        </a:p>
        <a:p>
          <a:pPr lvl="0" algn="ctr" defTabSz="622300">
            <a:lnSpc>
              <a:spcPct val="90000"/>
            </a:lnSpc>
            <a:spcBef>
              <a:spcPct val="0"/>
            </a:spcBef>
            <a:spcAft>
              <a:spcPct val="35000"/>
            </a:spcAft>
          </a:pPr>
          <a:r>
            <a:rPr lang="en-GB" sz="1400" kern="1200" dirty="0" smtClean="0"/>
            <a:t>#9</a:t>
          </a:r>
          <a:endParaRPr lang="en-GB" sz="1400" kern="1200" dirty="0"/>
        </a:p>
      </dsp:txBody>
      <dsp:txXfrm>
        <a:off x="1999782" y="4946"/>
        <a:ext cx="1830598" cy="1098359"/>
      </dsp:txXfrm>
    </dsp:sp>
    <dsp:sp modelId="{157D1919-F754-4E90-A270-F04D089C3161}">
      <dsp:nvSpPr>
        <dsp:cNvPr id="0" name=""/>
        <dsp:cNvSpPr/>
      </dsp:nvSpPr>
      <dsp:spPr>
        <a:xfrm>
          <a:off x="3992224" y="1858"/>
          <a:ext cx="1830598" cy="1098359"/>
        </a:xfrm>
        <a:prstGeom prst="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Key institutional Investors</a:t>
          </a:r>
        </a:p>
        <a:p>
          <a:pPr lvl="0" algn="ctr" defTabSz="622300">
            <a:lnSpc>
              <a:spcPct val="90000"/>
            </a:lnSpc>
            <a:spcBef>
              <a:spcPct val="0"/>
            </a:spcBef>
            <a:spcAft>
              <a:spcPct val="35000"/>
            </a:spcAft>
          </a:pPr>
          <a:r>
            <a:rPr lang="en-GB" sz="1400" kern="1200" dirty="0" smtClean="0"/>
            <a:t>#5</a:t>
          </a:r>
          <a:endParaRPr lang="en-GB" sz="1400" kern="1200" dirty="0"/>
        </a:p>
      </dsp:txBody>
      <dsp:txXfrm>
        <a:off x="3992224" y="1858"/>
        <a:ext cx="1830598" cy="10983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389ED-3F95-4AA0-9E33-89C50628F854}">
      <dsp:nvSpPr>
        <dsp:cNvPr id="0" name=""/>
        <dsp:cNvSpPr/>
      </dsp:nvSpPr>
      <dsp:spPr>
        <a:xfrm>
          <a:off x="0" y="0"/>
          <a:ext cx="3352806" cy="958697"/>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Introduction</a:t>
          </a:r>
          <a:endParaRPr lang="en-MY" sz="2500" kern="1200" dirty="0"/>
        </a:p>
      </dsp:txBody>
      <dsp:txXfrm>
        <a:off x="0" y="0"/>
        <a:ext cx="2293445" cy="958697"/>
      </dsp:txXfrm>
    </dsp:sp>
    <dsp:sp modelId="{B9309B7B-71A4-4A8F-AF31-2F8B142C6B30}">
      <dsp:nvSpPr>
        <dsp:cNvPr id="0" name=""/>
        <dsp:cNvSpPr/>
      </dsp:nvSpPr>
      <dsp:spPr>
        <a:xfrm>
          <a:off x="280797" y="1133006"/>
          <a:ext cx="3352806" cy="958697"/>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 Methodology</a:t>
          </a:r>
          <a:endParaRPr lang="en-MY" sz="2500" kern="1200" dirty="0"/>
        </a:p>
      </dsp:txBody>
      <dsp:txXfrm>
        <a:off x="280797" y="1133006"/>
        <a:ext cx="2448855" cy="958697"/>
      </dsp:txXfrm>
    </dsp:sp>
    <dsp:sp modelId="{0CE862FD-AF66-4212-93DD-9FFB9D750F22}">
      <dsp:nvSpPr>
        <dsp:cNvPr id="0" name=""/>
        <dsp:cNvSpPr/>
      </dsp:nvSpPr>
      <dsp:spPr>
        <a:xfrm>
          <a:off x="557404" y="2266013"/>
          <a:ext cx="3352806" cy="95869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Findings + Discussion</a:t>
          </a:r>
          <a:endParaRPr lang="en-MY" sz="2500" kern="1200" dirty="0"/>
        </a:p>
      </dsp:txBody>
      <dsp:txXfrm>
        <a:off x="557404" y="2266013"/>
        <a:ext cx="2453046" cy="958697"/>
      </dsp:txXfrm>
    </dsp:sp>
    <dsp:sp modelId="{422C048B-72E7-43F2-B0B7-0F4262569E2D}">
      <dsp:nvSpPr>
        <dsp:cNvPr id="0" name=""/>
        <dsp:cNvSpPr/>
      </dsp:nvSpPr>
      <dsp:spPr>
        <a:xfrm>
          <a:off x="838201" y="3399020"/>
          <a:ext cx="3352806" cy="958697"/>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MY" sz="2500" kern="1200" dirty="0"/>
        </a:p>
      </dsp:txBody>
      <dsp:txXfrm>
        <a:off x="838201" y="3399020"/>
        <a:ext cx="2448855" cy="958697"/>
      </dsp:txXfrm>
    </dsp:sp>
    <dsp:sp modelId="{44518204-6A5F-49A2-89C9-1936CC1D3FC5}">
      <dsp:nvSpPr>
        <dsp:cNvPr id="0" name=""/>
        <dsp:cNvSpPr/>
      </dsp:nvSpPr>
      <dsp:spPr>
        <a:xfrm>
          <a:off x="2729652" y="734275"/>
          <a:ext cx="623153" cy="623153"/>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2729652" y="734275"/>
        <a:ext cx="623153" cy="623153"/>
      </dsp:txXfrm>
    </dsp:sp>
    <dsp:sp modelId="{B79CD0C7-0639-4C2D-80B6-FB4E7BC16056}">
      <dsp:nvSpPr>
        <dsp:cNvPr id="0" name=""/>
        <dsp:cNvSpPr/>
      </dsp:nvSpPr>
      <dsp:spPr>
        <a:xfrm>
          <a:off x="3010450" y="1867282"/>
          <a:ext cx="623153" cy="623153"/>
        </a:xfrm>
        <a:prstGeom prst="downArrow">
          <a:avLst>
            <a:gd name="adj1" fmla="val 55000"/>
            <a:gd name="adj2" fmla="val 45000"/>
          </a:avLst>
        </a:prstGeom>
        <a:solidFill>
          <a:schemeClr val="accent5">
            <a:tint val="40000"/>
            <a:alpha val="90000"/>
            <a:hueOff val="-4939620"/>
            <a:satOff val="-5693"/>
            <a:lumOff val="-78"/>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010450" y="1867282"/>
        <a:ext cx="623153" cy="623153"/>
      </dsp:txXfrm>
    </dsp:sp>
    <dsp:sp modelId="{19F2D892-81B3-4E3A-8E69-30F089342F3E}">
      <dsp:nvSpPr>
        <dsp:cNvPr id="0" name=""/>
        <dsp:cNvSpPr/>
      </dsp:nvSpPr>
      <dsp:spPr>
        <a:xfrm>
          <a:off x="3287056" y="3000288"/>
          <a:ext cx="623153" cy="623153"/>
        </a:xfrm>
        <a:prstGeom prst="downArrow">
          <a:avLst>
            <a:gd name="adj1" fmla="val 55000"/>
            <a:gd name="adj2" fmla="val 45000"/>
          </a:avLst>
        </a:prstGeom>
        <a:solidFill>
          <a:schemeClr val="accent5">
            <a:tint val="40000"/>
            <a:alpha val="90000"/>
            <a:hueOff val="-9879240"/>
            <a:satOff val="-11387"/>
            <a:lumOff val="-155"/>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MY" sz="2800" kern="1200"/>
        </a:p>
      </dsp:txBody>
      <dsp:txXfrm>
        <a:off x="3287056" y="3000288"/>
        <a:ext cx="623153" cy="6231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4A3B6154-4DA7-4E70-ABA8-BF0EE7CD646C}" type="datetimeFigureOut">
              <a:rPr lang="en-US" smtClean="0"/>
              <a:pPr/>
              <a:t>6/25/2010</a:t>
            </a:fld>
            <a:endParaRPr lang="en-MY"/>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2ACB864F-5A3A-43F0-999E-259D04558026}" type="slidenum">
              <a:rPr lang="en-MY" smtClean="0"/>
              <a:pPr/>
              <a:t>‹N›</a:t>
            </a:fld>
            <a:endParaRPr lang="en-MY"/>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AA643464-5F14-40F1-9262-821C2E90887B}" type="datetimeFigureOut">
              <a:rPr lang="en-US" smtClean="0"/>
              <a:pPr/>
              <a:t>6/25/2010</a:t>
            </a:fld>
            <a:endParaRPr lang="en-MY"/>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AAD42C41-2552-475F-A7D9-952EF37DBAE6}" type="slidenum">
              <a:rPr lang="en-MY" smtClean="0"/>
              <a:pPr/>
              <a:t>‹N›</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Coming</a:t>
            </a:r>
            <a:r>
              <a:rPr lang="en-US" baseline="0" dirty="0" smtClean="0"/>
              <a:t> to the end of my 2</a:t>
            </a:r>
            <a:r>
              <a:rPr lang="en-US" baseline="30000" dirty="0" smtClean="0"/>
              <a:t>nd</a:t>
            </a:r>
            <a:r>
              <a:rPr lang="en-US" baseline="0" dirty="0" smtClean="0"/>
              <a:t> year PhD studies at Kingston University under the supervision of Prof Sarah </a:t>
            </a:r>
            <a:r>
              <a:rPr lang="en-US" baseline="0" dirty="0" err="1" smtClean="0"/>
              <a:t>Sayce</a:t>
            </a:r>
            <a:r>
              <a:rPr lang="en-US" baseline="0" dirty="0" smtClean="0"/>
              <a:t>.</a:t>
            </a:r>
          </a:p>
          <a:p>
            <a:r>
              <a:rPr lang="en-US" baseline="0" dirty="0" smtClean="0"/>
              <a:t>This is not my main empirical work</a:t>
            </a:r>
          </a:p>
        </p:txBody>
      </p:sp>
      <p:sp>
        <p:nvSpPr>
          <p:cNvPr id="4" name="Slide Number Placeholder 3"/>
          <p:cNvSpPr>
            <a:spLocks noGrp="1"/>
          </p:cNvSpPr>
          <p:nvPr>
            <p:ph type="sldNum" sz="quarter" idx="10"/>
          </p:nvPr>
        </p:nvSpPr>
        <p:spPr/>
        <p:txBody>
          <a:bodyPr/>
          <a:lstStyle/>
          <a:p>
            <a:fld id="{AAD42C41-2552-475F-A7D9-952EF37DBAE6}" type="slidenum">
              <a:rPr lang="en-MY" smtClean="0"/>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latin typeface="+mn-lt"/>
                <a:ea typeface="+mn-ea"/>
                <a:cs typeface="+mn-cs"/>
              </a:rPr>
              <a:t>The nature of the enquiry does not allow an in-depth analysis of the motivation or importance attached to the environmental and sustainability issues considered in property investment decision.  Rather the aim of this paper is to provide some preliminary evidence of the progress made by property investors in Malaysia in embracing SRPI and allowing the identification of those property investors seeking to improve their portfolio.</a:t>
            </a:r>
          </a:p>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10</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4987957-DD68-4DA5-B46C-82A4A2A663C9}" type="slidenum">
              <a:rPr lang="en-MY" smtClean="0"/>
              <a:pPr/>
              <a:t>11</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t>
            </a:r>
            <a:r>
              <a:rPr lang="en-US" sz="1200" baseline="0" dirty="0" smtClean="0"/>
              <a:t> Even though Malaysia ratified the Kyoto Protocol.</a:t>
            </a:r>
            <a:endParaRPr lang="en-MY" sz="1200" dirty="0" smtClean="0"/>
          </a:p>
          <a:p>
            <a:r>
              <a:rPr lang="en-MY" sz="1200" dirty="0" smtClean="0"/>
              <a:t>3) Malaysia is also confronted with the other end of this problem which is the impact of energy related CO</a:t>
            </a:r>
            <a:r>
              <a:rPr lang="en-MY" sz="1200" baseline="-25000" dirty="0" smtClean="0"/>
              <a:t>2</a:t>
            </a:r>
            <a:r>
              <a:rPr lang="en-MY" sz="1200" dirty="0" smtClean="0"/>
              <a:t> emission on climate change. </a:t>
            </a:r>
            <a:endParaRPr lang="en-GB"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12</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MY" dirty="0" smtClean="0"/>
              <a:t>Apart from awareness of environmental issues...</a:t>
            </a:r>
            <a:endParaRPr lang="en-GB"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13</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MY" sz="1200" kern="1200" dirty="0" smtClean="0">
                <a:solidFill>
                  <a:schemeClr val="tx1"/>
                </a:solidFill>
                <a:latin typeface="+mn-lt"/>
                <a:ea typeface="+mn-ea"/>
                <a:cs typeface="+mn-cs"/>
              </a:rPr>
              <a:t>Why look at</a:t>
            </a:r>
            <a:r>
              <a:rPr lang="en-MY" sz="1200" kern="1200" baseline="0" dirty="0" smtClean="0">
                <a:solidFill>
                  <a:schemeClr val="tx1"/>
                </a:solidFill>
                <a:latin typeface="+mn-lt"/>
                <a:ea typeface="+mn-ea"/>
                <a:cs typeface="+mn-cs"/>
              </a:rPr>
              <a:t> their annual report?</a:t>
            </a:r>
          </a:p>
          <a:p>
            <a:r>
              <a:rPr lang="en-MY" sz="1200" kern="1200" baseline="0" dirty="0" smtClean="0">
                <a:solidFill>
                  <a:schemeClr val="tx1"/>
                </a:solidFill>
                <a:latin typeface="+mn-lt"/>
                <a:ea typeface="+mn-ea"/>
                <a:cs typeface="+mn-cs"/>
              </a:rPr>
              <a:t>Since 2007, </a:t>
            </a:r>
          </a:p>
        </p:txBody>
      </p:sp>
      <p:sp>
        <p:nvSpPr>
          <p:cNvPr id="4" name="Slide Number Placeholder 3"/>
          <p:cNvSpPr>
            <a:spLocks noGrp="1"/>
          </p:cNvSpPr>
          <p:nvPr>
            <p:ph type="sldNum" sz="quarter" idx="10"/>
          </p:nvPr>
        </p:nvSpPr>
        <p:spPr/>
        <p:txBody>
          <a:bodyPr/>
          <a:lstStyle/>
          <a:p>
            <a:fld id="{AAD42C41-2552-475F-A7D9-952EF37DBAE6}" type="slidenum">
              <a:rPr lang="en-MY" smtClean="0"/>
              <a:pPr/>
              <a:t>14</a:t>
            </a:fld>
            <a:endParaRPr lang="en-M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 </a:t>
            </a:r>
            <a:endParaRPr lang="en-MY" dirty="0"/>
          </a:p>
        </p:txBody>
      </p:sp>
      <p:sp>
        <p:nvSpPr>
          <p:cNvPr id="4" name="Slide Number Placeholder 3"/>
          <p:cNvSpPr>
            <a:spLocks noGrp="1"/>
          </p:cNvSpPr>
          <p:nvPr>
            <p:ph type="sldNum" sz="quarter" idx="10"/>
          </p:nvPr>
        </p:nvSpPr>
        <p:spPr/>
        <p:txBody>
          <a:bodyPr/>
          <a:lstStyle/>
          <a:p>
            <a:fld id="{14987957-DD68-4DA5-B46C-82A4A2A663C9}" type="slidenum">
              <a:rPr lang="en-MY" smtClean="0"/>
              <a:pPr/>
              <a:t>15</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thought</a:t>
            </a:r>
            <a:r>
              <a:rPr lang="en-US" sz="1200" kern="1200" baseline="0" dirty="0" smtClean="0">
                <a:solidFill>
                  <a:schemeClr val="tx1"/>
                </a:solidFill>
                <a:latin typeface="+mn-lt"/>
                <a:ea typeface="+mn-ea"/>
                <a:cs typeface="+mn-cs"/>
              </a:rPr>
              <a:t>, how do I know what these property </a:t>
            </a:r>
            <a:r>
              <a:rPr lang="en-US" sz="1200" kern="1200" baseline="0" dirty="0" err="1" smtClean="0">
                <a:solidFill>
                  <a:schemeClr val="tx1"/>
                </a:solidFill>
                <a:latin typeface="+mn-lt"/>
                <a:ea typeface="+mn-ea"/>
                <a:cs typeface="+mn-cs"/>
              </a:rPr>
              <a:t>organisations</a:t>
            </a:r>
            <a:r>
              <a:rPr lang="en-US" sz="1200" kern="1200" baseline="0" dirty="0" smtClean="0">
                <a:solidFill>
                  <a:schemeClr val="tx1"/>
                </a:solidFill>
                <a:latin typeface="+mn-lt"/>
                <a:ea typeface="+mn-ea"/>
                <a:cs typeface="+mn-cs"/>
              </a:rPr>
              <a:t> in Malaysia are doing with their operation? They certainly going to report ‘good news’ in their annual report!</a:t>
            </a:r>
            <a:endParaRPr lang="en-MY"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I ‘dig’ into their </a:t>
            </a:r>
            <a:r>
              <a:rPr lang="en-US" sz="1200" kern="1200" baseline="0" dirty="0" smtClean="0">
                <a:solidFill>
                  <a:schemeClr val="tx1"/>
                </a:solidFill>
                <a:latin typeface="+mn-lt"/>
                <a:ea typeface="+mn-ea"/>
                <a:cs typeface="+mn-cs"/>
              </a:rPr>
              <a:t>annual reports.  These reports are either available on their website or Bursa Malaysia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MY"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latin typeface="+mn-lt"/>
                <a:ea typeface="+mn-ea"/>
                <a:cs typeface="+mn-cs"/>
              </a:rPr>
              <a:t>Although company websites were also examined, focus was given to the reports as disclosure in other media do not provide permanent evidence of corporate disclosure.   </a:t>
            </a:r>
          </a:p>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16</a:t>
            </a:fld>
            <a:endParaRPr lang="en-MY"/>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17</a:t>
            </a:fld>
            <a:endParaRPr lang="en-MY"/>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MY" dirty="0"/>
          </a:p>
        </p:txBody>
      </p:sp>
      <p:sp>
        <p:nvSpPr>
          <p:cNvPr id="4" name="Slide Number Placeholder 3"/>
          <p:cNvSpPr>
            <a:spLocks noGrp="1"/>
          </p:cNvSpPr>
          <p:nvPr>
            <p:ph type="sldNum" sz="quarter" idx="10"/>
          </p:nvPr>
        </p:nvSpPr>
        <p:spPr/>
        <p:txBody>
          <a:bodyPr/>
          <a:lstStyle/>
          <a:p>
            <a:fld id="{14987957-DD68-4DA5-B46C-82A4A2A663C9}" type="slidenum">
              <a:rPr lang="en-MY" smtClean="0"/>
              <a:pPr/>
              <a:t>21</a:t>
            </a:fld>
            <a:endParaRPr lang="en-MY"/>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t>None</a:t>
            </a:r>
            <a:r>
              <a:rPr lang="en-GB" sz="1200" dirty="0" smtClean="0"/>
              <a:t> have separate </a:t>
            </a:r>
            <a:r>
              <a:rPr lang="en-GB" sz="1200" u="sng" dirty="0" smtClean="0"/>
              <a:t>‘Sustainability Report’</a:t>
            </a:r>
            <a:r>
              <a:rPr lang="en-GB" sz="1200" dirty="0" smtClean="0"/>
              <a:t> or </a:t>
            </a:r>
            <a:r>
              <a:rPr lang="en-GB" sz="1200" u="sng" dirty="0" smtClean="0"/>
              <a:t>clear policy on the integration of ESG </a:t>
            </a:r>
            <a:r>
              <a:rPr lang="en-GB" sz="1200" dirty="0" smtClean="0"/>
              <a:t>in investment decisions and management.</a:t>
            </a:r>
          </a:p>
          <a:p>
            <a:pPr eaLnBrk="1" hangingPunct="1"/>
            <a:r>
              <a:rPr lang="en-GB" sz="1200" dirty="0" smtClean="0"/>
              <a:t>Only </a:t>
            </a:r>
            <a:r>
              <a:rPr lang="en-GB" sz="1200" b="1" dirty="0" smtClean="0"/>
              <a:t>6</a:t>
            </a:r>
            <a:r>
              <a:rPr lang="en-GB" sz="1200" dirty="0" smtClean="0"/>
              <a:t> have special on CSR/</a:t>
            </a:r>
            <a:r>
              <a:rPr lang="en-GB" sz="1200" u="sng" dirty="0" smtClean="0"/>
              <a:t>Statement on CSR </a:t>
            </a:r>
            <a:r>
              <a:rPr lang="en-GB" sz="1200" dirty="0" smtClean="0"/>
              <a:t>in the annual report (2007-2009)  </a:t>
            </a:r>
            <a:r>
              <a:rPr lang="en-GB" sz="1200" i="1" dirty="0" smtClean="0"/>
              <a:t>(Axis, Al-</a:t>
            </a:r>
            <a:r>
              <a:rPr lang="en-GB" sz="1200" i="1" dirty="0" err="1" smtClean="0"/>
              <a:t>Hadharah</a:t>
            </a:r>
            <a:r>
              <a:rPr lang="en-GB" sz="1200" i="1" dirty="0" smtClean="0"/>
              <a:t>, Quill Capita, </a:t>
            </a:r>
            <a:r>
              <a:rPr lang="en-GB" sz="1200" i="1" dirty="0" err="1" smtClean="0"/>
              <a:t>Amfirst</a:t>
            </a:r>
            <a:r>
              <a:rPr lang="en-GB" sz="1200" i="1" dirty="0" smtClean="0"/>
              <a:t> REITs, </a:t>
            </a:r>
            <a:r>
              <a:rPr lang="en-GB" sz="1200" i="1" dirty="0" err="1" smtClean="0"/>
              <a:t>Starhills</a:t>
            </a:r>
            <a:r>
              <a:rPr lang="en-GB" sz="1200" i="1" dirty="0" smtClean="0"/>
              <a:t>).</a:t>
            </a:r>
          </a:p>
          <a:p>
            <a:pPr eaLnBrk="1" hangingPunct="1">
              <a:buNone/>
            </a:pPr>
            <a:endParaRPr lang="en-GB" sz="1200" i="1" dirty="0" smtClean="0"/>
          </a:p>
          <a:p>
            <a:pPr>
              <a:buNone/>
            </a:pPr>
            <a:r>
              <a:rPr lang="en-GB" sz="1400" b="1" dirty="0" smtClean="0"/>
              <a:t>LISTED PROPERTY INVESTMENT COMPANIES:</a:t>
            </a:r>
          </a:p>
          <a:p>
            <a:r>
              <a:rPr lang="en-GB" sz="1200" b="1" dirty="0" smtClean="0"/>
              <a:t>All </a:t>
            </a:r>
            <a:r>
              <a:rPr lang="en-GB" sz="1200" dirty="0" smtClean="0"/>
              <a:t>have special </a:t>
            </a:r>
            <a:r>
              <a:rPr lang="en-GB" sz="1200" u="sng" dirty="0" smtClean="0"/>
              <a:t>section on CSR </a:t>
            </a:r>
            <a:r>
              <a:rPr lang="en-GB" sz="1200" dirty="0" smtClean="0"/>
              <a:t>or </a:t>
            </a:r>
            <a:r>
              <a:rPr lang="en-GB" sz="1200" u="sng" dirty="0" smtClean="0"/>
              <a:t>Statement on CSR </a:t>
            </a:r>
            <a:r>
              <a:rPr lang="en-GB" sz="1200" dirty="0" smtClean="0"/>
              <a:t>in the annual report..</a:t>
            </a:r>
            <a:r>
              <a:rPr lang="en-GB" sz="1200" baseline="0" dirty="0" smtClean="0"/>
              <a:t> 1 company actually has published standalone “Environment</a:t>
            </a:r>
            <a:endParaRPr lang="en-GB" sz="1200" i="1" dirty="0" smtClean="0"/>
          </a:p>
          <a:p>
            <a:endParaRPr lang="en-GB"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22</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a:t>
            </a:fld>
            <a:endParaRPr lang="en-MY"/>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they have</a:t>
            </a:r>
            <a:r>
              <a:rPr lang="en-US" baseline="0" dirty="0" smtClean="0"/>
              <a:t> implement or planning to implement!</a:t>
            </a:r>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23</a:t>
            </a:fld>
            <a:endParaRPr lang="en-MY"/>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25</a:t>
            </a:fld>
            <a:endParaRPr lang="en-MY"/>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latin typeface="+mn-lt"/>
                <a:ea typeface="+mn-ea"/>
                <a:cs typeface="+mn-cs"/>
              </a:rPr>
              <a:t>MRCB Board has issued a directive that all future projects be obtained either LEEDS, </a:t>
            </a:r>
            <a:r>
              <a:rPr lang="en-MY" sz="1200" kern="1200" dirty="0" err="1" smtClean="0">
                <a:solidFill>
                  <a:schemeClr val="tx1"/>
                </a:solidFill>
                <a:latin typeface="+mn-lt"/>
                <a:ea typeface="+mn-ea"/>
                <a:cs typeface="+mn-cs"/>
              </a:rPr>
              <a:t>GreenMark</a:t>
            </a:r>
            <a:r>
              <a:rPr lang="en-MY" sz="1200" kern="1200" dirty="0" smtClean="0">
                <a:solidFill>
                  <a:schemeClr val="tx1"/>
                </a:solidFill>
                <a:latin typeface="+mn-lt"/>
                <a:ea typeface="+mn-ea"/>
                <a:cs typeface="+mn-cs"/>
              </a:rPr>
              <a:t> Scheme or Malaysia’s Green Buildings Index certifications.</a:t>
            </a:r>
            <a:r>
              <a:rPr lang="en-GB" dirty="0" smtClean="0"/>
              <a:t> </a:t>
            </a:r>
            <a:r>
              <a:rPr lang="en-MY" sz="1200" kern="1200" dirty="0" smtClean="0">
                <a:solidFill>
                  <a:schemeClr val="tx1"/>
                </a:solidFill>
                <a:latin typeface="+mn-lt"/>
                <a:ea typeface="+mn-ea"/>
                <a:cs typeface="+mn-cs"/>
              </a:rPr>
              <a:t>MRCB (2008) Environmental &amp; </a:t>
            </a:r>
            <a:r>
              <a:rPr lang="en-US" sz="1200" kern="1200" dirty="0" smtClean="0">
                <a:solidFill>
                  <a:schemeClr val="tx1"/>
                </a:solidFill>
                <a:latin typeface="+mn-lt"/>
                <a:ea typeface="+mn-ea"/>
                <a:cs typeface="+mn-cs"/>
              </a:rPr>
              <a:t>Social Reporting 2008.</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26</a:t>
            </a:fld>
            <a:endParaRPr lang="en-MY"/>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.3) .although some of the Malaysian REITs and property investment companies are beginning to adopt sustainability practices this is less embedded than in other developed countries.</a:t>
            </a:r>
            <a:endParaRPr lang="en-GB"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28</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MY" sz="1200" dirty="0" smtClean="0"/>
              <a:t>1)Previously behaving</a:t>
            </a:r>
            <a:r>
              <a:rPr lang="en-MY" sz="1200" baseline="0" dirty="0" smtClean="0"/>
              <a:t> responsibly </a:t>
            </a:r>
            <a:r>
              <a:rPr lang="en-MY" sz="1200" dirty="0" smtClean="0"/>
              <a:t>...but not anymore, a point recently made very clear with the BP oil disaster.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65000"/>
                    <a:lumOff val="35000"/>
                  </a:schemeClr>
                </a:solidFill>
              </a:rPr>
              <a:t>2) As Investors today received pressure from customers, change in business practice, changes in </a:t>
            </a:r>
            <a:r>
              <a:rPr lang="en-US" sz="1200" b="1" dirty="0" err="1" smtClean="0">
                <a:solidFill>
                  <a:schemeClr val="tx1">
                    <a:lumMod val="65000"/>
                    <a:lumOff val="35000"/>
                  </a:schemeClr>
                </a:solidFill>
              </a:rPr>
              <a:t>gov</a:t>
            </a:r>
            <a:r>
              <a:rPr lang="en-US" sz="1200" b="1" dirty="0" smtClean="0">
                <a:solidFill>
                  <a:schemeClr val="tx1">
                    <a:lumMod val="65000"/>
                    <a:lumOff val="35000"/>
                  </a:schemeClr>
                </a:solidFill>
              </a:rPr>
              <a:t> legislation, employee expectations: These drive them change in the way they conventionally invest.  And </a:t>
            </a:r>
            <a:r>
              <a:rPr lang="en-US" baseline="0" dirty="0" smtClean="0"/>
              <a:t>They believe that ignoring Environmental, social and governance issues in their investment decision can be very risky.</a:t>
            </a:r>
          </a:p>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3</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4987957-DD68-4DA5-B46C-82A4A2A663C9}" type="slidenum">
              <a:rPr lang="en-MY" smtClean="0"/>
              <a:pPr/>
              <a:t>4</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acts are</a:t>
            </a:r>
            <a:r>
              <a:rPr lang="en-US" baseline="0" dirty="0" smtClean="0"/>
              <a:t> considered as sustainable / responsible property investment?</a:t>
            </a:r>
          </a:p>
          <a:p>
            <a:endParaRPr lang="en-US" baseline="0" dirty="0" smtClean="0"/>
          </a:p>
          <a:p>
            <a:r>
              <a:rPr lang="en-US" baseline="0" dirty="0" err="1" smtClean="0"/>
              <a:t>Mungkin</a:t>
            </a:r>
            <a:r>
              <a:rPr lang="en-US" baseline="0" dirty="0" smtClean="0"/>
              <a:t> </a:t>
            </a:r>
            <a:r>
              <a:rPr lang="en-US" baseline="0" dirty="0" err="1" smtClean="0"/>
              <a:t>sama</a:t>
            </a:r>
            <a:r>
              <a:rPr lang="en-US" baseline="0" dirty="0" smtClean="0"/>
              <a:t>, </a:t>
            </a:r>
            <a:r>
              <a:rPr lang="en-US" baseline="0" dirty="0" err="1" smtClean="0"/>
              <a:t>tp</a:t>
            </a:r>
            <a:r>
              <a:rPr lang="en-US" baseline="0" dirty="0" smtClean="0"/>
              <a:t> degree of importance maybe difference</a:t>
            </a:r>
            <a:endParaRPr lang="en-MY" dirty="0"/>
          </a:p>
        </p:txBody>
      </p:sp>
      <p:sp>
        <p:nvSpPr>
          <p:cNvPr id="4" name="Slide Number Placeholder 3"/>
          <p:cNvSpPr>
            <a:spLocks noGrp="1"/>
          </p:cNvSpPr>
          <p:nvPr>
            <p:ph type="sldNum" sz="quarter" idx="10"/>
          </p:nvPr>
        </p:nvSpPr>
        <p:spPr/>
        <p:txBody>
          <a:bodyPr/>
          <a:lstStyle/>
          <a:p>
            <a:fld id="{14987957-DD68-4DA5-B46C-82A4A2A663C9}" type="slidenum">
              <a:rPr lang="en-MY" smtClean="0"/>
              <a:pPr/>
              <a:t>5</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not including governance!</a:t>
            </a:r>
            <a:endParaRPr lang="en-MY" dirty="0"/>
          </a:p>
        </p:txBody>
      </p:sp>
      <p:sp>
        <p:nvSpPr>
          <p:cNvPr id="4" name="Slide Number Placeholder 3"/>
          <p:cNvSpPr>
            <a:spLocks noGrp="1"/>
          </p:cNvSpPr>
          <p:nvPr>
            <p:ph type="sldNum" sz="quarter" idx="10"/>
          </p:nvPr>
        </p:nvSpPr>
        <p:spPr/>
        <p:txBody>
          <a:bodyPr/>
          <a:lstStyle/>
          <a:p>
            <a:fld id="{14987957-DD68-4DA5-B46C-82A4A2A663C9}" type="slidenum">
              <a:rPr lang="en-MY" smtClean="0"/>
              <a:pPr/>
              <a:t>6</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7</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Hang on a minute.. What about developing countries like Malaysia?</a:t>
            </a:r>
            <a:r>
              <a:rPr lang="en-US" baseline="0" dirty="0" smtClean="0"/>
              <a:t> What are they doing in response to the sustainability challenges? Do investors community concern about environmental issues?</a:t>
            </a:r>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paper seeks to contribute to the existing literature by reviewing the disclosure of those activities in property investment organisation using publicly available company literature.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Not to paint the picture of best practices but rather to identify activities, strategies contributing to the progress of sustainable and responsible property investment.</a:t>
            </a:r>
            <a:endParaRPr lang="en-MY"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MY" dirty="0"/>
          </a:p>
        </p:txBody>
      </p:sp>
      <p:sp>
        <p:nvSpPr>
          <p:cNvPr id="4" name="Slide Number Placeholder 3"/>
          <p:cNvSpPr>
            <a:spLocks noGrp="1"/>
          </p:cNvSpPr>
          <p:nvPr>
            <p:ph type="sldNum" sz="quarter" idx="10"/>
          </p:nvPr>
        </p:nvSpPr>
        <p:spPr/>
        <p:txBody>
          <a:bodyPr/>
          <a:lstStyle/>
          <a:p>
            <a:fld id="{AAD42C41-2552-475F-A7D9-952EF37DBAE6}" type="slidenum">
              <a:rPr lang="en-MY" smtClean="0"/>
              <a:pPr/>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7F9F28-96C5-48A8-861F-8F7F1A5CD625}" type="datetimeFigureOut">
              <a:rPr lang="en-US" smtClean="0"/>
              <a:pPr/>
              <a:t>6/25/2010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7F9F28-96C5-48A8-861F-8F7F1A5CD625}" type="datetimeFigureOut">
              <a:rPr lang="en-US" smtClean="0"/>
              <a:pPr/>
              <a:t>6/25/2010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7F9F28-96C5-48A8-861F-8F7F1A5CD625}" type="datetimeFigureOut">
              <a:rPr lang="en-US" smtClean="0"/>
              <a:pPr/>
              <a:t>6/25/2010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7F9F28-96C5-48A8-861F-8F7F1A5CD625}" type="datetimeFigureOut">
              <a:rPr lang="en-US" smtClean="0"/>
              <a:pPr/>
              <a:t>6/25/2010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87536D6-D324-4C0A-A29F-988214354AE1}" type="slidenum">
              <a:rPr lang="en-MY" smtClean="0"/>
              <a:pPr/>
              <a:t>‹N›</a:t>
            </a:fld>
            <a:endParaRPr lang="en-MY"/>
          </a:p>
        </p:txBody>
      </p:sp>
      <p:sp>
        <p:nvSpPr>
          <p:cNvPr id="7" name="Straight Connector 6"/>
          <p:cNvSpPr>
            <a:spLocks noChangeShapeType="1"/>
          </p:cNvSpPr>
          <p:nvPr userDrawn="1"/>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Straight Connector 7"/>
          <p:cNvSpPr>
            <a:spLocks noChangeShapeType="1"/>
          </p:cNvSpPr>
          <p:nvPr userDrawn="1"/>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3"/>
          <p:cNvPicPr>
            <a:picLocks noChangeAspect="1" noChangeArrowheads="1"/>
          </p:cNvPicPr>
          <p:nvPr userDrawn="1"/>
        </p:nvPicPr>
        <p:blipFill>
          <a:blip r:embed="rId2" cstate="print"/>
          <a:srcRect/>
          <a:stretch>
            <a:fillRect/>
          </a:stretch>
        </p:blipFill>
        <p:spPr bwMode="auto">
          <a:xfrm>
            <a:off x="6715140" y="6544598"/>
            <a:ext cx="2428860" cy="31340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F9F28-96C5-48A8-861F-8F7F1A5CD625}" type="datetimeFigureOut">
              <a:rPr lang="en-US" smtClean="0"/>
              <a:pPr/>
              <a:t>6/25/2010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7F9F28-96C5-48A8-861F-8F7F1A5CD625}" type="datetimeFigureOut">
              <a:rPr lang="en-US" smtClean="0"/>
              <a:pPr/>
              <a:t>6/25/2010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7F9F28-96C5-48A8-861F-8F7F1A5CD625}" type="datetimeFigureOut">
              <a:rPr lang="en-US" smtClean="0"/>
              <a:pPr/>
              <a:t>6/25/2010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7F9F28-96C5-48A8-861F-8F7F1A5CD625}" type="datetimeFigureOut">
              <a:rPr lang="en-US" smtClean="0"/>
              <a:pPr/>
              <a:t>6/25/2010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F9F28-96C5-48A8-861F-8F7F1A5CD625}" type="datetimeFigureOut">
              <a:rPr lang="en-US" smtClean="0"/>
              <a:pPr/>
              <a:t>6/25/2010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9F28-96C5-48A8-861F-8F7F1A5CD625}" type="datetimeFigureOut">
              <a:rPr lang="en-US" smtClean="0"/>
              <a:pPr/>
              <a:t>6/25/2010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9F28-96C5-48A8-861F-8F7F1A5CD625}" type="datetimeFigureOut">
              <a:rPr lang="en-US" smtClean="0"/>
              <a:pPr/>
              <a:t>6/25/2010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87536D6-D324-4C0A-A29F-988214354AE1}" type="slidenum">
              <a:rPr lang="en-MY" smtClean="0"/>
              <a:pPr/>
              <a:t>‹N›</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F9F28-96C5-48A8-861F-8F7F1A5CD625}" type="datetimeFigureOut">
              <a:rPr lang="en-US" smtClean="0"/>
              <a:pPr/>
              <a:t>6/25/2010</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36D6-D324-4C0A-A29F-988214354AE1}" type="slidenum">
              <a:rPr lang="en-MY" smtClean="0"/>
              <a:pPr/>
              <a:t>‹N›</a:t>
            </a:fld>
            <a:endParaRPr lang="en-MY"/>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a.mohdaini@kingston.ac.uk"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15370" cy="1470025"/>
          </a:xfrm>
        </p:spPr>
        <p:txBody>
          <a:bodyPr>
            <a:noAutofit/>
          </a:bodyPr>
          <a:lstStyle/>
          <a:p>
            <a:r>
              <a:rPr lang="en-GB" sz="2400" b="1" dirty="0" smtClean="0"/>
              <a:t>Disclosing environmental and sustainability practices and initiatives in the annual reporting process of property investment organisations: Evidence from Malaysia</a:t>
            </a:r>
            <a:r>
              <a:rPr lang="en-MY" sz="2400" dirty="0" smtClean="0"/>
              <a:t/>
            </a:r>
            <a:br>
              <a:rPr lang="en-MY" sz="2400" dirty="0" smtClean="0"/>
            </a:br>
            <a:endParaRPr lang="en-MY" sz="2400" dirty="0"/>
          </a:p>
        </p:txBody>
      </p:sp>
      <p:sp>
        <p:nvSpPr>
          <p:cNvPr id="3" name="Subtitle 2"/>
          <p:cNvSpPr>
            <a:spLocks noGrp="1"/>
          </p:cNvSpPr>
          <p:nvPr>
            <p:ph type="subTitle" idx="1"/>
          </p:nvPr>
        </p:nvSpPr>
        <p:spPr>
          <a:xfrm>
            <a:off x="285720" y="3390912"/>
            <a:ext cx="8401064" cy="1752600"/>
          </a:xfrm>
        </p:spPr>
        <p:txBody>
          <a:bodyPr>
            <a:normAutofit/>
          </a:bodyPr>
          <a:lstStyle/>
          <a:p>
            <a:r>
              <a:rPr lang="en-US" sz="1800" b="1" dirty="0" err="1" smtClean="0">
                <a:solidFill>
                  <a:schemeClr val="tx2">
                    <a:lumMod val="75000"/>
                  </a:schemeClr>
                </a:solidFill>
                <a:latin typeface="Arial Narrow" pitchFamily="34" charset="0"/>
              </a:rPr>
              <a:t>Ainoriza</a:t>
            </a:r>
            <a:r>
              <a:rPr lang="en-US" sz="1800" b="1" dirty="0" smtClean="0">
                <a:solidFill>
                  <a:schemeClr val="tx2">
                    <a:lumMod val="75000"/>
                  </a:schemeClr>
                </a:solidFill>
                <a:latin typeface="Arial Narrow" pitchFamily="34" charset="0"/>
              </a:rPr>
              <a:t> </a:t>
            </a:r>
            <a:r>
              <a:rPr lang="en-US" sz="1800" b="1" dirty="0" err="1" smtClean="0">
                <a:solidFill>
                  <a:schemeClr val="tx2">
                    <a:lumMod val="75000"/>
                  </a:schemeClr>
                </a:solidFill>
                <a:latin typeface="Arial Narrow" pitchFamily="34" charset="0"/>
              </a:rPr>
              <a:t>Mohd</a:t>
            </a:r>
            <a:r>
              <a:rPr lang="en-US" sz="1800" b="1" dirty="0" smtClean="0">
                <a:solidFill>
                  <a:schemeClr val="tx2">
                    <a:lumMod val="75000"/>
                  </a:schemeClr>
                </a:solidFill>
                <a:latin typeface="Arial Narrow" pitchFamily="34" charset="0"/>
              </a:rPr>
              <a:t> </a:t>
            </a:r>
            <a:r>
              <a:rPr lang="en-US" sz="1800" b="1" dirty="0" err="1" smtClean="0">
                <a:solidFill>
                  <a:schemeClr val="tx2">
                    <a:lumMod val="75000"/>
                  </a:schemeClr>
                </a:solidFill>
                <a:latin typeface="Arial Narrow" pitchFamily="34" charset="0"/>
              </a:rPr>
              <a:t>Aini</a:t>
            </a:r>
            <a:endParaRPr lang="en-US" sz="1800" b="1" dirty="0" smtClean="0">
              <a:solidFill>
                <a:schemeClr val="tx2">
                  <a:lumMod val="75000"/>
                </a:schemeClr>
              </a:solidFill>
              <a:latin typeface="Arial Narrow" pitchFamily="34" charset="0"/>
            </a:endParaRPr>
          </a:p>
          <a:p>
            <a:r>
              <a:rPr lang="en-US" sz="1800" b="1" dirty="0" smtClean="0">
                <a:solidFill>
                  <a:schemeClr val="tx2">
                    <a:lumMod val="75000"/>
                  </a:schemeClr>
                </a:solidFill>
                <a:latin typeface="Arial Narrow" pitchFamily="34" charset="0"/>
              </a:rPr>
              <a:t>Prof. Sarah </a:t>
            </a:r>
            <a:r>
              <a:rPr lang="en-US" sz="1800" b="1" dirty="0" err="1" smtClean="0">
                <a:solidFill>
                  <a:schemeClr val="tx2">
                    <a:lumMod val="75000"/>
                  </a:schemeClr>
                </a:solidFill>
                <a:latin typeface="Arial Narrow" pitchFamily="34" charset="0"/>
              </a:rPr>
              <a:t>Sayce</a:t>
            </a:r>
            <a:endParaRPr lang="en-US" sz="1800" b="1" dirty="0" smtClean="0">
              <a:solidFill>
                <a:schemeClr val="tx2">
                  <a:lumMod val="75000"/>
                </a:schemeClr>
              </a:solidFill>
              <a:latin typeface="Arial Narrow" pitchFamily="34" charset="0"/>
            </a:endParaRPr>
          </a:p>
          <a:p>
            <a:r>
              <a:rPr lang="en-US" sz="1600" i="1" dirty="0" smtClean="0">
                <a:latin typeface="Arial Narrow" pitchFamily="34" charset="0"/>
                <a:cs typeface="Arial" pitchFamily="34" charset="0"/>
              </a:rPr>
              <a:t>School of Surveying &amp; Planning</a:t>
            </a:r>
            <a:r>
              <a:rPr lang="en-US" sz="1600" b="1" i="1" dirty="0" smtClean="0">
                <a:latin typeface="Arial Narrow" pitchFamily="34" charset="0"/>
                <a:cs typeface="Arial" pitchFamily="34" charset="0"/>
              </a:rPr>
              <a:t>, Kingston University </a:t>
            </a:r>
            <a:r>
              <a:rPr lang="en-US" sz="1600" i="1" dirty="0" smtClean="0">
                <a:latin typeface="Arial Narrow" pitchFamily="34" charset="0"/>
                <a:cs typeface="Arial" pitchFamily="34" charset="0"/>
              </a:rPr>
              <a:t>London</a:t>
            </a:r>
            <a:endParaRPr lang="en-MY" sz="1600" i="1" dirty="0">
              <a:latin typeface="Arial Narrow" pitchFamily="34" charset="0"/>
              <a:cs typeface="Arial"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6000760" y="6477000"/>
            <a:ext cx="2952750" cy="381000"/>
          </a:xfrm>
          <a:prstGeom prst="rect">
            <a:avLst/>
          </a:prstGeom>
          <a:noFill/>
          <a:ln w="9525">
            <a:noFill/>
            <a:miter lim="800000"/>
            <a:headEnd/>
            <a:tailEnd/>
          </a:ln>
        </p:spPr>
      </p:pic>
      <p:pic>
        <p:nvPicPr>
          <p:cNvPr id="6" name="Picture 5" descr="klbuildings2.jpg"/>
          <p:cNvPicPr>
            <a:picLocks noChangeAspect="1"/>
          </p:cNvPicPr>
          <p:nvPr/>
        </p:nvPicPr>
        <p:blipFill>
          <a:blip r:embed="rId4" cstate="print"/>
          <a:stretch>
            <a:fillRect/>
          </a:stretch>
        </p:blipFill>
        <p:spPr>
          <a:xfrm>
            <a:off x="0" y="4572008"/>
            <a:ext cx="9144000" cy="1520136"/>
          </a:xfrm>
          <a:prstGeom prst="rect">
            <a:avLst/>
          </a:prstGeom>
        </p:spPr>
      </p:pic>
      <p:sp>
        <p:nvSpPr>
          <p:cNvPr id="7" name="Subtitle 2"/>
          <p:cNvSpPr txBox="1">
            <a:spLocks/>
          </p:cNvSpPr>
          <p:nvPr/>
        </p:nvSpPr>
        <p:spPr>
          <a:xfrm>
            <a:off x="142876" y="6215082"/>
            <a:ext cx="3929058" cy="642942"/>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chemeClr val="tx2">
                  <a:lumMod val="75000"/>
                </a:schemeClr>
              </a:solidFill>
              <a:effectLst/>
              <a:uLnTx/>
              <a:uFillTx/>
              <a:latin typeface="Tw Cen MT" pitchFamily="34" charset="0"/>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ERES</a:t>
            </a:r>
            <a:r>
              <a:rPr kumimoji="0" lang="en-US" sz="1600" b="1" i="0" u="none" strike="noStrike" kern="1200" cap="none" spc="0" normalizeH="0" noProof="0" dirty="0" smtClean="0">
                <a:ln>
                  <a:noFill/>
                </a:ln>
                <a:solidFill>
                  <a:schemeClr val="tx2">
                    <a:lumMod val="75000"/>
                  </a:schemeClr>
                </a:solidFill>
                <a:effectLst/>
                <a:uLnTx/>
                <a:uFillTx/>
                <a:latin typeface="Arial" pitchFamily="34" charset="0"/>
                <a:ea typeface="+mn-ea"/>
                <a:cs typeface="Arial" pitchFamily="34" charset="0"/>
              </a:rPr>
              <a:t> * MILAN * 23-26 JUNE 2010</a:t>
            </a:r>
            <a:endParaRPr kumimoji="0" lang="en-MY" sz="1600" b="0" i="0" u="none" strike="noStrike" kern="1200" cap="none" spc="0" normalizeH="0" baseline="0" noProof="0" dirty="0">
              <a:ln>
                <a:noFill/>
              </a:ln>
              <a:solidFill>
                <a:schemeClr val="tx2">
                  <a:lumMod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The Objective</a:t>
            </a:r>
            <a:endParaRPr lang="en-MY" sz="3200" dirty="0"/>
          </a:p>
        </p:txBody>
      </p:sp>
      <p:sp>
        <p:nvSpPr>
          <p:cNvPr id="3" name="Content Placeholder 2"/>
          <p:cNvSpPr>
            <a:spLocks noGrp="1"/>
          </p:cNvSpPr>
          <p:nvPr>
            <p:ph idx="1"/>
          </p:nvPr>
        </p:nvSpPr>
        <p:spPr>
          <a:xfrm>
            <a:off x="457200" y="1428736"/>
            <a:ext cx="8229600" cy="4686320"/>
          </a:xfrm>
        </p:spPr>
        <p:txBody>
          <a:bodyPr>
            <a:normAutofit fontScale="92500" lnSpcReduction="10000"/>
          </a:bodyPr>
          <a:lstStyle/>
          <a:p>
            <a:pPr>
              <a:buNone/>
            </a:pPr>
            <a:r>
              <a:rPr lang="en-MY" sz="2600" dirty="0" smtClean="0"/>
              <a:t>More specifically, the objective of this present study is to </a:t>
            </a:r>
            <a:r>
              <a:rPr lang="en-GB" sz="2600" dirty="0" smtClean="0"/>
              <a:t>elicit the answer of the following issues:</a:t>
            </a:r>
          </a:p>
          <a:p>
            <a:pPr>
              <a:buNone/>
            </a:pPr>
            <a:endParaRPr lang="en-MY" sz="2400" b="1" dirty="0" smtClean="0"/>
          </a:p>
          <a:p>
            <a:pPr marL="722313" lvl="0" indent="-722313">
              <a:buBlip>
                <a:blip r:embed="rId3"/>
              </a:buBlip>
            </a:pPr>
            <a:r>
              <a:rPr lang="en-MY" sz="2600" dirty="0" smtClean="0"/>
              <a:t>the extent to which </a:t>
            </a:r>
            <a:r>
              <a:rPr lang="en-MY" sz="2600" b="1" dirty="0" smtClean="0"/>
              <a:t>disclosure of environmental and sustainability practices and initiatives</a:t>
            </a:r>
            <a:r>
              <a:rPr lang="en-MY" sz="2600" dirty="0" smtClean="0"/>
              <a:t> in the annual reporting process of property investors in Malaysia.</a:t>
            </a:r>
          </a:p>
          <a:p>
            <a:pPr marL="722313" lvl="0" indent="-722313">
              <a:buBlip>
                <a:blip r:embed="rId3"/>
              </a:buBlip>
            </a:pPr>
            <a:endParaRPr lang="en-MY" sz="1100" dirty="0" smtClean="0"/>
          </a:p>
          <a:p>
            <a:pPr marL="722313" lvl="0" indent="-722313">
              <a:buBlip>
                <a:blip r:embed="rId3"/>
              </a:buBlip>
            </a:pPr>
            <a:r>
              <a:rPr lang="en-GB" sz="2600" dirty="0" smtClean="0"/>
              <a:t>the </a:t>
            </a:r>
            <a:r>
              <a:rPr lang="en-GB" sz="2600" b="1" dirty="0" smtClean="0"/>
              <a:t>current practices contributing to SRPI </a:t>
            </a:r>
            <a:r>
              <a:rPr lang="en-GB" sz="2600" dirty="0" smtClean="0"/>
              <a:t>among property investors in Malaysia; </a:t>
            </a:r>
          </a:p>
          <a:p>
            <a:pPr marL="722313" lvl="0" indent="-722313">
              <a:buBlip>
                <a:blip r:embed="rId3"/>
              </a:buBlip>
            </a:pPr>
            <a:endParaRPr lang="en-MY" sz="1400" dirty="0" smtClean="0"/>
          </a:p>
          <a:p>
            <a:pPr marL="722313" lvl="0" indent="-722313">
              <a:buBlip>
                <a:blip r:embed="rId3"/>
              </a:buBlip>
            </a:pPr>
            <a:r>
              <a:rPr lang="en-GB" sz="2600" dirty="0" smtClean="0"/>
              <a:t>the </a:t>
            </a:r>
            <a:r>
              <a:rPr lang="en-GB" sz="2600" b="1" dirty="0" smtClean="0"/>
              <a:t>environmental and social issues concern</a:t>
            </a:r>
            <a:r>
              <a:rPr lang="en-GB" sz="2600" dirty="0" smtClean="0"/>
              <a:t> property investors in Malaysia; and</a:t>
            </a:r>
          </a:p>
          <a:p>
            <a:pPr marL="722313" lvl="0" indent="-722313">
              <a:buBlip>
                <a:blip r:embed="rId3"/>
              </a:buBlip>
            </a:pPr>
            <a:endParaRPr lang="en-MY" sz="1400" dirty="0" smtClean="0"/>
          </a:p>
          <a:p>
            <a:pPr marL="722313" lvl="0" indent="-722313">
              <a:buBlip>
                <a:blip r:embed="rId3"/>
              </a:buBlip>
            </a:pPr>
            <a:r>
              <a:rPr lang="en-GB" sz="2600" dirty="0" smtClean="0"/>
              <a:t>their </a:t>
            </a:r>
            <a:r>
              <a:rPr lang="en-GB" sz="2600" b="1" dirty="0" smtClean="0"/>
              <a:t>actions</a:t>
            </a:r>
            <a:r>
              <a:rPr lang="en-GB" sz="2600" dirty="0" smtClean="0"/>
              <a:t> with regards to their property portfolio.</a:t>
            </a:r>
            <a:endParaRPr lang="en-MY" sz="2400" dirty="0" smtClean="0"/>
          </a:p>
          <a:p>
            <a:pPr>
              <a:lnSpc>
                <a:spcPct val="120000"/>
              </a:lnSpc>
              <a:buBlip>
                <a:blip r:embed="rId3"/>
              </a:buBlip>
            </a:pPr>
            <a:endParaRPr lang="en-MY"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11782" r="11782"/>
          <a:stretch>
            <a:fillRect/>
          </a:stretch>
        </p:blipFill>
        <p:spPr bwMode="auto">
          <a:xfrm>
            <a:off x="543543" y="471506"/>
            <a:ext cx="8171861" cy="5957890"/>
          </a:xfrm>
          <a:prstGeom prst="rect">
            <a:avLst/>
          </a:prstGeom>
          <a:noFill/>
          <a:ln w="9525">
            <a:noFill/>
            <a:miter lim="800000"/>
            <a:headEnd/>
            <a:tailEnd/>
          </a:ln>
          <a:effectLst/>
        </p:spPr>
      </p:pic>
      <p:sp>
        <p:nvSpPr>
          <p:cNvPr id="5" name="Oval 4"/>
          <p:cNvSpPr/>
          <p:nvPr/>
        </p:nvSpPr>
        <p:spPr>
          <a:xfrm>
            <a:off x="7500958" y="3000372"/>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The Malaysian Scenario</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p:txBody>
          <a:bodyPr>
            <a:normAutofit/>
          </a:bodyPr>
          <a:lstStyle/>
          <a:p>
            <a:pPr>
              <a:spcAft>
                <a:spcPts val="1800"/>
              </a:spcAft>
            </a:pPr>
            <a:r>
              <a:rPr lang="en-MY" sz="2400" dirty="0" smtClean="0"/>
              <a:t>Malaysia faces </a:t>
            </a:r>
            <a:r>
              <a:rPr lang="en-MY" sz="2400" b="1" dirty="0" smtClean="0"/>
              <a:t>specific environmental problems </a:t>
            </a:r>
            <a:r>
              <a:rPr lang="en-MY" sz="2400" dirty="0" smtClean="0"/>
              <a:t>: deforestation which has caused loss of biodiversity, erosion and pollution.  </a:t>
            </a:r>
          </a:p>
          <a:p>
            <a:pPr>
              <a:spcAft>
                <a:spcPts val="1800"/>
              </a:spcAft>
            </a:pPr>
            <a:r>
              <a:rPr lang="en-MY" sz="2400" dirty="0" smtClean="0"/>
              <a:t>Malaysia is also not excluded from confronting the challenges of the </a:t>
            </a:r>
            <a:r>
              <a:rPr lang="en-MY" sz="2400" b="1" dirty="0" smtClean="0"/>
              <a:t>growing needs of energy.</a:t>
            </a:r>
          </a:p>
          <a:p>
            <a:pPr>
              <a:spcAft>
                <a:spcPts val="1800"/>
              </a:spcAft>
            </a:pPr>
            <a:r>
              <a:rPr lang="en-MY" sz="2400" dirty="0" smtClean="0"/>
              <a:t>Carbon emissions in Malaysia have </a:t>
            </a:r>
            <a:r>
              <a:rPr lang="en-MY" sz="2400" b="1" dirty="0" smtClean="0"/>
              <a:t>increased by 221 percent since 1990</a:t>
            </a:r>
            <a:r>
              <a:rPr lang="en-MY" sz="2400" dirty="0" smtClean="0"/>
              <a:t>, the highest growth rate among the world‘s top emitters (</a:t>
            </a:r>
            <a:r>
              <a:rPr lang="en-MY" sz="2400" i="1" dirty="0" smtClean="0"/>
              <a:t>United Nation Development Programme, 2007</a:t>
            </a:r>
            <a:r>
              <a:rPr lang="en-MY" sz="2400" dirty="0" smtClean="0"/>
              <a:t>).</a:t>
            </a:r>
            <a:endParaRPr lang="en-MY"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The Malaysian Scenario</a:t>
            </a:r>
            <a:endParaRPr lang="en-MY" sz="3200" dirty="0"/>
          </a:p>
        </p:txBody>
      </p:sp>
      <p:sp>
        <p:nvSpPr>
          <p:cNvPr id="3" name="Content Placeholder 2"/>
          <p:cNvSpPr>
            <a:spLocks noGrp="1"/>
          </p:cNvSpPr>
          <p:nvPr>
            <p:ph idx="1"/>
          </p:nvPr>
        </p:nvSpPr>
        <p:spPr/>
        <p:txBody>
          <a:bodyPr>
            <a:normAutofit/>
          </a:bodyPr>
          <a:lstStyle/>
          <a:p>
            <a:pPr>
              <a:spcAft>
                <a:spcPts val="1800"/>
              </a:spcAft>
            </a:pPr>
            <a:r>
              <a:rPr lang="en-MY" sz="2400" dirty="0" smtClean="0"/>
              <a:t>Awareness of social issues: affordable housing needs, fair labour, workers safety and well-being, access for the disabled as well indigenous people rights has been growing.</a:t>
            </a:r>
          </a:p>
          <a:p>
            <a:pPr>
              <a:spcAft>
                <a:spcPts val="1800"/>
              </a:spcAft>
            </a:pPr>
            <a:r>
              <a:rPr lang="en-MY" sz="2400" dirty="0" smtClean="0"/>
              <a:t>At this point, it is important to understand how property investment communities reacted to these issues and their action against their portfolio. </a:t>
            </a:r>
          </a:p>
          <a:p>
            <a:endParaRPr lang="en-MY"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hareholder.com/visitors/DynamicDoc/document.cfm?CompanyID=ABN&amp;DocumentID=1447&amp;PIN=&amp;Page=1&amp;Zoom=100&amp;ViewImage=1"/>
          <p:cNvPicPr>
            <a:picLocks noChangeAspect="1" noChangeArrowheads="1"/>
          </p:cNvPicPr>
          <p:nvPr/>
        </p:nvPicPr>
        <p:blipFill>
          <a:blip r:embed="rId3" cstate="print"/>
          <a:srcRect/>
          <a:stretch>
            <a:fillRect/>
          </a:stretch>
        </p:blipFill>
        <p:spPr bwMode="auto">
          <a:xfrm>
            <a:off x="7358050" y="5187405"/>
            <a:ext cx="1785950" cy="2527875"/>
          </a:xfrm>
          <a:prstGeom prst="rect">
            <a:avLst/>
          </a:prstGeom>
          <a:noFill/>
        </p:spPr>
      </p:pic>
      <p:sp>
        <p:nvSpPr>
          <p:cNvPr id="2" name="Title 1"/>
          <p:cNvSpPr>
            <a:spLocks noGrp="1"/>
          </p:cNvSpPr>
          <p:nvPr>
            <p:ph type="title"/>
          </p:nvPr>
        </p:nvSpPr>
        <p:spPr/>
        <p:txBody>
          <a:bodyPr>
            <a:noAutofit/>
          </a:bodyPr>
          <a:lstStyle/>
          <a:p>
            <a:r>
              <a:rPr lang="en-US" sz="3200" b="1" dirty="0" smtClean="0">
                <a:solidFill>
                  <a:schemeClr val="tx1">
                    <a:lumMod val="75000"/>
                    <a:lumOff val="25000"/>
                  </a:schemeClr>
                </a:solidFill>
                <a:latin typeface="Arial Narrow" pitchFamily="34" charset="0"/>
              </a:rPr>
              <a:t>Social Responsibility &amp; Sustainability Reporting</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a:xfrm>
            <a:off x="457200" y="1357298"/>
            <a:ext cx="8229600" cy="4929222"/>
          </a:xfrm>
        </p:spPr>
        <p:txBody>
          <a:bodyPr>
            <a:normAutofit/>
          </a:bodyPr>
          <a:lstStyle/>
          <a:p>
            <a:pPr>
              <a:spcAft>
                <a:spcPts val="1200"/>
              </a:spcAft>
            </a:pPr>
            <a:r>
              <a:rPr lang="en-GB" sz="2400" dirty="0" smtClean="0"/>
              <a:t>Disclosure of CSR and sustainability information has been mandated by a number of governments throughout the world including Malaysia.  </a:t>
            </a:r>
          </a:p>
          <a:p>
            <a:pPr>
              <a:spcAft>
                <a:spcPts val="1200"/>
              </a:spcAft>
            </a:pPr>
            <a:r>
              <a:rPr lang="en-GB" sz="2400" dirty="0" smtClean="0"/>
              <a:t>In 2007, The Prime Minister of Malaysia announced that all companies listed on the Malaysia stock exchange would be required to disclose information on CSR activities in their annual financial report.</a:t>
            </a:r>
          </a:p>
          <a:p>
            <a:pPr>
              <a:spcAft>
                <a:spcPts val="1200"/>
              </a:spcAft>
            </a:pPr>
            <a:r>
              <a:rPr lang="en-MY" sz="2400" dirty="0" smtClean="0"/>
              <a:t>As minimum, public listed companies are required to include a CSR statement in their annual reports, however there is no restriction to the content.</a:t>
            </a:r>
            <a:endParaRPr lang="en-MY"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4546" y="1500174"/>
          <a:ext cx="419100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hreads.dk/cases/identity/ocean_living/06_corporate_report.jpg"/>
          <p:cNvPicPr>
            <a:picLocks noChangeAspect="1" noChangeArrowheads="1"/>
          </p:cNvPicPr>
          <p:nvPr/>
        </p:nvPicPr>
        <p:blipFill>
          <a:blip r:embed="rId3" cstate="print"/>
          <a:srcRect/>
          <a:stretch>
            <a:fillRect/>
          </a:stretch>
        </p:blipFill>
        <p:spPr bwMode="auto">
          <a:xfrm>
            <a:off x="3357554" y="4427693"/>
            <a:ext cx="5786446" cy="2430307"/>
          </a:xfrm>
          <a:prstGeom prst="rect">
            <a:avLst/>
          </a:prstGeom>
          <a:noFill/>
        </p:spPr>
      </p:pic>
      <p:sp>
        <p:nvSpPr>
          <p:cNvPr id="2" name="Title 1"/>
          <p:cNvSpPr>
            <a:spLocks noGrp="1"/>
          </p:cNvSpPr>
          <p:nvPr>
            <p:ph type="title"/>
          </p:nvPr>
        </p:nvSpPr>
        <p:spPr/>
        <p:txBody>
          <a:bodyPr>
            <a:normAutofit/>
          </a:bodyPr>
          <a:lstStyle/>
          <a:p>
            <a:r>
              <a:rPr lang="en-US" sz="3200" b="1" dirty="0" smtClean="0">
                <a:solidFill>
                  <a:schemeClr val="tx1">
                    <a:lumMod val="65000"/>
                    <a:lumOff val="35000"/>
                  </a:schemeClr>
                </a:solidFill>
                <a:latin typeface="Arial Narrow" pitchFamily="34" charset="0"/>
              </a:rPr>
              <a:t>Methodology</a:t>
            </a:r>
            <a:endParaRPr lang="en-MY" sz="3200" b="1" dirty="0">
              <a:solidFill>
                <a:schemeClr val="tx1">
                  <a:lumMod val="65000"/>
                  <a:lumOff val="35000"/>
                </a:schemeClr>
              </a:solidFill>
              <a:latin typeface="Arial Narrow" pitchFamily="34" charset="0"/>
            </a:endParaRPr>
          </a:p>
        </p:txBody>
      </p:sp>
      <p:sp>
        <p:nvSpPr>
          <p:cNvPr id="7" name="Content Placeholder 2"/>
          <p:cNvSpPr txBox="1">
            <a:spLocks/>
          </p:cNvSpPr>
          <p:nvPr/>
        </p:nvSpPr>
        <p:spPr>
          <a:xfrm>
            <a:off x="642910" y="1357298"/>
            <a:ext cx="8043890" cy="3786214"/>
          </a:xfrm>
          <a:prstGeom prst="rect">
            <a:avLst/>
          </a:prstGeom>
        </p:spPr>
        <p:txBody>
          <a:bodyPr vert="horz" lIns="91440" tIns="45720" rIns="91440" bIns="45720" rtlCol="0">
            <a:normAutofit/>
          </a:bodyPr>
          <a:lstStyle/>
          <a:p>
            <a:pPr marL="342900" lvl="0" indent="-342900">
              <a:spcBef>
                <a:spcPct val="20000"/>
              </a:spcBef>
              <a:spcAft>
                <a:spcPts val="1800"/>
              </a:spcAft>
              <a:defRPr/>
            </a:pPr>
            <a:r>
              <a:rPr kumimoji="0" lang="en-US" sz="2400" b="1" i="0" u="none" strike="noStrike" kern="1200" cap="none" spc="0" normalizeH="0" baseline="0" noProof="0" dirty="0" smtClean="0">
                <a:ln>
                  <a:noFill/>
                </a:ln>
                <a:solidFill>
                  <a:schemeClr val="tx1"/>
                </a:solidFill>
                <a:effectLst/>
                <a:uLnTx/>
                <a:uFillTx/>
                <a:latin typeface="+mj-lt"/>
              </a:rPr>
              <a:t>Content Analysis </a:t>
            </a:r>
            <a:r>
              <a:rPr kumimoji="0" lang="en-US" sz="2400" b="0" i="0" u="none" strike="noStrike" kern="1200" cap="none" spc="0" normalizeH="0" baseline="0" noProof="0" dirty="0" smtClean="0">
                <a:ln>
                  <a:noFill/>
                </a:ln>
                <a:solidFill>
                  <a:schemeClr val="tx1"/>
                </a:solidFill>
                <a:effectLst/>
                <a:uLnTx/>
                <a:uFillTx/>
                <a:latin typeface="+mj-lt"/>
              </a:rPr>
              <a:t>of </a:t>
            </a:r>
            <a:r>
              <a:rPr lang="en-GB" sz="2400" dirty="0" smtClean="0">
                <a:latin typeface="+mj-lt"/>
              </a:rPr>
              <a:t>publicly available company literature</a:t>
            </a:r>
            <a:endParaRPr kumimoji="0" lang="en-US" sz="2400" b="0" i="0" u="none" strike="noStrike" kern="1200" cap="none" spc="0" normalizeH="0" baseline="0" noProof="0" dirty="0" smtClean="0">
              <a:ln>
                <a:noFill/>
              </a:ln>
              <a:solidFill>
                <a:schemeClr val="tx1"/>
              </a:solidFill>
              <a:effectLst/>
              <a:uLnTx/>
              <a:uFillTx/>
              <a:latin typeface="+mj-lt"/>
            </a:endParaRPr>
          </a:p>
          <a:p>
            <a:pPr marL="742950" marR="0" lvl="1" indent="-285750" algn="l" defTabSz="914400" rtl="0" eaLnBrk="1" fontAlgn="auto" latinLnBrk="0" hangingPunct="1">
              <a:lnSpc>
                <a:spcPct val="100000"/>
              </a:lnSpc>
              <a:spcBef>
                <a:spcPct val="20000"/>
              </a:spcBef>
              <a:spcAft>
                <a:spcPts val="18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Annual Reports</a:t>
            </a:r>
            <a:r>
              <a:rPr kumimoji="0" lang="en-US" sz="2400" b="0" i="0" u="none" strike="noStrike" kern="1200" cap="none" spc="0" normalizeH="0" noProof="0" dirty="0" smtClean="0">
                <a:ln>
                  <a:noFill/>
                </a:ln>
                <a:solidFill>
                  <a:schemeClr val="tx1"/>
                </a:solidFill>
                <a:effectLst/>
                <a:uLnTx/>
                <a:uFillTx/>
                <a:latin typeface="+mj-lt"/>
                <a:ea typeface="+mn-ea"/>
                <a:cs typeface="+mn-cs"/>
              </a:rPr>
              <a:t> &amp; stand alone CSR /Sustainability reports (if published) from year 2007-2009</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742950" marR="0" lvl="1" indent="-285750" algn="l" defTabSz="914400" rtl="0" eaLnBrk="1" fontAlgn="auto" latinLnBrk="0" hangingPunct="1">
              <a:lnSpc>
                <a:spcPct val="100000"/>
              </a:lnSpc>
              <a:spcBef>
                <a:spcPct val="20000"/>
              </a:spcBef>
              <a:spcAft>
                <a:spcPts val="1800"/>
              </a:spcAft>
              <a:buClrTx/>
              <a:buSzTx/>
              <a:buFont typeface="Wingdings" pitchFamily="2" charset="2"/>
              <a:buChar char="§"/>
              <a:tabLst/>
              <a:defRPr/>
            </a:pPr>
            <a:r>
              <a:rPr lang="en-US" sz="2400" dirty="0" smtClean="0">
                <a:latin typeface="+mj-lt"/>
              </a:rPr>
              <a:t>Annual reports are more than just a statutory documents </a:t>
            </a:r>
          </a:p>
          <a:p>
            <a:pPr marL="742950" marR="0" lvl="1" indent="-285750" algn="l" defTabSz="914400" rtl="0" eaLnBrk="1" fontAlgn="auto" latinLnBrk="0" hangingPunct="1">
              <a:lnSpc>
                <a:spcPct val="100000"/>
              </a:lnSpc>
              <a:spcBef>
                <a:spcPct val="20000"/>
              </a:spcBef>
              <a:spcAft>
                <a:spcPts val="1800"/>
              </a:spcAft>
              <a:buClrTx/>
              <a:buSzTx/>
              <a:buFont typeface="Wingdings" pitchFamily="2" charset="2"/>
              <a:buChar char="§"/>
              <a:tabLst/>
              <a:defRPr/>
            </a:pPr>
            <a:r>
              <a:rPr lang="en-US" sz="2400" dirty="0" smtClean="0">
                <a:latin typeface="+mj-lt"/>
              </a:rPr>
              <a:t>Primary communication vehicles for company environmental reporting.  </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sz="3200" b="1" dirty="0" smtClean="0">
                <a:solidFill>
                  <a:schemeClr val="tx1">
                    <a:lumMod val="65000"/>
                    <a:lumOff val="35000"/>
                  </a:schemeClr>
                </a:solidFill>
                <a:latin typeface="Arial Narrow" pitchFamily="34" charset="0"/>
              </a:rPr>
              <a:t>Methodology</a:t>
            </a:r>
            <a:endParaRPr lang="en-GB" sz="3200" dirty="0"/>
          </a:p>
        </p:txBody>
      </p:sp>
      <p:sp>
        <p:nvSpPr>
          <p:cNvPr id="3" name="Content Placeholder 2"/>
          <p:cNvSpPr>
            <a:spLocks noGrp="1"/>
          </p:cNvSpPr>
          <p:nvPr>
            <p:ph idx="1"/>
          </p:nvPr>
        </p:nvSpPr>
        <p:spPr>
          <a:xfrm>
            <a:off x="457200" y="1214423"/>
            <a:ext cx="8229600" cy="4500593"/>
          </a:xfrm>
        </p:spPr>
        <p:txBody>
          <a:bodyPr>
            <a:normAutofit/>
          </a:bodyPr>
          <a:lstStyle/>
          <a:p>
            <a:pPr marL="0" indent="0">
              <a:buNone/>
            </a:pPr>
            <a:r>
              <a:rPr lang="en-MY" sz="2400" b="1" dirty="0" smtClean="0"/>
              <a:t>Target Information:</a:t>
            </a:r>
            <a:r>
              <a:rPr lang="en-MY" sz="2400" dirty="0" smtClean="0"/>
              <a:t> </a:t>
            </a:r>
          </a:p>
          <a:p>
            <a:pPr marL="552450" lvl="0">
              <a:spcAft>
                <a:spcPts val="1200"/>
              </a:spcAft>
            </a:pPr>
            <a:r>
              <a:rPr lang="en-MY" sz="2400" dirty="0" smtClean="0"/>
              <a:t>background information relating to the structure, type of properties as well as general organisation mission.</a:t>
            </a:r>
          </a:p>
          <a:p>
            <a:pPr marL="552450" lvl="0">
              <a:spcAft>
                <a:spcPts val="1200"/>
              </a:spcAft>
            </a:pPr>
            <a:r>
              <a:rPr lang="en-MY" sz="2400" dirty="0" smtClean="0"/>
              <a:t>The extent of environmental and sustainability disclosure </a:t>
            </a:r>
          </a:p>
          <a:p>
            <a:pPr marL="552450" lvl="0">
              <a:spcAft>
                <a:spcPts val="1200"/>
              </a:spcAft>
            </a:pPr>
            <a:r>
              <a:rPr lang="en-MY" sz="2400" dirty="0" smtClean="0"/>
              <a:t>Any </a:t>
            </a:r>
            <a:r>
              <a:rPr lang="en-MY" sz="2400" b="1" dirty="0" smtClean="0">
                <a:solidFill>
                  <a:schemeClr val="tx1">
                    <a:lumMod val="65000"/>
                    <a:lumOff val="35000"/>
                  </a:schemeClr>
                </a:solidFill>
              </a:rPr>
              <a:t>property specific practices </a:t>
            </a:r>
            <a:r>
              <a:rPr lang="en-MY" sz="2400" dirty="0" smtClean="0"/>
              <a:t>contributing to sustainable and responsible property investment </a:t>
            </a:r>
            <a:r>
              <a:rPr lang="en-MY" sz="2400" b="1" u="sng" dirty="0" smtClean="0">
                <a:solidFill>
                  <a:schemeClr val="tx1">
                    <a:lumMod val="65000"/>
                    <a:lumOff val="35000"/>
                  </a:schemeClr>
                </a:solidFill>
              </a:rPr>
              <a:t>which have been implemented </a:t>
            </a:r>
            <a:r>
              <a:rPr lang="en-MY" sz="2400" dirty="0" smtClean="0"/>
              <a:t>or </a:t>
            </a:r>
            <a:r>
              <a:rPr lang="en-MY" sz="2400" b="1" u="sng" dirty="0" smtClean="0">
                <a:solidFill>
                  <a:schemeClr val="tx1">
                    <a:lumMod val="65000"/>
                    <a:lumOff val="35000"/>
                  </a:schemeClr>
                </a:solidFill>
              </a:rPr>
              <a:t>planning to be implemented</a:t>
            </a:r>
            <a:r>
              <a:rPr lang="en-MY" sz="2400" dirty="0" smtClean="0">
                <a:solidFill>
                  <a:schemeClr val="tx1">
                    <a:lumMod val="65000"/>
                    <a:lumOff val="35000"/>
                  </a:schemeClr>
                </a:solidFill>
              </a:rPr>
              <a:t>.</a:t>
            </a:r>
          </a:p>
          <a:p>
            <a:pPr marL="552450" lvl="0">
              <a:buNone/>
            </a:pPr>
            <a:endParaRPr lang="en-MY" sz="2400" b="1" dirty="0" smtClean="0"/>
          </a:p>
          <a:p>
            <a:pPr marL="552450" lvl="0">
              <a:buNone/>
            </a:pPr>
            <a:r>
              <a:rPr lang="en-MY" sz="2400" b="1" dirty="0" smtClean="0"/>
              <a:t>Sample:</a:t>
            </a:r>
          </a:p>
        </p:txBody>
      </p:sp>
      <p:graphicFrame>
        <p:nvGraphicFramePr>
          <p:cNvPr id="5" name="Diagram 4"/>
          <p:cNvGraphicFramePr/>
          <p:nvPr/>
        </p:nvGraphicFramePr>
        <p:xfrm>
          <a:off x="2643174" y="5000636"/>
          <a:ext cx="5857916" cy="110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chemeClr val="tx1">
                    <a:lumMod val="50000"/>
                    <a:lumOff val="50000"/>
                  </a:schemeClr>
                </a:solidFill>
                <a:latin typeface="Arial Narrow" pitchFamily="34" charset="0"/>
                <a:cs typeface="Arial" pitchFamily="34" charset="0"/>
              </a:rPr>
              <a:t>Malaysia Real Estate Investment Trusts </a:t>
            </a:r>
            <a:endParaRPr lang="en-MY" sz="3200" b="1" dirty="0">
              <a:solidFill>
                <a:schemeClr val="tx1">
                  <a:lumMod val="50000"/>
                  <a:lumOff val="50000"/>
                </a:schemeClr>
              </a:solidFill>
            </a:endParaRPr>
          </a:p>
        </p:txBody>
      </p:sp>
      <p:graphicFrame>
        <p:nvGraphicFramePr>
          <p:cNvPr id="7" name="Table 6"/>
          <p:cNvGraphicFramePr>
            <a:graphicFrameLocks noGrp="1"/>
          </p:cNvGraphicFramePr>
          <p:nvPr/>
        </p:nvGraphicFramePr>
        <p:xfrm>
          <a:off x="928662" y="1428736"/>
          <a:ext cx="7500990" cy="4695598"/>
        </p:xfrm>
        <a:graphic>
          <a:graphicData uri="http://schemas.openxmlformats.org/drawingml/2006/table">
            <a:tbl>
              <a:tblPr firstRow="1" bandRow="1">
                <a:tableStyleId>{93296810-A885-4BE3-A3E7-6D5BEEA58F35}</a:tableStyleId>
              </a:tblPr>
              <a:tblGrid>
                <a:gridCol w="3693694"/>
                <a:gridCol w="3807296"/>
              </a:tblGrid>
              <a:tr h="390887">
                <a:tc>
                  <a:txBody>
                    <a:bodyPr/>
                    <a:lstStyle/>
                    <a:p>
                      <a:r>
                        <a:rPr lang="en-US" sz="1400" dirty="0" smtClean="0"/>
                        <a:t>REITS</a:t>
                      </a:r>
                      <a:endParaRPr lang="en-MY" sz="1400" dirty="0"/>
                    </a:p>
                  </a:txBody>
                  <a:tcPr/>
                </a:tc>
                <a:tc>
                  <a:txBody>
                    <a:bodyPr/>
                    <a:lstStyle/>
                    <a:p>
                      <a:r>
                        <a:rPr lang="en-US" sz="1400" dirty="0" smtClean="0"/>
                        <a:t>Type of</a:t>
                      </a:r>
                      <a:r>
                        <a:rPr lang="en-US" sz="1400" baseline="0" dirty="0" smtClean="0"/>
                        <a:t> Properties</a:t>
                      </a:r>
                      <a:endParaRPr lang="en-MY" sz="1400" dirty="0"/>
                    </a:p>
                  </a:txBody>
                  <a:tcPr/>
                </a:tc>
              </a:tr>
              <a:tr h="390887">
                <a:tc>
                  <a:txBody>
                    <a:bodyPr/>
                    <a:lstStyle/>
                    <a:p>
                      <a:r>
                        <a:rPr lang="en-US" sz="1400" dirty="0" err="1" smtClean="0"/>
                        <a:t>Amfirst</a:t>
                      </a:r>
                      <a:r>
                        <a:rPr lang="en-US" sz="1400" dirty="0" smtClean="0"/>
                        <a:t> REIT</a:t>
                      </a:r>
                      <a:endParaRPr lang="en-MY" sz="1400" b="1" dirty="0"/>
                    </a:p>
                  </a:txBody>
                  <a:tcPr/>
                </a:tc>
                <a:tc>
                  <a:txBody>
                    <a:bodyPr/>
                    <a:lstStyle/>
                    <a:p>
                      <a:r>
                        <a:rPr lang="en-US" sz="1400" dirty="0" smtClean="0"/>
                        <a:t>Office</a:t>
                      </a:r>
                      <a:endParaRPr lang="en-MY" sz="1400" dirty="0"/>
                    </a:p>
                  </a:txBody>
                  <a:tcPr/>
                </a:tc>
              </a:tr>
              <a:tr h="323079">
                <a:tc>
                  <a:txBody>
                    <a:bodyPr/>
                    <a:lstStyle/>
                    <a:p>
                      <a:r>
                        <a:rPr lang="en-US" sz="1400" dirty="0" err="1" smtClean="0"/>
                        <a:t>Hektar</a:t>
                      </a:r>
                      <a:r>
                        <a:rPr lang="en-US" sz="1400" dirty="0" smtClean="0"/>
                        <a:t> </a:t>
                      </a:r>
                      <a:r>
                        <a:rPr lang="en-US" sz="1400" baseline="0" dirty="0" smtClean="0"/>
                        <a:t>REIT</a:t>
                      </a:r>
                      <a:endParaRPr lang="en-MY" sz="1400" b="1" dirty="0"/>
                    </a:p>
                  </a:txBody>
                  <a:tcPr/>
                </a:tc>
                <a:tc>
                  <a:txBody>
                    <a:bodyPr/>
                    <a:lstStyle/>
                    <a:p>
                      <a:r>
                        <a:rPr lang="en-US" sz="1400" dirty="0" smtClean="0"/>
                        <a:t>Shopping</a:t>
                      </a:r>
                      <a:r>
                        <a:rPr lang="en-US" sz="1400" baseline="0" dirty="0" smtClean="0"/>
                        <a:t> Complex</a:t>
                      </a:r>
                      <a:endParaRPr lang="en-MY" sz="1400" dirty="0"/>
                    </a:p>
                  </a:txBody>
                  <a:tcPr/>
                </a:tc>
              </a:tr>
              <a:tr h="351798">
                <a:tc>
                  <a:txBody>
                    <a:bodyPr/>
                    <a:lstStyle/>
                    <a:p>
                      <a:r>
                        <a:rPr lang="en-US" sz="1400" dirty="0" err="1" smtClean="0"/>
                        <a:t>Amanah</a:t>
                      </a:r>
                      <a:r>
                        <a:rPr lang="en-US" sz="1400" baseline="0" dirty="0" smtClean="0"/>
                        <a:t> Raya REIT</a:t>
                      </a:r>
                      <a:endParaRPr lang="en-MY" sz="1400" b="1" dirty="0"/>
                    </a:p>
                  </a:txBody>
                  <a:tcPr/>
                </a:tc>
                <a:tc>
                  <a:txBody>
                    <a:bodyPr/>
                    <a:lstStyle/>
                    <a:p>
                      <a:r>
                        <a:rPr lang="en-US" sz="1400" dirty="0" smtClean="0"/>
                        <a:t>Private Colleges, Warehouse, Factory</a:t>
                      </a:r>
                      <a:endParaRPr lang="en-MY" sz="1400" dirty="0"/>
                    </a:p>
                  </a:txBody>
                  <a:tcPr/>
                </a:tc>
              </a:tr>
              <a:tr h="338735">
                <a:tc>
                  <a:txBody>
                    <a:bodyPr/>
                    <a:lstStyle/>
                    <a:p>
                      <a:r>
                        <a:rPr lang="en-US" sz="1400" dirty="0" smtClean="0"/>
                        <a:t>UOA REIT</a:t>
                      </a:r>
                      <a:endParaRPr lang="en-MY" sz="1400" b="1" dirty="0"/>
                    </a:p>
                  </a:txBody>
                  <a:tcPr/>
                </a:tc>
                <a:tc>
                  <a:txBody>
                    <a:bodyPr/>
                    <a:lstStyle/>
                    <a:p>
                      <a:r>
                        <a:rPr lang="en-US" sz="1400" dirty="0" smtClean="0"/>
                        <a:t>Office</a:t>
                      </a:r>
                      <a:endParaRPr lang="en-MY" sz="1400" dirty="0"/>
                    </a:p>
                  </a:txBody>
                  <a:tcPr/>
                </a:tc>
              </a:tr>
              <a:tr h="299065">
                <a:tc>
                  <a:txBody>
                    <a:bodyPr/>
                    <a:lstStyle/>
                    <a:p>
                      <a:r>
                        <a:rPr lang="en-US" sz="1400" dirty="0" err="1" smtClean="0"/>
                        <a:t>Starhill</a:t>
                      </a:r>
                      <a:r>
                        <a:rPr lang="en-US" sz="1400" baseline="0" dirty="0" smtClean="0"/>
                        <a:t> REIT</a:t>
                      </a:r>
                      <a:endParaRPr lang="en-MY" sz="1400" b="1" dirty="0"/>
                    </a:p>
                  </a:txBody>
                  <a:tcPr/>
                </a:tc>
                <a:tc>
                  <a:txBody>
                    <a:bodyPr/>
                    <a:lstStyle/>
                    <a:p>
                      <a:r>
                        <a:rPr lang="en-US" sz="1400" dirty="0" smtClean="0"/>
                        <a:t>Shopping</a:t>
                      </a:r>
                      <a:r>
                        <a:rPr lang="en-US" sz="1400" baseline="0" dirty="0" smtClean="0"/>
                        <a:t> Complex, Hotels</a:t>
                      </a:r>
                      <a:endParaRPr lang="en-MY" sz="1400" dirty="0"/>
                    </a:p>
                  </a:txBody>
                  <a:tcPr/>
                </a:tc>
              </a:tr>
              <a:tr h="299065">
                <a:tc>
                  <a:txBody>
                    <a:bodyPr/>
                    <a:lstStyle/>
                    <a:p>
                      <a:r>
                        <a:rPr lang="en-US" sz="1400" dirty="0" smtClean="0"/>
                        <a:t>Atrium REIT</a:t>
                      </a:r>
                      <a:endParaRPr lang="en-MY" sz="1400" b="1" dirty="0"/>
                    </a:p>
                  </a:txBody>
                  <a:tcPr/>
                </a:tc>
                <a:tc>
                  <a:txBody>
                    <a:bodyPr/>
                    <a:lstStyle/>
                    <a:p>
                      <a:r>
                        <a:rPr lang="en-US" sz="1400" dirty="0" smtClean="0"/>
                        <a:t>Office &amp; warehouses</a:t>
                      </a:r>
                      <a:endParaRPr lang="en-MY" sz="1400" dirty="0"/>
                    </a:p>
                  </a:txBody>
                  <a:tcPr/>
                </a:tc>
              </a:tr>
              <a:tr h="340414">
                <a:tc>
                  <a:txBody>
                    <a:bodyPr/>
                    <a:lstStyle/>
                    <a:p>
                      <a:r>
                        <a:rPr lang="en-US" sz="1400" dirty="0" smtClean="0"/>
                        <a:t>Quill Capital Trust</a:t>
                      </a:r>
                      <a:endParaRPr lang="en-MY" sz="1400" b="1" dirty="0"/>
                    </a:p>
                  </a:txBody>
                  <a:tcPr/>
                </a:tc>
                <a:tc>
                  <a:txBody>
                    <a:bodyPr/>
                    <a:lstStyle/>
                    <a:p>
                      <a:r>
                        <a:rPr lang="en-US" sz="1400" dirty="0" smtClean="0"/>
                        <a:t>Office, Commercial (Incl. Hypermarket,)</a:t>
                      </a:r>
                      <a:endParaRPr lang="en-MY" sz="1400" dirty="0"/>
                    </a:p>
                  </a:txBody>
                  <a:tcPr/>
                </a:tc>
              </a:tr>
              <a:tr h="299065">
                <a:tc>
                  <a:txBody>
                    <a:bodyPr/>
                    <a:lstStyle/>
                    <a:p>
                      <a:r>
                        <a:rPr lang="en-US" sz="1400" dirty="0" smtClean="0"/>
                        <a:t>Tower REIT</a:t>
                      </a:r>
                      <a:endParaRPr lang="en-MY" sz="1400" b="1" dirty="0"/>
                    </a:p>
                  </a:txBody>
                  <a:tcPr/>
                </a:tc>
                <a:tc>
                  <a:txBody>
                    <a:bodyPr/>
                    <a:lstStyle/>
                    <a:p>
                      <a:r>
                        <a:rPr lang="en-US" sz="1400" dirty="0" smtClean="0"/>
                        <a:t>Office</a:t>
                      </a:r>
                      <a:endParaRPr lang="en-MY" sz="1400" dirty="0"/>
                    </a:p>
                  </a:txBody>
                  <a:tcPr/>
                </a:tc>
              </a:tr>
              <a:tr h="301360">
                <a:tc>
                  <a:txBody>
                    <a:bodyPr/>
                    <a:lstStyle/>
                    <a:p>
                      <a:r>
                        <a:rPr lang="en-US" sz="1400" dirty="0" smtClean="0"/>
                        <a:t>Axis REIT *</a:t>
                      </a:r>
                      <a:endParaRPr lang="en-MY" sz="1400" b="1" dirty="0"/>
                    </a:p>
                  </a:txBody>
                  <a:tcPr/>
                </a:tc>
                <a:tc>
                  <a:txBody>
                    <a:bodyPr/>
                    <a:lstStyle/>
                    <a:p>
                      <a:r>
                        <a:rPr lang="en-US" sz="1400" dirty="0" smtClean="0"/>
                        <a:t>Commercial,</a:t>
                      </a:r>
                      <a:r>
                        <a:rPr lang="en-US" sz="1400" baseline="0" dirty="0" smtClean="0"/>
                        <a:t> Office, Warehouse</a:t>
                      </a:r>
                      <a:endParaRPr lang="en-MY" sz="1400" dirty="0"/>
                    </a:p>
                  </a:txBody>
                  <a:tcPr/>
                </a:tc>
              </a:tr>
              <a:tr h="345266">
                <a:tc>
                  <a:txBody>
                    <a:bodyPr/>
                    <a:lstStyle/>
                    <a:p>
                      <a:r>
                        <a:rPr lang="en-US" sz="1400" dirty="0" smtClean="0"/>
                        <a:t>KPJ Al-</a:t>
                      </a:r>
                      <a:r>
                        <a:rPr lang="en-US" sz="1400" dirty="0" err="1" smtClean="0"/>
                        <a:t>Aqar</a:t>
                      </a:r>
                      <a:r>
                        <a:rPr lang="en-US" sz="1400" dirty="0" smtClean="0"/>
                        <a:t> REIT  *</a:t>
                      </a:r>
                      <a:endParaRPr lang="en-MY" sz="1400" b="1" dirty="0"/>
                    </a:p>
                  </a:txBody>
                  <a:tcPr/>
                </a:tc>
                <a:tc>
                  <a:txBody>
                    <a:bodyPr/>
                    <a:lstStyle/>
                    <a:p>
                      <a:r>
                        <a:rPr lang="en-US" sz="1400" dirty="0" smtClean="0"/>
                        <a:t>Private Hospitals</a:t>
                      </a:r>
                      <a:endParaRPr lang="en-MY" sz="1400" dirty="0"/>
                    </a:p>
                  </a:txBody>
                  <a:tcPr/>
                </a:tc>
              </a:tr>
              <a:tr h="345266">
                <a:tc>
                  <a:txBody>
                    <a:bodyPr/>
                    <a:lstStyle/>
                    <a:p>
                      <a:r>
                        <a:rPr lang="en-US" sz="1400" dirty="0" smtClean="0"/>
                        <a:t>Al-</a:t>
                      </a:r>
                      <a:r>
                        <a:rPr lang="en-US" sz="1400" dirty="0" err="1" smtClean="0"/>
                        <a:t>Hadharah</a:t>
                      </a:r>
                      <a:r>
                        <a:rPr lang="en-US" sz="1400" dirty="0" smtClean="0"/>
                        <a:t> Boustead REIT *</a:t>
                      </a:r>
                      <a:endParaRPr lang="en-MY" sz="1400" b="1" dirty="0"/>
                    </a:p>
                  </a:txBody>
                  <a:tcPr/>
                </a:tc>
                <a:tc>
                  <a:txBody>
                    <a:bodyPr/>
                    <a:lstStyle/>
                    <a:p>
                      <a:r>
                        <a:rPr lang="en-US" sz="1400" dirty="0" smtClean="0"/>
                        <a:t>Plantations</a:t>
                      </a:r>
                      <a:endParaRPr lang="en-MY" sz="1400" dirty="0"/>
                    </a:p>
                  </a:txBody>
                  <a:tcPr/>
                </a:tc>
              </a:tr>
              <a:tr h="345266">
                <a:tc>
                  <a:txBody>
                    <a:bodyPr/>
                    <a:lstStyle/>
                    <a:p>
                      <a:r>
                        <a:rPr lang="en-US" sz="1400" dirty="0" err="1" smtClean="0"/>
                        <a:t>Amanah</a:t>
                      </a:r>
                      <a:r>
                        <a:rPr lang="en-US" sz="1400" dirty="0" smtClean="0"/>
                        <a:t> </a:t>
                      </a:r>
                      <a:r>
                        <a:rPr lang="en-US" sz="1400" dirty="0" err="1" smtClean="0"/>
                        <a:t>Harta</a:t>
                      </a:r>
                      <a:r>
                        <a:rPr lang="en-US" sz="1400" dirty="0" smtClean="0"/>
                        <a:t> Tanah PNB </a:t>
                      </a:r>
                      <a:endParaRPr lang="en-MY" sz="1400" b="1" dirty="0"/>
                    </a:p>
                  </a:txBody>
                  <a:tcPr/>
                </a:tc>
                <a:tc>
                  <a:txBody>
                    <a:bodyPr/>
                    <a:lstStyle/>
                    <a:p>
                      <a:r>
                        <a:rPr lang="en-US" sz="1400" dirty="0" smtClean="0"/>
                        <a:t>Office, Shop Offices,</a:t>
                      </a:r>
                      <a:r>
                        <a:rPr lang="en-US" sz="1400" baseline="0" dirty="0" smtClean="0"/>
                        <a:t> </a:t>
                      </a:r>
                      <a:endParaRPr lang="en-MY" sz="1400" dirty="0"/>
                    </a:p>
                  </a:txBody>
                  <a:tcPr/>
                </a:tc>
              </a:tr>
              <a:tr h="299065">
                <a:tc>
                  <a:txBody>
                    <a:bodyPr/>
                    <a:lstStyle/>
                    <a:p>
                      <a:r>
                        <a:rPr lang="en-US" sz="1400" dirty="0" err="1" smtClean="0"/>
                        <a:t>Amanah</a:t>
                      </a:r>
                      <a:r>
                        <a:rPr lang="en-US" sz="1400" dirty="0" smtClean="0"/>
                        <a:t> </a:t>
                      </a:r>
                      <a:r>
                        <a:rPr lang="en-US" sz="1400" dirty="0" err="1" smtClean="0"/>
                        <a:t>Harta</a:t>
                      </a:r>
                      <a:r>
                        <a:rPr lang="en-US" sz="1400" dirty="0" smtClean="0"/>
                        <a:t> Tanah</a:t>
                      </a:r>
                      <a:r>
                        <a:rPr lang="en-US" sz="1400" baseline="0" dirty="0" smtClean="0"/>
                        <a:t> PNB 2 </a:t>
                      </a:r>
                      <a:endParaRPr lang="en-MY" sz="1400" b="1" dirty="0"/>
                    </a:p>
                  </a:txBody>
                  <a:tcPr/>
                </a:tc>
                <a:tc>
                  <a:txBody>
                    <a:bodyPr/>
                    <a:lstStyle/>
                    <a:p>
                      <a:r>
                        <a:rPr lang="en-US" sz="1400" dirty="0" smtClean="0"/>
                        <a:t>Office, Commercial Buildings</a:t>
                      </a:r>
                      <a:endParaRPr lang="en-MY" sz="1400" dirty="0"/>
                    </a:p>
                  </a:txBody>
                  <a:tcPr/>
                </a:tc>
              </a:tr>
            </a:tbl>
          </a:graphicData>
        </a:graphic>
      </p:graphicFrame>
      <p:sp>
        <p:nvSpPr>
          <p:cNvPr id="8" name="TextBox 7"/>
          <p:cNvSpPr txBox="1"/>
          <p:nvPr/>
        </p:nvSpPr>
        <p:spPr>
          <a:xfrm>
            <a:off x="642910" y="6376594"/>
            <a:ext cx="3571900" cy="338554"/>
          </a:xfrm>
          <a:prstGeom prst="rect">
            <a:avLst/>
          </a:prstGeom>
          <a:noFill/>
        </p:spPr>
        <p:txBody>
          <a:bodyPr wrap="square" rtlCol="0">
            <a:spAutoFit/>
          </a:bodyPr>
          <a:lstStyle/>
          <a:p>
            <a:r>
              <a:rPr lang="en-US" sz="1600" dirty="0" smtClean="0"/>
              <a:t>* Islamic REITs</a:t>
            </a:r>
            <a:endParaRPr lang="en-MY"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3200" b="1" dirty="0" smtClean="0">
                <a:solidFill>
                  <a:schemeClr val="tx1">
                    <a:lumMod val="65000"/>
                    <a:lumOff val="35000"/>
                  </a:schemeClr>
                </a:solidFill>
                <a:latin typeface="Arial Narrow" pitchFamily="34" charset="0"/>
              </a:rPr>
              <a:t>Property Investment Companies</a:t>
            </a:r>
            <a:endParaRPr lang="en-GB" sz="3200" dirty="0"/>
          </a:p>
        </p:txBody>
      </p:sp>
      <p:sp>
        <p:nvSpPr>
          <p:cNvPr id="6" name="Rectangle 5"/>
          <p:cNvSpPr/>
          <p:nvPr/>
        </p:nvSpPr>
        <p:spPr>
          <a:xfrm>
            <a:off x="428596" y="1357298"/>
            <a:ext cx="8215370" cy="1446550"/>
          </a:xfrm>
          <a:prstGeom prst="rect">
            <a:avLst/>
          </a:prstGeom>
        </p:spPr>
        <p:txBody>
          <a:bodyPr wrap="square">
            <a:spAutoFit/>
          </a:bodyPr>
          <a:lstStyle/>
          <a:p>
            <a:pPr algn="just">
              <a:buFont typeface="Arial" pitchFamily="34" charset="0"/>
              <a:buChar char="•"/>
            </a:pPr>
            <a:r>
              <a:rPr lang="en-GB" sz="2200" dirty="0" smtClean="0"/>
              <a:t>  </a:t>
            </a:r>
            <a:r>
              <a:rPr lang="en-MY" sz="2200" dirty="0" smtClean="0"/>
              <a:t>For the purpose of this study only property companies involved with long-term property investment, as opposed to development or trading, have been  selected for this study. </a:t>
            </a:r>
            <a:endParaRPr lang="en-GB" sz="2200" dirty="0" smtClean="0"/>
          </a:p>
          <a:p>
            <a:pPr algn="just" eaLnBrk="1" hangingPunct="1">
              <a:buFont typeface="Arial" charset="0"/>
              <a:buNone/>
            </a:pPr>
            <a:r>
              <a:rPr lang="en-GB" sz="2200" dirty="0" smtClean="0"/>
              <a:t>  </a:t>
            </a:r>
            <a:endParaRPr lang="en-GB" sz="2200" i="1" dirty="0" smtClean="0"/>
          </a:p>
        </p:txBody>
      </p:sp>
      <p:sp>
        <p:nvSpPr>
          <p:cNvPr id="7" name="TextBox 6"/>
          <p:cNvSpPr txBox="1"/>
          <p:nvPr/>
        </p:nvSpPr>
        <p:spPr>
          <a:xfrm>
            <a:off x="500034" y="6357958"/>
            <a:ext cx="6929486" cy="276999"/>
          </a:xfrm>
          <a:prstGeom prst="rect">
            <a:avLst/>
          </a:prstGeom>
          <a:noFill/>
        </p:spPr>
        <p:txBody>
          <a:bodyPr wrap="square" rtlCol="0">
            <a:spAutoFit/>
          </a:bodyPr>
          <a:lstStyle/>
          <a:p>
            <a:r>
              <a:rPr lang="en-GB" sz="1200" i="1" dirty="0" smtClean="0"/>
              <a:t>1. Ting (2002) Listed Property Companies in Malaysia, In PRRES. </a:t>
            </a:r>
            <a:endParaRPr lang="en-GB" sz="1200" i="1" dirty="0"/>
          </a:p>
        </p:txBody>
      </p:sp>
      <p:graphicFrame>
        <p:nvGraphicFramePr>
          <p:cNvPr id="9" name="Table 8"/>
          <p:cNvGraphicFramePr>
            <a:graphicFrameLocks noGrp="1"/>
          </p:cNvGraphicFramePr>
          <p:nvPr/>
        </p:nvGraphicFramePr>
        <p:xfrm>
          <a:off x="1071538" y="2786058"/>
          <a:ext cx="7315529" cy="3227569"/>
        </p:xfrm>
        <a:graphic>
          <a:graphicData uri="http://schemas.openxmlformats.org/drawingml/2006/table">
            <a:tbl>
              <a:tblPr>
                <a:tableStyleId>{AF606853-7671-496A-8E4F-DF71F8EC918B}</a:tableStyleId>
              </a:tblPr>
              <a:tblGrid>
                <a:gridCol w="3657355"/>
                <a:gridCol w="3658174"/>
              </a:tblGrid>
              <a:tr h="315804">
                <a:tc>
                  <a:txBody>
                    <a:bodyPr/>
                    <a:lstStyle/>
                    <a:p>
                      <a:pPr algn="ctr">
                        <a:lnSpc>
                          <a:spcPct val="115000"/>
                        </a:lnSpc>
                        <a:spcAft>
                          <a:spcPts val="0"/>
                        </a:spcAft>
                      </a:pPr>
                      <a:r>
                        <a:rPr lang="en-US" sz="1800" b="1" dirty="0"/>
                        <a:t>Property Companies</a:t>
                      </a:r>
                      <a:endParaRPr lang="en-MY" sz="2800" b="1"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800" b="1" dirty="0"/>
                        <a:t>Portfolio</a:t>
                      </a:r>
                      <a:endParaRPr lang="en-MY" sz="2800" b="1" dirty="0">
                        <a:latin typeface="Calibri"/>
                        <a:ea typeface="Calibri"/>
                        <a:cs typeface="Times New Roman"/>
                      </a:endParaRPr>
                    </a:p>
                  </a:txBody>
                  <a:tcPr marL="68580" marR="68580" marT="0" marB="0" anchor="b"/>
                </a:tc>
              </a:tr>
              <a:tr h="281738">
                <a:tc>
                  <a:txBody>
                    <a:bodyPr/>
                    <a:lstStyle/>
                    <a:p>
                      <a:pPr algn="just">
                        <a:lnSpc>
                          <a:spcPct val="115000"/>
                        </a:lnSpc>
                        <a:spcAft>
                          <a:spcPts val="0"/>
                        </a:spcAft>
                      </a:pPr>
                      <a:r>
                        <a:rPr lang="en-GB" sz="1600" dirty="0"/>
                        <a:t>Selangor Property </a:t>
                      </a:r>
                      <a:r>
                        <a:rPr lang="en-GB" sz="1600" dirty="0" err="1"/>
                        <a:t>Berhad</a:t>
                      </a:r>
                      <a:r>
                        <a:rPr lang="en-GB" sz="1600" dirty="0"/>
                        <a:t> </a:t>
                      </a:r>
                      <a:endParaRPr lang="en-MY" sz="2400" b="1" dirty="0">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t>Retail, Office, Hotel </a:t>
                      </a:r>
                      <a:endParaRPr lang="en-MY" sz="2400" b="1" dirty="0">
                        <a:latin typeface="Calibri"/>
                        <a:ea typeface="Calibri"/>
                        <a:cs typeface="Times New Roman"/>
                      </a:endParaRPr>
                    </a:p>
                  </a:txBody>
                  <a:tcPr marL="68580" marR="68580" marT="0" marB="0"/>
                </a:tc>
              </a:tr>
              <a:tr h="266822">
                <a:tc>
                  <a:txBody>
                    <a:bodyPr/>
                    <a:lstStyle/>
                    <a:p>
                      <a:pPr algn="just">
                        <a:lnSpc>
                          <a:spcPct val="115000"/>
                        </a:lnSpc>
                        <a:spcAft>
                          <a:spcPts val="0"/>
                        </a:spcAft>
                      </a:pPr>
                      <a:r>
                        <a:rPr lang="en-GB" sz="1600" dirty="0"/>
                        <a:t>IGB Corporation </a:t>
                      </a:r>
                      <a:r>
                        <a:rPr lang="en-GB" sz="1600" dirty="0" err="1"/>
                        <a:t>Berhad</a:t>
                      </a:r>
                      <a:r>
                        <a:rPr lang="en-GB" sz="1600" dirty="0"/>
                        <a:t> </a:t>
                      </a:r>
                      <a:endParaRPr lang="en-MY" sz="2400" b="1" dirty="0">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t>Retail, Office </a:t>
                      </a:r>
                      <a:endParaRPr lang="en-MY" sz="2400" b="1" dirty="0">
                        <a:latin typeface="Calibri"/>
                        <a:ea typeface="Calibri"/>
                        <a:cs typeface="Times New Roman"/>
                      </a:endParaRPr>
                    </a:p>
                  </a:txBody>
                  <a:tcPr marL="68580" marR="68580" marT="0" marB="0"/>
                </a:tc>
              </a:tr>
              <a:tr h="267927">
                <a:tc>
                  <a:txBody>
                    <a:bodyPr/>
                    <a:lstStyle/>
                    <a:p>
                      <a:pPr algn="just">
                        <a:lnSpc>
                          <a:spcPct val="115000"/>
                        </a:lnSpc>
                        <a:spcAft>
                          <a:spcPts val="0"/>
                        </a:spcAft>
                      </a:pPr>
                      <a:r>
                        <a:rPr lang="en-GB" sz="1600"/>
                        <a:t>Asia Pacific Land Berhad (AP Land) </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err="1"/>
                        <a:t>Office,Retail</a:t>
                      </a:r>
                      <a:r>
                        <a:rPr lang="en-GB" sz="1600" dirty="0"/>
                        <a:t>, hotel </a:t>
                      </a:r>
                      <a:endParaRPr lang="en-MY" sz="2400" b="1" dirty="0">
                        <a:latin typeface="Calibri"/>
                        <a:ea typeface="Calibri"/>
                        <a:cs typeface="Times New Roman"/>
                      </a:endParaRPr>
                    </a:p>
                  </a:txBody>
                  <a:tcPr marL="68580" marR="68580" marT="0" marB="0"/>
                </a:tc>
              </a:tr>
              <a:tr h="267927">
                <a:tc>
                  <a:txBody>
                    <a:bodyPr/>
                    <a:lstStyle/>
                    <a:p>
                      <a:pPr algn="just">
                        <a:lnSpc>
                          <a:spcPct val="115000"/>
                        </a:lnSpc>
                        <a:spcAft>
                          <a:spcPts val="0"/>
                        </a:spcAft>
                      </a:pPr>
                      <a:r>
                        <a:rPr lang="en-GB" sz="1600"/>
                        <a:t>Lien Hoe Berhad</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t>Retail, Office </a:t>
                      </a:r>
                      <a:endParaRPr lang="en-MY" sz="2400" b="1" dirty="0">
                        <a:latin typeface="Calibri"/>
                        <a:ea typeface="Calibri"/>
                        <a:cs typeface="Times New Roman"/>
                      </a:endParaRPr>
                    </a:p>
                  </a:txBody>
                  <a:tcPr marL="68580" marR="68580" marT="0" marB="0"/>
                </a:tc>
              </a:tr>
              <a:tr h="266822">
                <a:tc>
                  <a:txBody>
                    <a:bodyPr/>
                    <a:lstStyle/>
                    <a:p>
                      <a:pPr algn="just">
                        <a:lnSpc>
                          <a:spcPct val="115000"/>
                        </a:lnSpc>
                        <a:spcAft>
                          <a:spcPts val="0"/>
                        </a:spcAft>
                      </a:pPr>
                      <a:r>
                        <a:rPr lang="en-GB" sz="1600"/>
                        <a:t>Selangor Dredging Berhad</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t>Office </a:t>
                      </a:r>
                      <a:endParaRPr lang="en-MY" sz="2400" b="1" dirty="0">
                        <a:latin typeface="Calibri"/>
                        <a:ea typeface="Calibri"/>
                        <a:cs typeface="Times New Roman"/>
                      </a:endParaRPr>
                    </a:p>
                  </a:txBody>
                  <a:tcPr marL="68580" marR="68580" marT="0" marB="0"/>
                </a:tc>
              </a:tr>
              <a:tr h="267927">
                <a:tc>
                  <a:txBody>
                    <a:bodyPr/>
                    <a:lstStyle/>
                    <a:p>
                      <a:pPr algn="just">
                        <a:lnSpc>
                          <a:spcPct val="115000"/>
                        </a:lnSpc>
                        <a:spcAft>
                          <a:spcPts val="0"/>
                        </a:spcAft>
                      </a:pPr>
                      <a:r>
                        <a:rPr lang="en-GB" sz="1600"/>
                        <a:t>UDA Holdings Berhad</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a:t>Retail </a:t>
                      </a:r>
                      <a:endParaRPr lang="en-MY" sz="2400" b="1">
                        <a:latin typeface="Calibri"/>
                        <a:ea typeface="Calibri"/>
                        <a:cs typeface="Times New Roman"/>
                      </a:endParaRPr>
                    </a:p>
                  </a:txBody>
                  <a:tcPr marL="68580" marR="68580" marT="0" marB="0"/>
                </a:tc>
              </a:tr>
              <a:tr h="267927">
                <a:tc>
                  <a:txBody>
                    <a:bodyPr/>
                    <a:lstStyle/>
                    <a:p>
                      <a:pPr algn="just">
                        <a:lnSpc>
                          <a:spcPct val="115000"/>
                        </a:lnSpc>
                        <a:spcAft>
                          <a:spcPts val="0"/>
                        </a:spcAft>
                      </a:pPr>
                      <a:r>
                        <a:rPr lang="en-GB" sz="1600"/>
                        <a:t>KLCC Properties Holdings Berhad </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a:t>Office, Hotel, Retail </a:t>
                      </a:r>
                      <a:endParaRPr lang="en-MY" sz="2400" b="1">
                        <a:latin typeface="Calibri"/>
                        <a:ea typeface="Calibri"/>
                        <a:cs typeface="Times New Roman"/>
                      </a:endParaRPr>
                    </a:p>
                  </a:txBody>
                  <a:tcPr marL="68580" marR="68580" marT="0" marB="0"/>
                </a:tc>
              </a:tr>
              <a:tr h="386699">
                <a:tc>
                  <a:txBody>
                    <a:bodyPr/>
                    <a:lstStyle/>
                    <a:p>
                      <a:pPr algn="just">
                        <a:lnSpc>
                          <a:spcPct val="115000"/>
                        </a:lnSpc>
                        <a:spcAft>
                          <a:spcPts val="0"/>
                        </a:spcAft>
                      </a:pPr>
                      <a:r>
                        <a:rPr lang="en-GB" sz="1600"/>
                        <a:t>Goldis Berhad </a:t>
                      </a:r>
                      <a:endParaRPr lang="en-MY" sz="2400" b="1">
                        <a:latin typeface="Calibri"/>
                        <a:ea typeface="Calibri"/>
                        <a:cs typeface="Times New Roman"/>
                      </a:endParaRPr>
                    </a:p>
                  </a:txBody>
                  <a:tcPr marL="68580" marR="68580" marT="0" marB="0"/>
                </a:tc>
                <a:tc>
                  <a:txBody>
                    <a:bodyPr/>
                    <a:lstStyle/>
                    <a:p>
                      <a:pPr algn="just">
                        <a:lnSpc>
                          <a:spcPct val="115000"/>
                        </a:lnSpc>
                        <a:spcAft>
                          <a:spcPts val="0"/>
                        </a:spcAft>
                      </a:pPr>
                      <a:r>
                        <a:rPr lang="en-GB" sz="1600"/>
                        <a:t>Office, Hotel </a:t>
                      </a:r>
                      <a:endParaRPr lang="en-MY" sz="2400" b="1">
                        <a:latin typeface="Calibri"/>
                        <a:ea typeface="Calibri"/>
                        <a:cs typeface="Times New Roman"/>
                      </a:endParaRPr>
                    </a:p>
                  </a:txBody>
                  <a:tcPr marL="68580" marR="68580" marT="0" marB="0"/>
                </a:tc>
              </a:tr>
              <a:tr h="267927">
                <a:tc>
                  <a:txBody>
                    <a:bodyPr/>
                    <a:lstStyle/>
                    <a:p>
                      <a:pPr algn="just">
                        <a:lnSpc>
                          <a:spcPct val="115000"/>
                        </a:lnSpc>
                        <a:spcAft>
                          <a:spcPts val="0"/>
                        </a:spcAft>
                      </a:pPr>
                      <a:r>
                        <a:rPr lang="en-GB" sz="1600" dirty="0"/>
                        <a:t>Malaysia Resources Corporation </a:t>
                      </a:r>
                      <a:r>
                        <a:rPr lang="en-GB" sz="1600" dirty="0" err="1"/>
                        <a:t>Berhad</a:t>
                      </a:r>
                      <a:r>
                        <a:rPr lang="en-GB" sz="1600" dirty="0"/>
                        <a:t> (MRCB) </a:t>
                      </a:r>
                      <a:endParaRPr lang="en-MY" sz="2400" b="1" dirty="0">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t>Office, Shopping Complex, Retail, Residential &amp; Industrial </a:t>
                      </a:r>
                      <a:endParaRPr lang="en-MY"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lumMod val="75000"/>
                    <a:lumOff val="25000"/>
                  </a:schemeClr>
                </a:solidFill>
                <a:latin typeface="Arial Narrow" pitchFamily="34" charset="0"/>
              </a:rPr>
              <a:t>The Agenda</a:t>
            </a:r>
            <a:endParaRPr lang="en-MY" sz="3600" b="1" dirty="0">
              <a:solidFill>
                <a:schemeClr val="tx1">
                  <a:lumMod val="75000"/>
                  <a:lumOff val="25000"/>
                </a:schemeClr>
              </a:solidFill>
              <a:latin typeface="Arial Narrow" pitchFamily="34" charset="0"/>
            </a:endParaRPr>
          </a:p>
        </p:txBody>
      </p:sp>
      <p:graphicFrame>
        <p:nvGraphicFramePr>
          <p:cNvPr id="4" name="Diagram 3"/>
          <p:cNvGraphicFramePr/>
          <p:nvPr/>
        </p:nvGraphicFramePr>
        <p:xfrm>
          <a:off x="500034" y="1428736"/>
          <a:ext cx="419100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magnifying glass 2.jpg"/>
          <p:cNvPicPr>
            <a:picLocks noGrp="1" noChangeAspect="1"/>
          </p:cNvPicPr>
          <p:nvPr>
            <p:ph idx="1"/>
          </p:nvPr>
        </p:nvPicPr>
        <p:blipFill>
          <a:blip r:embed="rId8" cstate="print"/>
          <a:stretch>
            <a:fillRect/>
          </a:stretch>
        </p:blipFill>
        <p:spPr>
          <a:xfrm>
            <a:off x="5040837" y="3286124"/>
            <a:ext cx="4103163" cy="307737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011222"/>
          </a:xfrm>
        </p:spPr>
        <p:txBody>
          <a:bodyPr/>
          <a:lstStyle/>
          <a:p>
            <a:r>
              <a:rPr lang="en-US" sz="3200" b="1" dirty="0" smtClean="0">
                <a:solidFill>
                  <a:schemeClr val="tx1">
                    <a:lumMod val="65000"/>
                    <a:lumOff val="35000"/>
                  </a:schemeClr>
                </a:solidFill>
                <a:latin typeface="Arial Narrow" pitchFamily="34" charset="0"/>
              </a:rPr>
              <a:t>Key Institutional Investors</a:t>
            </a:r>
            <a:r>
              <a:rPr lang="en-US" sz="3200" b="1" baseline="30000" dirty="0" smtClean="0">
                <a:solidFill>
                  <a:schemeClr val="tx1">
                    <a:lumMod val="65000"/>
                    <a:lumOff val="35000"/>
                  </a:schemeClr>
                </a:solidFill>
                <a:latin typeface="Arial Narrow" pitchFamily="34" charset="0"/>
              </a:rPr>
              <a:t>1</a:t>
            </a:r>
            <a:endParaRPr lang="en-GB" sz="3200" baseline="30000" dirty="0"/>
          </a:p>
        </p:txBody>
      </p:sp>
      <p:graphicFrame>
        <p:nvGraphicFramePr>
          <p:cNvPr id="5" name="Content Placeholder 4"/>
          <p:cNvGraphicFramePr>
            <a:graphicFrameLocks noGrp="1"/>
          </p:cNvGraphicFramePr>
          <p:nvPr>
            <p:ph idx="1"/>
          </p:nvPr>
        </p:nvGraphicFramePr>
        <p:xfrm>
          <a:off x="642910" y="1571612"/>
          <a:ext cx="7786742" cy="2372360"/>
        </p:xfrm>
        <a:graphic>
          <a:graphicData uri="http://schemas.openxmlformats.org/drawingml/2006/table">
            <a:tbl>
              <a:tblPr firstRow="1" bandRow="1">
                <a:tableStyleId>{7DF18680-E054-41AD-8BC1-D1AEF772440D}</a:tableStyleId>
              </a:tblPr>
              <a:tblGrid>
                <a:gridCol w="4643470"/>
                <a:gridCol w="3143272"/>
              </a:tblGrid>
              <a:tr h="370840">
                <a:tc>
                  <a:txBody>
                    <a:bodyPr/>
                    <a:lstStyle/>
                    <a:p>
                      <a:pPr algn="ctr"/>
                      <a:r>
                        <a:rPr lang="en-GB" dirty="0" smtClean="0"/>
                        <a:t>Institutional Investors</a:t>
                      </a:r>
                      <a:endParaRPr lang="en-GB" dirty="0"/>
                    </a:p>
                  </a:txBody>
                  <a:tcPr/>
                </a:tc>
                <a:tc>
                  <a:txBody>
                    <a:bodyPr/>
                    <a:lstStyle/>
                    <a:p>
                      <a:pPr algn="ctr"/>
                      <a:r>
                        <a:rPr lang="en-GB" dirty="0" smtClean="0"/>
                        <a:t>Type</a:t>
                      </a:r>
                      <a:endParaRPr lang="en-GB" dirty="0"/>
                    </a:p>
                  </a:txBody>
                  <a:tcPr/>
                </a:tc>
              </a:tr>
              <a:tr h="370840">
                <a:tc>
                  <a:txBody>
                    <a:bodyPr/>
                    <a:lstStyle/>
                    <a:p>
                      <a:r>
                        <a:rPr lang="en-GB" sz="1400" dirty="0" smtClean="0"/>
                        <a:t>Employee</a:t>
                      </a:r>
                      <a:r>
                        <a:rPr lang="en-GB" sz="1400" baseline="0" dirty="0" smtClean="0"/>
                        <a:t> Provident Fund (EPF)</a:t>
                      </a:r>
                      <a:endParaRPr lang="en-GB" sz="1400" dirty="0">
                        <a:solidFill>
                          <a:schemeClr val="tx1"/>
                        </a:solidFill>
                      </a:endParaRPr>
                    </a:p>
                  </a:txBody>
                  <a:tcPr/>
                </a:tc>
                <a:tc>
                  <a:txBody>
                    <a:bodyPr/>
                    <a:lstStyle/>
                    <a:p>
                      <a:r>
                        <a:rPr lang="en-GB" sz="1400" dirty="0" smtClean="0"/>
                        <a:t>Pension fund for </a:t>
                      </a:r>
                      <a:r>
                        <a:rPr lang="en-GB" sz="1400" smtClean="0"/>
                        <a:t>all employees</a:t>
                      </a:r>
                      <a:endParaRPr lang="en-GB" sz="1400" dirty="0">
                        <a:solidFill>
                          <a:schemeClr val="tx1"/>
                        </a:solidFill>
                      </a:endParaRPr>
                    </a:p>
                  </a:txBody>
                  <a:tcPr/>
                </a:tc>
              </a:tr>
              <a:tr h="370840">
                <a:tc>
                  <a:txBody>
                    <a:bodyPr/>
                    <a:lstStyle/>
                    <a:p>
                      <a:r>
                        <a:rPr lang="en-GB" sz="1400" dirty="0" err="1" smtClean="0"/>
                        <a:t>Permodalan</a:t>
                      </a:r>
                      <a:r>
                        <a:rPr lang="en-GB" sz="1400" dirty="0" smtClean="0"/>
                        <a:t> </a:t>
                      </a:r>
                      <a:r>
                        <a:rPr lang="en-GB" sz="1400" dirty="0" err="1" smtClean="0"/>
                        <a:t>Nasional</a:t>
                      </a:r>
                      <a:r>
                        <a:rPr lang="en-GB" sz="1400" dirty="0" smtClean="0"/>
                        <a:t> </a:t>
                      </a:r>
                      <a:r>
                        <a:rPr lang="en-GB" sz="1400" dirty="0" err="1" smtClean="0"/>
                        <a:t>Berhad</a:t>
                      </a:r>
                      <a:r>
                        <a:rPr lang="en-GB" sz="1400" dirty="0" smtClean="0"/>
                        <a:t> (PNB)</a:t>
                      </a:r>
                      <a:endParaRPr lang="en-GB" sz="1400" dirty="0">
                        <a:solidFill>
                          <a:schemeClr val="tx1"/>
                        </a:solidFill>
                      </a:endParaRPr>
                    </a:p>
                  </a:txBody>
                  <a:tcPr/>
                </a:tc>
                <a:tc>
                  <a:txBody>
                    <a:bodyPr/>
                    <a:lstStyle/>
                    <a:p>
                      <a:r>
                        <a:rPr lang="en-GB" sz="1400" dirty="0" smtClean="0"/>
                        <a:t>Unit</a:t>
                      </a:r>
                      <a:r>
                        <a:rPr lang="en-GB" sz="1400" baseline="0" dirty="0" smtClean="0"/>
                        <a:t> trust</a:t>
                      </a:r>
                      <a:endParaRPr lang="en-GB" sz="1400" dirty="0">
                        <a:solidFill>
                          <a:schemeClr val="tx1"/>
                        </a:solidFill>
                      </a:endParaRPr>
                    </a:p>
                  </a:txBody>
                  <a:tcPr/>
                </a:tc>
              </a:tr>
              <a:tr h="370840">
                <a:tc>
                  <a:txBody>
                    <a:bodyPr/>
                    <a:lstStyle/>
                    <a:p>
                      <a:r>
                        <a:rPr lang="en-GB" sz="1400" dirty="0" err="1" smtClean="0"/>
                        <a:t>Lembaga</a:t>
                      </a:r>
                      <a:r>
                        <a:rPr lang="en-GB" sz="1400" dirty="0" smtClean="0"/>
                        <a:t> </a:t>
                      </a:r>
                      <a:r>
                        <a:rPr lang="en-GB" sz="1400" dirty="0" err="1" smtClean="0"/>
                        <a:t>Tabung</a:t>
                      </a:r>
                      <a:r>
                        <a:rPr lang="en-GB" sz="1400" baseline="0" dirty="0" smtClean="0"/>
                        <a:t> </a:t>
                      </a:r>
                      <a:r>
                        <a:rPr lang="en-GB" sz="1400" baseline="0" dirty="0" err="1" smtClean="0"/>
                        <a:t>Angkatan</a:t>
                      </a:r>
                      <a:r>
                        <a:rPr lang="en-GB" sz="1400" baseline="0" dirty="0" smtClean="0"/>
                        <a:t> </a:t>
                      </a:r>
                      <a:r>
                        <a:rPr lang="en-GB" sz="1400" baseline="0" dirty="0" err="1" smtClean="0"/>
                        <a:t>Tentera</a:t>
                      </a:r>
                      <a:endParaRPr lang="en-GB" sz="1400" dirty="0">
                        <a:solidFill>
                          <a:schemeClr val="tx1"/>
                        </a:solidFill>
                      </a:endParaRPr>
                    </a:p>
                  </a:txBody>
                  <a:tcPr/>
                </a:tc>
                <a:tc>
                  <a:txBody>
                    <a:bodyPr/>
                    <a:lstStyle/>
                    <a:p>
                      <a:r>
                        <a:rPr lang="en-GB" sz="1400" dirty="0" smtClean="0"/>
                        <a:t>Superannuation fund</a:t>
                      </a:r>
                      <a:r>
                        <a:rPr lang="en-GB" sz="1400" baseline="0" dirty="0" smtClean="0"/>
                        <a:t> for Armed Forces</a:t>
                      </a:r>
                      <a:r>
                        <a:rPr lang="en-GB" sz="1400" baseline="30000" dirty="0" smtClean="0"/>
                        <a:t>2</a:t>
                      </a:r>
                      <a:endParaRPr lang="en-GB" sz="1400" baseline="30000" dirty="0">
                        <a:solidFill>
                          <a:schemeClr val="tx1"/>
                        </a:solidFill>
                      </a:endParaRPr>
                    </a:p>
                  </a:txBody>
                  <a:tcPr/>
                </a:tc>
              </a:tr>
              <a:tr h="370840">
                <a:tc>
                  <a:txBody>
                    <a:bodyPr/>
                    <a:lstStyle/>
                    <a:p>
                      <a:r>
                        <a:rPr lang="en-GB" sz="1400" dirty="0" err="1" smtClean="0"/>
                        <a:t>Lembaga</a:t>
                      </a:r>
                      <a:r>
                        <a:rPr lang="en-GB" sz="1400" baseline="0" dirty="0" smtClean="0"/>
                        <a:t> </a:t>
                      </a:r>
                      <a:r>
                        <a:rPr lang="en-GB" sz="1400" baseline="0" dirty="0" err="1" smtClean="0"/>
                        <a:t>Tabung</a:t>
                      </a:r>
                      <a:r>
                        <a:rPr lang="en-GB" sz="1400" baseline="0" dirty="0" smtClean="0"/>
                        <a:t> </a:t>
                      </a:r>
                      <a:r>
                        <a:rPr lang="en-GB" sz="1400" baseline="0" dirty="0" err="1" smtClean="0"/>
                        <a:t>Haji</a:t>
                      </a:r>
                      <a:endParaRPr lang="en-GB" sz="1400" dirty="0">
                        <a:solidFill>
                          <a:schemeClr val="tx1"/>
                        </a:solidFill>
                      </a:endParaRPr>
                    </a:p>
                  </a:txBody>
                  <a:tcPr/>
                </a:tc>
                <a:tc>
                  <a:txBody>
                    <a:bodyPr/>
                    <a:lstStyle/>
                    <a:p>
                      <a:r>
                        <a:rPr lang="en-GB" sz="1400" dirty="0" smtClean="0"/>
                        <a:t>Saving for pilgrimage (Muslims only)</a:t>
                      </a:r>
                      <a:endParaRPr lang="en-GB" sz="1400" dirty="0">
                        <a:solidFill>
                          <a:schemeClr val="tx1"/>
                        </a:solidFill>
                      </a:endParaRPr>
                    </a:p>
                  </a:txBody>
                  <a:tcPr/>
                </a:tc>
              </a:tr>
              <a:tr h="370840">
                <a:tc>
                  <a:txBody>
                    <a:bodyPr/>
                    <a:lstStyle/>
                    <a:p>
                      <a:r>
                        <a:rPr lang="en-GB" sz="1400" dirty="0" smtClean="0"/>
                        <a:t>Social Security Organisation</a:t>
                      </a:r>
                      <a:r>
                        <a:rPr lang="en-GB" sz="1400" baseline="0" dirty="0" smtClean="0"/>
                        <a:t> (</a:t>
                      </a:r>
                      <a:r>
                        <a:rPr lang="en-GB" sz="1400" dirty="0" err="1" smtClean="0"/>
                        <a:t>Pertubuhan</a:t>
                      </a:r>
                      <a:r>
                        <a:rPr lang="en-GB" sz="1400" baseline="0" dirty="0" smtClean="0"/>
                        <a:t> </a:t>
                      </a:r>
                      <a:r>
                        <a:rPr lang="en-GB" sz="1400" baseline="0" dirty="0" err="1" smtClean="0"/>
                        <a:t>Keselamatan</a:t>
                      </a:r>
                      <a:r>
                        <a:rPr lang="en-GB" sz="1400" baseline="0" dirty="0" smtClean="0"/>
                        <a:t> </a:t>
                      </a:r>
                      <a:r>
                        <a:rPr lang="en-GB" sz="1400" baseline="0" dirty="0" err="1" smtClean="0"/>
                        <a:t>Sosial</a:t>
                      </a:r>
                      <a:r>
                        <a:rPr lang="en-GB" sz="1400" baseline="0" dirty="0" smtClean="0"/>
                        <a:t>) (SOCSO)</a:t>
                      </a:r>
                      <a:endParaRPr lang="en-GB" sz="1400" dirty="0">
                        <a:solidFill>
                          <a:schemeClr val="tx1"/>
                        </a:solidFill>
                      </a:endParaRPr>
                    </a:p>
                  </a:txBody>
                  <a:tcPr/>
                </a:tc>
                <a:tc>
                  <a:txBody>
                    <a:bodyPr/>
                    <a:lstStyle/>
                    <a:p>
                      <a:r>
                        <a:rPr lang="en-GB" sz="1400" dirty="0" smtClean="0"/>
                        <a:t>Insurance scheme for all working in public</a:t>
                      </a:r>
                      <a:r>
                        <a:rPr lang="en-GB" sz="1400" baseline="0" dirty="0" smtClean="0"/>
                        <a:t> and private sectors</a:t>
                      </a:r>
                      <a:endParaRPr lang="en-GB" sz="1400" dirty="0">
                        <a:solidFill>
                          <a:schemeClr val="tx1"/>
                        </a:solidFill>
                      </a:endParaRPr>
                    </a:p>
                  </a:txBody>
                  <a:tcPr/>
                </a:tc>
              </a:tr>
            </a:tbl>
          </a:graphicData>
        </a:graphic>
      </p:graphicFrame>
      <p:sp>
        <p:nvSpPr>
          <p:cNvPr id="7" name="TextBox 6"/>
          <p:cNvSpPr txBox="1"/>
          <p:nvPr/>
        </p:nvSpPr>
        <p:spPr>
          <a:xfrm>
            <a:off x="571472" y="6340310"/>
            <a:ext cx="7929618" cy="446276"/>
          </a:xfrm>
          <a:prstGeom prst="rect">
            <a:avLst/>
          </a:prstGeom>
          <a:noFill/>
        </p:spPr>
        <p:txBody>
          <a:bodyPr wrap="square" rtlCol="0">
            <a:spAutoFit/>
          </a:bodyPr>
          <a:lstStyle/>
          <a:p>
            <a:r>
              <a:rPr lang="en-GB" sz="1200" baseline="30000" dirty="0" smtClean="0"/>
              <a:t>1</a:t>
            </a:r>
            <a:r>
              <a:rPr lang="en-GB" sz="1200" dirty="0" smtClean="0"/>
              <a:t> </a:t>
            </a:r>
            <a:r>
              <a:rPr lang="en-GB" sz="1100" dirty="0" smtClean="0"/>
              <a:t>5 largest institutional investors in Malaysia ( A </a:t>
            </a:r>
            <a:r>
              <a:rPr lang="en-GB" sz="1100" dirty="0" err="1" smtClean="0"/>
              <a:t>Wahab</a:t>
            </a:r>
            <a:r>
              <a:rPr lang="en-GB" sz="1100" dirty="0" smtClean="0"/>
              <a:t> </a:t>
            </a:r>
            <a:r>
              <a:rPr lang="en-GB" sz="1100" i="1" dirty="0" smtClean="0"/>
              <a:t>et al</a:t>
            </a:r>
            <a:r>
              <a:rPr lang="en-GB" sz="1100" dirty="0" smtClean="0"/>
              <a:t>, 2009)</a:t>
            </a:r>
          </a:p>
          <a:p>
            <a:r>
              <a:rPr lang="en-GB" sz="1100" dirty="0" smtClean="0"/>
              <a:t>2 Only 30% can be invested in other than trust.</a:t>
            </a:r>
            <a:endParaRPr lang="en-GB"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214546" y="1500174"/>
          <a:ext cx="419100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MY" sz="3200" b="1" dirty="0" smtClean="0">
                <a:solidFill>
                  <a:schemeClr val="tx1">
                    <a:lumMod val="50000"/>
                    <a:lumOff val="50000"/>
                  </a:schemeClr>
                </a:solidFill>
                <a:latin typeface="Arial Narrow" pitchFamily="34" charset="0"/>
              </a:rPr>
              <a:t>(1) Amount of CSR or sustainability and environmental disclosure </a:t>
            </a:r>
            <a:r>
              <a:rPr lang="en-MY" sz="3200" b="1" dirty="0" smtClean="0">
                <a:latin typeface="Arial Narrow" pitchFamily="34" charset="0"/>
              </a:rPr>
              <a:t/>
            </a:r>
            <a:br>
              <a:rPr lang="en-MY" sz="3200" b="1" dirty="0" smtClean="0">
                <a:latin typeface="Arial Narrow" pitchFamily="34" charset="0"/>
              </a:rPr>
            </a:br>
            <a:endParaRPr lang="en-MY" sz="3200" b="1" dirty="0">
              <a:latin typeface="Arial Narrow" pitchFamily="34" charset="0"/>
            </a:endParaRPr>
          </a:p>
        </p:txBody>
      </p:sp>
      <p:graphicFrame>
        <p:nvGraphicFramePr>
          <p:cNvPr id="4" name="Table 3"/>
          <p:cNvGraphicFramePr>
            <a:graphicFrameLocks noGrp="1"/>
          </p:cNvGraphicFramePr>
          <p:nvPr/>
        </p:nvGraphicFramePr>
        <p:xfrm>
          <a:off x="857224" y="1571612"/>
          <a:ext cx="7643866" cy="2918008"/>
        </p:xfrm>
        <a:graphic>
          <a:graphicData uri="http://schemas.openxmlformats.org/drawingml/2006/table">
            <a:tbl>
              <a:tblPr/>
              <a:tblGrid>
                <a:gridCol w="2518296"/>
                <a:gridCol w="1523380"/>
                <a:gridCol w="1784019"/>
                <a:gridCol w="1818171"/>
              </a:tblGrid>
              <a:tr h="1018768">
                <a:tc>
                  <a:txBody>
                    <a:bodyPr/>
                    <a:lstStyle/>
                    <a:p>
                      <a:pPr algn="just">
                        <a:lnSpc>
                          <a:spcPct val="115000"/>
                        </a:lnSpc>
                        <a:spcAft>
                          <a:spcPts val="0"/>
                        </a:spcAft>
                      </a:pPr>
                      <a:r>
                        <a:rPr lang="en-GB" sz="1600" dirty="0">
                          <a:latin typeface="+mj-lt"/>
                          <a:ea typeface="Calibri"/>
                          <a:cs typeface="Times New Roman"/>
                        </a:rPr>
                        <a:t>	</a:t>
                      </a:r>
                      <a:endParaRPr lang="en-MY" sz="2800" dirty="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latin typeface="+mj-lt"/>
                          <a:ea typeface="Calibri"/>
                          <a:cs typeface="Times New Roman"/>
                        </a:rPr>
                        <a:t>No of companies studied</a:t>
                      </a:r>
                      <a:endParaRPr lang="en-MY" sz="280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mj-lt"/>
                          <a:ea typeface="Calibri"/>
                          <a:cs typeface="Times New Roman"/>
                        </a:rPr>
                        <a:t>No of companies having separate CSR/sustainability report</a:t>
                      </a:r>
                      <a:endParaRPr lang="en-MY" sz="2800" dirty="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latin typeface="+mj-lt"/>
                          <a:ea typeface="Calibri"/>
                          <a:cs typeface="Times New Roman"/>
                        </a:rPr>
                        <a:t>No of companies having CSR or sustainability statement /section in annual report</a:t>
                      </a:r>
                      <a:endParaRPr lang="en-MY" sz="280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548">
                <a:tc>
                  <a:txBody>
                    <a:bodyPr/>
                    <a:lstStyle/>
                    <a:p>
                      <a:pPr algn="just">
                        <a:lnSpc>
                          <a:spcPct val="115000"/>
                        </a:lnSpc>
                        <a:spcAft>
                          <a:spcPts val="600"/>
                        </a:spcAft>
                      </a:pPr>
                      <a:r>
                        <a:rPr lang="en-GB" sz="1600" dirty="0">
                          <a:solidFill>
                            <a:schemeClr val="tx1">
                              <a:lumMod val="85000"/>
                              <a:lumOff val="15000"/>
                            </a:schemeClr>
                          </a:solidFill>
                          <a:latin typeface="+mj-lt"/>
                          <a:ea typeface="Calibri"/>
                          <a:cs typeface="Times New Roman"/>
                        </a:rPr>
                        <a:t>Real estate investment trust</a:t>
                      </a:r>
                      <a:endParaRPr lang="en-MY" sz="2800" dirty="0">
                        <a:solidFill>
                          <a:schemeClr val="tx1">
                            <a:lumMod val="85000"/>
                            <a:lumOff val="15000"/>
                          </a:schemeClr>
                        </a:solidFill>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n-GB" sz="1400" b="0" dirty="0">
                          <a:solidFill>
                            <a:schemeClr val="tx1">
                              <a:lumMod val="85000"/>
                              <a:lumOff val="15000"/>
                            </a:schemeClr>
                          </a:solidFill>
                          <a:latin typeface="+mj-lt"/>
                          <a:ea typeface="Calibri"/>
                          <a:cs typeface="Times New Roman"/>
                        </a:rPr>
                        <a:t>13</a:t>
                      </a:r>
                      <a:endParaRPr lang="en-MY" sz="1400" b="0" dirty="0">
                        <a:solidFill>
                          <a:schemeClr val="tx1">
                            <a:lumMod val="85000"/>
                            <a:lumOff val="15000"/>
                          </a:schemeClr>
                        </a:solidFill>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n-GB" sz="1400" b="0" dirty="0">
                          <a:solidFill>
                            <a:schemeClr val="tx1">
                              <a:lumMod val="85000"/>
                              <a:lumOff val="15000"/>
                            </a:schemeClr>
                          </a:solidFill>
                          <a:latin typeface="+mj-lt"/>
                          <a:ea typeface="Calibri"/>
                          <a:cs typeface="Times New Roman"/>
                        </a:rPr>
                        <a:t>0</a:t>
                      </a:r>
                      <a:endParaRPr lang="en-MY" sz="1400" b="0" dirty="0">
                        <a:solidFill>
                          <a:schemeClr val="tx1">
                            <a:lumMod val="85000"/>
                            <a:lumOff val="15000"/>
                          </a:schemeClr>
                        </a:solidFill>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n-GB" sz="1400" b="0" dirty="0">
                          <a:solidFill>
                            <a:schemeClr val="tx1">
                              <a:lumMod val="85000"/>
                              <a:lumOff val="15000"/>
                            </a:schemeClr>
                          </a:solidFill>
                          <a:latin typeface="+mj-lt"/>
                          <a:ea typeface="Calibri"/>
                          <a:cs typeface="Times New Roman"/>
                        </a:rPr>
                        <a:t>6</a:t>
                      </a:r>
                      <a:endParaRPr lang="en-MY" sz="1400" b="0" dirty="0">
                        <a:solidFill>
                          <a:schemeClr val="tx1">
                            <a:lumMod val="85000"/>
                            <a:lumOff val="15000"/>
                          </a:schemeClr>
                        </a:solidFill>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03948">
                <a:tc>
                  <a:txBody>
                    <a:bodyPr/>
                    <a:lstStyle/>
                    <a:p>
                      <a:pPr algn="just">
                        <a:lnSpc>
                          <a:spcPct val="115000"/>
                        </a:lnSpc>
                        <a:spcAft>
                          <a:spcPts val="600"/>
                        </a:spcAft>
                      </a:pPr>
                      <a:r>
                        <a:rPr lang="en-GB" sz="1600" dirty="0">
                          <a:solidFill>
                            <a:schemeClr val="accent2">
                              <a:lumMod val="75000"/>
                            </a:schemeClr>
                          </a:solidFill>
                          <a:latin typeface="+mj-lt"/>
                          <a:ea typeface="Calibri"/>
                          <a:cs typeface="Times New Roman"/>
                        </a:rPr>
                        <a:t>Property </a:t>
                      </a:r>
                      <a:r>
                        <a:rPr lang="en-GB" sz="1600" dirty="0" smtClean="0">
                          <a:solidFill>
                            <a:schemeClr val="accent2">
                              <a:lumMod val="75000"/>
                            </a:schemeClr>
                          </a:solidFill>
                          <a:latin typeface="+mj-lt"/>
                          <a:ea typeface="Calibri"/>
                          <a:cs typeface="Times New Roman"/>
                        </a:rPr>
                        <a:t>Investment Companies</a:t>
                      </a:r>
                      <a:endParaRPr lang="en-MY" sz="2800" dirty="0">
                        <a:solidFill>
                          <a:schemeClr val="accent2">
                            <a:lumMod val="75000"/>
                          </a:schemeClr>
                        </a:solidFill>
                        <a:latin typeface="+mj-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600"/>
                        </a:spcAft>
                      </a:pPr>
                      <a:r>
                        <a:rPr lang="en-GB" sz="1400" b="0" dirty="0" smtClean="0">
                          <a:solidFill>
                            <a:schemeClr val="accent2">
                              <a:lumMod val="75000"/>
                            </a:schemeClr>
                          </a:solidFill>
                          <a:latin typeface="+mj-lt"/>
                          <a:ea typeface="Calibri"/>
                          <a:cs typeface="Times New Roman"/>
                        </a:rPr>
                        <a:t>9</a:t>
                      </a:r>
                      <a:endParaRPr lang="en-MY" sz="1400" b="0" dirty="0">
                        <a:solidFill>
                          <a:schemeClr val="accent2">
                            <a:lumMod val="75000"/>
                          </a:schemeClr>
                        </a:solidFill>
                        <a:latin typeface="+mj-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600"/>
                        </a:spcAft>
                      </a:pPr>
                      <a:r>
                        <a:rPr lang="en-GB" sz="1400" b="0" dirty="0">
                          <a:solidFill>
                            <a:schemeClr val="accent2">
                              <a:lumMod val="75000"/>
                            </a:schemeClr>
                          </a:solidFill>
                          <a:latin typeface="+mj-lt"/>
                          <a:ea typeface="Calibri"/>
                          <a:cs typeface="Times New Roman"/>
                        </a:rPr>
                        <a:t>1</a:t>
                      </a:r>
                      <a:endParaRPr lang="en-MY" sz="1400" b="0" dirty="0">
                        <a:solidFill>
                          <a:schemeClr val="accent2">
                            <a:lumMod val="75000"/>
                          </a:schemeClr>
                        </a:solidFill>
                        <a:latin typeface="+mj-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600"/>
                        </a:spcAft>
                      </a:pPr>
                      <a:r>
                        <a:rPr lang="en-GB" sz="1400" b="0" dirty="0">
                          <a:solidFill>
                            <a:schemeClr val="accent2">
                              <a:lumMod val="75000"/>
                            </a:schemeClr>
                          </a:solidFill>
                          <a:latin typeface="+mj-lt"/>
                          <a:ea typeface="Calibri"/>
                          <a:cs typeface="Times New Roman"/>
                        </a:rPr>
                        <a:t>9</a:t>
                      </a:r>
                      <a:endParaRPr lang="en-MY" sz="1400" b="0" dirty="0">
                        <a:solidFill>
                          <a:schemeClr val="accent2">
                            <a:lumMod val="75000"/>
                          </a:schemeClr>
                        </a:solidFill>
                        <a:latin typeface="+mj-lt"/>
                        <a:ea typeface="Calibri"/>
                        <a:cs typeface="Times New Roman"/>
                      </a:endParaRPr>
                    </a:p>
                  </a:txBody>
                  <a:tcPr marL="68580" marR="68580" marT="0" marB="0">
                    <a:lnL>
                      <a:noFill/>
                    </a:lnL>
                    <a:lnR>
                      <a:noFill/>
                    </a:lnR>
                    <a:lnT>
                      <a:noFill/>
                    </a:lnT>
                    <a:lnB>
                      <a:noFill/>
                    </a:lnB>
                  </a:tcPr>
                </a:tc>
              </a:tr>
              <a:tr h="477548">
                <a:tc>
                  <a:txBody>
                    <a:bodyPr/>
                    <a:lstStyle/>
                    <a:p>
                      <a:pPr algn="just">
                        <a:lnSpc>
                          <a:spcPct val="115000"/>
                        </a:lnSpc>
                        <a:spcAft>
                          <a:spcPts val="600"/>
                        </a:spcAft>
                      </a:pPr>
                      <a:r>
                        <a:rPr lang="en-GB" sz="1600" dirty="0">
                          <a:solidFill>
                            <a:schemeClr val="accent1">
                              <a:lumMod val="50000"/>
                            </a:schemeClr>
                          </a:solidFill>
                          <a:latin typeface="+mj-lt"/>
                          <a:ea typeface="Calibri"/>
                          <a:cs typeface="Times New Roman"/>
                        </a:rPr>
                        <a:t>Key institutional investors</a:t>
                      </a:r>
                      <a:endParaRPr lang="en-MY" sz="2800" dirty="0">
                        <a:solidFill>
                          <a:schemeClr val="accent1">
                            <a:lumMod val="50000"/>
                          </a:schemeClr>
                        </a:solidFill>
                        <a:latin typeface="+mj-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400" b="0" dirty="0">
                          <a:solidFill>
                            <a:schemeClr val="accent1">
                              <a:lumMod val="50000"/>
                            </a:schemeClr>
                          </a:solidFill>
                          <a:latin typeface="+mj-lt"/>
                          <a:ea typeface="Calibri"/>
                          <a:cs typeface="Times New Roman"/>
                        </a:rPr>
                        <a:t>5</a:t>
                      </a:r>
                      <a:endParaRPr lang="en-MY" sz="1400" b="0" dirty="0">
                        <a:solidFill>
                          <a:schemeClr val="accent1">
                            <a:lumMod val="50000"/>
                          </a:schemeClr>
                        </a:solidFill>
                        <a:latin typeface="+mj-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400" b="0" dirty="0">
                          <a:solidFill>
                            <a:schemeClr val="accent1">
                              <a:lumMod val="50000"/>
                            </a:schemeClr>
                          </a:solidFill>
                          <a:latin typeface="+mj-lt"/>
                          <a:ea typeface="Calibri"/>
                          <a:cs typeface="Times New Roman"/>
                        </a:rPr>
                        <a:t>0</a:t>
                      </a:r>
                      <a:endParaRPr lang="en-MY" sz="1400" b="0" dirty="0">
                        <a:solidFill>
                          <a:schemeClr val="accent1">
                            <a:lumMod val="50000"/>
                          </a:schemeClr>
                        </a:solidFill>
                        <a:latin typeface="+mj-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b="0" dirty="0" smtClean="0">
                          <a:solidFill>
                            <a:schemeClr val="accent1">
                              <a:lumMod val="50000"/>
                            </a:schemeClr>
                          </a:solidFill>
                          <a:latin typeface="+mj-lt"/>
                          <a:ea typeface="Calibri"/>
                          <a:cs typeface="Times New Roman"/>
                        </a:rPr>
                        <a:t>5</a:t>
                      </a:r>
                      <a:endParaRPr lang="en-MY" sz="1400" b="0" dirty="0">
                        <a:solidFill>
                          <a:schemeClr val="accent1">
                            <a:lumMod val="50000"/>
                          </a:schemeClr>
                        </a:solidFill>
                        <a:latin typeface="+mj-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28662" y="5000636"/>
            <a:ext cx="7358114" cy="369332"/>
          </a:xfrm>
          <a:prstGeom prst="rect">
            <a:avLst/>
          </a:prstGeom>
          <a:noFill/>
        </p:spPr>
        <p:txBody>
          <a:bodyPr wrap="square" rtlCol="0">
            <a:spAutoFit/>
          </a:bodyPr>
          <a:lstStyle/>
          <a:p>
            <a:r>
              <a:rPr lang="en-US" dirty="0" smtClean="0"/>
              <a:t>* MRCB </a:t>
            </a:r>
            <a:r>
              <a:rPr lang="en-US" dirty="0" err="1" smtClean="0"/>
              <a:t>Berhad</a:t>
            </a:r>
            <a:r>
              <a:rPr lang="en-US" dirty="0" smtClean="0"/>
              <a:t> has published standalone ‘environmental and social report’ </a:t>
            </a:r>
            <a:endParaRPr lang="en-MY"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MY" sz="3200" b="1" dirty="0" smtClean="0">
                <a:solidFill>
                  <a:schemeClr val="tx1">
                    <a:lumMod val="50000"/>
                    <a:lumOff val="50000"/>
                  </a:schemeClr>
                </a:solidFill>
                <a:latin typeface="Arial Narrow" pitchFamily="34" charset="0"/>
              </a:rPr>
              <a:t>(2) Disclosure </a:t>
            </a:r>
            <a:r>
              <a:rPr lang="en-MY" sz="3200" b="1" dirty="0">
                <a:solidFill>
                  <a:schemeClr val="tx1">
                    <a:lumMod val="50000"/>
                    <a:lumOff val="50000"/>
                  </a:schemeClr>
                </a:solidFill>
                <a:latin typeface="Arial Narrow" pitchFamily="34" charset="0"/>
              </a:rPr>
              <a:t>of sustainable and responsible investment practices</a:t>
            </a:r>
            <a:r>
              <a:rPr lang="en-MY" sz="3200" dirty="0">
                <a:solidFill>
                  <a:schemeClr val="tx1">
                    <a:lumMod val="50000"/>
                    <a:lumOff val="50000"/>
                  </a:schemeClr>
                </a:solidFill>
                <a:latin typeface="Arial Narrow" pitchFamily="34" charset="0"/>
              </a:rPr>
              <a:t/>
            </a:r>
            <a:br>
              <a:rPr lang="en-MY" sz="3200" dirty="0">
                <a:solidFill>
                  <a:schemeClr val="tx1">
                    <a:lumMod val="50000"/>
                    <a:lumOff val="50000"/>
                  </a:schemeClr>
                </a:solidFill>
                <a:latin typeface="Arial Narrow" pitchFamily="34" charset="0"/>
              </a:rPr>
            </a:br>
            <a:endParaRPr lang="en-MY" sz="3200" dirty="0">
              <a:solidFill>
                <a:schemeClr val="tx1">
                  <a:lumMod val="50000"/>
                  <a:lumOff val="50000"/>
                </a:schemeClr>
              </a:solidFill>
              <a:latin typeface="Arial Narrow" pitchFamily="34" charset="0"/>
            </a:endParaRPr>
          </a:p>
        </p:txBody>
      </p:sp>
      <p:sp>
        <p:nvSpPr>
          <p:cNvPr id="3" name="Content Placeholder 2"/>
          <p:cNvSpPr>
            <a:spLocks noGrp="1"/>
          </p:cNvSpPr>
          <p:nvPr>
            <p:ph idx="1"/>
          </p:nvPr>
        </p:nvSpPr>
        <p:spPr/>
        <p:txBody>
          <a:bodyPr/>
          <a:lstStyle/>
          <a:p>
            <a:pPr>
              <a:buNone/>
            </a:pPr>
            <a:r>
              <a:rPr lang="en-US" sz="2400" dirty="0" smtClean="0"/>
              <a:t>Annual reports were assessed against:</a:t>
            </a:r>
          </a:p>
          <a:p>
            <a:r>
              <a:rPr lang="en-US" sz="2400" dirty="0" smtClean="0"/>
              <a:t>UNEPFI (2007) 10 Elements of RPI.</a:t>
            </a:r>
          </a:p>
          <a:p>
            <a:r>
              <a:rPr lang="en-GB" sz="2400" dirty="0" smtClean="0"/>
              <a:t>any other forms of good practices including corporate philanthropy were also examined.</a:t>
            </a:r>
          </a:p>
          <a:p>
            <a:endParaRPr lang="en-US" sz="2400" dirty="0" smtClean="0"/>
          </a:p>
          <a:p>
            <a:endParaRPr lang="en-MY"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Autofit/>
          </a:bodyPr>
          <a:lstStyle/>
          <a:p>
            <a:pPr algn="l"/>
            <a:r>
              <a:rPr lang="en-US" sz="3200" dirty="0" smtClean="0">
                <a:solidFill>
                  <a:schemeClr val="bg1"/>
                </a:solidFill>
              </a:rPr>
              <a:t>MALAYSIAN REITS</a:t>
            </a:r>
            <a:endParaRPr lang="en-MY" sz="3200" dirty="0">
              <a:solidFill>
                <a:schemeClr val="bg1"/>
              </a:solidFill>
            </a:endParaRPr>
          </a:p>
        </p:txBody>
      </p:sp>
      <p:graphicFrame>
        <p:nvGraphicFramePr>
          <p:cNvPr id="5" name="Table 4"/>
          <p:cNvGraphicFramePr>
            <a:graphicFrameLocks noGrp="1"/>
          </p:cNvGraphicFramePr>
          <p:nvPr/>
        </p:nvGraphicFramePr>
        <p:xfrm>
          <a:off x="214282" y="777259"/>
          <a:ext cx="8715435" cy="5866449"/>
        </p:xfrm>
        <a:graphic>
          <a:graphicData uri="http://schemas.openxmlformats.org/drawingml/2006/table">
            <a:tbl>
              <a:tblPr/>
              <a:tblGrid>
                <a:gridCol w="1425100"/>
                <a:gridCol w="644821"/>
                <a:gridCol w="704123"/>
                <a:gridCol w="599253"/>
                <a:gridCol w="686021"/>
                <a:gridCol w="636084"/>
                <a:gridCol w="445694"/>
                <a:gridCol w="416982"/>
                <a:gridCol w="581151"/>
                <a:gridCol w="640452"/>
                <a:gridCol w="581151"/>
                <a:gridCol w="686021"/>
                <a:gridCol w="103036"/>
                <a:gridCol w="565546"/>
              </a:tblGrid>
              <a:tr h="996895">
                <a:tc>
                  <a:txBody>
                    <a:bodyPr/>
                    <a:lstStyle/>
                    <a:p>
                      <a:pPr>
                        <a:lnSpc>
                          <a:spcPct val="115000"/>
                        </a:lnSpc>
                      </a:pPr>
                      <a:endParaRPr lang="en-MY" sz="1050" dirty="0">
                        <a:latin typeface="Calibri"/>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i="1" dirty="0">
                          <a:solidFill>
                            <a:srgbClr val="000000"/>
                          </a:solidFill>
                          <a:latin typeface="Arial Narrow"/>
                          <a:ea typeface="Times New Roman"/>
                          <a:cs typeface="Times New Roman"/>
                        </a:rPr>
                        <a:t>(A) Energy conservation</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i="1" dirty="0">
                          <a:solidFill>
                            <a:srgbClr val="000000"/>
                          </a:solidFill>
                          <a:latin typeface="Arial Narrow"/>
                          <a:ea typeface="Times New Roman"/>
                          <a:cs typeface="Times New Roman"/>
                        </a:rPr>
                        <a:t>(B) Environmental protection</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(C) Voluntary certification</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i="1" dirty="0">
                          <a:solidFill>
                            <a:srgbClr val="000000"/>
                          </a:solidFill>
                          <a:latin typeface="Arial Narrow"/>
                          <a:ea typeface="Times New Roman"/>
                          <a:cs typeface="Times New Roman"/>
                        </a:rPr>
                        <a:t>(D) Public transport oriented developments</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(E) Urban revitalization and adaptability</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(F) Health and safety</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(G) Worker well being</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(H) Corporate citizenship</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(I) Social equity and community development</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(J) Local citizenship</a:t>
                      </a:r>
                      <a:endParaRPr lang="en-MY" sz="1050" dirty="0">
                        <a:latin typeface="Calibri"/>
                        <a:ea typeface="Calibri"/>
                        <a:cs typeface="Times New Roman"/>
                      </a:endParaRPr>
                    </a:p>
                  </a:txBody>
                  <a:tcPr marL="46756" marR="467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Corporate Philanthropy</a:t>
                      </a:r>
                      <a:endParaRPr lang="en-MY" sz="1050" dirty="0">
                        <a:latin typeface="Calibri"/>
                        <a:ea typeface="Calibri"/>
                        <a:cs typeface="Times New Roman"/>
                      </a:endParaRPr>
                    </a:p>
                  </a:txBody>
                  <a:tcPr marL="46756" marR="467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pPr>
                      <a:r>
                        <a:rPr lang="en-GB" sz="900" b="1" dirty="0">
                          <a:solidFill>
                            <a:srgbClr val="000000"/>
                          </a:solidFill>
                          <a:latin typeface="Arial Narrow"/>
                          <a:ea typeface="Times New Roman"/>
                          <a:cs typeface="Times New Roman"/>
                        </a:rPr>
                        <a:t>Total</a:t>
                      </a:r>
                      <a:endParaRPr lang="en-MY" sz="1050" dirty="0">
                        <a:latin typeface="Calibri"/>
                        <a:ea typeface="Calibri"/>
                        <a:cs typeface="Times New Roman"/>
                      </a:endParaRPr>
                    </a:p>
                  </a:txBody>
                  <a:tcPr marL="46756" marR="467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Amfirst</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MY"/>
                    </a:p>
                  </a:txBody>
                  <a:tcPr/>
                </a:tc>
              </a:tr>
              <a:tr h="434364">
                <a:tc>
                  <a:txBody>
                    <a:bodyPr/>
                    <a:lstStyle/>
                    <a:p>
                      <a:pPr indent="114300" algn="ctr">
                        <a:lnSpc>
                          <a:spcPct val="115000"/>
                        </a:lnSpc>
                        <a:spcAft>
                          <a:spcPts val="0"/>
                        </a:spcAft>
                      </a:pPr>
                      <a:r>
                        <a:rPr lang="en-GB" sz="1000">
                          <a:latin typeface="Arial Narrow"/>
                          <a:ea typeface="Times New Roman"/>
                          <a:cs typeface="Times New Roman"/>
                        </a:rPr>
                        <a:t>Amanah Harta Tanah PNB (AHPNB)</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434364">
                <a:tc>
                  <a:txBody>
                    <a:bodyPr/>
                    <a:lstStyle/>
                    <a:p>
                      <a:pPr indent="114300" algn="ctr">
                        <a:lnSpc>
                          <a:spcPct val="115000"/>
                        </a:lnSpc>
                        <a:spcAft>
                          <a:spcPts val="0"/>
                        </a:spcAft>
                      </a:pPr>
                      <a:r>
                        <a:rPr lang="en-GB" sz="1000">
                          <a:latin typeface="Arial Narrow"/>
                          <a:ea typeface="Times New Roman"/>
                          <a:cs typeface="Times New Roman"/>
                        </a:rPr>
                        <a:t>Amanah Harta Tanah PNB (AHPNB 2)</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dirty="0">
                          <a:latin typeface="Arial Narrow"/>
                          <a:ea typeface="Times New Roman"/>
                          <a:cs typeface="Arial"/>
                        </a:rPr>
                        <a:t>x</a:t>
                      </a:r>
                      <a:endParaRPr lang="en-MY" sz="1050" dirty="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Hektar REIT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2</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Amanah Raya</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UOA</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Axis*</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1</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Starhill REIT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1</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Atrium REIT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endParaRPr lang="en-GB" sz="1000">
                        <a:latin typeface="Arial Narrow"/>
                        <a:ea typeface="Times New Roman"/>
                        <a:cs typeface="Arial"/>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Quill Qapita Trust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3</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Tower REIT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2</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AL-Aqar REIT*</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a:noFill/>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n-GB" sz="1000">
                          <a:latin typeface="Arial Narrow"/>
                          <a:ea typeface="Times New Roman"/>
                          <a:cs typeface="Arial"/>
                        </a:rPr>
                        <a:t>0</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MY"/>
                    </a:p>
                  </a:txBody>
                  <a:tcPr/>
                </a:tc>
              </a:tr>
              <a:tr h="291261">
                <a:tc>
                  <a:txBody>
                    <a:bodyPr/>
                    <a:lstStyle/>
                    <a:p>
                      <a:pPr indent="114300" algn="ctr">
                        <a:lnSpc>
                          <a:spcPct val="115000"/>
                        </a:lnSpc>
                        <a:spcAft>
                          <a:spcPts val="0"/>
                        </a:spcAft>
                      </a:pPr>
                      <a:r>
                        <a:rPr lang="en-GB" sz="1000">
                          <a:latin typeface="Arial Narrow"/>
                          <a:ea typeface="Times New Roman"/>
                          <a:cs typeface="Times New Roman"/>
                        </a:rPr>
                        <a:t>AL-Hadharah Boustead*</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n/a</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n/a</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a:latin typeface="Arial Narrow"/>
                          <a:ea typeface="Times New Roman"/>
                          <a:cs typeface="Arial"/>
                        </a:rPr>
                        <a:t>x</a:t>
                      </a:r>
                      <a:endParaRPr lang="en-MY" sz="1050">
                        <a:latin typeface="Calibri"/>
                        <a:ea typeface="Calibri"/>
                        <a:cs typeface="Times New Roman"/>
                      </a:endParaRPr>
                    </a:p>
                  </a:txBody>
                  <a:tcPr marL="46756" marR="4675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50" b="1">
                          <a:latin typeface="Arial Narrow"/>
                          <a:ea typeface="Times New Roman"/>
                          <a:cs typeface="Arial"/>
                        </a:rPr>
                        <a:t>o</a:t>
                      </a:r>
                      <a:endParaRPr lang="en-MY" sz="1050">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000" b="1">
                          <a:latin typeface="Arial Narrow"/>
                          <a:ea typeface="Times New Roman"/>
                          <a:cs typeface="Arial"/>
                        </a:rPr>
                        <a:t>1</a:t>
                      </a: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MY"/>
                    </a:p>
                  </a:txBody>
                  <a:tcPr/>
                </a:tc>
              </a:tr>
              <a:tr h="291261">
                <a:tc>
                  <a:txBody>
                    <a:bodyPr/>
                    <a:lstStyle/>
                    <a:p>
                      <a:pPr indent="114935" algn="ctr">
                        <a:lnSpc>
                          <a:spcPct val="115000"/>
                        </a:lnSpc>
                        <a:spcAft>
                          <a:spcPts val="0"/>
                        </a:spcAft>
                      </a:pPr>
                      <a:r>
                        <a:rPr lang="en-GB" sz="1600" b="1" dirty="0">
                          <a:latin typeface="Arial Narrow"/>
                          <a:ea typeface="Times New Roman"/>
                          <a:cs typeface="Times New Roman"/>
                        </a:rPr>
                        <a:t>Total</a:t>
                      </a:r>
                      <a:endParaRPr lang="en-MY" sz="1600" dirty="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2</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1</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1</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0</a:t>
                      </a:r>
                      <a:endParaRPr lang="en-MY" sz="1600" b="1" dirty="0">
                        <a:solidFill>
                          <a:srgbClr val="C00000"/>
                        </a:solidFill>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600" b="1" dirty="0">
                          <a:solidFill>
                            <a:srgbClr val="C00000"/>
                          </a:solidFill>
                          <a:latin typeface="Arial Narrow"/>
                          <a:ea typeface="Times New Roman"/>
                          <a:cs typeface="Arial"/>
                        </a:rPr>
                        <a:t>6</a:t>
                      </a:r>
                      <a:endParaRPr lang="en-MY" sz="1600" b="1" dirty="0">
                        <a:solidFill>
                          <a:srgbClr val="C00000"/>
                        </a:solidFill>
                        <a:latin typeface="Calibri"/>
                        <a:ea typeface="Calibri"/>
                        <a:cs typeface="Times New Roman"/>
                      </a:endParaRPr>
                    </a:p>
                  </a:txBody>
                  <a:tcPr marL="46756" marR="4675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endParaRPr lang="en-MY" sz="1050">
                        <a:latin typeface="Calibri"/>
                        <a:ea typeface="Calibri"/>
                        <a:cs typeface="Times New Roman"/>
                      </a:endParaRPr>
                    </a:p>
                  </a:txBody>
                  <a:tcPr marL="46756" marR="4675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MY"/>
                    </a:p>
                  </a:txBody>
                  <a:tcPr/>
                </a:tc>
              </a:tr>
              <a:tr h="505694">
                <a:tc gridSpan="13">
                  <a:txBody>
                    <a:bodyPr/>
                    <a:lstStyle/>
                    <a:p>
                      <a:pPr>
                        <a:lnSpc>
                          <a:spcPct val="115000"/>
                        </a:lnSpc>
                        <a:spcAft>
                          <a:spcPts val="0"/>
                        </a:spcAft>
                      </a:pPr>
                      <a:r>
                        <a:rPr lang="en-GB" sz="1000" i="1" dirty="0">
                          <a:latin typeface="Arial Narrow"/>
                          <a:ea typeface="Times New Roman"/>
                          <a:cs typeface="Times New Roman"/>
                        </a:rPr>
                        <a:t>Notes:  </a:t>
                      </a:r>
                      <a:r>
                        <a:rPr lang="en-GB" sz="1000" b="1" i="1" dirty="0">
                          <a:latin typeface="Arial Narrow"/>
                          <a:ea typeface="Times New Roman"/>
                          <a:cs typeface="Times New Roman"/>
                        </a:rPr>
                        <a:t>o</a:t>
                      </a:r>
                      <a:r>
                        <a:rPr lang="en-GB" sz="1000" i="1" dirty="0">
                          <a:latin typeface="Arial Narrow"/>
                          <a:ea typeface="Times New Roman"/>
                          <a:cs typeface="Times New Roman"/>
                        </a:rPr>
                        <a:t>=Included  in the report    </a:t>
                      </a:r>
                      <a:r>
                        <a:rPr lang="en-GB" sz="1000" b="1" i="1" dirty="0">
                          <a:latin typeface="Arial Narrow"/>
                          <a:ea typeface="Times New Roman"/>
                          <a:cs typeface="Times New Roman"/>
                        </a:rPr>
                        <a:t>x</a:t>
                      </a:r>
                      <a:r>
                        <a:rPr lang="en-GB" sz="1000" i="1" dirty="0">
                          <a:latin typeface="Arial Narrow"/>
                          <a:ea typeface="Times New Roman"/>
                          <a:cs typeface="Times New Roman"/>
                        </a:rPr>
                        <a:t> =Not included in the report/not examples found      N/A= not applicable – do not have buildings in the portfolio</a:t>
                      </a:r>
                      <a:endParaRPr lang="en-MY" sz="1050" dirty="0">
                        <a:latin typeface="Calibri"/>
                        <a:ea typeface="Calibri"/>
                        <a:cs typeface="Times New Roman"/>
                      </a:endParaRPr>
                    </a:p>
                  </a:txBody>
                  <a:tcPr marL="46756" marR="4675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nSpc>
                          <a:spcPct val="115000"/>
                        </a:lnSpc>
                        <a:spcAft>
                          <a:spcPts val="0"/>
                        </a:spcAft>
                      </a:pPr>
                      <a:endParaRPr lang="en-MY" sz="1050" dirty="0">
                        <a:latin typeface="Calibri"/>
                        <a:ea typeface="Calibri"/>
                        <a:cs typeface="Times New Roman"/>
                      </a:endParaRPr>
                    </a:p>
                  </a:txBody>
                  <a:tcPr marL="46756" marR="4675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06" y="-24"/>
            <a:ext cx="8229600" cy="1143000"/>
          </a:xfrm>
        </p:spPr>
        <p:txBody>
          <a:bodyPr>
            <a:normAutofit/>
          </a:bodyPr>
          <a:lstStyle/>
          <a:p>
            <a:pPr algn="l"/>
            <a:r>
              <a:rPr lang="en-US" sz="3200" dirty="0" smtClean="0">
                <a:solidFill>
                  <a:schemeClr val="bg1"/>
                </a:solidFill>
              </a:rPr>
              <a:t>LISTED PROPERTY INVESTMENT COMPANIES</a:t>
            </a:r>
            <a:endParaRPr lang="en-MY" sz="3200" dirty="0"/>
          </a:p>
        </p:txBody>
      </p:sp>
      <p:graphicFrame>
        <p:nvGraphicFramePr>
          <p:cNvPr id="4" name="Content Placeholder 3"/>
          <p:cNvGraphicFramePr>
            <a:graphicFrameLocks noGrp="1"/>
          </p:cNvGraphicFramePr>
          <p:nvPr>
            <p:ph idx="1"/>
          </p:nvPr>
        </p:nvGraphicFramePr>
        <p:xfrm>
          <a:off x="142877" y="928669"/>
          <a:ext cx="8929717" cy="5666762"/>
        </p:xfrm>
        <a:graphic>
          <a:graphicData uri="http://schemas.openxmlformats.org/drawingml/2006/table">
            <a:tbl>
              <a:tblPr/>
              <a:tblGrid>
                <a:gridCol w="1654701"/>
                <a:gridCol w="665877"/>
                <a:gridCol w="727116"/>
                <a:gridCol w="618820"/>
                <a:gridCol w="708422"/>
                <a:gridCol w="656852"/>
                <a:gridCol w="397721"/>
                <a:gridCol w="430597"/>
                <a:gridCol w="577567"/>
                <a:gridCol w="661365"/>
                <a:gridCol w="577567"/>
                <a:gridCol w="705198"/>
                <a:gridCol w="547914"/>
              </a:tblGrid>
              <a:tr h="1310045">
                <a:tc>
                  <a:txBody>
                    <a:bodyPr/>
                    <a:lstStyle/>
                    <a:p>
                      <a:pPr>
                        <a:lnSpc>
                          <a:spcPct val="115000"/>
                        </a:lnSpc>
                      </a:pPr>
                      <a:endParaRPr lang="en-MY" sz="1100" dirty="0">
                        <a:latin typeface="Calibri"/>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i="1">
                          <a:solidFill>
                            <a:srgbClr val="000000"/>
                          </a:solidFill>
                          <a:latin typeface="Arial Narrow"/>
                          <a:ea typeface="Times New Roman"/>
                          <a:cs typeface="Times New Roman"/>
                        </a:rPr>
                        <a:t>(A) Energy conservation</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i="1">
                          <a:solidFill>
                            <a:srgbClr val="000000"/>
                          </a:solidFill>
                          <a:latin typeface="Arial Narrow"/>
                          <a:ea typeface="Times New Roman"/>
                          <a:cs typeface="Times New Roman"/>
                        </a:rPr>
                        <a:t>(B) Environmental protection</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(C) Voluntary certification</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i="1">
                          <a:solidFill>
                            <a:srgbClr val="000000"/>
                          </a:solidFill>
                          <a:latin typeface="Arial Narrow"/>
                          <a:ea typeface="Times New Roman"/>
                          <a:cs typeface="Times New Roman"/>
                        </a:rPr>
                        <a:t>(D) Public transport oriented developments</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(E) Urban revitalization and adaptability</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(F) Health and safety</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(G) Worker well being</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(H) Corporate citizenship</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(I) Social equity and community development</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(J) Local citizenship</a:t>
                      </a:r>
                      <a:endParaRPr lang="en-MY" sz="110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solidFill>
                            <a:srgbClr val="000000"/>
                          </a:solidFill>
                          <a:latin typeface="Arial Narrow"/>
                          <a:ea typeface="Times New Roman"/>
                          <a:cs typeface="Times New Roman"/>
                        </a:rPr>
                        <a:t>Corporate Philanthropy</a:t>
                      </a:r>
                      <a:endParaRPr lang="en-MY" sz="1100">
                        <a:latin typeface="Calibri"/>
                        <a:ea typeface="Calibri"/>
                        <a:cs typeface="Times New Roman"/>
                      </a:endParaRPr>
                    </a:p>
                  </a:txBody>
                  <a:tcPr marL="63118" marR="6311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dirty="0">
                          <a:solidFill>
                            <a:srgbClr val="000000"/>
                          </a:solidFill>
                          <a:latin typeface="Arial Narrow"/>
                          <a:ea typeface="Times New Roman"/>
                          <a:cs typeface="Times New Roman"/>
                        </a:rPr>
                        <a:t>Total</a:t>
                      </a:r>
                      <a:endParaRPr lang="en-MY" sz="1100" dirty="0">
                        <a:latin typeface="Calibri"/>
                        <a:ea typeface="Calibri"/>
                        <a:cs typeface="Times New Roman"/>
                      </a:endParaRPr>
                    </a:p>
                  </a:txBody>
                  <a:tcPr marL="63118" marR="6311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135">
                <a:tc>
                  <a:txBody>
                    <a:bodyPr/>
                    <a:lstStyle/>
                    <a:p>
                      <a:pPr indent="101600" algn="ctr">
                        <a:lnSpc>
                          <a:spcPct val="115000"/>
                        </a:lnSpc>
                        <a:spcAft>
                          <a:spcPts val="0"/>
                        </a:spcAft>
                      </a:pPr>
                      <a:r>
                        <a:rPr lang="en-GB" sz="1050" dirty="0">
                          <a:solidFill>
                            <a:srgbClr val="000000"/>
                          </a:solidFill>
                          <a:latin typeface="Arial Narrow"/>
                          <a:ea typeface="Times New Roman"/>
                          <a:cs typeface="Times New Roman"/>
                        </a:rPr>
                        <a:t>Selangor Property </a:t>
                      </a:r>
                      <a:r>
                        <a:rPr lang="en-GB" sz="1050" dirty="0" err="1">
                          <a:solidFill>
                            <a:srgbClr val="000000"/>
                          </a:solidFill>
                          <a:latin typeface="Arial Narrow"/>
                          <a:ea typeface="Times New Roman"/>
                          <a:cs typeface="Times New Roman"/>
                        </a:rPr>
                        <a:t>Berhad</a:t>
                      </a:r>
                      <a:endParaRPr lang="en-MY" sz="1400" dirty="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1100">
                          <a:solidFill>
                            <a:srgbClr val="000000"/>
                          </a:solidFill>
                          <a:latin typeface="Arial"/>
                          <a:ea typeface="Times New Roman"/>
                          <a:cs typeface="Times New Roman"/>
                        </a:rPr>
                        <a:t>1</a:t>
                      </a:r>
                      <a:endParaRPr lang="en-MY" sz="140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72135">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IGB Corporation Berhad</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Narrow"/>
                          <a:ea typeface="Times New Roman"/>
                          <a:cs typeface="Arial"/>
                        </a:rPr>
                        <a:t>x</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Narrow"/>
                          <a:ea typeface="Times New Roman"/>
                          <a:cs typeface="Arial"/>
                        </a:rPr>
                        <a:t>x</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a:ea typeface="Times New Roman"/>
                          <a:cs typeface="Times New Roman"/>
                        </a:rPr>
                        <a:t>1</a:t>
                      </a:r>
                      <a:endParaRPr lang="en-MY" sz="140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92937">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Asia Pacific Land Berhad (AP Land)</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Narrow"/>
                          <a:ea typeface="Times New Roman"/>
                          <a:cs typeface="Arial"/>
                        </a:rPr>
                        <a:t>x</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Narrow"/>
                          <a:ea typeface="Times New Roman"/>
                          <a:cs typeface="Arial"/>
                        </a:rPr>
                        <a:t>x</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a:ea typeface="Times New Roman"/>
                          <a:cs typeface="Times New Roman"/>
                        </a:rPr>
                        <a:t>2</a:t>
                      </a:r>
                      <a:endParaRPr lang="en-MY" sz="1400" dirty="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2135">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Lien Hoe</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Narrow"/>
                          <a:ea typeface="Times New Roman"/>
                          <a:cs typeface="Arial"/>
                        </a:rPr>
                        <a:t>x</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Arial"/>
                        </a:rPr>
                        <a:t>o</a:t>
                      </a:r>
                      <a:endParaRPr lang="en-MY" sz="1400" dirty="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a:ea typeface="Times New Roman"/>
                          <a:cs typeface="Times New Roman"/>
                        </a:rPr>
                        <a:t>1</a:t>
                      </a:r>
                      <a:endParaRPr lang="en-MY" sz="1400" dirty="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92937">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Selangor Dredging Berhad</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b="1" dirty="0">
                          <a:solidFill>
                            <a:srgbClr val="000000"/>
                          </a:solidFill>
                          <a:latin typeface="Arial Narrow"/>
                          <a:ea typeface="Times New Roman"/>
                          <a:cs typeface="Arial"/>
                        </a:rPr>
                        <a:t>o</a:t>
                      </a:r>
                      <a:endParaRPr lang="en-MY" sz="1400" dirty="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Arial"/>
                        </a:rPr>
                        <a:t>o</a:t>
                      </a:r>
                      <a:endParaRPr lang="en-MY" sz="1400" dirty="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a:ea typeface="Times New Roman"/>
                          <a:cs typeface="Times New Roman"/>
                        </a:rPr>
                        <a:t>5</a:t>
                      </a:r>
                      <a:endParaRPr lang="en-MY" sz="1400" dirty="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2135">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UDA Holdings</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a:ea typeface="Times New Roman"/>
                          <a:cs typeface="Times New Roman"/>
                        </a:rPr>
                        <a:t>1</a:t>
                      </a:r>
                      <a:endParaRPr lang="en-MY" sz="140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92937">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KLCC Properties  Holdings Berhad</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dirty="0">
                          <a:solidFill>
                            <a:srgbClr val="000000"/>
                          </a:solidFill>
                          <a:latin typeface="Arial"/>
                          <a:ea typeface="Times New Roman"/>
                          <a:cs typeface="Times New Roman"/>
                        </a:rPr>
                        <a:t>6</a:t>
                      </a:r>
                      <a:endParaRPr lang="en-MY" sz="1400" dirty="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2135">
                <a:tc>
                  <a:txBody>
                    <a:bodyPr/>
                    <a:lstStyle/>
                    <a:p>
                      <a:pPr indent="101600" algn="ctr">
                        <a:lnSpc>
                          <a:spcPct val="115000"/>
                        </a:lnSpc>
                        <a:spcAft>
                          <a:spcPts val="0"/>
                        </a:spcAft>
                      </a:pPr>
                      <a:r>
                        <a:rPr lang="en-GB" sz="1050">
                          <a:solidFill>
                            <a:srgbClr val="000000"/>
                          </a:solidFill>
                          <a:latin typeface="Arial Narrow"/>
                          <a:ea typeface="Times New Roman"/>
                          <a:cs typeface="Times New Roman"/>
                        </a:rPr>
                        <a:t>Goldis Berhad</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a:noFill/>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1100">
                          <a:solidFill>
                            <a:srgbClr val="000000"/>
                          </a:solidFill>
                          <a:latin typeface="Arial"/>
                          <a:ea typeface="Times New Roman"/>
                          <a:cs typeface="Times New Roman"/>
                        </a:rPr>
                        <a:t>4</a:t>
                      </a:r>
                      <a:endParaRPr lang="en-MY" sz="140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747667">
                <a:tc>
                  <a:txBody>
                    <a:bodyPr/>
                    <a:lstStyle/>
                    <a:p>
                      <a:pPr indent="101600" algn="ctr">
                        <a:lnSpc>
                          <a:spcPct val="115000"/>
                        </a:lnSpc>
                        <a:spcAft>
                          <a:spcPts val="0"/>
                        </a:spcAft>
                      </a:pPr>
                      <a:r>
                        <a:rPr lang="en-GB" sz="1050">
                          <a:latin typeface="Arial Narrow"/>
                          <a:ea typeface="Times New Roman"/>
                          <a:cs typeface="Times New Roman"/>
                        </a:rPr>
                        <a:t>Malaysia Resources Corporation Berhad (MRCB)</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a:latin typeface="Arial Narrow"/>
                          <a:ea typeface="Times New Roman"/>
                          <a:cs typeface="Arial"/>
                        </a:rPr>
                        <a:t>x</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Arial"/>
                        </a:rPr>
                        <a:t>o</a:t>
                      </a:r>
                      <a:endParaRPr lang="en-MY" sz="1400">
                        <a:latin typeface="Calibri"/>
                        <a:ea typeface="Calibri"/>
                        <a:cs typeface="Times New Roman"/>
                      </a:endParaRPr>
                    </a:p>
                  </a:txBody>
                  <a:tcPr marL="63118" marR="6311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latin typeface="Arial Narrow"/>
                          <a:ea typeface="Times New Roman"/>
                          <a:cs typeface="Arial"/>
                        </a:rPr>
                        <a:t>o</a:t>
                      </a:r>
                      <a:endParaRPr lang="en-MY" sz="1400" dirty="0">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latin typeface="Arial"/>
                          <a:ea typeface="Times New Roman"/>
                          <a:cs typeface="Times New Roman"/>
                        </a:rPr>
                        <a:t>9</a:t>
                      </a:r>
                      <a:endParaRPr lang="en-MY" sz="1400" dirty="0">
                        <a:latin typeface="Calibri"/>
                        <a:ea typeface="Calibri"/>
                        <a:cs typeface="Times New Roman"/>
                      </a:endParaRPr>
                    </a:p>
                  </a:txBody>
                  <a:tcPr marL="63118" marR="631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249457">
                <a:tc>
                  <a:txBody>
                    <a:bodyPr/>
                    <a:lstStyle/>
                    <a:p>
                      <a:pPr indent="114300" algn="ctr">
                        <a:lnSpc>
                          <a:spcPct val="115000"/>
                        </a:lnSpc>
                        <a:spcAft>
                          <a:spcPts val="0"/>
                        </a:spcAft>
                      </a:pPr>
                      <a:r>
                        <a:rPr lang="en-GB" sz="1700" b="1" dirty="0">
                          <a:solidFill>
                            <a:srgbClr val="C00000"/>
                          </a:solidFill>
                          <a:latin typeface="Arial Narrow"/>
                          <a:ea typeface="Times New Roman"/>
                          <a:cs typeface="Times New Roman"/>
                        </a:rPr>
                        <a:t>Total</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4</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4</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2</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0</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0</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2</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3</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1</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2</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3</a:t>
                      </a:r>
                      <a:endParaRPr lang="en-MY" sz="1700" b="1" dirty="0">
                        <a:solidFill>
                          <a:srgbClr val="C00000"/>
                        </a:solidFill>
                        <a:latin typeface="Calibri"/>
                        <a:ea typeface="Calibri"/>
                        <a:cs typeface="Times New Roman"/>
                      </a:endParaRPr>
                    </a:p>
                  </a:txBody>
                  <a:tcPr marL="63118" marR="631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700" b="1" dirty="0">
                          <a:solidFill>
                            <a:srgbClr val="C00000"/>
                          </a:solidFill>
                          <a:latin typeface="Arial Narrow"/>
                          <a:ea typeface="Times New Roman"/>
                          <a:cs typeface="Arial"/>
                        </a:rPr>
                        <a:t>9</a:t>
                      </a:r>
                      <a:endParaRPr lang="en-MY" sz="1700" b="1" dirty="0">
                        <a:solidFill>
                          <a:srgbClr val="C00000"/>
                        </a:solidFill>
                        <a:latin typeface="Calibri"/>
                        <a:ea typeface="Calibri"/>
                        <a:cs typeface="Times New Roman"/>
                      </a:endParaRPr>
                    </a:p>
                  </a:txBody>
                  <a:tcPr marL="63118" marR="631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1400" b="1" dirty="0">
                        <a:solidFill>
                          <a:srgbClr val="C00000"/>
                        </a:solidFill>
                        <a:latin typeface="Arial Narrow"/>
                        <a:ea typeface="Times New Roman"/>
                        <a:cs typeface="Arial"/>
                      </a:endParaRPr>
                    </a:p>
                  </a:txBody>
                  <a:tcPr marL="63118" marR="631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1053">
                <a:tc gridSpan="13">
                  <a:txBody>
                    <a:bodyPr/>
                    <a:lstStyle/>
                    <a:p>
                      <a:pPr>
                        <a:lnSpc>
                          <a:spcPct val="115000"/>
                        </a:lnSpc>
                        <a:spcAft>
                          <a:spcPts val="0"/>
                        </a:spcAft>
                      </a:pPr>
                      <a:r>
                        <a:rPr lang="en-GB" sz="1000" i="1" dirty="0">
                          <a:latin typeface="Arial Narrow"/>
                          <a:ea typeface="Times New Roman"/>
                          <a:cs typeface="Times New Roman"/>
                        </a:rPr>
                        <a:t>Notes:  </a:t>
                      </a:r>
                      <a:r>
                        <a:rPr lang="en-GB" sz="1000" b="1" i="1" dirty="0">
                          <a:latin typeface="Arial Narrow"/>
                          <a:ea typeface="Times New Roman"/>
                          <a:cs typeface="Times New Roman"/>
                        </a:rPr>
                        <a:t>o</a:t>
                      </a:r>
                      <a:r>
                        <a:rPr lang="en-GB" sz="1000" i="1" dirty="0">
                          <a:latin typeface="Arial Narrow"/>
                          <a:ea typeface="Times New Roman"/>
                          <a:cs typeface="Times New Roman"/>
                        </a:rPr>
                        <a:t>=Included  in the report    </a:t>
                      </a:r>
                      <a:r>
                        <a:rPr lang="en-GB" sz="1000" b="1" i="1" dirty="0">
                          <a:latin typeface="Arial Narrow"/>
                          <a:ea typeface="Times New Roman"/>
                          <a:cs typeface="Times New Roman"/>
                        </a:rPr>
                        <a:t>x</a:t>
                      </a:r>
                      <a:r>
                        <a:rPr lang="en-GB" sz="1000" i="1" dirty="0">
                          <a:latin typeface="Arial Narrow"/>
                          <a:ea typeface="Times New Roman"/>
                          <a:cs typeface="Times New Roman"/>
                        </a:rPr>
                        <a:t> =Not included in the report/not examples found      </a:t>
                      </a:r>
                      <a:endParaRPr lang="en-MY" sz="1100" dirty="0">
                        <a:latin typeface="Calibri"/>
                        <a:ea typeface="Calibri"/>
                        <a:cs typeface="Times New Roman"/>
                      </a:endParaRPr>
                    </a:p>
                  </a:txBody>
                  <a:tcPr marL="63118" marR="6311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50000"/>
                    <a:lumOff val="50000"/>
                  </a:schemeClr>
                </a:solidFill>
                <a:latin typeface="Arial Narrow" pitchFamily="34" charset="0"/>
              </a:rPr>
              <a:t>Voluntary Certification</a:t>
            </a:r>
            <a:endParaRPr lang="en-MY" sz="3200" b="1" dirty="0">
              <a:solidFill>
                <a:schemeClr val="tx1">
                  <a:lumMod val="50000"/>
                  <a:lumOff val="50000"/>
                </a:schemeClr>
              </a:solidFill>
              <a:latin typeface="Arial Narrow" pitchFamily="34" charset="0"/>
            </a:endParaRPr>
          </a:p>
        </p:txBody>
      </p:sp>
      <p:sp>
        <p:nvSpPr>
          <p:cNvPr id="3" name="Content Placeholder 2"/>
          <p:cNvSpPr>
            <a:spLocks noGrp="1"/>
          </p:cNvSpPr>
          <p:nvPr>
            <p:ph idx="1"/>
          </p:nvPr>
        </p:nvSpPr>
        <p:spPr>
          <a:xfrm>
            <a:off x="457200" y="1285860"/>
            <a:ext cx="8229600" cy="5357850"/>
          </a:xfrm>
          <a:ln>
            <a:noFill/>
          </a:ln>
        </p:spPr>
        <p:txBody>
          <a:bodyPr>
            <a:normAutofit lnSpcReduction="10000"/>
          </a:bodyPr>
          <a:lstStyle/>
          <a:p>
            <a:r>
              <a:rPr lang="en-MY" sz="2400" dirty="0" smtClean="0"/>
              <a:t>Malaysia’s Green Buildings Index (GBI) was recently launched in April 2009.  </a:t>
            </a:r>
            <a:endParaRPr lang="en-GB" sz="2400" b="1" dirty="0" smtClean="0"/>
          </a:p>
          <a:p>
            <a:r>
              <a:rPr lang="en-MY" sz="2400" b="1" dirty="0" smtClean="0"/>
              <a:t>No single REITS or key institutional investors </a:t>
            </a:r>
            <a:r>
              <a:rPr lang="en-MY" sz="2400" dirty="0" smtClean="0"/>
              <a:t>declare that they owned buildings certified with green building certification or mentioned any plan to apply for sustainable or green buildings certifications. </a:t>
            </a:r>
          </a:p>
          <a:p>
            <a:r>
              <a:rPr lang="en-MY" sz="2400" dirty="0" smtClean="0"/>
              <a:t>Property investment companies are showing  better effort in voluntary certification:</a:t>
            </a:r>
          </a:p>
          <a:p>
            <a:pPr>
              <a:buNone/>
            </a:pPr>
            <a:endParaRPr lang="en-MY" sz="2400" dirty="0" smtClean="0"/>
          </a:p>
          <a:p>
            <a:pPr>
              <a:buNone/>
            </a:pPr>
            <a:endParaRPr lang="en-MY" sz="2400" dirty="0" smtClean="0"/>
          </a:p>
          <a:p>
            <a:pPr>
              <a:buNone/>
            </a:pPr>
            <a:endParaRPr lang="en-MY" sz="2400" dirty="0" smtClean="0"/>
          </a:p>
          <a:p>
            <a:pPr>
              <a:buNone/>
            </a:pPr>
            <a:endParaRPr lang="en-MY" sz="2400" dirty="0" smtClean="0"/>
          </a:p>
          <a:p>
            <a:r>
              <a:rPr lang="en-MY" sz="2000" dirty="0" smtClean="0"/>
              <a:t>Only MRCB explicitly mentioned about strategy to implement green building certifications.</a:t>
            </a:r>
            <a:endParaRPr lang="en-GB" sz="2000" dirty="0" smtClean="0"/>
          </a:p>
          <a:p>
            <a:pPr>
              <a:buNone/>
            </a:pPr>
            <a:endParaRPr lang="en-GB" sz="2400" b="1" dirty="0" smtClean="0"/>
          </a:p>
          <a:p>
            <a:endParaRPr lang="en-MY" sz="2400" dirty="0"/>
          </a:p>
        </p:txBody>
      </p:sp>
      <p:pic>
        <p:nvPicPr>
          <p:cNvPr id="4" name="Picture 3" descr="gtower.JPG"/>
          <p:cNvPicPr>
            <a:picLocks noChangeAspect="1"/>
          </p:cNvPicPr>
          <p:nvPr/>
        </p:nvPicPr>
        <p:blipFill>
          <a:blip r:embed="rId3" cstate="print"/>
          <a:stretch>
            <a:fillRect/>
          </a:stretch>
        </p:blipFill>
        <p:spPr>
          <a:xfrm>
            <a:off x="571472" y="4214818"/>
            <a:ext cx="2333625" cy="1438275"/>
          </a:xfrm>
          <a:prstGeom prst="rect">
            <a:avLst/>
          </a:prstGeom>
        </p:spPr>
      </p:pic>
      <p:sp>
        <p:nvSpPr>
          <p:cNvPr id="5" name="Rectangle 4"/>
          <p:cNvSpPr/>
          <p:nvPr/>
        </p:nvSpPr>
        <p:spPr>
          <a:xfrm>
            <a:off x="2928926" y="4286256"/>
            <a:ext cx="3214710" cy="523220"/>
          </a:xfrm>
          <a:prstGeom prst="rect">
            <a:avLst/>
          </a:prstGeom>
        </p:spPr>
        <p:txBody>
          <a:bodyPr wrap="square">
            <a:spAutoFit/>
          </a:bodyPr>
          <a:lstStyle/>
          <a:p>
            <a:r>
              <a:rPr lang="en-GB" sz="1400" b="1" dirty="0" err="1" smtClean="0"/>
              <a:t>Gtower</a:t>
            </a:r>
            <a:r>
              <a:rPr lang="en-GB" sz="1400" b="1" dirty="0" smtClean="0"/>
              <a:t> (</a:t>
            </a:r>
            <a:r>
              <a:rPr lang="en-GB" sz="1400" b="1" dirty="0" err="1" smtClean="0"/>
              <a:t>Goldis</a:t>
            </a:r>
            <a:r>
              <a:rPr lang="en-GB" sz="1400" b="1" dirty="0" smtClean="0"/>
              <a:t> </a:t>
            </a:r>
            <a:r>
              <a:rPr lang="en-GB" sz="1400" b="1" dirty="0" err="1" smtClean="0"/>
              <a:t>Berhad</a:t>
            </a:r>
            <a:r>
              <a:rPr lang="en-GB" sz="1400" b="1" dirty="0" smtClean="0"/>
              <a:t>)</a:t>
            </a:r>
          </a:p>
          <a:p>
            <a:r>
              <a:rPr lang="en-GB" sz="1400" b="1" dirty="0" smtClean="0"/>
              <a:t>BCA </a:t>
            </a:r>
            <a:r>
              <a:rPr lang="en-GB" sz="1400" b="1" dirty="0" err="1" smtClean="0"/>
              <a:t>Greenmark</a:t>
            </a:r>
            <a:endParaRPr lang="en-MY" sz="1400" dirty="0"/>
          </a:p>
        </p:txBody>
      </p:sp>
      <p:pic>
        <p:nvPicPr>
          <p:cNvPr id="8194" name="Picture 2" descr="http://1.bp.blogspot.com/_DG0L8pnoAfY/Swpv4BsQj2I/AAAAAAAAADM/0zewZdBhfdQ/s1600/800px-KL_Sentral_at_Night.jpg"/>
          <p:cNvPicPr>
            <a:picLocks noChangeAspect="1" noChangeArrowheads="1"/>
          </p:cNvPicPr>
          <p:nvPr/>
        </p:nvPicPr>
        <p:blipFill>
          <a:blip r:embed="rId4" cstate="print"/>
          <a:srcRect/>
          <a:stretch>
            <a:fillRect/>
          </a:stretch>
        </p:blipFill>
        <p:spPr bwMode="auto">
          <a:xfrm>
            <a:off x="6500826" y="4143380"/>
            <a:ext cx="2151046" cy="1433134"/>
          </a:xfrm>
          <a:prstGeom prst="rect">
            <a:avLst/>
          </a:prstGeom>
          <a:noFill/>
        </p:spPr>
      </p:pic>
      <p:sp>
        <p:nvSpPr>
          <p:cNvPr id="7" name="Rectangle 6"/>
          <p:cNvSpPr/>
          <p:nvPr/>
        </p:nvSpPr>
        <p:spPr>
          <a:xfrm>
            <a:off x="3286116" y="5072074"/>
            <a:ext cx="3214710" cy="523220"/>
          </a:xfrm>
          <a:prstGeom prst="rect">
            <a:avLst/>
          </a:prstGeom>
        </p:spPr>
        <p:txBody>
          <a:bodyPr wrap="square">
            <a:spAutoFit/>
          </a:bodyPr>
          <a:lstStyle/>
          <a:p>
            <a:pPr algn="r"/>
            <a:r>
              <a:rPr lang="en-GB" sz="1400" b="1" dirty="0" smtClean="0"/>
              <a:t>KL </a:t>
            </a:r>
            <a:r>
              <a:rPr lang="en-GB" sz="1400" b="1" dirty="0" err="1" smtClean="0"/>
              <a:t>Sentral</a:t>
            </a:r>
            <a:r>
              <a:rPr lang="en-GB" sz="1400" b="1" dirty="0" smtClean="0"/>
              <a:t> (MRCB)</a:t>
            </a:r>
          </a:p>
          <a:p>
            <a:pPr algn="r"/>
            <a:r>
              <a:rPr lang="en-GB" sz="1400" b="1" dirty="0" smtClean="0"/>
              <a:t>LEEDS &amp; BCA </a:t>
            </a:r>
            <a:r>
              <a:rPr lang="en-GB" sz="1400" b="1" dirty="0" err="1" smtClean="0"/>
              <a:t>Greenmark</a:t>
            </a:r>
            <a:endParaRPr lang="en-MY"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Corporate philanthropy</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a:xfrm>
            <a:off x="457200" y="1357298"/>
            <a:ext cx="8229600" cy="4768865"/>
          </a:xfrm>
        </p:spPr>
        <p:txBody>
          <a:bodyPr>
            <a:noAutofit/>
          </a:bodyPr>
          <a:lstStyle/>
          <a:p>
            <a:r>
              <a:rPr lang="en-GB" sz="2200" b="1" dirty="0" smtClean="0"/>
              <a:t>6</a:t>
            </a:r>
            <a:r>
              <a:rPr lang="en-GB" sz="2200" dirty="0" smtClean="0"/>
              <a:t> REITS involved in </a:t>
            </a:r>
            <a:r>
              <a:rPr lang="en-GB" sz="2200" u="sng" dirty="0" smtClean="0"/>
              <a:t>corporate philanthropy </a:t>
            </a:r>
            <a:r>
              <a:rPr lang="en-GB" sz="2200" dirty="0" err="1" smtClean="0"/>
              <a:t>i.e</a:t>
            </a:r>
            <a:r>
              <a:rPr lang="en-GB" sz="2200" dirty="0" smtClean="0"/>
              <a:t>: contribution to education and social welfare: </a:t>
            </a:r>
            <a:r>
              <a:rPr lang="en-GB" sz="2200" i="1" dirty="0" smtClean="0"/>
              <a:t>(YTL, Tower, Quill, Al-</a:t>
            </a:r>
            <a:r>
              <a:rPr lang="en-GB" sz="2200" i="1" dirty="0" err="1" smtClean="0"/>
              <a:t>Hadharah</a:t>
            </a:r>
            <a:r>
              <a:rPr lang="en-GB" sz="2200" i="1" dirty="0" smtClean="0"/>
              <a:t>, Axis, </a:t>
            </a:r>
            <a:r>
              <a:rPr lang="en-GB" sz="2200" i="1" dirty="0" err="1" smtClean="0"/>
              <a:t>Hektar</a:t>
            </a:r>
            <a:r>
              <a:rPr lang="en-GB" sz="2200" i="1" dirty="0" smtClean="0"/>
              <a:t> )</a:t>
            </a:r>
          </a:p>
          <a:p>
            <a:r>
              <a:rPr lang="en-GB" sz="2200" b="1" dirty="0" smtClean="0"/>
              <a:t>All </a:t>
            </a:r>
            <a:r>
              <a:rPr lang="en-GB" sz="2200" dirty="0" smtClean="0"/>
              <a:t>listed property investment companies and all key institutional investors are involved in corporate philanthropy </a:t>
            </a:r>
          </a:p>
          <a:p>
            <a:r>
              <a:rPr lang="en-GB" sz="2200" dirty="0" smtClean="0"/>
              <a:t>In the form of: cash donation, contribution to education </a:t>
            </a:r>
            <a:r>
              <a:rPr lang="en-GB" sz="2200" dirty="0" err="1" smtClean="0"/>
              <a:t>eg</a:t>
            </a:r>
            <a:r>
              <a:rPr lang="en-GB" sz="2200" dirty="0" smtClean="0"/>
              <a:t>: providing scholarships and practical training and social welfare.</a:t>
            </a:r>
          </a:p>
          <a:p>
            <a:r>
              <a:rPr lang="en-MY" sz="2200" dirty="0" smtClean="0"/>
              <a:t>Why report on corporate philanthropy:</a:t>
            </a:r>
          </a:p>
          <a:p>
            <a:pPr marL="722313">
              <a:buNone/>
            </a:pPr>
            <a:r>
              <a:rPr lang="en-MY" sz="2200" dirty="0" smtClean="0"/>
              <a:t>	- </a:t>
            </a:r>
            <a:r>
              <a:rPr lang="en-MY" sz="2200" i="1" dirty="0" smtClean="0"/>
              <a:t>activities to enhance their corporate image </a:t>
            </a:r>
            <a:r>
              <a:rPr lang="en-MY" sz="1800" i="1" dirty="0" smtClean="0"/>
              <a:t>(</a:t>
            </a:r>
            <a:r>
              <a:rPr lang="en-MY" sz="1800" i="1" dirty="0" err="1" smtClean="0"/>
              <a:t>Zulkifli</a:t>
            </a:r>
            <a:r>
              <a:rPr lang="en-MY" sz="1800" i="1" dirty="0" smtClean="0"/>
              <a:t> &amp; </a:t>
            </a:r>
            <a:r>
              <a:rPr lang="en-MY" sz="1800" i="1" dirty="0" err="1" smtClean="0"/>
              <a:t>Amran</a:t>
            </a:r>
            <a:r>
              <a:rPr lang="en-MY" sz="1800" i="1" dirty="0" smtClean="0"/>
              <a:t>, 2006)</a:t>
            </a:r>
            <a:endParaRPr lang="en-MY" sz="2200" i="1" dirty="0" smtClean="0"/>
          </a:p>
          <a:p>
            <a:pPr marL="722313">
              <a:buNone/>
            </a:pPr>
            <a:r>
              <a:rPr lang="en-MY" sz="2200" i="1" dirty="0" smtClean="0"/>
              <a:t>	- quantifiable and easier to implement and to report </a:t>
            </a:r>
            <a:r>
              <a:rPr lang="en-MY" sz="1800" i="1" dirty="0" smtClean="0"/>
              <a:t>(</a:t>
            </a:r>
            <a:r>
              <a:rPr lang="en-MY" sz="1800" i="1" dirty="0" err="1" smtClean="0"/>
              <a:t>Mohd</a:t>
            </a:r>
            <a:r>
              <a:rPr lang="en-MY" sz="1800" i="1" dirty="0" smtClean="0"/>
              <a:t> </a:t>
            </a:r>
            <a:r>
              <a:rPr lang="en-MY" sz="1800" i="1" dirty="0" err="1" smtClean="0"/>
              <a:t>Yusof</a:t>
            </a:r>
            <a:r>
              <a:rPr lang="en-MY" sz="1800" i="1" dirty="0" smtClean="0"/>
              <a:t>, 2008).</a:t>
            </a:r>
            <a:endParaRPr lang="en-MY" sz="2200" i="1" dirty="0" smtClean="0"/>
          </a:p>
          <a:p>
            <a:pPr marL="722313">
              <a:buNone/>
            </a:pPr>
            <a:r>
              <a:rPr lang="en-US" sz="2200" i="1" dirty="0" smtClean="0"/>
              <a:t>	- tax deduction </a:t>
            </a:r>
            <a:r>
              <a:rPr lang="en-US" sz="1800" i="1" dirty="0" smtClean="0"/>
              <a:t>(</a:t>
            </a:r>
            <a:r>
              <a:rPr lang="en-GB" sz="1800" i="1" dirty="0" err="1" smtClean="0"/>
              <a:t>Amran</a:t>
            </a:r>
            <a:r>
              <a:rPr lang="en-GB" sz="1800" i="1" dirty="0" smtClean="0"/>
              <a:t>, Ling &amp; </a:t>
            </a:r>
            <a:r>
              <a:rPr lang="en-GB" sz="1800" i="1" dirty="0" err="1" smtClean="0"/>
              <a:t>Sofri</a:t>
            </a:r>
            <a:r>
              <a:rPr lang="en-GB" sz="1800" i="1" dirty="0" smtClean="0"/>
              <a:t>, 2007).</a:t>
            </a:r>
          </a:p>
          <a:p>
            <a:endParaRPr lang="en-GB" sz="2200" i="1" dirty="0" smtClean="0"/>
          </a:p>
          <a:p>
            <a:pPr>
              <a:buNone/>
            </a:pPr>
            <a:endParaRPr lang="en-MY" sz="2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sz="3200" b="1" dirty="0" smtClean="0">
                <a:solidFill>
                  <a:schemeClr val="tx1">
                    <a:lumMod val="65000"/>
                    <a:lumOff val="35000"/>
                  </a:schemeClr>
                </a:solidFill>
                <a:latin typeface="Arial Narrow" pitchFamily="34" charset="0"/>
              </a:rPr>
              <a:t>Conclusion</a:t>
            </a:r>
            <a:endParaRPr lang="en-GB" sz="3200" dirty="0"/>
          </a:p>
        </p:txBody>
      </p:sp>
      <p:sp>
        <p:nvSpPr>
          <p:cNvPr id="3" name="Content Placeholder 2"/>
          <p:cNvSpPr>
            <a:spLocks noGrp="1"/>
          </p:cNvSpPr>
          <p:nvPr>
            <p:ph idx="1"/>
          </p:nvPr>
        </p:nvSpPr>
        <p:spPr>
          <a:xfrm>
            <a:off x="457200" y="1428736"/>
            <a:ext cx="8229600" cy="4697427"/>
          </a:xfrm>
        </p:spPr>
        <p:txBody>
          <a:bodyPr>
            <a:normAutofit/>
          </a:bodyPr>
          <a:lstStyle/>
          <a:p>
            <a:pPr>
              <a:buFont typeface="Wingdings" pitchFamily="2" charset="2"/>
              <a:buChar char="§"/>
            </a:pPr>
            <a:r>
              <a:rPr lang="en-MY" sz="2000" dirty="0" smtClean="0"/>
              <a:t>Environmental and sustainability disclosure is </a:t>
            </a:r>
            <a:r>
              <a:rPr lang="en-MY" sz="2000" b="1" dirty="0" smtClean="0"/>
              <a:t>deplorably low</a:t>
            </a:r>
            <a:r>
              <a:rPr lang="en-MY" sz="2000" dirty="0" smtClean="0"/>
              <a:t> across the property investment sector.</a:t>
            </a:r>
          </a:p>
          <a:p>
            <a:pPr>
              <a:buNone/>
            </a:pPr>
            <a:endParaRPr lang="en-MY" sz="2000" dirty="0" smtClean="0"/>
          </a:p>
          <a:p>
            <a:pPr>
              <a:buFont typeface="Wingdings" pitchFamily="2" charset="2"/>
              <a:buChar char="§"/>
            </a:pPr>
            <a:r>
              <a:rPr lang="en-GB" sz="2000" dirty="0" smtClean="0"/>
              <a:t>Evidence some of the Malaysian REITs and property investment companies are beginning to adopt sustainability practices</a:t>
            </a:r>
          </a:p>
          <a:p>
            <a:pPr>
              <a:buFont typeface="Wingdings" pitchFamily="2" charset="2"/>
              <a:buChar char="§"/>
            </a:pPr>
            <a:endParaRPr lang="en-GB" sz="2000" dirty="0" smtClean="0"/>
          </a:p>
          <a:p>
            <a:pPr>
              <a:buFont typeface="Wingdings" pitchFamily="2" charset="2"/>
              <a:buChar char="§"/>
            </a:pPr>
            <a:r>
              <a:rPr lang="en-GB" sz="2000" dirty="0" smtClean="0"/>
              <a:t>Next Stage: In-depth investigation</a:t>
            </a:r>
          </a:p>
          <a:p>
            <a:pPr>
              <a:buNone/>
            </a:pPr>
            <a:endParaRPr lang="en-GB" sz="2000" dirty="0" smtClean="0"/>
          </a:p>
          <a:p>
            <a:pPr>
              <a:buFont typeface="Wingdings" pitchFamily="2" charset="2"/>
              <a:buChar char="§"/>
            </a:pPr>
            <a:r>
              <a:rPr lang="en-GB" sz="2000" dirty="0" smtClean="0"/>
              <a:t>The Malaysian sustainability agenda is </a:t>
            </a:r>
            <a:r>
              <a:rPr lang="en-GB" sz="2000" b="1" dirty="0" smtClean="0"/>
              <a:t>skewed more to notion of corporate philanthropy than environmental issues, which is in fairly sharp contrast to the approach of many developed countries where the property agenda has been dominated by ‘</a:t>
            </a:r>
            <a:r>
              <a:rPr lang="en-GB" sz="2000" b="1" dirty="0" smtClean="0">
                <a:solidFill>
                  <a:srgbClr val="00B050"/>
                </a:solidFill>
              </a:rPr>
              <a:t>green</a:t>
            </a:r>
            <a:r>
              <a:rPr lang="en-GB" sz="2000" b="1" dirty="0" smtClean="0"/>
              <a:t>’ concerns rather than social aspects of sustainability.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143116"/>
            <a:ext cx="9144000" cy="3143272"/>
          </a:xfrm>
          <a:prstGeom prst="rect">
            <a:avLst/>
          </a:prstGeom>
          <a:solidFill>
            <a:schemeClr val="tx1">
              <a:lumMod val="75000"/>
              <a:lumOff val="2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itle 5"/>
          <p:cNvSpPr>
            <a:spLocks noGrp="1"/>
          </p:cNvSpPr>
          <p:nvPr>
            <p:ph type="ctrTitle"/>
          </p:nvPr>
        </p:nvSpPr>
        <p:spPr>
          <a:xfrm>
            <a:off x="1928794" y="1928802"/>
            <a:ext cx="5643602" cy="1470025"/>
          </a:xfrm>
        </p:spPr>
        <p:txBody>
          <a:bodyPr/>
          <a:lstStyle/>
          <a:p>
            <a:r>
              <a:rPr lang="en-US" dirty="0" smtClean="0">
                <a:solidFill>
                  <a:schemeClr val="bg1"/>
                </a:solidFill>
              </a:rPr>
              <a:t>THANK YOU</a:t>
            </a:r>
            <a:endParaRPr lang="en-MY" dirty="0">
              <a:solidFill>
                <a:schemeClr val="bg1"/>
              </a:solidFill>
            </a:endParaRPr>
          </a:p>
        </p:txBody>
      </p:sp>
      <p:sp>
        <p:nvSpPr>
          <p:cNvPr id="7" name="Subtitle 6"/>
          <p:cNvSpPr>
            <a:spLocks noGrp="1"/>
          </p:cNvSpPr>
          <p:nvPr>
            <p:ph type="subTitle" idx="1"/>
          </p:nvPr>
        </p:nvSpPr>
        <p:spPr>
          <a:xfrm>
            <a:off x="0" y="3357562"/>
            <a:ext cx="9144000" cy="1928826"/>
          </a:xfrm>
        </p:spPr>
        <p:txBody>
          <a:bodyPr>
            <a:normAutofit/>
          </a:bodyPr>
          <a:lstStyle/>
          <a:p>
            <a:r>
              <a:rPr lang="en-US" sz="2400" dirty="0" smtClean="0">
                <a:solidFill>
                  <a:schemeClr val="bg1"/>
                </a:solidFill>
                <a:latin typeface="Arial Narrow" pitchFamily="34" charset="0"/>
                <a:hlinkClick r:id="rId2"/>
              </a:rPr>
              <a:t>a.mohdaini@kingston.ac.uk</a:t>
            </a:r>
            <a:endParaRPr lang="en-US" sz="2400" dirty="0" smtClean="0">
              <a:solidFill>
                <a:schemeClr val="bg1"/>
              </a:solidFill>
              <a:latin typeface="Arial Narrow" pitchFamily="34" charset="0"/>
            </a:endParaRPr>
          </a:p>
          <a:p>
            <a:r>
              <a:rPr lang="en-US" sz="2400" dirty="0" smtClean="0">
                <a:solidFill>
                  <a:schemeClr val="bg1"/>
                </a:solidFill>
                <a:latin typeface="Arial Narrow" pitchFamily="34" charset="0"/>
              </a:rPr>
              <a:t>School of Surveying &amp; Planning</a:t>
            </a:r>
          </a:p>
          <a:p>
            <a:r>
              <a:rPr lang="en-US" sz="2400" dirty="0" smtClean="0">
                <a:solidFill>
                  <a:schemeClr val="bg1"/>
                </a:solidFill>
                <a:latin typeface="Arial Narrow" pitchFamily="34" charset="0"/>
              </a:rPr>
              <a:t>Faculty of Art, Design &amp; Architecture</a:t>
            </a:r>
          </a:p>
          <a:p>
            <a:r>
              <a:rPr lang="en-US" sz="2400" dirty="0" smtClean="0">
                <a:solidFill>
                  <a:schemeClr val="bg1"/>
                </a:solidFill>
                <a:latin typeface="Arial Narrow" pitchFamily="34" charset="0"/>
              </a:rPr>
              <a:t>Kingston University London</a:t>
            </a:r>
          </a:p>
        </p:txBody>
      </p:sp>
      <p:pic>
        <p:nvPicPr>
          <p:cNvPr id="8" name="Picture 7" descr="RD_Trusted_Brands_2007_Gold_Malaysia_logo_jpeg_format[1]"/>
          <p:cNvPicPr>
            <a:picLocks noChangeAspect="1" noChangeArrowheads="1"/>
          </p:cNvPicPr>
          <p:nvPr/>
        </p:nvPicPr>
        <p:blipFill>
          <a:blip r:embed="rId3" cstate="print"/>
          <a:srcRect/>
          <a:stretch>
            <a:fillRect/>
          </a:stretch>
        </p:blipFill>
        <p:spPr bwMode="auto">
          <a:xfrm>
            <a:off x="8429652" y="6000768"/>
            <a:ext cx="487344" cy="583597"/>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6429388" y="6000768"/>
            <a:ext cx="1870401" cy="565698"/>
          </a:xfrm>
          <a:prstGeom prst="rect">
            <a:avLst/>
          </a:prstGeom>
          <a:noFill/>
        </p:spPr>
      </p:pic>
      <p:sp>
        <p:nvSpPr>
          <p:cNvPr id="10" name="Text Box 10"/>
          <p:cNvSpPr txBox="1">
            <a:spLocks noChangeArrowheads="1"/>
          </p:cNvSpPr>
          <p:nvPr/>
        </p:nvSpPr>
        <p:spPr bwMode="auto">
          <a:xfrm>
            <a:off x="6286512" y="6630269"/>
            <a:ext cx="2428892" cy="227755"/>
          </a:xfrm>
          <a:prstGeom prst="rect">
            <a:avLst/>
          </a:prstGeom>
          <a:noFill/>
          <a:ln w="9525">
            <a:noFill/>
            <a:miter lim="800000"/>
            <a:headEnd/>
            <a:tailEnd/>
          </a:ln>
          <a:effectLst/>
        </p:spPr>
        <p:txBody>
          <a:bodyPr wrap="square">
            <a:spAutoFit/>
          </a:bodyPr>
          <a:lstStyle/>
          <a:p>
            <a:pPr algn="ctr" eaLnBrk="1" hangingPunct="1">
              <a:lnSpc>
                <a:spcPct val="80000"/>
              </a:lnSpc>
              <a:spcBef>
                <a:spcPct val="50000"/>
              </a:spcBef>
            </a:pPr>
            <a:r>
              <a:rPr lang="en-US" sz="1050" i="1" dirty="0">
                <a:solidFill>
                  <a:schemeClr val="bg1"/>
                </a:solidFill>
                <a:latin typeface="Times New Roman" pitchFamily="18" charset="0"/>
              </a:rPr>
              <a:t>Producing Leaders Since 1905</a:t>
            </a:r>
            <a:r>
              <a:rPr lang="en-US" sz="1050" i="1" dirty="0">
                <a:solidFill>
                  <a:schemeClr val="bg1"/>
                </a:solidFill>
                <a:effectLst>
                  <a:outerShdw blurRad="38100" dist="38100" dir="2700000" algn="tl">
                    <a:srgbClr val="000000"/>
                  </a:outerShdw>
                </a:effectLst>
                <a:latin typeface="Times New Roman" pitchFamily="18" charset="0"/>
              </a:rPr>
              <a:t>   </a:t>
            </a:r>
            <a:endParaRPr lang="en-US" sz="1050" dirty="0">
              <a:solidFill>
                <a:schemeClr val="bg1"/>
              </a:solidFill>
              <a:effectLst>
                <a:outerShdw blurRad="38100" dist="38100" dir="2700000" algn="tl">
                  <a:srgbClr val="000000"/>
                </a:outerShdw>
              </a:effectLst>
              <a:latin typeface="Times New Roman" pitchFamily="18" charset="0"/>
            </a:endParaRPr>
          </a:p>
        </p:txBody>
      </p:sp>
      <p:pic>
        <p:nvPicPr>
          <p:cNvPr id="49155" name="Picture 3" descr="http://www.portal.mohe.gov.my/portal/page/portal/ExtPortal/CSS/logo/MOHE_logo.jpg"/>
          <p:cNvPicPr>
            <a:picLocks noChangeAspect="1" noChangeArrowheads="1"/>
          </p:cNvPicPr>
          <p:nvPr/>
        </p:nvPicPr>
        <p:blipFill>
          <a:blip r:embed="rId5" cstate="print"/>
          <a:srcRect/>
          <a:stretch>
            <a:fillRect/>
          </a:stretch>
        </p:blipFill>
        <p:spPr bwMode="auto">
          <a:xfrm>
            <a:off x="5214942" y="5857892"/>
            <a:ext cx="785818" cy="817073"/>
          </a:xfrm>
          <a:prstGeom prst="rect">
            <a:avLst/>
          </a:prstGeom>
          <a:noFill/>
        </p:spPr>
      </p:pic>
      <p:sp>
        <p:nvSpPr>
          <p:cNvPr id="13" name="Title 3"/>
          <p:cNvSpPr txBox="1">
            <a:spLocks/>
          </p:cNvSpPr>
          <p:nvPr/>
        </p:nvSpPr>
        <p:spPr>
          <a:xfrm>
            <a:off x="5214942" y="4857760"/>
            <a:ext cx="2857488" cy="99060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spc="0" normalizeH="0" baseline="0" noProof="0" dirty="0" smtClean="0">
                <a:ln>
                  <a:noFill/>
                </a:ln>
                <a:solidFill>
                  <a:schemeClr val="tx1">
                    <a:lumMod val="50000"/>
                    <a:lumOff val="50000"/>
                  </a:schemeClr>
                </a:solidFill>
                <a:effectLst/>
                <a:uLnTx/>
                <a:uFillTx/>
                <a:latin typeface="+mj-lt"/>
                <a:ea typeface="+mj-ea"/>
                <a:cs typeface="+mj-cs"/>
              </a:rPr>
              <a:t>Acknowledgement:</a:t>
            </a:r>
            <a:endParaRPr kumimoji="0" lang="en-MY" sz="1400" b="0" i="0" u="none" strike="noStrike" kern="1200" spc="0" normalizeH="0" baseline="0" noProof="0" dirty="0">
              <a:ln>
                <a:noFill/>
              </a:ln>
              <a:solidFill>
                <a:schemeClr val="tx1">
                  <a:lumMod val="50000"/>
                  <a:lumOff val="50000"/>
                </a:schemeClr>
              </a:solidFill>
              <a:effectLst/>
              <a:uLnTx/>
              <a:uFillTx/>
              <a:latin typeface="+mj-lt"/>
              <a:ea typeface="+mj-ea"/>
              <a:cs typeface="+mj-cs"/>
            </a:endParaRPr>
          </a:p>
        </p:txBody>
      </p:sp>
      <p:sp>
        <p:nvSpPr>
          <p:cNvPr id="14" name="Text Box 10"/>
          <p:cNvSpPr txBox="1">
            <a:spLocks noChangeArrowheads="1"/>
          </p:cNvSpPr>
          <p:nvPr/>
        </p:nvSpPr>
        <p:spPr bwMode="auto">
          <a:xfrm>
            <a:off x="6215074" y="6630245"/>
            <a:ext cx="2428892" cy="227755"/>
          </a:xfrm>
          <a:prstGeom prst="rect">
            <a:avLst/>
          </a:prstGeom>
          <a:noFill/>
          <a:ln w="9525">
            <a:noFill/>
            <a:miter lim="800000"/>
            <a:headEnd/>
            <a:tailEnd/>
          </a:ln>
          <a:effectLst/>
        </p:spPr>
        <p:txBody>
          <a:bodyPr wrap="square">
            <a:spAutoFit/>
          </a:bodyPr>
          <a:lstStyle/>
          <a:p>
            <a:pPr algn="ctr" eaLnBrk="1" hangingPunct="1">
              <a:lnSpc>
                <a:spcPct val="80000"/>
              </a:lnSpc>
              <a:spcBef>
                <a:spcPct val="50000"/>
              </a:spcBef>
            </a:pPr>
            <a:r>
              <a:rPr lang="en-US" sz="1050" i="1" dirty="0">
                <a:solidFill>
                  <a:schemeClr val="tx1">
                    <a:lumMod val="50000"/>
                    <a:lumOff val="50000"/>
                  </a:schemeClr>
                </a:solidFill>
                <a:latin typeface="Times New Roman" pitchFamily="18" charset="0"/>
              </a:rPr>
              <a:t>Producing Leaders Since 1905</a:t>
            </a:r>
            <a:r>
              <a:rPr lang="en-US" sz="1050" i="1" dirty="0">
                <a:solidFill>
                  <a:schemeClr val="tx1">
                    <a:lumMod val="50000"/>
                    <a:lumOff val="50000"/>
                  </a:schemeClr>
                </a:solidFill>
                <a:effectLst>
                  <a:outerShdw blurRad="38100" dist="38100" dir="2700000" algn="tl">
                    <a:srgbClr val="000000"/>
                  </a:outerShdw>
                </a:effectLst>
                <a:latin typeface="Times New Roman" pitchFamily="18" charset="0"/>
              </a:rPr>
              <a:t>   </a:t>
            </a:r>
            <a:endParaRPr lang="en-US" sz="1050" dirty="0">
              <a:solidFill>
                <a:schemeClr val="tx1">
                  <a:lumMod val="50000"/>
                  <a:lumOff val="50000"/>
                </a:schemeClr>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Introduction</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a:xfrm>
            <a:off x="457200" y="1357298"/>
            <a:ext cx="8229600" cy="4525963"/>
          </a:xfrm>
        </p:spPr>
        <p:txBody>
          <a:bodyPr>
            <a:noAutofit/>
          </a:bodyPr>
          <a:lstStyle/>
          <a:p>
            <a:pPr>
              <a:spcAft>
                <a:spcPts val="1800"/>
              </a:spcAft>
            </a:pPr>
            <a:r>
              <a:rPr lang="en-MY" sz="2400" dirty="0" smtClean="0">
                <a:latin typeface="+mj-lt"/>
              </a:rPr>
              <a:t>Previously, behaving responsibly is seen as harming the investment performances.</a:t>
            </a:r>
          </a:p>
          <a:p>
            <a:pPr>
              <a:spcAft>
                <a:spcPts val="1800"/>
              </a:spcAft>
            </a:pPr>
            <a:r>
              <a:rPr lang="en-MY" sz="2400" dirty="0" smtClean="0">
                <a:latin typeface="+mj-lt"/>
              </a:rPr>
              <a:t>But now, ignoring Environmental, Social &amp; Governance issues can be very risky. </a:t>
            </a:r>
          </a:p>
          <a:p>
            <a:pPr>
              <a:spcBef>
                <a:spcPct val="0"/>
              </a:spcBef>
              <a:spcAft>
                <a:spcPts val="1800"/>
              </a:spcAft>
            </a:pPr>
            <a:r>
              <a:rPr lang="en-US" sz="2400" dirty="0" smtClean="0">
                <a:latin typeface="+mj-lt"/>
              </a:rPr>
              <a:t>Increasing awareness of the importance of Socially Responsible Investment (SRI).</a:t>
            </a:r>
          </a:p>
          <a:p>
            <a:pPr>
              <a:spcBef>
                <a:spcPct val="0"/>
              </a:spcBef>
              <a:spcAft>
                <a:spcPts val="1800"/>
              </a:spcAft>
            </a:pPr>
            <a:r>
              <a:rPr lang="en-GB" sz="2400" dirty="0" smtClean="0">
                <a:latin typeface="+mj-lt"/>
              </a:rPr>
              <a:t>Previously SRI have been focusing on equity but lately have been applied to other asset classes including property.</a:t>
            </a:r>
          </a:p>
          <a:p>
            <a:pPr>
              <a:spcBef>
                <a:spcPct val="0"/>
              </a:spcBef>
              <a:spcAft>
                <a:spcPts val="1800"/>
              </a:spcAft>
            </a:pPr>
            <a:endParaRPr lang="en-US" sz="2400" dirty="0" smtClean="0">
              <a:latin typeface="+mj-lt"/>
            </a:endParaRPr>
          </a:p>
          <a:p>
            <a:pPr>
              <a:spcBef>
                <a:spcPct val="0"/>
              </a:spcBef>
              <a:spcAft>
                <a:spcPts val="1800"/>
              </a:spcAft>
            </a:pPr>
            <a:endParaRPr lang="en-US" sz="2400" dirty="0" smtClean="0">
              <a:latin typeface="Arial" charset="0"/>
            </a:endParaRPr>
          </a:p>
          <a:p>
            <a:pPr>
              <a:spcAft>
                <a:spcPts val="1800"/>
              </a:spcAft>
            </a:pPr>
            <a:endParaRPr lang="en-MY" sz="2400" dirty="0" smtClean="0"/>
          </a:p>
          <a:p>
            <a:pPr>
              <a:spcAft>
                <a:spcPts val="1800"/>
              </a:spcAft>
            </a:pPr>
            <a:endParaRPr lang="en-MY"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latin typeface="Arial Narrow" pitchFamily="34" charset="0"/>
              </a:rPr>
              <a:t>SRPI Definition</a:t>
            </a:r>
            <a:endParaRPr lang="en-MY" sz="4000" b="1" dirty="0">
              <a:solidFill>
                <a:schemeClr val="tx1">
                  <a:lumMod val="65000"/>
                  <a:lumOff val="35000"/>
                </a:schemeClr>
              </a:solidFill>
              <a:latin typeface="Arial Narrow" pitchFamily="34" charset="0"/>
            </a:endParaRPr>
          </a:p>
        </p:txBody>
      </p:sp>
      <p:sp>
        <p:nvSpPr>
          <p:cNvPr id="4" name="TextBox 3"/>
          <p:cNvSpPr txBox="1"/>
          <p:nvPr/>
        </p:nvSpPr>
        <p:spPr>
          <a:xfrm>
            <a:off x="571472" y="2643182"/>
            <a:ext cx="5357850" cy="3046988"/>
          </a:xfrm>
          <a:prstGeom prst="rect">
            <a:avLst/>
          </a:prstGeom>
          <a:noFill/>
        </p:spPr>
        <p:txBody>
          <a:bodyPr wrap="square" rtlCol="0">
            <a:spAutoFit/>
          </a:bodyPr>
          <a:lstStyle/>
          <a:p>
            <a:r>
              <a:rPr lang="en-GB" sz="2400" i="1" dirty="0" smtClean="0">
                <a:solidFill>
                  <a:schemeClr val="tx1">
                    <a:lumMod val="65000"/>
                    <a:lumOff val="35000"/>
                  </a:schemeClr>
                </a:solidFill>
                <a:latin typeface="Tw Cen MT" pitchFamily="34" charset="0"/>
              </a:rPr>
              <a:t>“</a:t>
            </a:r>
            <a:r>
              <a:rPr lang="en-GB" sz="2400" b="1" i="1" u="sng" dirty="0" smtClean="0">
                <a:solidFill>
                  <a:schemeClr val="tx1">
                    <a:lumMod val="65000"/>
                    <a:lumOff val="35000"/>
                  </a:schemeClr>
                </a:solidFill>
                <a:latin typeface="Tw Cen MT" pitchFamily="34" charset="0"/>
              </a:rPr>
              <a:t>maximizing the positive effects </a:t>
            </a:r>
            <a:r>
              <a:rPr lang="en-GB" sz="2400" i="1" dirty="0" smtClean="0">
                <a:solidFill>
                  <a:schemeClr val="tx1">
                    <a:lumMod val="65000"/>
                    <a:lumOff val="35000"/>
                  </a:schemeClr>
                </a:solidFill>
                <a:latin typeface="Tw Cen MT" pitchFamily="34" charset="0"/>
              </a:rPr>
              <a:t>and </a:t>
            </a:r>
            <a:r>
              <a:rPr lang="en-GB" sz="2400" b="1" i="1" u="sng" dirty="0" smtClean="0">
                <a:solidFill>
                  <a:schemeClr val="tx1">
                    <a:lumMod val="65000"/>
                    <a:lumOff val="35000"/>
                  </a:schemeClr>
                </a:solidFill>
                <a:latin typeface="Tw Cen MT" pitchFamily="34" charset="0"/>
              </a:rPr>
              <a:t>minimizing the negative effects</a:t>
            </a:r>
            <a:r>
              <a:rPr lang="en-GB" sz="2400" b="1" i="1" dirty="0" smtClean="0">
                <a:solidFill>
                  <a:schemeClr val="tx1">
                    <a:lumMod val="65000"/>
                    <a:lumOff val="35000"/>
                  </a:schemeClr>
                </a:solidFill>
                <a:latin typeface="Tw Cen MT" pitchFamily="34" charset="0"/>
              </a:rPr>
              <a:t> </a:t>
            </a:r>
            <a:r>
              <a:rPr lang="en-GB" sz="2400" i="1" dirty="0" smtClean="0">
                <a:solidFill>
                  <a:schemeClr val="tx1">
                    <a:lumMod val="65000"/>
                    <a:lumOff val="35000"/>
                  </a:schemeClr>
                </a:solidFill>
                <a:latin typeface="Tw Cen MT" pitchFamily="34" charset="0"/>
              </a:rPr>
              <a:t>of property ownership, management and development, on society and the natural environment in a way that is consistent with investor goals and fiduciary responsibilities.” </a:t>
            </a:r>
            <a:endParaRPr lang="en-MY" sz="2400" i="1" dirty="0" smtClean="0">
              <a:solidFill>
                <a:schemeClr val="tx1">
                  <a:lumMod val="65000"/>
                  <a:lumOff val="35000"/>
                </a:schemeClr>
              </a:solidFill>
              <a:latin typeface="Tw Cen MT" pitchFamily="34" charset="0"/>
            </a:endParaRPr>
          </a:p>
          <a:p>
            <a:pPr algn="r"/>
            <a:r>
              <a:rPr lang="en-GB" sz="2000" i="1" dirty="0" smtClean="0">
                <a:solidFill>
                  <a:schemeClr val="tx1">
                    <a:lumMod val="65000"/>
                    <a:lumOff val="35000"/>
                  </a:schemeClr>
                </a:solidFill>
                <a:latin typeface="Tw Cen MT" pitchFamily="34" charset="0"/>
              </a:rPr>
              <a:t>(</a:t>
            </a:r>
            <a:r>
              <a:rPr lang="en-GB" sz="2000" i="1" dirty="0" err="1" smtClean="0">
                <a:solidFill>
                  <a:schemeClr val="tx1">
                    <a:lumMod val="65000"/>
                    <a:lumOff val="35000"/>
                  </a:schemeClr>
                </a:solidFill>
                <a:latin typeface="Tw Cen MT" pitchFamily="34" charset="0"/>
              </a:rPr>
              <a:t>Pivo</a:t>
            </a:r>
            <a:r>
              <a:rPr lang="en-GB" sz="2000" i="1" dirty="0" smtClean="0">
                <a:solidFill>
                  <a:schemeClr val="tx1">
                    <a:lumMod val="65000"/>
                    <a:lumOff val="35000"/>
                  </a:schemeClr>
                </a:solidFill>
                <a:latin typeface="Tw Cen MT" pitchFamily="34" charset="0"/>
              </a:rPr>
              <a:t> &amp; McNamara,2008) </a:t>
            </a:r>
            <a:r>
              <a:rPr lang="en-GB" sz="2000" i="1" baseline="30000" dirty="0" smtClean="0">
                <a:solidFill>
                  <a:schemeClr val="tx1">
                    <a:lumMod val="65000"/>
                    <a:lumOff val="35000"/>
                  </a:schemeClr>
                </a:solidFill>
                <a:latin typeface="Tw Cen MT" pitchFamily="34" charset="0"/>
              </a:rPr>
              <a:t>1</a:t>
            </a:r>
            <a:endParaRPr lang="en-MY" sz="2000" i="1" baseline="30000" dirty="0">
              <a:solidFill>
                <a:schemeClr val="tx1">
                  <a:lumMod val="65000"/>
                  <a:lumOff val="35000"/>
                </a:schemeClr>
              </a:solidFill>
              <a:latin typeface="Tw Cen MT" pitchFamily="34" charset="0"/>
            </a:endParaRPr>
          </a:p>
        </p:txBody>
      </p:sp>
      <p:sp>
        <p:nvSpPr>
          <p:cNvPr id="5" name="TextBox 4"/>
          <p:cNvSpPr txBox="1"/>
          <p:nvPr/>
        </p:nvSpPr>
        <p:spPr>
          <a:xfrm>
            <a:off x="642910" y="6357958"/>
            <a:ext cx="5857916" cy="276999"/>
          </a:xfrm>
          <a:prstGeom prst="rect">
            <a:avLst/>
          </a:prstGeom>
          <a:noFill/>
        </p:spPr>
        <p:txBody>
          <a:bodyPr wrap="square" rtlCol="0">
            <a:spAutoFit/>
          </a:bodyPr>
          <a:lstStyle/>
          <a:p>
            <a:r>
              <a:rPr lang="en-GB" sz="1200" i="1" dirty="0" smtClean="0">
                <a:solidFill>
                  <a:schemeClr val="tx1">
                    <a:lumMod val="65000"/>
                    <a:lumOff val="35000"/>
                  </a:schemeClr>
                </a:solidFill>
                <a:latin typeface="Corbel" pitchFamily="34" charset="0"/>
              </a:rPr>
              <a:t>1 In </a:t>
            </a:r>
            <a:r>
              <a:rPr lang="en-GB" sz="1200" i="1" dirty="0" err="1" smtClean="0">
                <a:solidFill>
                  <a:schemeClr val="tx1">
                    <a:lumMod val="65000"/>
                    <a:lumOff val="35000"/>
                  </a:schemeClr>
                </a:solidFill>
                <a:latin typeface="Corbel" pitchFamily="34" charset="0"/>
              </a:rPr>
              <a:t>Pivo</a:t>
            </a:r>
            <a:r>
              <a:rPr lang="en-GB" sz="1200" i="1" dirty="0" smtClean="0">
                <a:solidFill>
                  <a:schemeClr val="tx1">
                    <a:lumMod val="65000"/>
                    <a:lumOff val="35000"/>
                  </a:schemeClr>
                </a:solidFill>
                <a:latin typeface="Corbel" pitchFamily="34" charset="0"/>
              </a:rPr>
              <a:t> &amp; McNamara (2005, p.129), used the term Socially Responsible Property Investment</a:t>
            </a:r>
            <a:endParaRPr lang="en-MY" sz="1200" dirty="0"/>
          </a:p>
        </p:txBody>
      </p:sp>
      <p:pic>
        <p:nvPicPr>
          <p:cNvPr id="6" name="Picture 2"/>
          <p:cNvPicPr>
            <a:picLocks noChangeAspect="1" noChangeArrowheads="1"/>
          </p:cNvPicPr>
          <p:nvPr/>
        </p:nvPicPr>
        <p:blipFill>
          <a:blip r:embed="rId3" cstate="print"/>
          <a:srcRect/>
          <a:stretch>
            <a:fillRect/>
          </a:stretch>
        </p:blipFill>
        <p:spPr bwMode="auto">
          <a:xfrm rot="16200000">
            <a:off x="6364008" y="2363519"/>
            <a:ext cx="2357422" cy="3202563"/>
          </a:xfrm>
          <a:prstGeom prst="rect">
            <a:avLst/>
          </a:prstGeom>
          <a:noFill/>
          <a:ln w="9525">
            <a:noFill/>
            <a:miter lim="800000"/>
            <a:headEnd/>
            <a:tailEnd/>
          </a:ln>
          <a:effectLst/>
        </p:spPr>
      </p:pic>
      <p:sp>
        <p:nvSpPr>
          <p:cNvPr id="7" name="Content Placeholder 6"/>
          <p:cNvSpPr>
            <a:spLocks noGrp="1"/>
          </p:cNvSpPr>
          <p:nvPr>
            <p:ph sz="quarter" idx="1"/>
          </p:nvPr>
        </p:nvSpPr>
        <p:spPr>
          <a:xfrm>
            <a:off x="612648" y="1600200"/>
            <a:ext cx="8153400" cy="900106"/>
          </a:xfrm>
        </p:spPr>
        <p:txBody>
          <a:bodyPr>
            <a:noAutofit/>
          </a:bodyPr>
          <a:lstStyle/>
          <a:p>
            <a:r>
              <a:rPr lang="en-GB" sz="2400" dirty="0" smtClean="0">
                <a:latin typeface="+mj-lt"/>
              </a:rPr>
              <a:t>Sustainable and Responsible Property Investment can be defined as ..</a:t>
            </a:r>
            <a:endParaRPr lang="en-GB" sz="2400" i="1"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latin typeface="Arial Narrow" pitchFamily="34" charset="0"/>
              </a:rPr>
              <a:t>SRPI Criteria (1)</a:t>
            </a:r>
            <a:endParaRPr lang="en-MY" sz="4000" b="1" dirty="0">
              <a:solidFill>
                <a:schemeClr val="tx1">
                  <a:lumMod val="65000"/>
                  <a:lumOff val="35000"/>
                </a:schemeClr>
              </a:solidFill>
              <a:latin typeface="Arial Narrow" pitchFamily="34" charset="0"/>
            </a:endParaRPr>
          </a:p>
        </p:txBody>
      </p:sp>
      <p:graphicFrame>
        <p:nvGraphicFramePr>
          <p:cNvPr id="4" name="Content Placeholder 3"/>
          <p:cNvGraphicFramePr>
            <a:graphicFrameLocks noGrp="1"/>
          </p:cNvGraphicFramePr>
          <p:nvPr>
            <p:ph idx="1"/>
          </p:nvPr>
        </p:nvGraphicFramePr>
        <p:xfrm>
          <a:off x="357158" y="12858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ustainable3.jpg"/>
          <p:cNvPicPr>
            <a:picLocks noChangeAspect="1"/>
          </p:cNvPicPr>
          <p:nvPr/>
        </p:nvPicPr>
        <p:blipFill>
          <a:blip r:embed="rId8" cstate="print"/>
          <a:stretch>
            <a:fillRect/>
          </a:stretch>
        </p:blipFill>
        <p:spPr>
          <a:xfrm>
            <a:off x="0" y="5855017"/>
            <a:ext cx="4714876" cy="1002983"/>
          </a:xfrm>
          <a:prstGeom prst="rect">
            <a:avLst/>
          </a:prstGeom>
        </p:spPr>
      </p:pic>
      <p:sp>
        <p:nvSpPr>
          <p:cNvPr id="6" name="TextBox 5"/>
          <p:cNvSpPr txBox="1"/>
          <p:nvPr/>
        </p:nvSpPr>
        <p:spPr>
          <a:xfrm>
            <a:off x="4714876" y="6407371"/>
            <a:ext cx="4071966" cy="307777"/>
          </a:xfrm>
          <a:prstGeom prst="rect">
            <a:avLst/>
          </a:prstGeom>
          <a:noFill/>
          <a:ln>
            <a:noFill/>
          </a:ln>
        </p:spPr>
        <p:txBody>
          <a:bodyPr wrap="square" rtlCol="0">
            <a:spAutoFit/>
          </a:bodyPr>
          <a:lstStyle/>
          <a:p>
            <a:pPr algn="r"/>
            <a:r>
              <a:rPr lang="en-US" sz="1400" i="1" dirty="0" smtClean="0">
                <a:solidFill>
                  <a:schemeClr val="bg1">
                    <a:lumMod val="50000"/>
                  </a:schemeClr>
                </a:solidFill>
              </a:rPr>
              <a:t>Adapted from UNEPFI Property Working Group (2007)</a:t>
            </a:r>
            <a:endParaRPr lang="en-MY"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latin typeface="Arial Narrow" pitchFamily="34" charset="0"/>
              </a:rPr>
              <a:t>SRPI Criteria (2)</a:t>
            </a:r>
            <a:endParaRPr lang="en-MY" sz="4000" b="1" dirty="0">
              <a:solidFill>
                <a:schemeClr val="tx1">
                  <a:lumMod val="65000"/>
                  <a:lumOff val="35000"/>
                </a:schemeClr>
              </a:solidFill>
              <a:latin typeface="Arial Narrow" pitchFamily="34" charset="0"/>
            </a:endParaRPr>
          </a:p>
        </p:txBody>
      </p:sp>
      <p:graphicFrame>
        <p:nvGraphicFramePr>
          <p:cNvPr id="4" name="Content Placeholder 3"/>
          <p:cNvGraphicFramePr>
            <a:graphicFrameLocks noGrp="1"/>
          </p:cNvGraphicFramePr>
          <p:nvPr>
            <p:ph idx="1"/>
          </p:nvPr>
        </p:nvGraphicFramePr>
        <p:xfrm>
          <a:off x="500034" y="121442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14876" y="6407371"/>
            <a:ext cx="4071966" cy="307777"/>
          </a:xfrm>
          <a:prstGeom prst="rect">
            <a:avLst/>
          </a:prstGeom>
          <a:noFill/>
          <a:ln>
            <a:noFill/>
          </a:ln>
        </p:spPr>
        <p:txBody>
          <a:bodyPr wrap="square" rtlCol="0">
            <a:spAutoFit/>
          </a:bodyPr>
          <a:lstStyle/>
          <a:p>
            <a:pPr algn="r"/>
            <a:r>
              <a:rPr lang="en-US" sz="1400" i="1" dirty="0" smtClean="0">
                <a:solidFill>
                  <a:schemeClr val="bg1">
                    <a:lumMod val="50000"/>
                  </a:schemeClr>
                </a:solidFill>
              </a:rPr>
              <a:t>Adapted from UNEPFI Property Working Group (2007)</a:t>
            </a:r>
            <a:endParaRPr lang="en-MY" sz="1400" i="1" dirty="0">
              <a:solidFill>
                <a:schemeClr val="bg1">
                  <a:lumMod val="50000"/>
                </a:schemeClr>
              </a:solidFill>
            </a:endParaRPr>
          </a:p>
        </p:txBody>
      </p:sp>
      <p:pic>
        <p:nvPicPr>
          <p:cNvPr id="6" name="Picture 5" descr="sustainable3.jpg"/>
          <p:cNvPicPr>
            <a:picLocks noChangeAspect="1"/>
          </p:cNvPicPr>
          <p:nvPr/>
        </p:nvPicPr>
        <p:blipFill>
          <a:blip r:embed="rId8" cstate="print"/>
          <a:stretch>
            <a:fillRect/>
          </a:stretch>
        </p:blipFill>
        <p:spPr>
          <a:xfrm>
            <a:off x="0" y="5855017"/>
            <a:ext cx="4714876" cy="10029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Sustainable &amp; responsible property investment</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p:txBody>
          <a:bodyPr>
            <a:normAutofit/>
          </a:bodyPr>
          <a:lstStyle/>
          <a:p>
            <a:pPr>
              <a:spcAft>
                <a:spcPts val="1800"/>
              </a:spcAft>
            </a:pPr>
            <a:r>
              <a:rPr lang="en-US" sz="2400" dirty="0" smtClean="0"/>
              <a:t>SRPI has made significant progress in the property industry. </a:t>
            </a:r>
          </a:p>
          <a:p>
            <a:pPr>
              <a:spcAft>
                <a:spcPts val="1800"/>
              </a:spcAft>
            </a:pPr>
            <a:r>
              <a:rPr lang="en-US" sz="2400" dirty="0" smtClean="0"/>
              <a:t>ESG are now included in property ownership, management &amp; development.</a:t>
            </a:r>
          </a:p>
          <a:p>
            <a:pPr>
              <a:spcAft>
                <a:spcPts val="1800"/>
              </a:spcAft>
            </a:pPr>
            <a:r>
              <a:rPr lang="en-US" sz="2400" dirty="0" smtClean="0"/>
              <a:t>Real estate companies and trust have been listed in indices. </a:t>
            </a:r>
            <a:r>
              <a:rPr lang="en-US" sz="2400" i="1" dirty="0" err="1" smtClean="0"/>
              <a:t>Eg</a:t>
            </a:r>
            <a:r>
              <a:rPr lang="en-US" sz="2400" i="1" dirty="0" smtClean="0"/>
              <a:t>: Dow Jones sustainability world index</a:t>
            </a:r>
          </a:p>
          <a:p>
            <a:pPr>
              <a:spcAft>
                <a:spcPts val="1800"/>
              </a:spcAft>
            </a:pPr>
            <a:r>
              <a:rPr lang="en-US" sz="2400" dirty="0" smtClean="0"/>
              <a:t>Dedicated sustainability property funds have been launched in the US, UK, Australia &amp; Germany. </a:t>
            </a:r>
            <a:endParaRPr lang="en-MY"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normAutofit/>
          </a:bodyPr>
          <a:lstStyle/>
          <a:p>
            <a:pPr>
              <a:spcAft>
                <a:spcPts val="1800"/>
              </a:spcAft>
            </a:pPr>
            <a:r>
              <a:rPr lang="en-GB" sz="2400" dirty="0" smtClean="0"/>
              <a:t>Literature surrounding environmental and sustainability initiatives in property investment is concentrated in more mature economies.</a:t>
            </a:r>
          </a:p>
          <a:p>
            <a:pPr>
              <a:spcAft>
                <a:spcPts val="1800"/>
              </a:spcAft>
            </a:pPr>
            <a:r>
              <a:rPr lang="en-GB" sz="2400" dirty="0" smtClean="0"/>
              <a:t>Property agenda has been dominated by ‘</a:t>
            </a:r>
            <a:r>
              <a:rPr lang="en-GB" sz="2400" b="1" dirty="0" smtClean="0">
                <a:solidFill>
                  <a:srgbClr val="00B050"/>
                </a:solidFill>
              </a:rPr>
              <a:t>green</a:t>
            </a:r>
            <a:r>
              <a:rPr lang="en-GB" sz="2400" dirty="0" smtClean="0"/>
              <a:t>’ concerns rather than social aspects.</a:t>
            </a:r>
          </a:p>
          <a:p>
            <a:pPr>
              <a:spcAft>
                <a:spcPts val="1800"/>
              </a:spcAft>
              <a:buNone/>
            </a:pPr>
            <a:r>
              <a:rPr lang="en-GB" sz="2400" dirty="0" smtClean="0"/>
              <a:t>	- </a:t>
            </a:r>
            <a:r>
              <a:rPr lang="en-GB" sz="2400" dirty="0" err="1" smtClean="0"/>
              <a:t>Pivo</a:t>
            </a:r>
            <a:r>
              <a:rPr lang="en-GB" sz="2400" dirty="0" smtClean="0"/>
              <a:t> (2008)  top criteria for investors are </a:t>
            </a:r>
            <a:r>
              <a:rPr lang="en-GB" sz="2400" b="1" dirty="0" smtClean="0">
                <a:solidFill>
                  <a:srgbClr val="00B050"/>
                </a:solidFill>
              </a:rPr>
              <a:t>energy efficiency</a:t>
            </a:r>
            <a:r>
              <a:rPr lang="en-GB" sz="2400" dirty="0" smtClean="0">
                <a:solidFill>
                  <a:srgbClr val="00B050"/>
                </a:solidFill>
              </a:rPr>
              <a:t>, </a:t>
            </a:r>
            <a:r>
              <a:rPr lang="en-GB" sz="2400" b="1" dirty="0" smtClean="0">
                <a:solidFill>
                  <a:srgbClr val="00B050"/>
                </a:solidFill>
              </a:rPr>
              <a:t>public transport</a:t>
            </a:r>
            <a:r>
              <a:rPr lang="en-GB" sz="2400" dirty="0" smtClean="0">
                <a:solidFill>
                  <a:srgbClr val="00B050"/>
                </a:solidFill>
              </a:rPr>
              <a:t>, </a:t>
            </a:r>
            <a:r>
              <a:rPr lang="en-GB" sz="2400" b="1" dirty="0" smtClean="0">
                <a:solidFill>
                  <a:srgbClr val="00B050"/>
                </a:solidFill>
              </a:rPr>
              <a:t>daylight and natural ventilation.</a:t>
            </a:r>
            <a:endParaRPr lang="en-GB" sz="2400" dirty="0" smtClean="0">
              <a:solidFill>
                <a:srgbClr val="00B050"/>
              </a:solidFill>
            </a:endParaRPr>
          </a:p>
          <a:p>
            <a:pPr>
              <a:spcAft>
                <a:spcPts val="1800"/>
              </a:spcAft>
            </a:pPr>
            <a:r>
              <a:rPr lang="en-GB" sz="2400" dirty="0" smtClean="0"/>
              <a:t>..... What about developing countries? What are the agenda in Malaysia? </a:t>
            </a:r>
          </a:p>
          <a:p>
            <a:endParaRPr lang="en-MY"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lumMod val="75000"/>
                    <a:lumOff val="25000"/>
                  </a:schemeClr>
                </a:solidFill>
                <a:latin typeface="Arial Narrow" pitchFamily="34" charset="0"/>
              </a:rPr>
              <a:t>Previous research?</a:t>
            </a:r>
            <a:endParaRPr lang="en-MY" sz="3200" b="1" dirty="0">
              <a:solidFill>
                <a:schemeClr val="tx1">
                  <a:lumMod val="75000"/>
                  <a:lumOff val="25000"/>
                </a:schemeClr>
              </a:solidFill>
              <a:latin typeface="Arial Narrow" pitchFamily="34" charset="0"/>
            </a:endParaRPr>
          </a:p>
        </p:txBody>
      </p:sp>
      <p:sp>
        <p:nvSpPr>
          <p:cNvPr id="3" name="Content Placeholder 2"/>
          <p:cNvSpPr>
            <a:spLocks noGrp="1"/>
          </p:cNvSpPr>
          <p:nvPr>
            <p:ph idx="1"/>
          </p:nvPr>
        </p:nvSpPr>
        <p:spPr>
          <a:xfrm>
            <a:off x="457200" y="1500174"/>
            <a:ext cx="8229600" cy="4625989"/>
          </a:xfrm>
        </p:spPr>
        <p:txBody>
          <a:bodyPr>
            <a:noAutofit/>
          </a:bodyPr>
          <a:lstStyle/>
          <a:p>
            <a:pPr>
              <a:spcAft>
                <a:spcPts val="1800"/>
              </a:spcAft>
            </a:pPr>
            <a:r>
              <a:rPr lang="en-MY" sz="2400" dirty="0" smtClean="0"/>
              <a:t>Newell and </a:t>
            </a:r>
            <a:r>
              <a:rPr lang="en-MY" sz="2400" dirty="0" err="1" smtClean="0"/>
              <a:t>Manaf</a:t>
            </a:r>
            <a:r>
              <a:rPr lang="en-MY" sz="2400" dirty="0" smtClean="0"/>
              <a:t> (2008)</a:t>
            </a:r>
            <a:r>
              <a:rPr lang="en-GB" sz="2400" dirty="0" smtClean="0"/>
              <a:t> - significance of sustainability practices by the Malaysian property companies.</a:t>
            </a:r>
          </a:p>
          <a:p>
            <a:pPr>
              <a:spcAft>
                <a:spcPts val="1800"/>
              </a:spcAft>
            </a:pPr>
            <a:r>
              <a:rPr lang="en-GB" sz="2400" dirty="0" smtClean="0"/>
              <a:t>No other attempt has been made to investigate the responsible and sustainability practices and initiatives in property investment organisations in Malaysia. </a:t>
            </a:r>
          </a:p>
          <a:p>
            <a:pPr>
              <a:spcAft>
                <a:spcPts val="1800"/>
              </a:spcAft>
            </a:pPr>
            <a:r>
              <a:rPr lang="en-GB" sz="2400" dirty="0" smtClean="0"/>
              <a:t>This paper seeks to contribute to the existing literature by </a:t>
            </a:r>
            <a:r>
              <a:rPr lang="en-GB" sz="2400" b="1" i="1" dirty="0" smtClean="0"/>
              <a:t>reviewing the disclosure of those activities in property investment organisation using publicly available company literature.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2732</Words>
  <Application>Microsoft Office PowerPoint</Application>
  <PresentationFormat>Presentazione su schermo (4:3)</PresentationFormat>
  <Paragraphs>626</Paragraphs>
  <Slides>29</Slides>
  <Notes>23</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Office Theme</vt:lpstr>
      <vt:lpstr>Disclosing environmental and sustainability practices and initiatives in the annual reporting process of property investment organisations: Evidence from Malaysia </vt:lpstr>
      <vt:lpstr>The Agenda</vt:lpstr>
      <vt:lpstr>Introduction</vt:lpstr>
      <vt:lpstr>SRPI Definition</vt:lpstr>
      <vt:lpstr>SRPI Criteria (1)</vt:lpstr>
      <vt:lpstr>SRPI Criteria (2)</vt:lpstr>
      <vt:lpstr>Sustainable &amp; responsible property investment</vt:lpstr>
      <vt:lpstr>Diapositiva 8</vt:lpstr>
      <vt:lpstr>Previous research?</vt:lpstr>
      <vt:lpstr>The Objective</vt:lpstr>
      <vt:lpstr>Diapositiva 11</vt:lpstr>
      <vt:lpstr>The Malaysian Scenario</vt:lpstr>
      <vt:lpstr>The Malaysian Scenario</vt:lpstr>
      <vt:lpstr>Social Responsibility &amp; Sustainability Reporting</vt:lpstr>
      <vt:lpstr>Diapositiva 15</vt:lpstr>
      <vt:lpstr>Methodology</vt:lpstr>
      <vt:lpstr>Methodology</vt:lpstr>
      <vt:lpstr>Malaysia Real Estate Investment Trusts </vt:lpstr>
      <vt:lpstr>Property Investment Companies</vt:lpstr>
      <vt:lpstr>Key Institutional Investors1</vt:lpstr>
      <vt:lpstr>Diapositiva 21</vt:lpstr>
      <vt:lpstr>(1) Amount of CSR or sustainability and environmental disclosure  </vt:lpstr>
      <vt:lpstr>(2) Disclosure of sustainable and responsible investment practices </vt:lpstr>
      <vt:lpstr>MALAYSIAN REITS</vt:lpstr>
      <vt:lpstr>LISTED PROPERTY INVESTMENT COMPANIES</vt:lpstr>
      <vt:lpstr>Voluntary Certification</vt:lpstr>
      <vt:lpstr>Corporate philanthropy</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Ainoriza</dc:creator>
  <cp:lastModifiedBy>User Default</cp:lastModifiedBy>
  <cp:revision>157</cp:revision>
  <dcterms:created xsi:type="dcterms:W3CDTF">2010-04-25T17:56:10Z</dcterms:created>
  <dcterms:modified xsi:type="dcterms:W3CDTF">2010-06-25T06:15:14Z</dcterms:modified>
</cp:coreProperties>
</file>