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6"/>
  </p:notesMasterIdLst>
  <p:sldIdLst>
    <p:sldId id="258" r:id="rId2"/>
    <p:sldId id="290" r:id="rId3"/>
    <p:sldId id="291" r:id="rId4"/>
    <p:sldId id="292" r:id="rId5"/>
    <p:sldId id="293" r:id="rId6"/>
    <p:sldId id="294" r:id="rId7"/>
    <p:sldId id="298" r:id="rId8"/>
    <p:sldId id="299" r:id="rId9"/>
    <p:sldId id="300" r:id="rId10"/>
    <p:sldId id="303" r:id="rId11"/>
    <p:sldId id="304" r:id="rId12"/>
    <p:sldId id="305" r:id="rId13"/>
    <p:sldId id="301" r:id="rId14"/>
    <p:sldId id="306" r:id="rId15"/>
    <p:sldId id="307" r:id="rId16"/>
    <p:sldId id="308" r:id="rId17"/>
    <p:sldId id="309" r:id="rId18"/>
    <p:sldId id="313" r:id="rId19"/>
    <p:sldId id="314" r:id="rId20"/>
    <p:sldId id="315" r:id="rId21"/>
    <p:sldId id="316" r:id="rId22"/>
    <p:sldId id="310" r:id="rId23"/>
    <p:sldId id="311" r:id="rId24"/>
    <p:sldId id="312" r:id="rId25"/>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479" autoAdjust="0"/>
  </p:normalViewPr>
  <p:slideViewPr>
    <p:cSldViewPr snapToObjects="1">
      <p:cViewPr varScale="1">
        <p:scale>
          <a:sx n="52" d="100"/>
          <a:sy n="52" d="100"/>
        </p:scale>
        <p:origin x="-10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983ED-42AF-40FA-9A0F-7FE45DC2D079}" type="datetimeFigureOut">
              <a:rPr lang="en-US" smtClean="0"/>
              <a:pPr/>
              <a:t>6/24/2010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624431-3A04-48F3-AEA4-3102BF02082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unisdr.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624431-3A04-48F3-AEA4-3102BF020826}"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UNIDR – working to raise awareness of</a:t>
            </a:r>
            <a:r>
              <a:rPr lang="en-US" baseline="0" dirty="0" smtClean="0"/>
              <a:t> climate driven natural disasters particularly in developing countries</a:t>
            </a:r>
          </a:p>
          <a:p>
            <a:r>
              <a:rPr lang="en-US" baseline="0" smtClean="0"/>
              <a:t>Hyogo - </a:t>
            </a:r>
            <a:endParaRPr lang="en-GB" dirty="0"/>
          </a:p>
        </p:txBody>
      </p:sp>
      <p:sp>
        <p:nvSpPr>
          <p:cNvPr id="4" name="Slide Number Placeholder 3"/>
          <p:cNvSpPr>
            <a:spLocks noGrp="1"/>
          </p:cNvSpPr>
          <p:nvPr>
            <p:ph type="sldNum" sz="quarter" idx="10"/>
          </p:nvPr>
        </p:nvSpPr>
        <p:spPr/>
        <p:txBody>
          <a:bodyPr/>
          <a:lstStyle/>
          <a:p>
            <a:fld id="{CB93161F-5260-4410-9E8B-286356782422}"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UNIDR – working to raise awareness of</a:t>
            </a:r>
            <a:r>
              <a:rPr lang="en-US" baseline="0" dirty="0" smtClean="0"/>
              <a:t> climate driven natural disasters particularly in developing countries</a:t>
            </a:r>
          </a:p>
          <a:p>
            <a:r>
              <a:rPr lang="en-US" baseline="0" smtClean="0"/>
              <a:t>Hyogo - </a:t>
            </a:r>
            <a:endParaRPr lang="en-GB" dirty="0"/>
          </a:p>
        </p:txBody>
      </p:sp>
      <p:sp>
        <p:nvSpPr>
          <p:cNvPr id="4" name="Slide Number Placeholder 3"/>
          <p:cNvSpPr>
            <a:spLocks noGrp="1"/>
          </p:cNvSpPr>
          <p:nvPr>
            <p:ph type="sldNum" sz="quarter" idx="10"/>
          </p:nvPr>
        </p:nvSpPr>
        <p:spPr/>
        <p:txBody>
          <a:bodyPr/>
          <a:lstStyle/>
          <a:p>
            <a:fld id="{CB93161F-5260-4410-9E8B-286356782422}"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i="1" dirty="0" smtClean="0">
                <a:hlinkClick r:id="rId3"/>
              </a:rPr>
              <a:t>United Nations</a:t>
            </a:r>
            <a:r>
              <a:rPr lang="en-US" b="1" dirty="0" smtClean="0">
                <a:hlinkClick r:id="rId3"/>
              </a:rPr>
              <a:t>. International Strategy for Disaster Reduction</a:t>
            </a:r>
            <a:endParaRPr lang="en-US" b="1" dirty="0" smtClean="0"/>
          </a:p>
          <a:p>
            <a:r>
              <a:rPr lang="en-US" dirty="0" smtClean="0"/>
              <a:t>- </a:t>
            </a:r>
            <a:r>
              <a:rPr lang="en-GB" sz="1200" kern="1200" dirty="0" smtClean="0">
                <a:solidFill>
                  <a:schemeClr val="tx1"/>
                </a:solidFill>
                <a:latin typeface="Arial" charset="0"/>
                <a:ea typeface="+mn-ea"/>
                <a:cs typeface="+mn-cs"/>
              </a:rPr>
              <a:t>(UNISDR 2005).  In 2008, UNISDR reiterated the need for preparation of mitigation and preparedness strategies for future disaster events and the need to systematically integrate disaster risk reduction and adaptation into national development strategies (UNISDR 2008). </a:t>
            </a:r>
            <a:endParaRPr lang="en-GB" dirty="0"/>
          </a:p>
        </p:txBody>
      </p:sp>
      <p:sp>
        <p:nvSpPr>
          <p:cNvPr id="4" name="Slide Number Placeholder 3"/>
          <p:cNvSpPr>
            <a:spLocks noGrp="1"/>
          </p:cNvSpPr>
          <p:nvPr>
            <p:ph type="sldNum" sz="quarter" idx="10"/>
          </p:nvPr>
        </p:nvSpPr>
        <p:spPr/>
        <p:txBody>
          <a:bodyPr/>
          <a:lstStyle/>
          <a:p>
            <a:fld id="{CB93161F-5260-4410-9E8B-286356782422}"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UK</a:t>
            </a:r>
            <a:r>
              <a:rPr lang="en-GB" baseline="0" dirty="0" smtClean="0"/>
              <a:t> has some mitigation but if the Greenwich barrier fails what could be the consequences? </a:t>
            </a:r>
          </a:p>
          <a:p>
            <a:r>
              <a:rPr lang="en-GB" baseline="0" dirty="0" smtClean="0"/>
              <a:t>2 of 5 major emergency hospitals gone, City devastated and probably the end of </a:t>
            </a:r>
            <a:r>
              <a:rPr lang="en-GB" baseline="0" dirty="0" err="1" smtClean="0"/>
              <a:t>UK.Inc</a:t>
            </a:r>
            <a:r>
              <a:rPr lang="en-GB" baseline="0" dirty="0" smtClean="0"/>
              <a:t> as an economic centre.</a:t>
            </a:r>
            <a:endParaRPr lang="en-GB" dirty="0"/>
          </a:p>
        </p:txBody>
      </p:sp>
      <p:sp>
        <p:nvSpPr>
          <p:cNvPr id="4" name="Slide Number Placeholder 3"/>
          <p:cNvSpPr>
            <a:spLocks noGrp="1"/>
          </p:cNvSpPr>
          <p:nvPr>
            <p:ph type="sldNum" sz="quarter" idx="10"/>
          </p:nvPr>
        </p:nvSpPr>
        <p:spPr/>
        <p:txBody>
          <a:bodyPr/>
          <a:lstStyle/>
          <a:p>
            <a:fld id="{F735E9F9-13BC-4220-B42E-C2AA814DE2FB}" type="slidenum">
              <a:rPr lang="en-AU" smtClean="0"/>
              <a:pPr/>
              <a:t>13</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Putting aside to some degree the wider implications of Energy Security, and continuity of supply, </a:t>
            </a:r>
          </a:p>
          <a:p>
            <a:r>
              <a:rPr lang="en-GB" dirty="0" smtClean="0"/>
              <a:t>High Reliability – power plants defence airlines some public services. </a:t>
            </a:r>
          </a:p>
          <a:p>
            <a:endParaRPr lang="en-GB" dirty="0" smtClean="0"/>
          </a:p>
          <a:p>
            <a:r>
              <a:rPr lang="en-GB" dirty="0" smtClean="0"/>
              <a:t>Public service buildings one would think would be up there in terms of disaster resilience planning</a:t>
            </a:r>
          </a:p>
          <a:p>
            <a:r>
              <a:rPr lang="en-GB" dirty="0" smtClean="0"/>
              <a:t>BC</a:t>
            </a:r>
            <a:r>
              <a:rPr lang="en-GB" baseline="0" dirty="0" smtClean="0"/>
              <a:t> Plans driven by IT  - </a:t>
            </a:r>
            <a:r>
              <a:rPr lang="en-GB" baseline="0" dirty="0" err="1" smtClean="0"/>
              <a:t>Competative</a:t>
            </a:r>
            <a:r>
              <a:rPr lang="en-GB" baseline="0" dirty="0" smtClean="0"/>
              <a:t> advantage.  Must be supported and well communicated.</a:t>
            </a:r>
            <a:endParaRPr lang="en-GB" dirty="0"/>
          </a:p>
        </p:txBody>
      </p:sp>
      <p:sp>
        <p:nvSpPr>
          <p:cNvPr id="4" name="Slide Number Placeholder 3"/>
          <p:cNvSpPr>
            <a:spLocks noGrp="1"/>
          </p:cNvSpPr>
          <p:nvPr>
            <p:ph type="sldNum" sz="quarter" idx="10"/>
          </p:nvPr>
        </p:nvSpPr>
        <p:spPr/>
        <p:txBody>
          <a:bodyPr/>
          <a:lstStyle/>
          <a:p>
            <a:fld id="{F735E9F9-13BC-4220-B42E-C2AA814DE2FB}" type="slidenum">
              <a:rPr lang="en-AU" smtClean="0"/>
              <a:pPr/>
              <a:t>14</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Turnball</a:t>
            </a:r>
            <a:r>
              <a:rPr lang="en-GB" baseline="0" dirty="0" smtClean="0"/>
              <a:t> Report </a:t>
            </a:r>
            <a:r>
              <a:rPr lang="en-GB" baseline="0" dirty="0" err="1" smtClean="0"/>
              <a:t>Uk</a:t>
            </a:r>
            <a:r>
              <a:rPr lang="en-GB" baseline="0" dirty="0" smtClean="0"/>
              <a:t> recommends strongly that public companies include environmental risk assessments within business planning process</a:t>
            </a:r>
          </a:p>
          <a:p>
            <a:endParaRPr lang="en-GB" baseline="0" dirty="0" smtClean="0"/>
          </a:p>
          <a:p>
            <a:r>
              <a:rPr lang="en-GB" baseline="0" dirty="0" smtClean="0"/>
              <a:t>IT well established </a:t>
            </a:r>
            <a:r>
              <a:rPr lang="en-GB" baseline="0" dirty="0" err="1" smtClean="0"/>
              <a:t>Herbane</a:t>
            </a:r>
            <a:r>
              <a:rPr lang="en-GB" baseline="0" dirty="0" smtClean="0"/>
              <a:t> 95 found 41% included buildings so 59% don’t?</a:t>
            </a:r>
          </a:p>
          <a:p>
            <a:r>
              <a:rPr lang="en-GB" baseline="0" dirty="0" smtClean="0"/>
              <a:t>Pitt &amp; </a:t>
            </a:r>
            <a:r>
              <a:rPr lang="en-GB" baseline="0" dirty="0" err="1" smtClean="0"/>
              <a:t>Goyle</a:t>
            </a:r>
            <a:r>
              <a:rPr lang="en-GB" baseline="0" dirty="0" smtClean="0"/>
              <a:t> </a:t>
            </a:r>
            <a:r>
              <a:rPr lang="en-GB" baseline="0" dirty="0" err="1" smtClean="0"/>
              <a:t>Uk</a:t>
            </a:r>
            <a:r>
              <a:rPr lang="en-GB" baseline="0" dirty="0" smtClean="0"/>
              <a:t> 60% have plans of these 95% include property.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735E9F9-13BC-4220-B42E-C2AA814DE2FB}" type="slidenum">
              <a:rPr lang="en-AU" smtClean="0"/>
              <a:pPr/>
              <a:t>15</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Literature shows that after major disasters many business do not trade again.</a:t>
            </a:r>
          </a:p>
          <a:p>
            <a:r>
              <a:rPr lang="en-GB" dirty="0" smtClean="0"/>
              <a:t>Not an option for public sector.  </a:t>
            </a:r>
          </a:p>
          <a:p>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Edwards </a:t>
            </a:r>
            <a:r>
              <a:rPr lang="en-GB" dirty="0" err="1" smtClean="0"/>
              <a:t>Hawai</a:t>
            </a:r>
            <a:r>
              <a:rPr lang="en-GB" dirty="0" smtClean="0"/>
              <a:t> medical 26% planned to work post disaster.   Katrina 247 of 1700 police dept employees absent</a:t>
            </a:r>
            <a:r>
              <a:rPr lang="en-GB" baseline="0" dirty="0" smtClean="0"/>
              <a:t> 1 week after. </a:t>
            </a:r>
          </a:p>
          <a:p>
            <a:r>
              <a:rPr lang="en-GB" dirty="0" smtClean="0"/>
              <a:t>Employee contacts alternative sites family facilities. </a:t>
            </a:r>
            <a:endParaRPr lang="en-GB" dirty="0"/>
          </a:p>
        </p:txBody>
      </p:sp>
      <p:sp>
        <p:nvSpPr>
          <p:cNvPr id="4" name="Slide Number Placeholder 3"/>
          <p:cNvSpPr>
            <a:spLocks noGrp="1"/>
          </p:cNvSpPr>
          <p:nvPr>
            <p:ph type="sldNum" sz="quarter" idx="10"/>
          </p:nvPr>
        </p:nvSpPr>
        <p:spPr/>
        <p:txBody>
          <a:bodyPr/>
          <a:lstStyle/>
          <a:p>
            <a:fld id="{F735E9F9-13BC-4220-B42E-C2AA814DE2FB}" type="slidenum">
              <a:rPr lang="en-AU" smtClean="0"/>
              <a:pPr/>
              <a:t>16</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Survey of leading professionals within UK public service.</a:t>
            </a:r>
          </a:p>
          <a:p>
            <a:r>
              <a:rPr lang="en-GB" dirty="0" smtClean="0"/>
              <a:t>Survey C 13% </a:t>
            </a:r>
            <a:r>
              <a:rPr lang="en-GB" dirty="0" err="1" smtClean="0"/>
              <a:t>Rg</a:t>
            </a:r>
            <a:r>
              <a:rPr lang="en-GB" dirty="0" smtClean="0"/>
              <a:t> 5%  Local 65%</a:t>
            </a:r>
          </a:p>
          <a:p>
            <a:endParaRPr lang="en-GB" dirty="0" smtClean="0"/>
          </a:p>
          <a:p>
            <a:r>
              <a:rPr lang="en-GB" dirty="0" smtClean="0"/>
              <a:t>Senior</a:t>
            </a:r>
            <a:r>
              <a:rPr lang="en-GB" baseline="0" dirty="0" smtClean="0"/>
              <a:t> positions 37% </a:t>
            </a:r>
            <a:endParaRPr lang="en-GB" dirty="0"/>
          </a:p>
        </p:txBody>
      </p:sp>
      <p:sp>
        <p:nvSpPr>
          <p:cNvPr id="4" name="Slide Number Placeholder 3"/>
          <p:cNvSpPr>
            <a:spLocks noGrp="1"/>
          </p:cNvSpPr>
          <p:nvPr>
            <p:ph type="sldNum" sz="quarter" idx="10"/>
          </p:nvPr>
        </p:nvSpPr>
        <p:spPr/>
        <p:txBody>
          <a:bodyPr/>
          <a:lstStyle/>
          <a:p>
            <a:fld id="{F735E9F9-13BC-4220-B42E-C2AA814DE2FB}" type="slidenum">
              <a:rPr lang="en-AU" smtClean="0"/>
              <a:pPr/>
              <a:t>17</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735E9F9-13BC-4220-B42E-C2AA814DE2FB}" type="slidenum">
              <a:rPr lang="en-AU" smtClean="0"/>
              <a:pPr/>
              <a:t>18</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735E9F9-13BC-4220-B42E-C2AA814DE2FB}" type="slidenum">
              <a:rPr lang="en-AU" smtClean="0"/>
              <a:pPr/>
              <a:t>19</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Acknowledge A/Prof</a:t>
            </a:r>
            <a:r>
              <a:rPr lang="en-US" baseline="0" dirty="0" smtClean="0"/>
              <a:t> Hamish McGowan as source of some slides. </a:t>
            </a:r>
          </a:p>
          <a:p>
            <a:r>
              <a:rPr lang="en-US" baseline="0" dirty="0" smtClean="0"/>
              <a:t>Prof Susan Roaf Herriot Watt for some slides</a:t>
            </a:r>
          </a:p>
          <a:p>
            <a:r>
              <a:rPr lang="en-US" baseline="0" dirty="0" smtClean="0"/>
              <a:t>Linking Climate change to Disaster Management and property. </a:t>
            </a:r>
          </a:p>
          <a:p>
            <a:r>
              <a:rPr lang="en-US" baseline="0" dirty="0" err="1" smtClean="0"/>
              <a:t>Forstly</a:t>
            </a:r>
            <a:r>
              <a:rPr lang="en-US" baseline="0" dirty="0" smtClean="0"/>
              <a:t> set the </a:t>
            </a:r>
            <a:r>
              <a:rPr lang="en-US" baseline="0" dirty="0" err="1" smtClean="0"/>
              <a:t>scean</a:t>
            </a:r>
            <a:r>
              <a:rPr lang="en-US" baseline="0" dirty="0" smtClean="0"/>
              <a:t> with a </a:t>
            </a:r>
            <a:r>
              <a:rPr lang="en-US" baseline="0" dirty="0" err="1" smtClean="0"/>
              <a:t>drief</a:t>
            </a:r>
            <a:r>
              <a:rPr lang="en-US" baseline="0" dirty="0" smtClean="0"/>
              <a:t> </a:t>
            </a:r>
            <a:r>
              <a:rPr lang="en-US" baseline="0" dirty="0" err="1" smtClean="0"/>
              <a:t>discusssion</a:t>
            </a:r>
            <a:r>
              <a:rPr lang="en-US" baseline="0" dirty="0" smtClean="0"/>
              <a:t> on the drivers – climate change and what might a prudent asset manager expect.</a:t>
            </a:r>
          </a:p>
          <a:p>
            <a:r>
              <a:rPr lang="en-US" baseline="0" dirty="0" smtClean="0"/>
              <a:t>Then look at my research to see what prudent asset managers are actually doing.</a:t>
            </a:r>
            <a:endParaRPr lang="en-GB" dirty="0"/>
          </a:p>
        </p:txBody>
      </p:sp>
      <p:sp>
        <p:nvSpPr>
          <p:cNvPr id="4" name="Slide Number Placeholder 3"/>
          <p:cNvSpPr>
            <a:spLocks noGrp="1"/>
          </p:cNvSpPr>
          <p:nvPr>
            <p:ph type="sldNum" sz="quarter" idx="10"/>
          </p:nvPr>
        </p:nvSpPr>
        <p:spPr/>
        <p:txBody>
          <a:bodyPr/>
          <a:lstStyle/>
          <a:p>
            <a:fld id="{CB93161F-5260-4410-9E8B-286356782422}"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735E9F9-13BC-4220-B42E-C2AA814DE2FB}" type="slidenum">
              <a:rPr lang="en-AU" smtClean="0"/>
              <a:pPr/>
              <a:t>20</a:t>
            </a:fld>
            <a:endParaRPr lang="en-A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735E9F9-13BC-4220-B42E-C2AA814DE2FB}" type="slidenum">
              <a:rPr lang="en-AU" smtClean="0"/>
              <a:pPr/>
              <a:t>21</a:t>
            </a:fld>
            <a:endParaRPr lang="en-A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35E9F9-13BC-4220-B42E-C2AA814DE2FB}" type="slidenum">
              <a:rPr lang="en-AU" smtClean="0"/>
              <a:pPr/>
              <a:t>22</a:t>
            </a:fld>
            <a:endParaRPr lang="en-A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Despite recent events in UK and Europe only 37% thought Climate change is likely to increase disaster incidence. </a:t>
            </a:r>
            <a:endParaRPr lang="en-GB" dirty="0"/>
          </a:p>
        </p:txBody>
      </p:sp>
      <p:sp>
        <p:nvSpPr>
          <p:cNvPr id="4" name="Slide Number Placeholder 3"/>
          <p:cNvSpPr>
            <a:spLocks noGrp="1"/>
          </p:cNvSpPr>
          <p:nvPr>
            <p:ph type="sldNum" sz="quarter" idx="10"/>
          </p:nvPr>
        </p:nvSpPr>
        <p:spPr/>
        <p:txBody>
          <a:bodyPr/>
          <a:lstStyle/>
          <a:p>
            <a:fld id="{F735E9F9-13BC-4220-B42E-C2AA814DE2FB}" type="slidenum">
              <a:rPr lang="en-AU" smtClean="0"/>
              <a:pPr/>
              <a:t>23</a:t>
            </a:fld>
            <a:endParaRPr lang="en-A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2F285A-0097-4121-9BDE-975ADC010E8A}" type="slidenum">
              <a:rPr lang="en-AU"/>
              <a:pPr/>
              <a:t>24</a:t>
            </a:fld>
            <a:endParaRPr lang="en-AU"/>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E2F1CA4-567C-45E9-95F6-3751BD9C5906}" type="slidenum">
              <a:rPr lang="en-AU"/>
              <a:pPr/>
              <a:t>3</a:t>
            </a:fld>
            <a:endParaRPr lang="en-AU"/>
          </a:p>
        </p:txBody>
      </p:sp>
      <p:sp>
        <p:nvSpPr>
          <p:cNvPr id="8194" name="Slide Image Placeholder 1"/>
          <p:cNvSpPr>
            <a:spLocks noGrp="1" noRot="1" noChangeAspect="1" noTextEdit="1"/>
          </p:cNvSpPr>
          <p:nvPr>
            <p:ph type="sldImg"/>
          </p:nvPr>
        </p:nvSpPr>
        <p:spPr>
          <a:xfrm>
            <a:off x="1144588" y="685800"/>
            <a:ext cx="4572000" cy="3429000"/>
          </a:xfrm>
          <a:ln/>
        </p:spPr>
      </p:sp>
      <p:sp>
        <p:nvSpPr>
          <p:cNvPr id="8195" name="Notes Placeholder 2"/>
          <p:cNvSpPr>
            <a:spLocks noGrp="1"/>
          </p:cNvSpPr>
          <p:nvPr>
            <p:ph type="body" idx="1"/>
          </p:nvPr>
        </p:nvSpPr>
        <p:spPr/>
        <p:txBody>
          <a:bodyPr lIns="91432" tIns="45716" rIns="91432" bIns="45716"/>
          <a:lstStyle/>
          <a:p>
            <a:r>
              <a:rPr lang="en-US" dirty="0" smtClean="0"/>
              <a:t>IPCC  </a:t>
            </a:r>
            <a:r>
              <a:rPr lang="en-US" sz="1200" i="1" dirty="0" smtClean="0"/>
              <a:t>Intergovernmental Panel on Climate Change</a:t>
            </a:r>
            <a:endParaRPr lang="en-US" dirty="0"/>
          </a:p>
        </p:txBody>
      </p:sp>
      <p:sp>
        <p:nvSpPr>
          <p:cNvPr id="8196"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1432" tIns="45716" rIns="91432" bIns="45716" anchor="b"/>
          <a:lstStyle/>
          <a:p>
            <a:pPr algn="r"/>
            <a:fld id="{4EBC76E7-4024-41BF-A7BC-F71AA18D32B4}" type="slidenum">
              <a:rPr lang="en-US" sz="1200"/>
              <a:pPr algn="r"/>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1 m sea level rise</a:t>
            </a:r>
            <a:endParaRPr lang="en-GB" dirty="0"/>
          </a:p>
        </p:txBody>
      </p:sp>
      <p:sp>
        <p:nvSpPr>
          <p:cNvPr id="4" name="Slide Number Placeholder 3"/>
          <p:cNvSpPr>
            <a:spLocks noGrp="1"/>
          </p:cNvSpPr>
          <p:nvPr>
            <p:ph type="sldNum" sz="quarter" idx="10"/>
          </p:nvPr>
        </p:nvSpPr>
        <p:spPr/>
        <p:txBody>
          <a:bodyPr/>
          <a:lstStyle/>
          <a:p>
            <a:fld id="{F735E9F9-13BC-4220-B42E-C2AA814DE2FB}" type="slidenum">
              <a:rPr lang="en-AU" smtClean="0"/>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Each year past decade 258 m suffered up from 74m in 1970s</a:t>
            </a:r>
          </a:p>
          <a:p>
            <a:endParaRPr lang="en-GB" dirty="0" smtClean="0"/>
          </a:p>
          <a:p>
            <a:r>
              <a:rPr lang="en-GB" dirty="0" smtClean="0"/>
              <a:t>2008 figures are most recent and</a:t>
            </a:r>
            <a:r>
              <a:rPr lang="en-GB" baseline="0" dirty="0" smtClean="0"/>
              <a:t> second highest in a decade – 2004 Tsunami year 241,366 died</a:t>
            </a:r>
          </a:p>
          <a:p>
            <a:endParaRPr lang="en-GB" baseline="0" dirty="0" smtClean="0"/>
          </a:p>
          <a:p>
            <a:r>
              <a:rPr lang="en-GB" baseline="0" dirty="0" smtClean="0"/>
              <a:t>2010 is already off to a very bad start with the Haiti earthquake. </a:t>
            </a:r>
            <a:endParaRPr lang="en-GB" dirty="0"/>
          </a:p>
        </p:txBody>
      </p:sp>
      <p:sp>
        <p:nvSpPr>
          <p:cNvPr id="4" name="Slide Number Placeholder 3"/>
          <p:cNvSpPr>
            <a:spLocks noGrp="1"/>
          </p:cNvSpPr>
          <p:nvPr>
            <p:ph type="sldNum" sz="quarter" idx="10"/>
          </p:nvPr>
        </p:nvSpPr>
        <p:spPr/>
        <p:txBody>
          <a:bodyPr/>
          <a:lstStyle/>
          <a:p>
            <a:fld id="{F735E9F9-13BC-4220-B42E-C2AA814DE2FB}" type="slidenum">
              <a:rPr lang="en-AU" smtClean="0"/>
              <a:pPr/>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charset="0"/>
                <a:ea typeface="+mn-ea"/>
                <a:cs typeface="+mn-cs"/>
              </a:rPr>
              <a:t>While loss of life is clearly the most significant impact of disasters the economic losses are also significant and often more acutely felt in developed countries. </a:t>
            </a:r>
          </a:p>
          <a:p>
            <a:r>
              <a:rPr lang="en-GB" sz="1200" kern="1200" dirty="0" smtClean="0">
                <a:solidFill>
                  <a:schemeClr val="tx1"/>
                </a:solidFill>
                <a:latin typeface="Arial" charset="0"/>
                <a:ea typeface="+mn-ea"/>
                <a:cs typeface="+mn-cs"/>
              </a:rPr>
              <a:t>Nine of the fifteen natural disasters with damage costs of US$ 1 billion or greater occurred in North America, a further two occurred in Europe. </a:t>
            </a:r>
            <a:endParaRPr lang="en-GB" dirty="0"/>
          </a:p>
        </p:txBody>
      </p:sp>
      <p:sp>
        <p:nvSpPr>
          <p:cNvPr id="4" name="Slide Number Placeholder 3"/>
          <p:cNvSpPr>
            <a:spLocks noGrp="1"/>
          </p:cNvSpPr>
          <p:nvPr>
            <p:ph type="sldNum" sz="quarter" idx="10"/>
          </p:nvPr>
        </p:nvSpPr>
        <p:spPr/>
        <p:txBody>
          <a:bodyPr/>
          <a:lstStyle/>
          <a:p>
            <a:fld id="{F735E9F9-13BC-4220-B42E-C2AA814DE2FB}" type="slidenum">
              <a:rPr lang="en-AU" smtClean="0"/>
              <a:pPr/>
              <a:t>6</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Graph showing victim and economic loss by subgroup of disasters.  Clear that Hydrological, </a:t>
            </a:r>
            <a:r>
              <a:rPr lang="en-GB" dirty="0" err="1" smtClean="0"/>
              <a:t>meterological</a:t>
            </a:r>
            <a:r>
              <a:rPr lang="en-GB" dirty="0" smtClean="0"/>
              <a:t> and Climate are very significant contributors to disasters and economic loss</a:t>
            </a:r>
            <a:endParaRPr lang="en-GB" dirty="0"/>
          </a:p>
        </p:txBody>
      </p:sp>
      <p:sp>
        <p:nvSpPr>
          <p:cNvPr id="4" name="Slide Number Placeholder 3"/>
          <p:cNvSpPr>
            <a:spLocks noGrp="1"/>
          </p:cNvSpPr>
          <p:nvPr>
            <p:ph type="sldNum" sz="quarter" idx="10"/>
          </p:nvPr>
        </p:nvSpPr>
        <p:spPr/>
        <p:txBody>
          <a:bodyPr/>
          <a:lstStyle/>
          <a:p>
            <a:fld id="{F735E9F9-13BC-4220-B42E-C2AA814DE2FB}" type="slidenum">
              <a:rPr lang="en-AU" smtClean="0"/>
              <a:pPr/>
              <a:t>7</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During  the past decade there have been 953, disasters in Europe resulting in 88,671 deaths and US$269 billion in economic loss. Per capita Europe leads the world in disaster related economic loss.  This is largely attributed to the region being more densely populated and the greater investment in infrastructure (</a:t>
            </a:r>
            <a:r>
              <a:rPr lang="en-GB" sz="1200" kern="1200" dirty="0" err="1" smtClean="0">
                <a:solidFill>
                  <a:schemeClr val="tx1"/>
                </a:solidFill>
                <a:latin typeface="+mn-lt"/>
                <a:ea typeface="+mn-ea"/>
                <a:cs typeface="+mn-cs"/>
              </a:rPr>
              <a:t>Guha</a:t>
            </a:r>
            <a:r>
              <a:rPr lang="en-GB" sz="1200" kern="1200" dirty="0" smtClean="0">
                <a:solidFill>
                  <a:schemeClr val="tx1"/>
                </a:solidFill>
                <a:latin typeface="+mn-lt"/>
                <a:ea typeface="+mn-ea"/>
                <a:cs typeface="+mn-cs"/>
              </a:rPr>
              <a:t>-Sapir 2009).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UK Flood in North in November reported by environment minister as 1/1000 year but actually 1/125year flood cut off town downed bridges and resulted </a:t>
            </a:r>
            <a:r>
              <a:rPr lang="en-GB" sz="1200" kern="1200" dirty="0" err="1" smtClean="0">
                <a:solidFill>
                  <a:schemeClr val="tx1"/>
                </a:solidFill>
                <a:latin typeface="+mn-lt"/>
                <a:ea typeface="+mn-ea"/>
                <a:cs typeface="+mn-cs"/>
              </a:rPr>
              <a:t>fortunatly</a:t>
            </a:r>
            <a:r>
              <a:rPr lang="en-GB" sz="1200" kern="1200" baseline="0" dirty="0" smtClean="0">
                <a:solidFill>
                  <a:schemeClr val="tx1"/>
                </a:solidFill>
                <a:latin typeface="+mn-lt"/>
                <a:ea typeface="+mn-ea"/>
                <a:cs typeface="+mn-cs"/>
              </a:rPr>
              <a:t> in only one death. </a:t>
            </a:r>
            <a:endParaRPr lang="en-GB" dirty="0"/>
          </a:p>
        </p:txBody>
      </p:sp>
      <p:sp>
        <p:nvSpPr>
          <p:cNvPr id="4" name="Slide Number Placeholder 3"/>
          <p:cNvSpPr>
            <a:spLocks noGrp="1"/>
          </p:cNvSpPr>
          <p:nvPr>
            <p:ph type="sldNum" sz="quarter" idx="10"/>
          </p:nvPr>
        </p:nvSpPr>
        <p:spPr/>
        <p:txBody>
          <a:bodyPr/>
          <a:lstStyle/>
          <a:p>
            <a:fld id="{CB93161F-5260-4410-9E8B-286356782422}"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Slide show that</a:t>
            </a:r>
            <a:r>
              <a:rPr lang="en-GB" baseline="0" dirty="0" smtClean="0"/>
              <a:t> the major risks are from weather related events Floods and storms leading the list</a:t>
            </a:r>
            <a:endParaRPr lang="en-GB" dirty="0"/>
          </a:p>
        </p:txBody>
      </p:sp>
      <p:sp>
        <p:nvSpPr>
          <p:cNvPr id="4" name="Slide Number Placeholder 3"/>
          <p:cNvSpPr>
            <a:spLocks noGrp="1"/>
          </p:cNvSpPr>
          <p:nvPr>
            <p:ph type="sldNum" sz="quarter" idx="10"/>
          </p:nvPr>
        </p:nvSpPr>
        <p:spPr/>
        <p:txBody>
          <a:bodyPr/>
          <a:lstStyle/>
          <a:p>
            <a:fld id="{F735E9F9-13BC-4220-B42E-C2AA814DE2FB}" type="slidenum">
              <a:rPr lang="en-AU" smtClean="0"/>
              <a:pPr/>
              <a:t>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468313"/>
            <a:ext cx="6746875" cy="888985"/>
          </a:xfrm>
          <a:prstGeom prst="rect">
            <a:avLst/>
          </a:prstGeom>
        </p:spPr>
        <p:txBody>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a:xfrm>
            <a:off x="8286776" y="6500834"/>
            <a:ext cx="857224" cy="357166"/>
          </a:xfrm>
          <a:prstGeom prst="rect">
            <a:avLst/>
          </a:prstGeom>
        </p:spPr>
        <p:txBody>
          <a:bodyPr/>
          <a:lstStyle>
            <a:lvl1pPr>
              <a:defRPr/>
            </a:lvl1pPr>
          </a:lstStyle>
          <a:p>
            <a:fld id="{8B95666F-DFD2-45F3-AE07-55FCBA8376C5}" type="slidenum">
              <a:rPr lang="en-AU"/>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468313"/>
            <a:ext cx="6746875" cy="1155700"/>
          </a:xfrm>
          <a:prstGeom prst="rect">
            <a:avLst/>
          </a:prstGeom>
        </p:spPr>
        <p:txBody>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2057400" y="2012950"/>
            <a:ext cx="3292475" cy="4427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02275" y="2012950"/>
            <a:ext cx="3294063" cy="4427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10"/>
          </p:nvPr>
        </p:nvSpPr>
        <p:spPr>
          <a:xfrm>
            <a:off x="8286776" y="6500834"/>
            <a:ext cx="857224" cy="357166"/>
          </a:xfrm>
          <a:prstGeom prst="rect">
            <a:avLst/>
          </a:prstGeom>
        </p:spPr>
        <p:txBody>
          <a:bodyPr/>
          <a:lstStyle>
            <a:lvl1pPr>
              <a:defRPr/>
            </a:lvl1pPr>
          </a:lstStyle>
          <a:p>
            <a:fld id="{8B95666F-DFD2-45F3-AE07-55FCBA8376C5}" type="slidenum">
              <a:rPr lang="en-AU"/>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57400" y="468313"/>
            <a:ext cx="6746875" cy="1155700"/>
          </a:xfrm>
          <a:prstGeom prst="rect">
            <a:avLst/>
          </a:prstGeom>
        </p:spPr>
        <p:txBody>
          <a:bodyPr/>
          <a:lstStyle>
            <a:lvl1pPr>
              <a:defRPr sz="3200" baseline="0"/>
            </a:lvl1pPr>
          </a:lstStyle>
          <a:p>
            <a:r>
              <a:rPr lang="en-US" dirty="0" smtClean="0"/>
              <a:t>Click to edit Master title style</a:t>
            </a:r>
            <a:endParaRPr lang="en-US" dirty="0"/>
          </a:p>
        </p:txBody>
      </p:sp>
      <p:sp>
        <p:nvSpPr>
          <p:cNvPr id="3" name="Slide Number Placeholder 1"/>
          <p:cNvSpPr>
            <a:spLocks noGrp="1"/>
          </p:cNvSpPr>
          <p:nvPr>
            <p:ph type="sldNum" sz="quarter" idx="10"/>
          </p:nvPr>
        </p:nvSpPr>
        <p:spPr>
          <a:xfrm>
            <a:off x="8286776" y="6500834"/>
            <a:ext cx="857224" cy="357166"/>
          </a:xfrm>
          <a:prstGeom prst="rect">
            <a:avLst/>
          </a:prstGeom>
        </p:spPr>
        <p:txBody>
          <a:bodyPr/>
          <a:lstStyle>
            <a:lvl1pPr>
              <a:defRPr/>
            </a:lvl1pPr>
          </a:lstStyle>
          <a:p>
            <a:fld id="{8B95666F-DFD2-45F3-AE07-55FCBA8376C5}" type="slidenum">
              <a:rPr lang="en-AU"/>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Line 5"/>
          <p:cNvSpPr>
            <a:spLocks noChangeShapeType="1"/>
          </p:cNvSpPr>
          <p:nvPr userDrawn="1"/>
        </p:nvSpPr>
        <p:spPr bwMode="auto">
          <a:xfrm>
            <a:off x="2171700" y="361950"/>
            <a:ext cx="6624638" cy="0"/>
          </a:xfrm>
          <a:prstGeom prst="line">
            <a:avLst/>
          </a:prstGeom>
          <a:noFill/>
          <a:ln w="9525">
            <a:solidFill>
              <a:schemeClr val="accent1"/>
            </a:solidFill>
            <a:round/>
            <a:headEnd/>
            <a:tailEnd/>
          </a:ln>
          <a:effectLst/>
        </p:spPr>
        <p:txBody>
          <a:bodyPr/>
          <a:lstStyle/>
          <a:p>
            <a:pPr>
              <a:defRPr/>
            </a:pPr>
            <a:endParaRPr lang="en-US"/>
          </a:p>
        </p:txBody>
      </p:sp>
      <p:sp>
        <p:nvSpPr>
          <p:cNvPr id="5" name="Line 6"/>
          <p:cNvSpPr>
            <a:spLocks noChangeShapeType="1"/>
          </p:cNvSpPr>
          <p:nvPr userDrawn="1"/>
        </p:nvSpPr>
        <p:spPr bwMode="auto">
          <a:xfrm>
            <a:off x="2171700" y="1635125"/>
            <a:ext cx="6624638" cy="0"/>
          </a:xfrm>
          <a:prstGeom prst="line">
            <a:avLst/>
          </a:prstGeom>
          <a:noFill/>
          <a:ln w="9525">
            <a:solidFill>
              <a:schemeClr val="accent1"/>
            </a:solidFill>
            <a:round/>
            <a:headEnd/>
            <a:tailEnd/>
          </a:ln>
          <a:effectLst/>
        </p:spPr>
        <p:txBody>
          <a:bodyPr/>
          <a:lstStyle/>
          <a:p>
            <a:pPr>
              <a:defRPr/>
            </a:pPr>
            <a:endParaRPr lang="en-US"/>
          </a:p>
        </p:txBody>
      </p:sp>
      <p:sp>
        <p:nvSpPr>
          <p:cNvPr id="4" name="Title 3"/>
          <p:cNvSpPr>
            <a:spLocks noGrp="1" noChangeArrowheads="1"/>
          </p:cNvSpPr>
          <p:nvPr>
            <p:ph type="title"/>
          </p:nvPr>
        </p:nvSpPr>
        <p:spPr bwMode="auto">
          <a:xfrm>
            <a:off x="2057400" y="468313"/>
            <a:ext cx="6746875" cy="1155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200"/>
            </a:lvl1pPr>
          </a:lstStyle>
          <a:p>
            <a:pPr lvl="0"/>
            <a:r>
              <a:rPr lang="en-US" dirty="0" smtClean="0"/>
              <a:t>Click to edit Master title style</a:t>
            </a:r>
          </a:p>
        </p:txBody>
      </p:sp>
      <p:sp>
        <p:nvSpPr>
          <p:cNvPr id="6" name="Slide Number Placeholder 1"/>
          <p:cNvSpPr>
            <a:spLocks noGrp="1"/>
          </p:cNvSpPr>
          <p:nvPr>
            <p:ph type="sldNum" sz="quarter" idx="10"/>
          </p:nvPr>
        </p:nvSpPr>
        <p:spPr>
          <a:xfrm>
            <a:off x="8286776" y="6500834"/>
            <a:ext cx="857224" cy="357166"/>
          </a:xfrm>
          <a:prstGeom prst="rect">
            <a:avLst/>
          </a:prstGeom>
        </p:spPr>
        <p:txBody>
          <a:bodyPr/>
          <a:lstStyle>
            <a:lvl1pPr>
              <a:defRPr/>
            </a:lvl1pPr>
          </a:lstStyle>
          <a:p>
            <a:fld id="{8B95666F-DFD2-45F3-AE07-55FCBA8376C5}" type="slidenum">
              <a:rPr lang="en-AU"/>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a:xfrm>
            <a:off x="8286776" y="6500834"/>
            <a:ext cx="857224" cy="357166"/>
          </a:xfrm>
          <a:prstGeom prst="rect">
            <a:avLst/>
          </a:prstGeom>
        </p:spPr>
        <p:txBody>
          <a:bodyPr/>
          <a:lstStyle>
            <a:lvl1pPr>
              <a:defRPr/>
            </a:lvl1pPr>
          </a:lstStyle>
          <a:p>
            <a:fld id="{8B95666F-DFD2-45F3-AE07-55FCBA8376C5}" type="slidenum">
              <a:rPr lang="en-AU"/>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480" y="2130425"/>
            <a:ext cx="674372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714480" y="3886200"/>
            <a:ext cx="605792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a:xfrm>
            <a:off x="8215338" y="6500834"/>
            <a:ext cx="928662" cy="357166"/>
          </a:xfrm>
          <a:prstGeom prst="rect">
            <a:avLst/>
          </a:prstGeom>
        </p:spPr>
        <p:txBody>
          <a:bodyPr/>
          <a:lstStyle>
            <a:lvl1pPr>
              <a:defRPr/>
            </a:lvl1pPr>
          </a:lstStyle>
          <a:p>
            <a:fld id="{0DBBD9E5-B470-4C78-96B3-9AC2B9DFACAC}" type="slidenum">
              <a:rPr lang="en-AU"/>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286776" y="6500834"/>
            <a:ext cx="857224" cy="357166"/>
          </a:xfrm>
          <a:prstGeom prst="rect">
            <a:avLst/>
          </a:prstGeom>
        </p:spPr>
        <p:txBody>
          <a:bodyPr/>
          <a:lstStyle>
            <a:lvl1pPr>
              <a:defRPr/>
            </a:lvl1pPr>
          </a:lstStyle>
          <a:p>
            <a:fld id="{8B95666F-DFD2-45F3-AE07-55FCBA8376C5}" type="slidenum">
              <a:rPr lang="en-AU"/>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a:xfrm>
            <a:off x="8001024" y="6572272"/>
            <a:ext cx="1142976" cy="285728"/>
          </a:xfrm>
          <a:prstGeom prst="rect">
            <a:avLst/>
          </a:prstGeom>
        </p:spPr>
        <p:txBody>
          <a:bodyPr/>
          <a:lstStyle>
            <a:lvl1pPr>
              <a:defRPr/>
            </a:lvl1pPr>
          </a:lstStyle>
          <a:p>
            <a:fld id="{45686BE1-70CE-443B-A33C-6CB7474741F9}" type="slidenum">
              <a:rPr lang="en-AU"/>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UQPPT_Background_Gold"/>
          <p:cNvPicPr>
            <a:picLocks noChangeAspect="1" noChangeArrowheads="1"/>
          </p:cNvPicPr>
          <p:nvPr/>
        </p:nvPicPr>
        <p:blipFill>
          <a:blip r:embed="rId10" cstate="print"/>
          <a:srcRect/>
          <a:stretch>
            <a:fillRect/>
          </a:stretch>
        </p:blipFill>
        <p:spPr bwMode="auto">
          <a:xfrm>
            <a:off x="-19050" y="0"/>
            <a:ext cx="9182100" cy="6859588"/>
          </a:xfrm>
          <a:prstGeom prst="rect">
            <a:avLst/>
          </a:prstGeom>
          <a:noFill/>
          <a:ln w="9525">
            <a:noFill/>
            <a:miter lim="800000"/>
            <a:headEnd/>
            <a:tailEnd/>
          </a:ln>
        </p:spPr>
      </p:pic>
      <p:sp>
        <p:nvSpPr>
          <p:cNvPr id="1027" name="Rectangle 4"/>
          <p:cNvSpPr>
            <a:spLocks noGrp="1" noChangeArrowheads="1"/>
          </p:cNvSpPr>
          <p:nvPr>
            <p:ph type="body" idx="1"/>
          </p:nvPr>
        </p:nvSpPr>
        <p:spPr bwMode="auto">
          <a:xfrm>
            <a:off x="2057400" y="2012950"/>
            <a:ext cx="6738938" cy="4427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5831" name="Line 7"/>
          <p:cNvSpPr>
            <a:spLocks noChangeShapeType="1"/>
          </p:cNvSpPr>
          <p:nvPr/>
        </p:nvSpPr>
        <p:spPr bwMode="auto">
          <a:xfrm>
            <a:off x="2171700" y="6507163"/>
            <a:ext cx="6624638" cy="0"/>
          </a:xfrm>
          <a:prstGeom prst="line">
            <a:avLst/>
          </a:prstGeom>
          <a:noFill/>
          <a:ln w="9525">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0" r:id="rId4"/>
    <p:sldLayoutId id="2147483679" r:id="rId5"/>
    <p:sldLayoutId id="2147483681" r:id="rId6"/>
    <p:sldLayoutId id="2147483682" r:id="rId7"/>
    <p:sldLayoutId id="2147483683" r:id="rId8"/>
  </p:sldLayoutIdLst>
  <p:hf hdr="0" ftr="0" dt="0"/>
  <p:txStyles>
    <p:titleStyle>
      <a:lvl1pPr algn="l" rtl="0" eaLnBrk="0" fontAlgn="base" hangingPunct="0">
        <a:spcBef>
          <a:spcPct val="0"/>
        </a:spcBef>
        <a:spcAft>
          <a:spcPct val="0"/>
        </a:spcAft>
        <a:defRPr sz="2000">
          <a:solidFill>
            <a:schemeClr val="accent1"/>
          </a:solidFill>
          <a:latin typeface="+mj-lt"/>
          <a:ea typeface="+mj-ea"/>
          <a:cs typeface="+mj-cs"/>
        </a:defRPr>
      </a:lvl1pPr>
      <a:lvl2pPr algn="l" rtl="0" eaLnBrk="0" fontAlgn="base" hangingPunct="0">
        <a:spcBef>
          <a:spcPct val="0"/>
        </a:spcBef>
        <a:spcAft>
          <a:spcPct val="0"/>
        </a:spcAft>
        <a:defRPr sz="2000">
          <a:solidFill>
            <a:schemeClr val="accent1"/>
          </a:solidFill>
          <a:latin typeface="Arial" charset="0"/>
        </a:defRPr>
      </a:lvl2pPr>
      <a:lvl3pPr algn="l" rtl="0" eaLnBrk="0" fontAlgn="base" hangingPunct="0">
        <a:spcBef>
          <a:spcPct val="0"/>
        </a:spcBef>
        <a:spcAft>
          <a:spcPct val="0"/>
        </a:spcAft>
        <a:defRPr sz="2000">
          <a:solidFill>
            <a:schemeClr val="accent1"/>
          </a:solidFill>
          <a:latin typeface="Arial" charset="0"/>
        </a:defRPr>
      </a:lvl3pPr>
      <a:lvl4pPr algn="l" rtl="0" eaLnBrk="0" fontAlgn="base" hangingPunct="0">
        <a:spcBef>
          <a:spcPct val="0"/>
        </a:spcBef>
        <a:spcAft>
          <a:spcPct val="0"/>
        </a:spcAft>
        <a:defRPr sz="2000">
          <a:solidFill>
            <a:schemeClr val="accent1"/>
          </a:solidFill>
          <a:latin typeface="Arial" charset="0"/>
        </a:defRPr>
      </a:lvl4pPr>
      <a:lvl5pPr algn="l" rtl="0" eaLnBrk="0" fontAlgn="base" hangingPunct="0">
        <a:spcBef>
          <a:spcPct val="0"/>
        </a:spcBef>
        <a:spcAft>
          <a:spcPct val="0"/>
        </a:spcAft>
        <a:defRPr sz="2000">
          <a:solidFill>
            <a:schemeClr val="accent1"/>
          </a:solidFill>
          <a:latin typeface="Arial" charset="0"/>
        </a:defRPr>
      </a:lvl5pPr>
      <a:lvl6pPr marL="457200" algn="l" rtl="0" fontAlgn="base">
        <a:spcBef>
          <a:spcPct val="0"/>
        </a:spcBef>
        <a:spcAft>
          <a:spcPct val="0"/>
        </a:spcAft>
        <a:defRPr sz="2000">
          <a:solidFill>
            <a:schemeClr val="accent1"/>
          </a:solidFill>
          <a:latin typeface="Arial" charset="0"/>
        </a:defRPr>
      </a:lvl6pPr>
      <a:lvl7pPr marL="914400" algn="l" rtl="0" fontAlgn="base">
        <a:spcBef>
          <a:spcPct val="0"/>
        </a:spcBef>
        <a:spcAft>
          <a:spcPct val="0"/>
        </a:spcAft>
        <a:defRPr sz="2000">
          <a:solidFill>
            <a:schemeClr val="accent1"/>
          </a:solidFill>
          <a:latin typeface="Arial" charset="0"/>
        </a:defRPr>
      </a:lvl7pPr>
      <a:lvl8pPr marL="1371600" algn="l" rtl="0" fontAlgn="base">
        <a:spcBef>
          <a:spcPct val="0"/>
        </a:spcBef>
        <a:spcAft>
          <a:spcPct val="0"/>
        </a:spcAft>
        <a:defRPr sz="2000">
          <a:solidFill>
            <a:schemeClr val="accent1"/>
          </a:solidFill>
          <a:latin typeface="Arial" charset="0"/>
        </a:defRPr>
      </a:lvl8pPr>
      <a:lvl9pPr marL="1828800" algn="l" rtl="0" fontAlgn="base">
        <a:spcBef>
          <a:spcPct val="0"/>
        </a:spcBef>
        <a:spcAft>
          <a:spcPct val="0"/>
        </a:spcAft>
        <a:defRPr sz="2000">
          <a:solidFill>
            <a:schemeClr val="accent1"/>
          </a:solidFill>
          <a:latin typeface="Arial" charset="0"/>
        </a:defRPr>
      </a:lvl9pPr>
    </p:titleStyle>
    <p:bodyStyle>
      <a:lvl1pPr marL="342900" indent="-342900" algn="l" rtl="0" eaLnBrk="0" fontAlgn="base" hangingPunct="0">
        <a:spcBef>
          <a:spcPct val="50000"/>
        </a:spcBef>
        <a:spcAft>
          <a:spcPct val="0"/>
        </a:spcAft>
        <a:defRPr sz="2800">
          <a:solidFill>
            <a:schemeClr val="accent1"/>
          </a:solidFill>
          <a:latin typeface="+mn-lt"/>
          <a:ea typeface="+mn-ea"/>
          <a:cs typeface="+mn-cs"/>
        </a:defRPr>
      </a:lvl1pPr>
      <a:lvl2pPr marL="3175" indent="-1588" algn="l" rtl="0" eaLnBrk="0" fontAlgn="base" hangingPunct="0">
        <a:spcBef>
          <a:spcPct val="50000"/>
        </a:spcBef>
        <a:spcAft>
          <a:spcPct val="0"/>
        </a:spcAft>
        <a:defRPr sz="2400" b="0">
          <a:solidFill>
            <a:schemeClr val="tx1"/>
          </a:solidFill>
          <a:latin typeface="+mn-lt"/>
        </a:defRPr>
      </a:lvl2pPr>
      <a:lvl3pPr marL="233363" indent="-228600" algn="l" rtl="0" eaLnBrk="0" fontAlgn="base" hangingPunct="0">
        <a:spcBef>
          <a:spcPct val="50000"/>
        </a:spcBef>
        <a:spcAft>
          <a:spcPct val="0"/>
        </a:spcAft>
        <a:buChar char="•"/>
        <a:defRPr sz="2400" b="0">
          <a:solidFill>
            <a:schemeClr val="tx1"/>
          </a:solidFill>
          <a:latin typeface="+mn-lt"/>
        </a:defRPr>
      </a:lvl3pPr>
      <a:lvl4pPr marL="463550" indent="-228600" algn="l" rtl="0" eaLnBrk="0" fontAlgn="base" hangingPunct="0">
        <a:spcBef>
          <a:spcPct val="10000"/>
        </a:spcBef>
        <a:spcAft>
          <a:spcPct val="0"/>
        </a:spcAft>
        <a:buFont typeface="Arial" charset="0"/>
        <a:buChar char="–"/>
        <a:defRPr sz="2400" b="0">
          <a:solidFill>
            <a:schemeClr val="tx1"/>
          </a:solidFill>
          <a:latin typeface="+mn-lt"/>
        </a:defRPr>
      </a:lvl4pPr>
      <a:lvl5pPr marL="693738" indent="-228600" algn="l" rtl="0" eaLnBrk="0" fontAlgn="base" hangingPunct="0">
        <a:spcBef>
          <a:spcPct val="10000"/>
        </a:spcBef>
        <a:spcAft>
          <a:spcPct val="0"/>
        </a:spcAft>
        <a:buFont typeface="Arial" charset="0"/>
        <a:buChar char="–"/>
        <a:defRPr sz="2400" b="0">
          <a:solidFill>
            <a:schemeClr val="tx1"/>
          </a:solidFill>
          <a:latin typeface="+mn-lt"/>
        </a:defRPr>
      </a:lvl5pPr>
      <a:lvl6pPr marL="1150938" indent="-228600" algn="l" rtl="0" fontAlgn="base">
        <a:spcBef>
          <a:spcPct val="10000"/>
        </a:spcBef>
        <a:spcAft>
          <a:spcPct val="0"/>
        </a:spcAft>
        <a:buFont typeface="Arial" charset="0"/>
        <a:buChar char="–"/>
        <a:defRPr sz="1600">
          <a:solidFill>
            <a:schemeClr val="tx1"/>
          </a:solidFill>
          <a:latin typeface="+mn-lt"/>
        </a:defRPr>
      </a:lvl6pPr>
      <a:lvl7pPr marL="1608138" indent="-228600" algn="l" rtl="0" fontAlgn="base">
        <a:spcBef>
          <a:spcPct val="10000"/>
        </a:spcBef>
        <a:spcAft>
          <a:spcPct val="0"/>
        </a:spcAft>
        <a:buFont typeface="Arial" charset="0"/>
        <a:buChar char="–"/>
        <a:defRPr sz="1600">
          <a:solidFill>
            <a:schemeClr val="tx1"/>
          </a:solidFill>
          <a:latin typeface="+mn-lt"/>
        </a:defRPr>
      </a:lvl7pPr>
      <a:lvl8pPr marL="2065338" indent="-228600" algn="l" rtl="0" fontAlgn="base">
        <a:spcBef>
          <a:spcPct val="10000"/>
        </a:spcBef>
        <a:spcAft>
          <a:spcPct val="0"/>
        </a:spcAft>
        <a:buFont typeface="Arial" charset="0"/>
        <a:buChar char="–"/>
        <a:defRPr sz="1600">
          <a:solidFill>
            <a:schemeClr val="tx1"/>
          </a:solidFill>
          <a:latin typeface="+mn-lt"/>
        </a:defRPr>
      </a:lvl8pPr>
      <a:lvl9pPr marL="2522538" indent="-228600" algn="l" rtl="0" fontAlgn="base">
        <a:spcBef>
          <a:spcPct val="10000"/>
        </a:spcBef>
        <a:spcAft>
          <a:spcPct val="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057400" y="468313"/>
            <a:ext cx="6746875" cy="960437"/>
          </a:xfrm>
          <a:noFill/>
          <a:ln>
            <a:miter lim="800000"/>
            <a:headEnd/>
            <a:tailEnd/>
          </a:ln>
        </p:spPr>
        <p:txBody>
          <a:bodyPr vert="horz" wrap="square" lIns="91440" tIns="45720" rIns="91440" bIns="45720" numCol="1" anchor="t" anchorCtr="0" compatLnSpc="1">
            <a:prstTxWarp prst="textNoShape">
              <a:avLst/>
            </a:prstTxWarp>
          </a:bodyPr>
          <a:lstStyle/>
          <a:p>
            <a:r>
              <a:rPr lang="en-GB" b="1" dirty="0" smtClean="0">
                <a:solidFill>
                  <a:schemeClr val="accent6"/>
                </a:solidFill>
              </a:rPr>
              <a:t>Public Sector Asset Management</a:t>
            </a:r>
            <a:br>
              <a:rPr lang="en-GB" b="1" dirty="0" smtClean="0">
                <a:solidFill>
                  <a:schemeClr val="accent6"/>
                </a:solidFill>
              </a:rPr>
            </a:br>
            <a:r>
              <a:rPr lang="en-GB" b="1" dirty="0" smtClean="0">
                <a:solidFill>
                  <a:schemeClr val="accent6"/>
                </a:solidFill>
              </a:rPr>
              <a:t>Planning to Mitigate Climate Change Driven Natural Disasters – A Study of UK Disaster and Business Continuity Planning</a:t>
            </a:r>
            <a:endParaRPr lang="en-US" dirty="0" smtClean="0"/>
          </a:p>
        </p:txBody>
      </p:sp>
      <p:sp>
        <p:nvSpPr>
          <p:cNvPr id="3075" name="Rectangle 3"/>
          <p:cNvSpPr>
            <a:spLocks noGrp="1" noChangeArrowheads="1"/>
          </p:cNvSpPr>
          <p:nvPr>
            <p:ph idx="1"/>
          </p:nvPr>
        </p:nvSpPr>
        <p:spPr>
          <a:xfrm>
            <a:off x="1835696" y="3068960"/>
            <a:ext cx="6451080" cy="3072234"/>
          </a:xfrm>
        </p:spPr>
        <p:txBody>
          <a:bodyPr/>
          <a:lstStyle/>
          <a:p>
            <a:r>
              <a:rPr lang="en-GB" b="1" dirty="0" smtClean="0"/>
              <a:t>Clive M J Warren </a:t>
            </a:r>
          </a:p>
          <a:p>
            <a:r>
              <a:rPr lang="en-GB" b="1" dirty="0" smtClean="0"/>
              <a:t>Peter Elliott</a:t>
            </a:r>
          </a:p>
          <a:p>
            <a:r>
              <a:rPr lang="en-GB" b="1" dirty="0" smtClean="0"/>
              <a:t>Simon Huston</a:t>
            </a:r>
          </a:p>
          <a:p>
            <a:r>
              <a:rPr lang="en-GB" b="1" dirty="0" smtClean="0"/>
              <a:t> University of Queensland – Business School</a:t>
            </a:r>
            <a:endParaRPr lang="en-AU" dirty="0" smtClean="0"/>
          </a:p>
          <a:p>
            <a:pPr algn="ctr"/>
            <a:r>
              <a:rPr lang="en-AU" b="1" dirty="0" smtClean="0">
                <a:solidFill>
                  <a:srgbClr val="002060"/>
                </a:solidFill>
              </a:rPr>
              <a:t>ERES 2010 - Milan</a:t>
            </a:r>
            <a:endParaRPr lang="en-GB" b="1" dirty="0" smtClean="0">
              <a:solidFill>
                <a:srgbClr val="002060"/>
              </a:solidFill>
            </a:endParaRPr>
          </a:p>
          <a:p>
            <a:pPr marL="0" indent="0"/>
            <a:endParaRPr lang="en-US" dirty="0" smtClean="0"/>
          </a:p>
        </p:txBody>
      </p:sp>
      <p:sp>
        <p:nvSpPr>
          <p:cNvPr id="6" name="Slide Number Placeholder 5"/>
          <p:cNvSpPr>
            <a:spLocks noGrp="1"/>
          </p:cNvSpPr>
          <p:nvPr>
            <p:ph type="sldNum" sz="quarter" idx="10"/>
          </p:nvPr>
        </p:nvSpPr>
        <p:spPr/>
        <p:txBody>
          <a:bodyPr/>
          <a:lstStyle/>
          <a:p>
            <a:fld id="{8B95666F-DFD2-45F3-AE07-55FCBA8376C5}" type="slidenum">
              <a:rPr lang="en-AU" smtClean="0"/>
              <a:pPr/>
              <a:t>1</a:t>
            </a:fld>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Disaster Management</a:t>
            </a:r>
            <a:endParaRPr lang="en-GB" sz="2800" dirty="0"/>
          </a:p>
        </p:txBody>
      </p:sp>
      <p:sp>
        <p:nvSpPr>
          <p:cNvPr id="7" name="Slide Number Placeholder 6"/>
          <p:cNvSpPr>
            <a:spLocks noGrp="1"/>
          </p:cNvSpPr>
          <p:nvPr>
            <p:ph type="sldNum" sz="quarter" idx="10"/>
          </p:nvPr>
        </p:nvSpPr>
        <p:spPr>
          <a:xfrm>
            <a:off x="8286776" y="6572272"/>
            <a:ext cx="857224" cy="285728"/>
          </a:xfrm>
          <a:prstGeom prst="rect">
            <a:avLst/>
          </a:prstGeom>
        </p:spPr>
        <p:txBody>
          <a:bodyPr/>
          <a:lstStyle/>
          <a:p>
            <a:pPr>
              <a:defRPr/>
            </a:pPr>
            <a:fld id="{E9B7C124-EC88-4DAE-9E3D-E963DD679C70}" type="slidenum">
              <a:rPr lang="en-AU" smtClean="0"/>
              <a:pPr>
                <a:defRPr/>
              </a:pPr>
              <a:t>10</a:t>
            </a:fld>
            <a:endParaRPr lang="en-AU" dirty="0" smtClean="0"/>
          </a:p>
        </p:txBody>
      </p:sp>
      <p:sp>
        <p:nvSpPr>
          <p:cNvPr id="6" name="Content Placeholder 5"/>
          <p:cNvSpPr>
            <a:spLocks noGrp="1"/>
          </p:cNvSpPr>
          <p:nvPr>
            <p:ph sz="half" idx="2"/>
          </p:nvPr>
        </p:nvSpPr>
        <p:spPr>
          <a:xfrm>
            <a:off x="1571604" y="1600200"/>
            <a:ext cx="7115196" cy="4525963"/>
          </a:xfrm>
        </p:spPr>
        <p:txBody>
          <a:bodyPr/>
          <a:lstStyle/>
          <a:p>
            <a:pPr>
              <a:buNone/>
            </a:pPr>
            <a:r>
              <a:rPr lang="en-GB" sz="2400" b="1" dirty="0" smtClean="0"/>
              <a:t>UNISDR - Hyogo Framework for Action 2005-2015 identified </a:t>
            </a:r>
            <a:r>
              <a:rPr lang="en-US" sz="2400" b="1" dirty="0" smtClean="0"/>
              <a:t>specific gaps:</a:t>
            </a:r>
          </a:p>
          <a:p>
            <a:pPr>
              <a:buNone/>
            </a:pPr>
            <a:r>
              <a:rPr lang="en-US" sz="2400" dirty="0" smtClean="0"/>
              <a:t>(a) Governance: organizational, legal and policy frameworks;</a:t>
            </a:r>
          </a:p>
          <a:p>
            <a:pPr>
              <a:buNone/>
            </a:pPr>
            <a:r>
              <a:rPr lang="en-US" sz="2400" dirty="0" smtClean="0"/>
              <a:t>(b) Risk identification, assessment, monitoring and early warning;</a:t>
            </a:r>
          </a:p>
          <a:p>
            <a:pPr>
              <a:buNone/>
            </a:pPr>
            <a:r>
              <a:rPr lang="en-US" sz="2400" dirty="0" smtClean="0"/>
              <a:t>(c) Knowledge management and education;</a:t>
            </a:r>
          </a:p>
          <a:p>
            <a:pPr>
              <a:buNone/>
            </a:pPr>
            <a:r>
              <a:rPr lang="en-US" sz="2400" dirty="0" smtClean="0"/>
              <a:t>(d) Reducing underlying risk factors;</a:t>
            </a:r>
          </a:p>
          <a:p>
            <a:pPr>
              <a:buNone/>
            </a:pPr>
            <a:r>
              <a:rPr lang="en-US" sz="2400" dirty="0" smtClean="0"/>
              <a:t>(e) Preparedness for effective response and recovery</a:t>
            </a:r>
            <a:r>
              <a:rPr lang="en-US" sz="2400" dirty="0" smtClean="0">
                <a:solidFill>
                  <a:schemeClr val="bg1">
                    <a:lumMod val="95000"/>
                  </a:schemeClr>
                </a:solidFill>
              </a:rPr>
              <a:t>.</a:t>
            </a:r>
            <a:endParaRPr lang="en-GB" sz="24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6746875" cy="1155700"/>
          </a:xfrm>
        </p:spPr>
        <p:txBody>
          <a:bodyPr/>
          <a:lstStyle/>
          <a:p>
            <a:r>
              <a:rPr lang="en-US" dirty="0" smtClean="0"/>
              <a:t>Disaster Management</a:t>
            </a:r>
            <a:endParaRPr lang="en-GB" dirty="0"/>
          </a:p>
        </p:txBody>
      </p:sp>
      <p:sp>
        <p:nvSpPr>
          <p:cNvPr id="7" name="Slide Number Placeholder 6"/>
          <p:cNvSpPr>
            <a:spLocks noGrp="1"/>
          </p:cNvSpPr>
          <p:nvPr>
            <p:ph type="sldNum" sz="quarter" idx="10"/>
          </p:nvPr>
        </p:nvSpPr>
        <p:spPr>
          <a:xfrm>
            <a:off x="8143900" y="6572272"/>
            <a:ext cx="1000100" cy="285728"/>
          </a:xfrm>
          <a:prstGeom prst="rect">
            <a:avLst/>
          </a:prstGeom>
        </p:spPr>
        <p:txBody>
          <a:bodyPr/>
          <a:lstStyle/>
          <a:p>
            <a:pPr>
              <a:defRPr/>
            </a:pPr>
            <a:fld id="{E9B7C124-EC88-4DAE-9E3D-E963DD679C70}" type="slidenum">
              <a:rPr lang="en-AU" smtClean="0"/>
              <a:pPr>
                <a:defRPr/>
              </a:pPr>
              <a:t>11</a:t>
            </a:fld>
            <a:endParaRPr lang="en-AU" dirty="0"/>
          </a:p>
        </p:txBody>
      </p:sp>
      <p:sp>
        <p:nvSpPr>
          <p:cNvPr id="6" name="Content Placeholder 5"/>
          <p:cNvSpPr>
            <a:spLocks noGrp="1"/>
          </p:cNvSpPr>
          <p:nvPr>
            <p:ph sz="half" idx="2"/>
          </p:nvPr>
        </p:nvSpPr>
        <p:spPr>
          <a:xfrm>
            <a:off x="1571604" y="857232"/>
            <a:ext cx="7572396" cy="4525963"/>
          </a:xfrm>
        </p:spPr>
        <p:txBody>
          <a:bodyPr/>
          <a:lstStyle/>
          <a:p>
            <a:pPr>
              <a:buNone/>
            </a:pPr>
            <a:r>
              <a:rPr lang="en-GB" sz="2400" b="1" dirty="0" smtClean="0"/>
              <a:t>UNISDR - Hyogo Framework for Action 2005-2015 Objectives:</a:t>
            </a:r>
          </a:p>
          <a:p>
            <a:pPr>
              <a:buNone/>
            </a:pPr>
            <a:r>
              <a:rPr lang="en-GB" sz="2400" dirty="0" smtClean="0"/>
              <a:t> </a:t>
            </a:r>
            <a:r>
              <a:rPr lang="en-US" sz="2400" dirty="0" smtClean="0"/>
              <a:t>Ensure that disaster risk reduction is a national and a local priority with a strong institutional basis for implementation.</a:t>
            </a:r>
          </a:p>
          <a:p>
            <a:pPr marL="457200" indent="-457200">
              <a:buFont typeface="+mj-lt"/>
              <a:buAutoNum type="arabicPeriod"/>
            </a:pPr>
            <a:r>
              <a:rPr lang="en-US" sz="2400" dirty="0" smtClean="0"/>
              <a:t>Identify, assess and monitor disaster risks and enhance early warning.</a:t>
            </a:r>
          </a:p>
          <a:p>
            <a:pPr marL="457200" indent="-457200">
              <a:buFont typeface="+mj-lt"/>
              <a:buAutoNum type="arabicPeriod"/>
            </a:pPr>
            <a:r>
              <a:rPr lang="en-US" sz="2400" dirty="0" smtClean="0"/>
              <a:t>Use knowledge, innovation and education to build a culture of safety and </a:t>
            </a:r>
            <a:r>
              <a:rPr lang="en-GB" sz="2400" dirty="0" smtClean="0"/>
              <a:t>resilience at all levels.</a:t>
            </a:r>
          </a:p>
          <a:p>
            <a:pPr marL="457200" indent="-457200">
              <a:buFont typeface="+mj-lt"/>
              <a:buAutoNum type="arabicPeriod"/>
            </a:pPr>
            <a:r>
              <a:rPr lang="en-US" sz="2400" dirty="0" smtClean="0"/>
              <a:t>Reduce the underlying risk factors.</a:t>
            </a:r>
          </a:p>
          <a:p>
            <a:pPr marL="457200" indent="-457200">
              <a:buFont typeface="+mj-lt"/>
              <a:buAutoNum type="arabicPeriod"/>
            </a:pPr>
            <a:r>
              <a:rPr lang="en-US" sz="2400" dirty="0" smtClean="0"/>
              <a:t>Strengthen disaster preparedness for effective response at all levels.</a:t>
            </a:r>
            <a:endParaRPr lang="en-GB"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Risk Reduction</a:t>
            </a:r>
            <a:endParaRPr lang="en-GB" dirty="0"/>
          </a:p>
        </p:txBody>
      </p:sp>
      <p:sp>
        <p:nvSpPr>
          <p:cNvPr id="3" name="Content Placeholder 2"/>
          <p:cNvSpPr>
            <a:spLocks noGrp="1"/>
          </p:cNvSpPr>
          <p:nvPr>
            <p:ph idx="1"/>
          </p:nvPr>
        </p:nvSpPr>
        <p:spPr/>
        <p:txBody>
          <a:bodyPr/>
          <a:lstStyle/>
          <a:p>
            <a:pPr>
              <a:buNone/>
            </a:pPr>
            <a:r>
              <a:rPr lang="en-GB" sz="2800" i="1" dirty="0" smtClean="0">
                <a:latin typeface="+mn-lt"/>
                <a:ea typeface="+mn-ea"/>
                <a:cs typeface="+mn-cs"/>
              </a:rPr>
              <a:t>Disaster Risk Reduction</a:t>
            </a:r>
            <a:endParaRPr lang="en-GB" sz="2800" i="1" dirty="0">
              <a:latin typeface="+mn-lt"/>
              <a:ea typeface="+mn-ea"/>
              <a:cs typeface="+mn-cs"/>
            </a:endParaRPr>
          </a:p>
          <a:p>
            <a:r>
              <a:rPr lang="en-US" sz="2800" dirty="0" smtClean="0">
                <a:latin typeface="+mn-lt"/>
                <a:ea typeface="+mn-ea"/>
                <a:cs typeface="+mn-cs"/>
              </a:rPr>
              <a:t>the </a:t>
            </a:r>
            <a:r>
              <a:rPr lang="en-US" sz="2800" dirty="0">
                <a:latin typeface="+mn-lt"/>
                <a:ea typeface="+mn-ea"/>
                <a:cs typeface="+mn-cs"/>
              </a:rPr>
              <a:t>conceptual framework of elements considered with the </a:t>
            </a:r>
            <a:r>
              <a:rPr lang="en-US" sz="2800" dirty="0" smtClean="0">
                <a:latin typeface="+mn-lt"/>
                <a:ea typeface="+mn-ea"/>
                <a:cs typeface="+mn-cs"/>
              </a:rPr>
              <a:t>possibilities to </a:t>
            </a:r>
            <a:r>
              <a:rPr lang="en-US" sz="2800" dirty="0">
                <a:latin typeface="+mn-lt"/>
                <a:ea typeface="+mn-ea"/>
                <a:cs typeface="+mn-cs"/>
              </a:rPr>
              <a:t>minimize vulnerabilities and disaster risks throughout a society, to avoid (prevention) or to limit (</a:t>
            </a:r>
            <a:r>
              <a:rPr lang="en-US" sz="2800" dirty="0" smtClean="0">
                <a:latin typeface="+mn-lt"/>
                <a:ea typeface="+mn-ea"/>
                <a:cs typeface="+mn-cs"/>
              </a:rPr>
              <a:t>mitigation and </a:t>
            </a:r>
            <a:r>
              <a:rPr lang="en-US" sz="2800" dirty="0">
                <a:latin typeface="+mn-lt"/>
                <a:ea typeface="+mn-ea"/>
                <a:cs typeface="+mn-cs"/>
              </a:rPr>
              <a:t>preparedness) the adverse impacts of hazards, within the broad context of sustainable development</a:t>
            </a:r>
            <a:r>
              <a:rPr lang="en-US" sz="2800" dirty="0" smtClean="0">
                <a:latin typeface="+mn-lt"/>
                <a:ea typeface="+mn-ea"/>
                <a:cs typeface="+mn-cs"/>
              </a:rPr>
              <a:t>.</a:t>
            </a:r>
          </a:p>
          <a:p>
            <a:r>
              <a:rPr lang="en-US" sz="1600" dirty="0"/>
              <a:t>Source: </a:t>
            </a:r>
            <a:r>
              <a:rPr lang="en-GB" sz="1600" dirty="0" smtClean="0"/>
              <a:t>UNISDR</a:t>
            </a:r>
            <a:endParaRPr lang="en-GB" sz="1600" dirty="0"/>
          </a:p>
        </p:txBody>
      </p:sp>
      <p:sp>
        <p:nvSpPr>
          <p:cNvPr id="5" name="Slide Number Placeholder 4"/>
          <p:cNvSpPr>
            <a:spLocks noGrp="1"/>
          </p:cNvSpPr>
          <p:nvPr>
            <p:ph type="sldNum" sz="quarter" idx="10"/>
          </p:nvPr>
        </p:nvSpPr>
        <p:spPr/>
        <p:txBody>
          <a:bodyPr/>
          <a:lstStyle/>
          <a:p>
            <a:fld id="{8B95666F-DFD2-45F3-AE07-55FCBA8376C5}" type="slidenum">
              <a:rPr lang="en-AU" smtClean="0"/>
              <a:pPr/>
              <a:t>12</a:t>
            </a:fld>
            <a:endParaRPr lang="en-A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B95666F-DFD2-45F3-AE07-55FCBA8376C5}" type="slidenum">
              <a:rPr lang="en-AU" smtClean="0"/>
              <a:pPr/>
              <a:t>13</a:t>
            </a:fld>
            <a:endParaRPr lang="en-AU"/>
          </a:p>
        </p:txBody>
      </p:sp>
      <p:pic>
        <p:nvPicPr>
          <p:cNvPr id="2050" name="Picture 2"/>
          <p:cNvPicPr>
            <a:picLocks noChangeAspect="1" noChangeArrowheads="1"/>
          </p:cNvPicPr>
          <p:nvPr/>
        </p:nvPicPr>
        <p:blipFill>
          <a:blip r:embed="rId3" cstate="print"/>
          <a:srcRect/>
          <a:stretch>
            <a:fillRect/>
          </a:stretch>
        </p:blipFill>
        <p:spPr bwMode="auto">
          <a:xfrm>
            <a:off x="0" y="0"/>
            <a:ext cx="9525000" cy="7019925"/>
          </a:xfrm>
          <a:prstGeom prst="rect">
            <a:avLst/>
          </a:prstGeom>
          <a:noFill/>
          <a:ln w="9525">
            <a:noFill/>
            <a:miter lim="800000"/>
            <a:headEnd/>
            <a:tailEnd/>
          </a:ln>
        </p:spPr>
      </p:pic>
      <p:sp>
        <p:nvSpPr>
          <p:cNvPr id="4" name="TextBox 3"/>
          <p:cNvSpPr txBox="1"/>
          <p:nvPr/>
        </p:nvSpPr>
        <p:spPr>
          <a:xfrm>
            <a:off x="1928794" y="214290"/>
            <a:ext cx="3643338" cy="584775"/>
          </a:xfrm>
          <a:prstGeom prst="rect">
            <a:avLst/>
          </a:prstGeom>
          <a:noFill/>
        </p:spPr>
        <p:txBody>
          <a:bodyPr wrap="square" rtlCol="0">
            <a:spAutoFit/>
          </a:bodyPr>
          <a:lstStyle/>
          <a:p>
            <a:r>
              <a:rPr lang="en-GB" sz="3200" dirty="0" smtClean="0"/>
              <a:t>London Flood Map </a:t>
            </a:r>
            <a:endParaRPr lang="en-GB"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Disaster Plans and CRE</a:t>
            </a:r>
            <a:endParaRPr lang="en-GB" dirty="0"/>
          </a:p>
        </p:txBody>
      </p:sp>
      <p:sp>
        <p:nvSpPr>
          <p:cNvPr id="3" name="Content Placeholder 2"/>
          <p:cNvSpPr>
            <a:spLocks noGrp="1"/>
          </p:cNvSpPr>
          <p:nvPr>
            <p:ph idx="1"/>
          </p:nvPr>
        </p:nvSpPr>
        <p:spPr/>
        <p:txBody>
          <a:bodyPr/>
          <a:lstStyle/>
          <a:p>
            <a:pPr>
              <a:buFont typeface="Wingdings" pitchFamily="2" charset="2"/>
              <a:buChar char="§"/>
            </a:pPr>
            <a:r>
              <a:rPr lang="en-GB" sz="2800" dirty="0" smtClean="0"/>
              <a:t>High Reliability Organisations</a:t>
            </a:r>
          </a:p>
          <a:p>
            <a:pPr>
              <a:buFont typeface="Wingdings" pitchFamily="2" charset="2"/>
              <a:buChar char="§"/>
            </a:pPr>
            <a:r>
              <a:rPr lang="en-GB" sz="2800" dirty="0" smtClean="0"/>
              <a:t>Public Services</a:t>
            </a:r>
          </a:p>
          <a:p>
            <a:pPr>
              <a:buFont typeface="Wingdings" pitchFamily="2" charset="2"/>
              <a:buChar char="§"/>
            </a:pPr>
            <a:r>
              <a:rPr lang="en-GB" sz="2800" dirty="0" smtClean="0"/>
              <a:t>Disaster Management Planning</a:t>
            </a:r>
          </a:p>
          <a:p>
            <a:pPr>
              <a:buFont typeface="Wingdings" pitchFamily="2" charset="2"/>
              <a:buChar char="§"/>
            </a:pPr>
            <a:r>
              <a:rPr lang="en-GB" sz="2800" dirty="0" smtClean="0"/>
              <a:t>Business Continuity Planning</a:t>
            </a:r>
          </a:p>
          <a:p>
            <a:pPr lvl="4">
              <a:buFont typeface="Wingdings" pitchFamily="2" charset="2"/>
              <a:buChar char="§"/>
            </a:pPr>
            <a:r>
              <a:rPr lang="en-GB" sz="2400" dirty="0" smtClean="0"/>
              <a:t>Resilience</a:t>
            </a:r>
          </a:p>
          <a:p>
            <a:pPr lvl="4">
              <a:buFont typeface="Wingdings" pitchFamily="2" charset="2"/>
              <a:buChar char="§"/>
            </a:pPr>
            <a:r>
              <a:rPr lang="en-GB" sz="2400" dirty="0" smtClean="0"/>
              <a:t>Competitive advantage</a:t>
            </a:r>
          </a:p>
          <a:p>
            <a:pPr lvl="4">
              <a:buFont typeface="Wingdings" pitchFamily="2" charset="2"/>
              <a:buChar char="§"/>
            </a:pPr>
            <a:r>
              <a:rPr lang="en-GB" sz="2400" dirty="0" smtClean="0"/>
              <a:t>Communication</a:t>
            </a:r>
          </a:p>
        </p:txBody>
      </p:sp>
      <p:sp>
        <p:nvSpPr>
          <p:cNvPr id="5" name="Slide Number Placeholder 4"/>
          <p:cNvSpPr>
            <a:spLocks noGrp="1"/>
          </p:cNvSpPr>
          <p:nvPr>
            <p:ph type="sldNum" sz="quarter" idx="10"/>
          </p:nvPr>
        </p:nvSpPr>
        <p:spPr/>
        <p:txBody>
          <a:bodyPr/>
          <a:lstStyle/>
          <a:p>
            <a:fld id="{8B95666F-DFD2-45F3-AE07-55FCBA8376C5}" type="slidenum">
              <a:rPr lang="en-AU" smtClean="0"/>
              <a:pPr/>
              <a:t>14</a:t>
            </a:fld>
            <a:endParaRPr lang="en-A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 Planning</a:t>
            </a:r>
            <a:endParaRPr lang="en-GB" dirty="0"/>
          </a:p>
        </p:txBody>
      </p:sp>
      <p:sp>
        <p:nvSpPr>
          <p:cNvPr id="3" name="Content Placeholder 2"/>
          <p:cNvSpPr>
            <a:spLocks noGrp="1"/>
          </p:cNvSpPr>
          <p:nvPr>
            <p:ph idx="1"/>
          </p:nvPr>
        </p:nvSpPr>
        <p:spPr/>
        <p:txBody>
          <a:bodyPr/>
          <a:lstStyle/>
          <a:p>
            <a:r>
              <a:rPr lang="en-GB" sz="2800" dirty="0" smtClean="0"/>
              <a:t>BCM</a:t>
            </a:r>
          </a:p>
          <a:p>
            <a:pPr lvl="1">
              <a:buFont typeface="Arial" pitchFamily="34" charset="0"/>
              <a:buChar char="•"/>
            </a:pPr>
            <a:r>
              <a:rPr lang="en-GB" sz="2400" dirty="0" smtClean="0"/>
              <a:t>IT / Property</a:t>
            </a:r>
          </a:p>
          <a:p>
            <a:pPr lvl="1">
              <a:buFont typeface="Arial" pitchFamily="34" charset="0"/>
              <a:buChar char="•"/>
            </a:pPr>
            <a:r>
              <a:rPr lang="en-GB" sz="2400" dirty="0" smtClean="0"/>
              <a:t>60% of businesses have BCM plans</a:t>
            </a:r>
          </a:p>
          <a:p>
            <a:pPr lvl="1">
              <a:buFont typeface="Arial" pitchFamily="34" charset="0"/>
              <a:buChar char="•"/>
            </a:pPr>
            <a:r>
              <a:rPr lang="en-GB" sz="2400" dirty="0" smtClean="0"/>
              <a:t>Location Resilience</a:t>
            </a:r>
          </a:p>
          <a:p>
            <a:pPr lvl="3">
              <a:buFont typeface="Arial" pitchFamily="34" charset="0"/>
              <a:buChar char="•"/>
            </a:pPr>
            <a:r>
              <a:rPr lang="en-GB" sz="2400" dirty="0" smtClean="0"/>
              <a:t>Vulnerability 1 or many – hot sites</a:t>
            </a:r>
          </a:p>
          <a:p>
            <a:pPr lvl="3">
              <a:buFont typeface="Arial" pitchFamily="34" charset="0"/>
              <a:buChar char="•"/>
            </a:pPr>
            <a:r>
              <a:rPr lang="en-GB" sz="2400" dirty="0" smtClean="0"/>
              <a:t>Transport</a:t>
            </a:r>
          </a:p>
          <a:p>
            <a:pPr lvl="3">
              <a:buFont typeface="Arial" pitchFamily="34" charset="0"/>
              <a:buChar char="•"/>
            </a:pPr>
            <a:r>
              <a:rPr lang="en-GB" sz="2400" dirty="0" smtClean="0"/>
              <a:t>Occupiers</a:t>
            </a:r>
          </a:p>
          <a:p>
            <a:pPr lvl="2"/>
            <a:endParaRPr lang="en-GB" dirty="0" smtClean="0"/>
          </a:p>
          <a:p>
            <a:pPr lvl="1"/>
            <a:endParaRPr lang="en-GB" dirty="0" smtClean="0"/>
          </a:p>
          <a:p>
            <a:pPr lvl="1"/>
            <a:endParaRPr lang="en-GB" dirty="0"/>
          </a:p>
        </p:txBody>
      </p:sp>
      <p:sp>
        <p:nvSpPr>
          <p:cNvPr id="5" name="Slide Number Placeholder 4"/>
          <p:cNvSpPr>
            <a:spLocks noGrp="1"/>
          </p:cNvSpPr>
          <p:nvPr>
            <p:ph type="sldNum" sz="quarter" idx="10"/>
          </p:nvPr>
        </p:nvSpPr>
        <p:spPr/>
        <p:txBody>
          <a:bodyPr/>
          <a:lstStyle/>
          <a:p>
            <a:fld id="{8B95666F-DFD2-45F3-AE07-55FCBA8376C5}" type="slidenum">
              <a:rPr lang="en-AU" smtClean="0"/>
              <a:pPr/>
              <a:t>15</a:t>
            </a:fld>
            <a:endParaRPr lang="en-A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 Planning</a:t>
            </a:r>
            <a:endParaRPr lang="en-GB" dirty="0"/>
          </a:p>
        </p:txBody>
      </p:sp>
      <p:sp>
        <p:nvSpPr>
          <p:cNvPr id="3" name="Content Placeholder 2"/>
          <p:cNvSpPr>
            <a:spLocks noGrp="1"/>
          </p:cNvSpPr>
          <p:nvPr>
            <p:ph idx="1"/>
          </p:nvPr>
        </p:nvSpPr>
        <p:spPr/>
        <p:txBody>
          <a:bodyPr/>
          <a:lstStyle/>
          <a:p>
            <a:r>
              <a:rPr lang="en-GB" dirty="0" smtClean="0"/>
              <a:t>Disaster Planning</a:t>
            </a:r>
          </a:p>
          <a:p>
            <a:pPr lvl="1">
              <a:buFont typeface="Arial" pitchFamily="34" charset="0"/>
              <a:buChar char="•"/>
            </a:pPr>
            <a:r>
              <a:rPr lang="en-GB" dirty="0" smtClean="0"/>
              <a:t>Will the organisation survive</a:t>
            </a:r>
          </a:p>
          <a:p>
            <a:pPr lvl="1">
              <a:buFont typeface="Arial" pitchFamily="34" charset="0"/>
              <a:buChar char="•"/>
            </a:pPr>
            <a:r>
              <a:rPr lang="en-GB" dirty="0" smtClean="0"/>
              <a:t>Employee Plans</a:t>
            </a:r>
          </a:p>
          <a:p>
            <a:pPr lvl="1"/>
            <a:endParaRPr lang="en-GB" sz="2000" dirty="0" smtClean="0"/>
          </a:p>
          <a:p>
            <a:r>
              <a:rPr lang="en-GB" sz="2400" dirty="0" smtClean="0"/>
              <a:t>Lack of Guidance on Property</a:t>
            </a:r>
          </a:p>
          <a:p>
            <a:pPr lvl="1">
              <a:buFont typeface="Arial" pitchFamily="34" charset="0"/>
              <a:buChar char="•"/>
            </a:pPr>
            <a:r>
              <a:rPr lang="en-GB" dirty="0" smtClean="0"/>
              <a:t>RICS</a:t>
            </a:r>
          </a:p>
          <a:p>
            <a:pPr lvl="1">
              <a:buFont typeface="Arial" pitchFamily="34" charset="0"/>
              <a:buChar char="•"/>
            </a:pPr>
            <a:r>
              <a:rPr lang="en-GB" dirty="0" smtClean="0"/>
              <a:t>FM </a:t>
            </a:r>
          </a:p>
          <a:p>
            <a:pPr lvl="1"/>
            <a:endParaRPr lang="en-GB" dirty="0" smtClean="0"/>
          </a:p>
          <a:p>
            <a:pPr lvl="1"/>
            <a:endParaRPr lang="en-GB" dirty="0" smtClean="0"/>
          </a:p>
          <a:p>
            <a:pPr lvl="2"/>
            <a:endParaRPr lang="en-GB" dirty="0" smtClean="0"/>
          </a:p>
          <a:p>
            <a:pPr lvl="1"/>
            <a:endParaRPr lang="en-GB" dirty="0" smtClean="0"/>
          </a:p>
          <a:p>
            <a:pPr lvl="1"/>
            <a:endParaRPr lang="en-GB" dirty="0"/>
          </a:p>
        </p:txBody>
      </p:sp>
      <p:sp>
        <p:nvSpPr>
          <p:cNvPr id="4" name="Slide Number Placeholder 3"/>
          <p:cNvSpPr>
            <a:spLocks noGrp="1"/>
          </p:cNvSpPr>
          <p:nvPr>
            <p:ph type="sldNum" sz="quarter" idx="10"/>
          </p:nvPr>
        </p:nvSpPr>
        <p:spPr>
          <a:xfrm>
            <a:off x="7929586" y="6572272"/>
            <a:ext cx="1214414" cy="285728"/>
          </a:xfrm>
          <a:prstGeom prst="rect">
            <a:avLst/>
          </a:prstGeom>
        </p:spPr>
        <p:txBody>
          <a:bodyPr/>
          <a:lstStyle/>
          <a:p>
            <a:fld id="{66A4D05B-855A-4DBF-A295-97CF15ECF7CD}" type="slidenum">
              <a:rPr lang="en-AU" smtClean="0"/>
              <a:pPr/>
              <a:t>16</a:t>
            </a:fld>
            <a:endParaRPr lang="en-A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Public Sector Planning</a:t>
            </a:r>
            <a:endParaRPr lang="en-GB" dirty="0"/>
          </a:p>
        </p:txBody>
      </p:sp>
      <p:sp>
        <p:nvSpPr>
          <p:cNvPr id="3" name="Content Placeholder 2"/>
          <p:cNvSpPr>
            <a:spLocks noGrp="1"/>
          </p:cNvSpPr>
          <p:nvPr>
            <p:ph idx="1"/>
          </p:nvPr>
        </p:nvSpPr>
        <p:spPr>
          <a:xfrm>
            <a:off x="1643042" y="1628800"/>
            <a:ext cx="7500958" cy="4943472"/>
          </a:xfrm>
        </p:spPr>
        <p:txBody>
          <a:bodyPr/>
          <a:lstStyle/>
          <a:p>
            <a:pPr>
              <a:buFont typeface="Arial" pitchFamily="34" charset="0"/>
              <a:buChar char="•"/>
            </a:pPr>
            <a:r>
              <a:rPr lang="en-GB" dirty="0" smtClean="0"/>
              <a:t>Leading to way in Disaster Planning?</a:t>
            </a:r>
          </a:p>
          <a:p>
            <a:pPr lvl="4">
              <a:buFont typeface="Arial" pitchFamily="34" charset="0"/>
              <a:buChar char="•"/>
            </a:pPr>
            <a:r>
              <a:rPr lang="en-GB" dirty="0" smtClean="0"/>
              <a:t>Central Government</a:t>
            </a:r>
          </a:p>
          <a:p>
            <a:pPr lvl="4">
              <a:buFont typeface="Arial" pitchFamily="34" charset="0"/>
              <a:buChar char="•"/>
            </a:pPr>
            <a:r>
              <a:rPr lang="en-GB" dirty="0" smtClean="0"/>
              <a:t>Regional Government</a:t>
            </a:r>
          </a:p>
          <a:p>
            <a:pPr lvl="4">
              <a:buFont typeface="Arial" pitchFamily="34" charset="0"/>
              <a:buChar char="•"/>
            </a:pPr>
            <a:r>
              <a:rPr lang="en-GB" dirty="0" smtClean="0"/>
              <a:t>Local Government</a:t>
            </a:r>
          </a:p>
          <a:p>
            <a:pPr lvl="2">
              <a:buFont typeface="Arial" pitchFamily="34" charset="0"/>
              <a:buChar char="•"/>
            </a:pPr>
            <a:endParaRPr lang="en-GB" dirty="0" smtClean="0"/>
          </a:p>
          <a:p>
            <a:pPr lvl="2">
              <a:buFont typeface="Arial" pitchFamily="34" charset="0"/>
              <a:buChar char="•"/>
            </a:pPr>
            <a:r>
              <a:rPr lang="en-GB" dirty="0" smtClean="0"/>
              <a:t>Survey of Senior Asset managers</a:t>
            </a:r>
          </a:p>
          <a:p>
            <a:pPr lvl="4">
              <a:buFont typeface="Arial" pitchFamily="34" charset="0"/>
              <a:buChar char="•"/>
            </a:pPr>
            <a:r>
              <a:rPr lang="en-GB" dirty="0" smtClean="0"/>
              <a:t>Senior Managers (37%)</a:t>
            </a:r>
          </a:p>
          <a:p>
            <a:pPr lvl="4">
              <a:buFont typeface="Arial" pitchFamily="34" charset="0"/>
              <a:buChar char="•"/>
            </a:pPr>
            <a:r>
              <a:rPr lang="en-GB" dirty="0" smtClean="0"/>
              <a:t>Managers (31%)</a:t>
            </a:r>
          </a:p>
          <a:p>
            <a:pPr lvl="4">
              <a:buFont typeface="Arial" pitchFamily="34" charset="0"/>
              <a:buChar char="•"/>
            </a:pPr>
            <a:r>
              <a:rPr lang="en-GB" dirty="0" smtClean="0"/>
              <a:t>Technical advisors  (32%)</a:t>
            </a:r>
          </a:p>
          <a:p>
            <a:pPr lvl="3">
              <a:buFont typeface="Arial" pitchFamily="34" charset="0"/>
              <a:buChar char="•"/>
            </a:pPr>
            <a:r>
              <a:rPr lang="en-GB" dirty="0" smtClean="0"/>
              <a:t>Disaster Planning Responsibility / Involvement 39% </a:t>
            </a:r>
          </a:p>
          <a:p>
            <a:pPr lvl="4">
              <a:buFont typeface="Arial" pitchFamily="34" charset="0"/>
              <a:buChar char="•"/>
            </a:pPr>
            <a:endParaRPr lang="en-GB" dirty="0" smtClean="0"/>
          </a:p>
          <a:p>
            <a:pPr>
              <a:buFont typeface="Arial" pitchFamily="34" charset="0"/>
              <a:buChar char="•"/>
            </a:pPr>
            <a:endParaRPr lang="en-GB" dirty="0"/>
          </a:p>
        </p:txBody>
      </p:sp>
      <p:sp>
        <p:nvSpPr>
          <p:cNvPr id="4" name="Slide Number Placeholder 3"/>
          <p:cNvSpPr>
            <a:spLocks noGrp="1"/>
          </p:cNvSpPr>
          <p:nvPr>
            <p:ph type="sldNum" sz="quarter" idx="10"/>
          </p:nvPr>
        </p:nvSpPr>
        <p:spPr>
          <a:xfrm>
            <a:off x="8001024" y="6572272"/>
            <a:ext cx="1142976" cy="285728"/>
          </a:xfrm>
          <a:prstGeom prst="rect">
            <a:avLst/>
          </a:prstGeom>
        </p:spPr>
        <p:txBody>
          <a:bodyPr/>
          <a:lstStyle/>
          <a:p>
            <a:fld id="{66A4D05B-855A-4DBF-A295-97CF15ECF7CD}" type="slidenum">
              <a:rPr lang="en-AU" smtClean="0"/>
              <a:pPr/>
              <a:t>17</a:t>
            </a:fld>
            <a:endParaRPr lang="en-A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Public Sector Planning – Business Impact Analysis</a:t>
            </a:r>
            <a:endParaRPr lang="en-GB" dirty="0"/>
          </a:p>
        </p:txBody>
      </p:sp>
      <p:sp>
        <p:nvSpPr>
          <p:cNvPr id="3" name="Content Placeholder 2"/>
          <p:cNvSpPr>
            <a:spLocks noGrp="1"/>
          </p:cNvSpPr>
          <p:nvPr>
            <p:ph idx="1"/>
          </p:nvPr>
        </p:nvSpPr>
        <p:spPr>
          <a:xfrm>
            <a:off x="1643042" y="2012950"/>
            <a:ext cx="7500958" cy="4427538"/>
          </a:xfrm>
        </p:spPr>
        <p:txBody>
          <a:bodyPr/>
          <a:lstStyle/>
          <a:p>
            <a:pPr>
              <a:buFont typeface="Arial" pitchFamily="34" charset="0"/>
              <a:buChar char="•"/>
            </a:pPr>
            <a:r>
              <a:rPr lang="en-GB" dirty="0" smtClean="0"/>
              <a:t>78% have Business Impact Analysis </a:t>
            </a:r>
          </a:p>
          <a:p>
            <a:pPr lvl="4">
              <a:buFont typeface="Arial" pitchFamily="34" charset="0"/>
              <a:buChar char="•"/>
            </a:pPr>
            <a:r>
              <a:rPr lang="en-GB" dirty="0" smtClean="0"/>
              <a:t>22% don’t</a:t>
            </a:r>
          </a:p>
          <a:p>
            <a:pPr lvl="2">
              <a:buFont typeface="Arial" pitchFamily="34" charset="0"/>
              <a:buChar char="•"/>
            </a:pPr>
            <a:r>
              <a:rPr lang="en-GB" sz="2800" dirty="0" smtClean="0">
                <a:solidFill>
                  <a:schemeClr val="accent1"/>
                </a:solidFill>
                <a:ea typeface="+mn-ea"/>
                <a:cs typeface="+mn-cs"/>
              </a:rPr>
              <a:t>71% of BIA include property. </a:t>
            </a:r>
          </a:p>
          <a:p>
            <a:pPr lvl="4">
              <a:buFont typeface="Arial" pitchFamily="34" charset="0"/>
              <a:buChar char="•"/>
            </a:pPr>
            <a:r>
              <a:rPr lang="en-GB" dirty="0" smtClean="0"/>
              <a:t>29% don’t</a:t>
            </a:r>
          </a:p>
          <a:p>
            <a:pPr>
              <a:buFont typeface="Arial" pitchFamily="34" charset="0"/>
              <a:buChar char="•"/>
            </a:pPr>
            <a:r>
              <a:rPr lang="en-GB" dirty="0" smtClean="0"/>
              <a:t>41% include extreme weather events as a risk factor</a:t>
            </a:r>
          </a:p>
          <a:p>
            <a:pPr lvl="4">
              <a:buFont typeface="Arial" pitchFamily="34" charset="0"/>
              <a:buChar char="•"/>
            </a:pPr>
            <a:r>
              <a:rPr lang="en-GB" dirty="0" smtClean="0"/>
              <a:t>59% don’t</a:t>
            </a:r>
          </a:p>
          <a:p>
            <a:pPr>
              <a:buFont typeface="Arial" pitchFamily="34" charset="0"/>
              <a:buChar char="•"/>
            </a:pPr>
            <a:r>
              <a:rPr lang="en-GB" dirty="0" smtClean="0"/>
              <a:t>24% considered building vulnerability to extreme weather events  a risk factor</a:t>
            </a:r>
            <a:endParaRPr lang="en-GB" dirty="0"/>
          </a:p>
        </p:txBody>
      </p:sp>
      <p:sp>
        <p:nvSpPr>
          <p:cNvPr id="4" name="Slide Number Placeholder 3"/>
          <p:cNvSpPr>
            <a:spLocks noGrp="1"/>
          </p:cNvSpPr>
          <p:nvPr>
            <p:ph type="sldNum" sz="quarter" idx="10"/>
          </p:nvPr>
        </p:nvSpPr>
        <p:spPr>
          <a:xfrm>
            <a:off x="8001024" y="6572272"/>
            <a:ext cx="1142976" cy="285728"/>
          </a:xfrm>
          <a:prstGeom prst="rect">
            <a:avLst/>
          </a:prstGeom>
        </p:spPr>
        <p:txBody>
          <a:bodyPr/>
          <a:lstStyle/>
          <a:p>
            <a:fld id="{66A4D05B-855A-4DBF-A295-97CF15ECF7CD}" type="slidenum">
              <a:rPr lang="en-AU" smtClean="0"/>
              <a:pPr/>
              <a:t>18</a:t>
            </a:fld>
            <a:endParaRPr lang="en-A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Public Sector Planning – Business Continuity / Disaster Plans</a:t>
            </a:r>
            <a:endParaRPr lang="en-GB" dirty="0"/>
          </a:p>
        </p:txBody>
      </p:sp>
      <p:sp>
        <p:nvSpPr>
          <p:cNvPr id="3" name="Content Placeholder 2"/>
          <p:cNvSpPr>
            <a:spLocks noGrp="1"/>
          </p:cNvSpPr>
          <p:nvPr>
            <p:ph idx="1"/>
          </p:nvPr>
        </p:nvSpPr>
        <p:spPr>
          <a:xfrm>
            <a:off x="1643042" y="2012950"/>
            <a:ext cx="7500958" cy="4427538"/>
          </a:xfrm>
        </p:spPr>
        <p:txBody>
          <a:bodyPr/>
          <a:lstStyle/>
          <a:p>
            <a:pPr>
              <a:buFont typeface="Arial" pitchFamily="34" charset="0"/>
              <a:buChar char="•"/>
            </a:pPr>
            <a:r>
              <a:rPr lang="en-GB" dirty="0" smtClean="0"/>
              <a:t>83% have BCP </a:t>
            </a:r>
          </a:p>
          <a:p>
            <a:pPr lvl="4">
              <a:buFont typeface="Arial" pitchFamily="34" charset="0"/>
              <a:buChar char="•"/>
            </a:pPr>
            <a:r>
              <a:rPr lang="en-GB" dirty="0" smtClean="0"/>
              <a:t>5% of BCP with no BIA?</a:t>
            </a:r>
          </a:p>
          <a:p>
            <a:pPr lvl="2">
              <a:buFont typeface="Arial" pitchFamily="34" charset="0"/>
              <a:buChar char="•"/>
            </a:pPr>
            <a:r>
              <a:rPr lang="en-GB" sz="2800" dirty="0" smtClean="0">
                <a:solidFill>
                  <a:schemeClr val="accent1"/>
                </a:solidFill>
                <a:ea typeface="+mn-ea"/>
                <a:cs typeface="+mn-cs"/>
              </a:rPr>
              <a:t>60% of BCP include property plans. </a:t>
            </a:r>
          </a:p>
          <a:p>
            <a:pPr lvl="4">
              <a:buFont typeface="Arial" pitchFamily="34" charset="0"/>
              <a:buChar char="•"/>
            </a:pPr>
            <a:r>
              <a:rPr lang="en-GB" dirty="0" smtClean="0"/>
              <a:t>40% don’t</a:t>
            </a:r>
          </a:p>
          <a:p>
            <a:pPr>
              <a:buFont typeface="Arial" pitchFamily="34" charset="0"/>
              <a:buChar char="•"/>
            </a:pPr>
            <a:r>
              <a:rPr lang="en-GB" dirty="0" smtClean="0"/>
              <a:t>81% with direct property responsibility aware of property BCP</a:t>
            </a:r>
          </a:p>
          <a:p>
            <a:pPr lvl="4">
              <a:buFont typeface="Arial" pitchFamily="34" charset="0"/>
              <a:buChar char="•"/>
            </a:pPr>
            <a:r>
              <a:rPr lang="en-GB" dirty="0" smtClean="0"/>
              <a:t>Only 19% don’t know</a:t>
            </a:r>
          </a:p>
        </p:txBody>
      </p:sp>
      <p:sp>
        <p:nvSpPr>
          <p:cNvPr id="4" name="Slide Number Placeholder 3"/>
          <p:cNvSpPr>
            <a:spLocks noGrp="1"/>
          </p:cNvSpPr>
          <p:nvPr>
            <p:ph type="sldNum" sz="quarter" idx="10"/>
          </p:nvPr>
        </p:nvSpPr>
        <p:spPr>
          <a:xfrm>
            <a:off x="8001024" y="6572272"/>
            <a:ext cx="1142976" cy="285728"/>
          </a:xfrm>
          <a:prstGeom prst="rect">
            <a:avLst/>
          </a:prstGeom>
        </p:spPr>
        <p:txBody>
          <a:bodyPr/>
          <a:lstStyle/>
          <a:p>
            <a:fld id="{66A4D05B-855A-4DBF-A295-97CF15ECF7CD}" type="slidenum">
              <a:rPr lang="en-AU" smtClean="0"/>
              <a:pPr/>
              <a:t>19</a:t>
            </a:fld>
            <a:endParaRPr lang="en-A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cture1.jpg"/>
          <p:cNvPicPr>
            <a:picLocks noGrp="1" noChangeAspect="1"/>
          </p:cNvPicPr>
          <p:nvPr>
            <p:ph idx="1"/>
          </p:nvPr>
        </p:nvPicPr>
        <p:blipFill>
          <a:blip r:embed="rId3" cstate="print"/>
          <a:stretch>
            <a:fillRect/>
          </a:stretch>
        </p:blipFill>
        <p:spPr>
          <a:xfrm>
            <a:off x="0" y="1"/>
            <a:ext cx="9144000" cy="6858000"/>
          </a:xfrm>
        </p:spPr>
      </p:pic>
      <p:sp>
        <p:nvSpPr>
          <p:cNvPr id="2" name="Title 1"/>
          <p:cNvSpPr>
            <a:spLocks noGrp="1"/>
          </p:cNvSpPr>
          <p:nvPr>
            <p:ph type="title"/>
          </p:nvPr>
        </p:nvSpPr>
        <p:spPr/>
        <p:txBody>
          <a:bodyPr/>
          <a:lstStyle/>
          <a:p>
            <a:r>
              <a:rPr lang="en-US" dirty="0" smtClean="0"/>
              <a:t>Climate Change and the increasing occurrence of natural disasters</a:t>
            </a:r>
            <a:endParaRPr lang="en-GB" dirty="0"/>
          </a:p>
        </p:txBody>
      </p:sp>
      <p:sp>
        <p:nvSpPr>
          <p:cNvPr id="4" name="Slide Number Placeholder 3"/>
          <p:cNvSpPr>
            <a:spLocks noGrp="1"/>
          </p:cNvSpPr>
          <p:nvPr>
            <p:ph type="sldNum" sz="quarter" idx="10"/>
          </p:nvPr>
        </p:nvSpPr>
        <p:spPr>
          <a:xfrm>
            <a:off x="6553200" y="6245225"/>
            <a:ext cx="2133600" cy="476250"/>
          </a:xfrm>
          <a:prstGeom prst="rect">
            <a:avLst/>
          </a:prstGeom>
        </p:spPr>
        <p:txBody>
          <a:bodyPr/>
          <a:lstStyle/>
          <a:p>
            <a:pPr>
              <a:defRPr/>
            </a:pPr>
            <a:fld id="{C6E174FC-7B50-49EE-A0C3-326B2A2CFCF1}" type="slidenum">
              <a:rPr lang="en-AU" smtClean="0"/>
              <a:pPr>
                <a:defRPr/>
              </a:pPr>
              <a:t>2</a:t>
            </a:fld>
            <a:endParaRPr lang="en-A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Public Sector Planning – Business Continuity / Disaster Plans</a:t>
            </a:r>
            <a:endParaRPr lang="en-GB" dirty="0"/>
          </a:p>
        </p:txBody>
      </p:sp>
      <p:sp>
        <p:nvSpPr>
          <p:cNvPr id="3" name="Content Placeholder 2"/>
          <p:cNvSpPr>
            <a:spLocks noGrp="1"/>
          </p:cNvSpPr>
          <p:nvPr>
            <p:ph idx="1"/>
          </p:nvPr>
        </p:nvSpPr>
        <p:spPr>
          <a:xfrm>
            <a:off x="1643042" y="2012950"/>
            <a:ext cx="7500958" cy="4427538"/>
          </a:xfrm>
        </p:spPr>
        <p:txBody>
          <a:bodyPr/>
          <a:lstStyle/>
          <a:p>
            <a:r>
              <a:rPr lang="en-GB" dirty="0" smtClean="0"/>
              <a:t>Integrating Property IT HR and Finance</a:t>
            </a:r>
          </a:p>
          <a:p>
            <a:pPr>
              <a:buFont typeface="Arial" pitchFamily="34" charset="0"/>
              <a:buChar char="•"/>
            </a:pPr>
            <a:r>
              <a:rPr lang="en-GB" dirty="0" smtClean="0"/>
              <a:t>53% with a plan have integrated disciplines</a:t>
            </a:r>
          </a:p>
          <a:p>
            <a:pPr>
              <a:buFont typeface="Arial" pitchFamily="34" charset="0"/>
              <a:buChar char="•"/>
            </a:pPr>
            <a:r>
              <a:rPr lang="en-GB" dirty="0" smtClean="0"/>
              <a:t>Senior management lead?</a:t>
            </a:r>
          </a:p>
          <a:p>
            <a:pPr lvl="4">
              <a:buFont typeface="Arial" pitchFamily="34" charset="0"/>
              <a:buChar char="•"/>
            </a:pPr>
            <a:r>
              <a:rPr lang="en-GB" dirty="0" smtClean="0"/>
              <a:t>74% Yes</a:t>
            </a:r>
          </a:p>
          <a:p>
            <a:pPr lvl="4">
              <a:buFont typeface="Arial" pitchFamily="34" charset="0"/>
              <a:buChar char="•"/>
            </a:pPr>
            <a:r>
              <a:rPr lang="en-GB" dirty="0" smtClean="0"/>
              <a:t>11% No </a:t>
            </a:r>
          </a:p>
        </p:txBody>
      </p:sp>
      <p:sp>
        <p:nvSpPr>
          <p:cNvPr id="4" name="Slide Number Placeholder 3"/>
          <p:cNvSpPr>
            <a:spLocks noGrp="1"/>
          </p:cNvSpPr>
          <p:nvPr>
            <p:ph type="sldNum" sz="quarter" idx="10"/>
          </p:nvPr>
        </p:nvSpPr>
        <p:spPr>
          <a:xfrm>
            <a:off x="8001024" y="6572272"/>
            <a:ext cx="1142976" cy="285728"/>
          </a:xfrm>
          <a:prstGeom prst="rect">
            <a:avLst/>
          </a:prstGeom>
        </p:spPr>
        <p:txBody>
          <a:bodyPr/>
          <a:lstStyle/>
          <a:p>
            <a:fld id="{66A4D05B-855A-4DBF-A295-97CF15ECF7CD}" type="slidenum">
              <a:rPr lang="en-AU" smtClean="0"/>
              <a:pPr/>
              <a:t>20</a:t>
            </a:fld>
            <a:endParaRPr lang="en-A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Public Sector Planning – Business Continuity / Disaster Plans</a:t>
            </a:r>
            <a:endParaRPr lang="en-GB" dirty="0"/>
          </a:p>
        </p:txBody>
      </p:sp>
      <p:sp>
        <p:nvSpPr>
          <p:cNvPr id="3" name="Content Placeholder 2"/>
          <p:cNvSpPr>
            <a:spLocks noGrp="1"/>
          </p:cNvSpPr>
          <p:nvPr>
            <p:ph idx="1"/>
          </p:nvPr>
        </p:nvSpPr>
        <p:spPr>
          <a:xfrm>
            <a:off x="1643042" y="2012950"/>
            <a:ext cx="7500958" cy="4427538"/>
          </a:xfrm>
        </p:spPr>
        <p:txBody>
          <a:bodyPr/>
          <a:lstStyle/>
          <a:p>
            <a:r>
              <a:rPr lang="en-GB" dirty="0" smtClean="0"/>
              <a:t>Disaster Plan Features</a:t>
            </a:r>
          </a:p>
          <a:p>
            <a:pPr lvl="1">
              <a:buFont typeface="Arial" pitchFamily="34" charset="0"/>
              <a:buChar char="•"/>
            </a:pPr>
            <a:r>
              <a:rPr lang="en-GB" dirty="0" smtClean="0"/>
              <a:t>Hot sites 52%</a:t>
            </a:r>
          </a:p>
          <a:p>
            <a:pPr lvl="1">
              <a:buFont typeface="Arial" pitchFamily="34" charset="0"/>
              <a:buChar char="•"/>
            </a:pPr>
            <a:r>
              <a:rPr lang="en-GB" dirty="0" smtClean="0"/>
              <a:t>Alternate Reporting location 68%</a:t>
            </a:r>
          </a:p>
          <a:p>
            <a:pPr lvl="1">
              <a:buFont typeface="Arial" pitchFamily="34" charset="0"/>
              <a:buChar char="•"/>
            </a:pPr>
            <a:r>
              <a:rPr lang="en-GB" dirty="0" smtClean="0"/>
              <a:t>Key Worker accommodation 67%</a:t>
            </a:r>
          </a:p>
          <a:p>
            <a:pPr lvl="3">
              <a:buFont typeface="Arial" pitchFamily="34" charset="0"/>
              <a:buChar char="•"/>
            </a:pPr>
            <a:r>
              <a:rPr lang="en-GB" dirty="0" smtClean="0"/>
              <a:t>Including Family 21%</a:t>
            </a:r>
          </a:p>
          <a:p>
            <a:pPr lvl="1">
              <a:buFont typeface="Arial" pitchFamily="34" charset="0"/>
              <a:buChar char="•"/>
            </a:pPr>
            <a:r>
              <a:rPr lang="en-GB" dirty="0" smtClean="0"/>
              <a:t>Well resourced 34%</a:t>
            </a:r>
          </a:p>
          <a:p>
            <a:pPr>
              <a:buFont typeface="Arial" pitchFamily="34" charset="0"/>
              <a:buChar char="•"/>
            </a:pPr>
            <a:r>
              <a:rPr lang="en-GB" dirty="0" smtClean="0"/>
              <a:t>Property in Disasters not understood 85% </a:t>
            </a:r>
          </a:p>
          <a:p>
            <a:pPr>
              <a:buFont typeface="Arial" pitchFamily="34" charset="0"/>
              <a:buChar char="•"/>
            </a:pPr>
            <a:endParaRPr lang="en-GB" dirty="0"/>
          </a:p>
        </p:txBody>
      </p:sp>
      <p:sp>
        <p:nvSpPr>
          <p:cNvPr id="4" name="Slide Number Placeholder 3"/>
          <p:cNvSpPr>
            <a:spLocks noGrp="1"/>
          </p:cNvSpPr>
          <p:nvPr>
            <p:ph type="sldNum" sz="quarter" idx="10"/>
          </p:nvPr>
        </p:nvSpPr>
        <p:spPr>
          <a:xfrm>
            <a:off x="8001024" y="6572272"/>
            <a:ext cx="1142976" cy="285728"/>
          </a:xfrm>
          <a:prstGeom prst="rect">
            <a:avLst/>
          </a:prstGeom>
        </p:spPr>
        <p:txBody>
          <a:bodyPr/>
          <a:lstStyle/>
          <a:p>
            <a:fld id="{66A4D05B-855A-4DBF-A295-97CF15ECF7CD}" type="slidenum">
              <a:rPr lang="en-AU" smtClean="0"/>
              <a:pPr/>
              <a:t>21</a:t>
            </a:fld>
            <a:endParaRPr lang="en-A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Conclusions</a:t>
            </a:r>
            <a:endParaRPr lang="en-GB" dirty="0"/>
          </a:p>
        </p:txBody>
      </p:sp>
      <p:sp>
        <p:nvSpPr>
          <p:cNvPr id="3" name="Content Placeholder 2"/>
          <p:cNvSpPr>
            <a:spLocks noGrp="1"/>
          </p:cNvSpPr>
          <p:nvPr>
            <p:ph idx="1"/>
          </p:nvPr>
        </p:nvSpPr>
        <p:spPr>
          <a:xfrm>
            <a:off x="1785918" y="1643050"/>
            <a:ext cx="6872278" cy="4525963"/>
          </a:xfrm>
        </p:spPr>
        <p:txBody>
          <a:bodyPr/>
          <a:lstStyle/>
          <a:p>
            <a:r>
              <a:rPr lang="en-AU" dirty="0" smtClean="0"/>
              <a:t>Climate Change =</a:t>
            </a:r>
          </a:p>
          <a:p>
            <a:r>
              <a:rPr lang="en-AU" dirty="0" smtClean="0"/>
              <a:t>Potential for disasters</a:t>
            </a:r>
          </a:p>
          <a:p>
            <a:pPr lvl="1">
              <a:buFont typeface="Arial" pitchFamily="34" charset="0"/>
              <a:buChar char="•"/>
            </a:pPr>
            <a:r>
              <a:rPr lang="en-AU" sz="2400" dirty="0" smtClean="0"/>
              <a:t>mitigation </a:t>
            </a:r>
          </a:p>
          <a:p>
            <a:pPr lvl="1">
              <a:buFont typeface="Arial" pitchFamily="34" charset="0"/>
              <a:buChar char="•"/>
            </a:pPr>
            <a:r>
              <a:rPr lang="en-AU" sz="2400" dirty="0" smtClean="0"/>
              <a:t>Disaster Planning</a:t>
            </a:r>
          </a:p>
          <a:p>
            <a:r>
              <a:rPr lang="en-AU" dirty="0" smtClean="0"/>
              <a:t>Limited Guidance / Leadership</a:t>
            </a:r>
          </a:p>
          <a:p>
            <a:pPr lvl="1">
              <a:buFont typeface="Arial" pitchFamily="34" charset="0"/>
              <a:buChar char="•"/>
            </a:pPr>
            <a:r>
              <a:rPr lang="en-AU" sz="2400" dirty="0" smtClean="0"/>
              <a:t>Public sector</a:t>
            </a:r>
          </a:p>
          <a:p>
            <a:pPr lvl="1">
              <a:buFont typeface="Arial" pitchFamily="34" charset="0"/>
              <a:buChar char="•"/>
            </a:pPr>
            <a:r>
              <a:rPr lang="en-AU" sz="2400" dirty="0" smtClean="0"/>
              <a:t>Professional bodies</a:t>
            </a:r>
          </a:p>
          <a:p>
            <a:pPr lvl="1">
              <a:buFont typeface="Arial" pitchFamily="34" charset="0"/>
              <a:buChar char="•"/>
            </a:pPr>
            <a:r>
              <a:rPr lang="en-AU" sz="2400" dirty="0" smtClean="0"/>
              <a:t>market evidence</a:t>
            </a:r>
          </a:p>
        </p:txBody>
      </p:sp>
      <p:sp>
        <p:nvSpPr>
          <p:cNvPr id="4" name="Slide Number Placeholder 3"/>
          <p:cNvSpPr>
            <a:spLocks noGrp="1"/>
          </p:cNvSpPr>
          <p:nvPr>
            <p:ph type="sldNum" sz="quarter" idx="10"/>
          </p:nvPr>
        </p:nvSpPr>
        <p:spPr>
          <a:xfrm>
            <a:off x="8143900" y="6500834"/>
            <a:ext cx="1000100" cy="357166"/>
          </a:xfrm>
          <a:prstGeom prst="rect">
            <a:avLst/>
          </a:prstGeom>
        </p:spPr>
        <p:txBody>
          <a:bodyPr/>
          <a:lstStyle/>
          <a:p>
            <a:fld id="{66A4D05B-855A-4DBF-A295-97CF15ECF7CD}" type="slidenum">
              <a:rPr lang="en-AU" smtClean="0"/>
              <a:pPr/>
              <a:t>22</a:t>
            </a:fld>
            <a:endParaRPr lang="en-A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1643042" y="0"/>
            <a:ext cx="7500958" cy="785794"/>
          </a:xfrm>
        </p:spPr>
        <p:txBody>
          <a:bodyPr/>
          <a:lstStyle/>
          <a:p>
            <a:r>
              <a:rPr lang="en-GB" dirty="0" smtClean="0">
                <a:latin typeface="Arial" charset="0"/>
                <a:cs typeface="Arial" charset="0"/>
              </a:rPr>
              <a:t>Climate Change Measurement</a:t>
            </a:r>
            <a:endParaRPr lang="en-US" dirty="0">
              <a:latin typeface="Arial" charset="0"/>
              <a:cs typeface="Arial" charset="0"/>
            </a:endParaRPr>
          </a:p>
        </p:txBody>
      </p:sp>
      <p:sp>
        <p:nvSpPr>
          <p:cNvPr id="381955" name="Rectangle 3"/>
          <p:cNvSpPr>
            <a:spLocks noGrp="1" noChangeArrowheads="1"/>
          </p:cNvSpPr>
          <p:nvPr>
            <p:ph type="body" idx="1"/>
          </p:nvPr>
        </p:nvSpPr>
        <p:spPr/>
        <p:txBody>
          <a:bodyPr/>
          <a:lstStyle/>
          <a:p>
            <a:endParaRPr lang="en-US"/>
          </a:p>
        </p:txBody>
      </p:sp>
      <p:pic>
        <p:nvPicPr>
          <p:cNvPr id="381957" name="Picture 5" descr="Ox_flood_e6s4369"/>
          <p:cNvPicPr>
            <a:picLocks noChangeAspect="1" noChangeArrowheads="1"/>
          </p:cNvPicPr>
          <p:nvPr/>
        </p:nvPicPr>
        <p:blipFill>
          <a:blip r:embed="rId3" cstate="print"/>
          <a:srcRect/>
          <a:stretch>
            <a:fillRect/>
          </a:stretch>
        </p:blipFill>
        <p:spPr bwMode="auto">
          <a:xfrm>
            <a:off x="-11113" y="723900"/>
            <a:ext cx="9182101" cy="6121400"/>
          </a:xfrm>
          <a:prstGeom prst="rect">
            <a:avLst/>
          </a:prstGeom>
          <a:noFill/>
        </p:spPr>
      </p:pic>
      <p:sp>
        <p:nvSpPr>
          <p:cNvPr id="5" name="Slide Number Placeholder 4"/>
          <p:cNvSpPr>
            <a:spLocks noGrp="1"/>
          </p:cNvSpPr>
          <p:nvPr>
            <p:ph type="sldNum" sz="quarter" idx="10"/>
          </p:nvPr>
        </p:nvSpPr>
        <p:spPr/>
        <p:txBody>
          <a:bodyPr/>
          <a:lstStyle/>
          <a:p>
            <a:fld id="{8B95666F-DFD2-45F3-AE07-55FCBA8376C5}" type="slidenum">
              <a:rPr lang="en-AU" smtClean="0"/>
              <a:pPr/>
              <a:t>23</a:t>
            </a:fld>
            <a:endParaRPr lang="en-AU"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7667839C-965D-4F3C-9E3F-6BA895434B04}" type="slidenum">
              <a:rPr lang="en-AU"/>
              <a:pPr/>
              <a:t>24</a:t>
            </a:fld>
            <a:endParaRPr lang="en-AU"/>
          </a:p>
        </p:txBody>
      </p:sp>
      <p:sp>
        <p:nvSpPr>
          <p:cNvPr id="2051" name="Rectangle 3"/>
          <p:cNvSpPr>
            <a:spLocks noGrp="1" noChangeArrowheads="1"/>
          </p:cNvSpPr>
          <p:nvPr>
            <p:ph type="subTitle" idx="1"/>
          </p:nvPr>
        </p:nvSpPr>
        <p:spPr/>
        <p:txBody>
          <a:bodyPr/>
          <a:lstStyle/>
          <a:p>
            <a:r>
              <a:rPr lang="en-GB" dirty="0" smtClean="0"/>
              <a:t>Clive M J Warren – University of Queensland – Business </a:t>
            </a:r>
            <a:r>
              <a:rPr lang="en-GB" dirty="0" smtClean="0"/>
              <a:t>School</a:t>
            </a:r>
          </a:p>
          <a:p>
            <a:r>
              <a:rPr lang="en-GB" dirty="0" smtClean="0"/>
              <a:t>c.warren@uq.edu.au</a:t>
            </a:r>
            <a:endParaRPr lang="en-GB" dirty="0" smtClean="0"/>
          </a:p>
          <a:p>
            <a:endParaRPr lang="en-GB" dirty="0"/>
          </a:p>
        </p:txBody>
      </p:sp>
      <p:sp>
        <p:nvSpPr>
          <p:cNvPr id="2055" name="Text Box 7"/>
          <p:cNvSpPr txBox="1">
            <a:spLocks noChangeArrowheads="1"/>
          </p:cNvSpPr>
          <p:nvPr/>
        </p:nvSpPr>
        <p:spPr bwMode="auto">
          <a:xfrm>
            <a:off x="1000100" y="2000240"/>
            <a:ext cx="6741974" cy="1754326"/>
          </a:xfrm>
          <a:prstGeom prst="rect">
            <a:avLst/>
          </a:prstGeom>
          <a:noFill/>
          <a:ln w="9525">
            <a:noFill/>
            <a:miter lim="800000"/>
            <a:headEnd/>
            <a:tailEnd/>
          </a:ln>
          <a:effectLst/>
        </p:spPr>
        <p:txBody>
          <a:bodyPr wrap="square">
            <a:spAutoFit/>
          </a:bodyPr>
          <a:lstStyle/>
          <a:p>
            <a:pPr algn="ctr"/>
            <a:r>
              <a:rPr lang="en-AU" sz="4800" dirty="0" smtClean="0"/>
              <a:t>Thank you and  </a:t>
            </a:r>
          </a:p>
          <a:p>
            <a:pPr algn="ctr"/>
            <a:r>
              <a:rPr lang="en-AU" sz="4800" dirty="0" smtClean="0"/>
              <a:t>Questions</a:t>
            </a:r>
            <a:endParaRPr lang="en-GB" sz="4800" dirty="0" smtClean="0"/>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a:xfrm>
            <a:off x="2000232" y="1112838"/>
            <a:ext cx="6229368" cy="4525962"/>
          </a:xfrm>
        </p:spPr>
        <p:txBody>
          <a:bodyPr/>
          <a:lstStyle/>
          <a:p>
            <a:pPr>
              <a:buFontTx/>
              <a:buNone/>
            </a:pPr>
            <a:r>
              <a:rPr lang="en-AU" sz="2800" dirty="0"/>
              <a:t>   “The worst-case IPCC projections, or even worse, are being realised. Emissions are soaring, projections of sea level rise are higher than expected, and climate impacts around the world are appearing with increasing frequency” </a:t>
            </a:r>
            <a:endParaRPr lang="en-AU" sz="2800" dirty="0" smtClean="0"/>
          </a:p>
          <a:p>
            <a:pPr>
              <a:buFontTx/>
              <a:buNone/>
            </a:pPr>
            <a:r>
              <a:rPr lang="en-AU" sz="1800" dirty="0" smtClean="0"/>
              <a:t>Katherine </a:t>
            </a:r>
            <a:r>
              <a:rPr lang="en-AU" sz="1800" dirty="0"/>
              <a:t>Richardson (University of Copenhagen, 2009). </a:t>
            </a:r>
            <a:endParaRPr lang="en-US" sz="1800" dirty="0"/>
          </a:p>
        </p:txBody>
      </p:sp>
      <p:sp>
        <p:nvSpPr>
          <p:cNvPr id="4" name="Slide Number Placeholder 3"/>
          <p:cNvSpPr>
            <a:spLocks noGrp="1"/>
          </p:cNvSpPr>
          <p:nvPr>
            <p:ph type="sldNum" sz="quarter" idx="10"/>
          </p:nvPr>
        </p:nvSpPr>
        <p:spPr/>
        <p:txBody>
          <a:bodyPr/>
          <a:lstStyle/>
          <a:p>
            <a:fld id="{8B95666F-DFD2-45F3-AE07-55FCBA8376C5}" type="slidenum">
              <a:rPr lang="en-AU" smtClean="0"/>
              <a:pPr/>
              <a:t>3</a:t>
            </a:fld>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571604" y="1285860"/>
            <a:ext cx="7572396" cy="5072098"/>
          </a:xfrm>
        </p:spPr>
        <p:txBody>
          <a:bodyPr/>
          <a:lstStyle/>
          <a:p>
            <a:pPr>
              <a:lnSpc>
                <a:spcPct val="90000"/>
              </a:lnSpc>
              <a:buFontTx/>
              <a:buNone/>
            </a:pPr>
            <a:r>
              <a:rPr lang="en-AU" sz="2800" dirty="0"/>
              <a:t>“If atmospheric CO</a:t>
            </a:r>
            <a:r>
              <a:rPr lang="en-AU" sz="2800" baseline="30000" dirty="0"/>
              <a:t>2</a:t>
            </a:r>
            <a:r>
              <a:rPr lang="en-AU" sz="2800" dirty="0"/>
              <a:t> concentrations peak at 450–600 </a:t>
            </a:r>
            <a:r>
              <a:rPr lang="en-AU" sz="2800" dirty="0" err="1" smtClean="0"/>
              <a:t>ppm</a:t>
            </a:r>
            <a:r>
              <a:rPr lang="en-AU" sz="2800" dirty="0" smtClean="0"/>
              <a:t>(current </a:t>
            </a:r>
            <a:r>
              <a:rPr lang="en-AU" sz="2800" dirty="0"/>
              <a:t>CO</a:t>
            </a:r>
            <a:r>
              <a:rPr lang="en-AU" sz="2800" baseline="30000" dirty="0"/>
              <a:t>2</a:t>
            </a:r>
            <a:r>
              <a:rPr lang="en-AU" sz="2800" dirty="0"/>
              <a:t> concentration is about 387 </a:t>
            </a:r>
            <a:r>
              <a:rPr lang="en-AU" sz="2800" dirty="0" err="1"/>
              <a:t>ppm</a:t>
            </a:r>
            <a:r>
              <a:rPr lang="en-AU" sz="2800" dirty="0"/>
              <a:t>) </a:t>
            </a:r>
            <a:r>
              <a:rPr lang="en-AU" sz="2800" dirty="0" smtClean="0"/>
              <a:t>over the </a:t>
            </a:r>
            <a:r>
              <a:rPr lang="en-AU" sz="2800" dirty="0"/>
              <a:t>21st century, this will likely lead to irreversible </a:t>
            </a:r>
            <a:r>
              <a:rPr lang="en-AU" sz="2800" dirty="0" smtClean="0"/>
              <a:t>rainfall reductions </a:t>
            </a:r>
            <a:r>
              <a:rPr lang="en-AU" sz="2800" dirty="0"/>
              <a:t>in some regions, as well as to </a:t>
            </a:r>
            <a:r>
              <a:rPr lang="en-AU" sz="2800" dirty="0" smtClean="0"/>
              <a:t>irreversible global </a:t>
            </a:r>
            <a:r>
              <a:rPr lang="en-AU" sz="2800" dirty="0" err="1"/>
              <a:t>sea‑level</a:t>
            </a:r>
            <a:r>
              <a:rPr lang="en-AU" sz="2800" dirty="0"/>
              <a:t> rise that could reach 1.0 m due </a:t>
            </a:r>
            <a:r>
              <a:rPr lang="en-AU" sz="2800" dirty="0" smtClean="0"/>
              <a:t>to thermal </a:t>
            </a:r>
            <a:r>
              <a:rPr lang="en-AU" sz="2800" dirty="0"/>
              <a:t>expansion alone and could exceed </a:t>
            </a:r>
            <a:r>
              <a:rPr lang="en-AU" sz="2800" dirty="0" smtClean="0"/>
              <a:t>several metres </a:t>
            </a:r>
            <a:r>
              <a:rPr lang="en-AU" sz="2800" dirty="0"/>
              <a:t>when the contributions from glaciers and </a:t>
            </a:r>
            <a:r>
              <a:rPr lang="en-AU" sz="2800" dirty="0" smtClean="0"/>
              <a:t>ice sheets </a:t>
            </a:r>
            <a:r>
              <a:rPr lang="en-AU" sz="2800" dirty="0"/>
              <a:t>are included” </a:t>
            </a:r>
            <a:endParaRPr lang="en-AU" sz="2800" dirty="0" smtClean="0"/>
          </a:p>
          <a:p>
            <a:pPr>
              <a:lnSpc>
                <a:spcPct val="90000"/>
              </a:lnSpc>
              <a:buFontTx/>
              <a:buNone/>
            </a:pPr>
            <a:r>
              <a:rPr lang="en-AU" sz="1800" dirty="0" smtClean="0"/>
              <a:t>(</a:t>
            </a:r>
            <a:r>
              <a:rPr lang="en-AU" sz="1800" dirty="0"/>
              <a:t>Steffen 2009; Aust Govt. Dept. </a:t>
            </a:r>
            <a:r>
              <a:rPr lang="en-AU" sz="1800" dirty="0" smtClean="0"/>
              <a:t>Of Climate </a:t>
            </a:r>
            <a:r>
              <a:rPr lang="en-AU" sz="1800" dirty="0"/>
              <a:t>Change).</a:t>
            </a:r>
          </a:p>
        </p:txBody>
      </p:sp>
      <p:sp>
        <p:nvSpPr>
          <p:cNvPr id="4" name="Slide Number Placeholder 3"/>
          <p:cNvSpPr>
            <a:spLocks noGrp="1"/>
          </p:cNvSpPr>
          <p:nvPr>
            <p:ph type="sldNum" sz="quarter" idx="10"/>
          </p:nvPr>
        </p:nvSpPr>
        <p:spPr/>
        <p:txBody>
          <a:bodyPr/>
          <a:lstStyle/>
          <a:p>
            <a:fld id="{8B95666F-DFD2-45F3-AE07-55FCBA8376C5}" type="slidenum">
              <a:rPr lang="en-AU" smtClean="0"/>
              <a:pPr/>
              <a:t>4</a:t>
            </a:fld>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dirty="0" smtClean="0"/>
              <a:t>Natural Disasters</a:t>
            </a:r>
            <a:endParaRPr lang="en-GB" sz="3200" dirty="0"/>
          </a:p>
        </p:txBody>
      </p:sp>
      <p:sp>
        <p:nvSpPr>
          <p:cNvPr id="6" name="Content Placeholder 5"/>
          <p:cNvSpPr>
            <a:spLocks noGrp="1"/>
          </p:cNvSpPr>
          <p:nvPr>
            <p:ph sz="half" idx="1"/>
          </p:nvPr>
        </p:nvSpPr>
        <p:spPr>
          <a:xfrm>
            <a:off x="1643042" y="1624013"/>
            <a:ext cx="4471990" cy="4525963"/>
          </a:xfrm>
        </p:spPr>
        <p:txBody>
          <a:bodyPr/>
          <a:lstStyle/>
          <a:p>
            <a:r>
              <a:rPr lang="en-GB" dirty="0" smtClean="0"/>
              <a:t>Increasing Frequency</a:t>
            </a:r>
          </a:p>
          <a:p>
            <a:pPr lvl="1"/>
            <a:r>
              <a:rPr lang="en-GB" dirty="0" smtClean="0"/>
              <a:t>258 million/year suffer</a:t>
            </a:r>
          </a:p>
          <a:p>
            <a:pPr lvl="2"/>
            <a:r>
              <a:rPr lang="en-GB" dirty="0" smtClean="0"/>
              <a:t>Up from 74 million in 70’s</a:t>
            </a:r>
          </a:p>
          <a:p>
            <a:pPr lvl="1"/>
            <a:r>
              <a:rPr lang="en-GB" dirty="0" smtClean="0"/>
              <a:t>326 disasters (2008)</a:t>
            </a:r>
          </a:p>
          <a:p>
            <a:pPr lvl="1"/>
            <a:r>
              <a:rPr lang="en-GB" dirty="0" smtClean="0"/>
              <a:t>235,736 killed </a:t>
            </a:r>
          </a:p>
          <a:p>
            <a:pPr lvl="1"/>
            <a:endParaRPr lang="en-GB" dirty="0"/>
          </a:p>
        </p:txBody>
      </p:sp>
      <p:pic>
        <p:nvPicPr>
          <p:cNvPr id="8" name="Picture 2"/>
          <p:cNvPicPr>
            <a:picLocks noGrp="1" noChangeAspect="1" noChangeArrowheads="1"/>
          </p:cNvPicPr>
          <p:nvPr>
            <p:ph sz="half" idx="2"/>
          </p:nvPr>
        </p:nvPicPr>
        <p:blipFill>
          <a:blip r:embed="rId3" cstate="print"/>
          <a:stretch>
            <a:fillRect/>
          </a:stretch>
        </p:blipFill>
        <p:spPr bwMode="auto">
          <a:xfrm>
            <a:off x="5429256" y="1928802"/>
            <a:ext cx="3467096" cy="3089772"/>
          </a:xfrm>
          <a:prstGeom prst="rect">
            <a:avLst/>
          </a:prstGeom>
          <a:noFill/>
          <a:ln w="9525">
            <a:noFill/>
            <a:miter lim="800000"/>
            <a:headEnd/>
            <a:tailEnd/>
          </a:ln>
        </p:spPr>
      </p:pic>
      <p:sp>
        <p:nvSpPr>
          <p:cNvPr id="7" name="Slide Number Placeholder 6"/>
          <p:cNvSpPr>
            <a:spLocks noGrp="1"/>
          </p:cNvSpPr>
          <p:nvPr>
            <p:ph type="sldNum" sz="quarter" idx="10"/>
          </p:nvPr>
        </p:nvSpPr>
        <p:spPr/>
        <p:txBody>
          <a:bodyPr/>
          <a:lstStyle/>
          <a:p>
            <a:fld id="{8B95666F-DFD2-45F3-AE07-55FCBA8376C5}" type="slidenum">
              <a:rPr lang="en-AU" smtClean="0"/>
              <a:pPr/>
              <a:t>5</a:t>
            </a:fld>
            <a:endParaRPr lang="en-A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Natural Disasters</a:t>
            </a:r>
            <a:endParaRPr lang="en-GB" dirty="0"/>
          </a:p>
        </p:txBody>
      </p:sp>
      <p:sp>
        <p:nvSpPr>
          <p:cNvPr id="3" name="Content Placeholder 2"/>
          <p:cNvSpPr>
            <a:spLocks noGrp="1"/>
          </p:cNvSpPr>
          <p:nvPr>
            <p:ph sz="half" idx="1"/>
          </p:nvPr>
        </p:nvSpPr>
        <p:spPr>
          <a:xfrm>
            <a:off x="1643042" y="1600200"/>
            <a:ext cx="4000528" cy="4525963"/>
          </a:xfrm>
        </p:spPr>
        <p:txBody>
          <a:bodyPr/>
          <a:lstStyle/>
          <a:p>
            <a:r>
              <a:rPr lang="en-GB" dirty="0" smtClean="0"/>
              <a:t>Economic Loss (2008)</a:t>
            </a:r>
          </a:p>
          <a:p>
            <a:pPr lvl="1"/>
            <a:r>
              <a:rPr lang="en-GB" dirty="0" smtClean="0"/>
              <a:t>US$ 181 billion</a:t>
            </a:r>
          </a:p>
          <a:p>
            <a:pPr lvl="1"/>
            <a:r>
              <a:rPr lang="en-GB" dirty="0" smtClean="0"/>
              <a:t>Hurricane Katrina</a:t>
            </a:r>
          </a:p>
          <a:p>
            <a:pPr lvl="2"/>
            <a:r>
              <a:rPr lang="en-GB" dirty="0" smtClean="0"/>
              <a:t>US$ 140 billion</a:t>
            </a:r>
          </a:p>
          <a:p>
            <a:pPr lvl="1"/>
            <a:r>
              <a:rPr lang="en-GB" dirty="0" smtClean="0"/>
              <a:t>Largest losses in developed countries</a:t>
            </a:r>
            <a:endParaRPr lang="en-GB" dirty="0"/>
          </a:p>
        </p:txBody>
      </p:sp>
      <p:pic>
        <p:nvPicPr>
          <p:cNvPr id="1026" name="Picture 2" descr="C:\Documents and Settings\cwarren\My Documents\Professions\Rics\Disaster\BushFire\news-com.gif"/>
          <p:cNvPicPr>
            <a:picLocks noGrp="1" noChangeAspect="1" noChangeArrowheads="1"/>
          </p:cNvPicPr>
          <p:nvPr>
            <p:ph sz="half" idx="2"/>
          </p:nvPr>
        </p:nvPicPr>
        <p:blipFill>
          <a:blip r:embed="rId3" cstate="print"/>
          <a:srcRect/>
          <a:stretch>
            <a:fillRect/>
          </a:stretch>
        </p:blipFill>
        <p:spPr bwMode="auto">
          <a:xfrm>
            <a:off x="5643570" y="642918"/>
            <a:ext cx="3333750" cy="2857500"/>
          </a:xfrm>
          <a:prstGeom prst="rect">
            <a:avLst/>
          </a:prstGeom>
          <a:noFill/>
        </p:spPr>
      </p:pic>
      <p:sp>
        <p:nvSpPr>
          <p:cNvPr id="6" name="Slide Number Placeholder 5"/>
          <p:cNvSpPr>
            <a:spLocks noGrp="1"/>
          </p:cNvSpPr>
          <p:nvPr>
            <p:ph type="sldNum" sz="quarter" idx="10"/>
          </p:nvPr>
        </p:nvSpPr>
        <p:spPr/>
        <p:txBody>
          <a:bodyPr/>
          <a:lstStyle/>
          <a:p>
            <a:fld id="{8B95666F-DFD2-45F3-AE07-55FCBA8376C5}" type="slidenum">
              <a:rPr lang="en-AU" smtClean="0"/>
              <a:pPr/>
              <a:t>6</a:t>
            </a:fld>
            <a:endParaRPr lang="en-A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2" y="468313"/>
            <a:ext cx="7500958" cy="674671"/>
          </a:xfrm>
        </p:spPr>
        <p:txBody>
          <a:bodyPr/>
          <a:lstStyle/>
          <a:p>
            <a:r>
              <a:rPr lang="en-GB" dirty="0" smtClean="0"/>
              <a:t>Natural Disaster Impacts by sub group</a:t>
            </a:r>
            <a:endParaRPr lang="en-GB" dirty="0"/>
          </a:p>
        </p:txBody>
      </p:sp>
      <p:pic>
        <p:nvPicPr>
          <p:cNvPr id="5" name="Content Placeholder 4"/>
          <p:cNvPicPr>
            <a:picLocks noGrp="1"/>
          </p:cNvPicPr>
          <p:nvPr>
            <p:ph idx="1"/>
          </p:nvPr>
        </p:nvPicPr>
        <p:blipFill>
          <a:blip r:embed="rId3" cstate="print"/>
          <a:srcRect/>
          <a:stretch>
            <a:fillRect/>
          </a:stretch>
        </p:blipFill>
        <p:spPr bwMode="auto">
          <a:xfrm>
            <a:off x="642910" y="1142984"/>
            <a:ext cx="8215370" cy="5500726"/>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fld id="{8B95666F-DFD2-45F3-AE07-55FCBA8376C5}" type="slidenum">
              <a:rPr lang="en-AU" smtClean="0"/>
              <a:pPr/>
              <a:t>7</a:t>
            </a:fld>
            <a:endParaRPr lang="en-A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18" y="274638"/>
            <a:ext cx="6900882" cy="1143000"/>
          </a:xfrm>
        </p:spPr>
        <p:txBody>
          <a:bodyPr/>
          <a:lstStyle/>
          <a:p>
            <a:r>
              <a:rPr lang="en-US" sz="3200" dirty="0" smtClean="0"/>
              <a:t>Natural Disasters Europe</a:t>
            </a:r>
            <a:endParaRPr lang="en-GB" sz="3200" dirty="0"/>
          </a:p>
        </p:txBody>
      </p:sp>
      <p:sp>
        <p:nvSpPr>
          <p:cNvPr id="3" name="Content Placeholder 2"/>
          <p:cNvSpPr>
            <a:spLocks noGrp="1"/>
          </p:cNvSpPr>
          <p:nvPr>
            <p:ph sz="half" idx="2"/>
          </p:nvPr>
        </p:nvSpPr>
        <p:spPr>
          <a:xfrm>
            <a:off x="1500166" y="1124744"/>
            <a:ext cx="5592114" cy="3951288"/>
          </a:xfrm>
        </p:spPr>
        <p:txBody>
          <a:bodyPr/>
          <a:lstStyle/>
          <a:p>
            <a:r>
              <a:rPr lang="en-US" sz="2800" dirty="0" smtClean="0"/>
              <a:t>Past Decade</a:t>
            </a:r>
          </a:p>
          <a:p>
            <a:pPr lvl="1">
              <a:buFont typeface="Arial" pitchFamily="34" charset="0"/>
              <a:buChar char="•"/>
            </a:pPr>
            <a:r>
              <a:rPr lang="en-US" sz="2800" dirty="0" smtClean="0">
                <a:solidFill>
                  <a:schemeClr val="accent1"/>
                </a:solidFill>
                <a:ea typeface="+mn-ea"/>
                <a:cs typeface="+mn-cs"/>
              </a:rPr>
              <a:t>953 disasters</a:t>
            </a:r>
          </a:p>
          <a:p>
            <a:pPr lvl="1">
              <a:buFont typeface="Arial" pitchFamily="34" charset="0"/>
              <a:buChar char="•"/>
            </a:pPr>
            <a:r>
              <a:rPr lang="en-US" sz="2800" dirty="0" smtClean="0">
                <a:solidFill>
                  <a:schemeClr val="accent1"/>
                </a:solidFill>
                <a:ea typeface="+mn-ea"/>
                <a:cs typeface="+mn-cs"/>
              </a:rPr>
              <a:t>88,671 deaths</a:t>
            </a:r>
          </a:p>
          <a:p>
            <a:pPr lvl="1">
              <a:buFont typeface="Arial" pitchFamily="34" charset="0"/>
              <a:buChar char="•"/>
            </a:pPr>
            <a:r>
              <a:rPr lang="en-US" sz="2800" dirty="0" smtClean="0">
                <a:solidFill>
                  <a:schemeClr val="accent1"/>
                </a:solidFill>
                <a:ea typeface="+mn-ea"/>
                <a:cs typeface="+mn-cs"/>
              </a:rPr>
              <a:t>US$269 billion in economic loss</a:t>
            </a:r>
          </a:p>
          <a:p>
            <a:pPr lvl="1">
              <a:buFont typeface="Arial" pitchFamily="34" charset="0"/>
              <a:buChar char="•"/>
            </a:pPr>
            <a:r>
              <a:rPr lang="en-US" sz="2800" dirty="0" smtClean="0">
                <a:solidFill>
                  <a:schemeClr val="accent1"/>
                </a:solidFill>
                <a:ea typeface="+mn-ea"/>
                <a:cs typeface="+mn-cs"/>
              </a:rPr>
              <a:t>11% of Europe GDP lost</a:t>
            </a:r>
          </a:p>
          <a:p>
            <a:pPr lvl="1">
              <a:buFont typeface="Arial" pitchFamily="34" charset="0"/>
              <a:buChar char="•"/>
            </a:pPr>
            <a:r>
              <a:rPr lang="en-US" sz="2800" dirty="0" smtClean="0">
                <a:solidFill>
                  <a:schemeClr val="accent1"/>
                </a:solidFill>
                <a:ea typeface="+mn-ea"/>
                <a:cs typeface="+mn-cs"/>
              </a:rPr>
              <a:t>Per capita Europe leads the world in economic loss</a:t>
            </a:r>
          </a:p>
          <a:p>
            <a:pPr lvl="1">
              <a:buFont typeface="Arial" pitchFamily="34" charset="0"/>
              <a:buChar char="•"/>
            </a:pPr>
            <a:r>
              <a:rPr lang="en-US" sz="2800" dirty="0" smtClean="0">
                <a:solidFill>
                  <a:schemeClr val="accent1"/>
                </a:solidFill>
                <a:ea typeface="+mn-ea"/>
                <a:cs typeface="+mn-cs"/>
              </a:rPr>
              <a:t>4 of top ten countries in 2009 were in Europe</a:t>
            </a:r>
          </a:p>
          <a:p>
            <a:pPr lvl="1">
              <a:buNone/>
            </a:pPr>
            <a:r>
              <a:rPr lang="en-US" sz="1800" dirty="0" smtClean="0">
                <a:solidFill>
                  <a:schemeClr val="accent1"/>
                </a:solidFill>
                <a:ea typeface="+mn-ea"/>
                <a:cs typeface="+mn-cs"/>
              </a:rPr>
              <a:t>Source: </a:t>
            </a:r>
            <a:r>
              <a:rPr lang="en-GB" sz="1800" dirty="0" err="1" smtClean="0">
                <a:solidFill>
                  <a:schemeClr val="accent1"/>
                </a:solidFill>
                <a:ea typeface="+mn-ea"/>
                <a:cs typeface="+mn-cs"/>
              </a:rPr>
              <a:t>Guha</a:t>
            </a:r>
            <a:r>
              <a:rPr lang="en-GB" sz="1800" dirty="0" smtClean="0">
                <a:solidFill>
                  <a:schemeClr val="accent1"/>
                </a:solidFill>
                <a:ea typeface="+mn-ea"/>
                <a:cs typeface="+mn-cs"/>
              </a:rPr>
              <a:t>-Sapir 2010</a:t>
            </a:r>
            <a:endParaRPr lang="en-US" sz="1800" dirty="0" smtClean="0">
              <a:solidFill>
                <a:schemeClr val="accent1"/>
              </a:solidFill>
              <a:ea typeface="+mn-ea"/>
              <a:cs typeface="+mn-cs"/>
            </a:endParaRPr>
          </a:p>
          <a:p>
            <a:pPr lvl="1"/>
            <a:endParaRPr lang="en-GB" dirty="0"/>
          </a:p>
        </p:txBody>
      </p:sp>
      <p:sp>
        <p:nvSpPr>
          <p:cNvPr id="4" name="Slide Number Placeholder 3"/>
          <p:cNvSpPr>
            <a:spLocks noGrp="1"/>
          </p:cNvSpPr>
          <p:nvPr>
            <p:ph type="sldNum" sz="quarter" idx="10"/>
          </p:nvPr>
        </p:nvSpPr>
        <p:spPr>
          <a:prstGeom prst="rect">
            <a:avLst/>
          </a:prstGeom>
        </p:spPr>
        <p:txBody>
          <a:bodyPr/>
          <a:lstStyle/>
          <a:p>
            <a:pPr>
              <a:defRPr/>
            </a:pPr>
            <a:fld id="{C6E174FC-7B50-49EE-A0C3-326B2A2CFCF1}" type="slidenum">
              <a:rPr lang="en-AU" smtClean="0"/>
              <a:pPr>
                <a:defRPr/>
              </a:pPr>
              <a:t>8</a:t>
            </a:fld>
            <a:endParaRPr lang="en-AU" dirty="0"/>
          </a:p>
        </p:txBody>
      </p:sp>
      <p:pic>
        <p:nvPicPr>
          <p:cNvPr id="4098" name="Picture 2"/>
          <p:cNvPicPr>
            <a:picLocks noGrp="1" noChangeAspect="1" noChangeArrowheads="1"/>
          </p:cNvPicPr>
          <p:nvPr>
            <p:ph sz="quarter" idx="4"/>
          </p:nvPr>
        </p:nvPicPr>
        <p:blipFill>
          <a:blip r:embed="rId3" cstate="print"/>
          <a:srcRect/>
          <a:stretch>
            <a:fillRect/>
          </a:stretch>
        </p:blipFill>
        <p:spPr bwMode="auto">
          <a:xfrm>
            <a:off x="5214942" y="862294"/>
            <a:ext cx="3816345" cy="250447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3" y="1"/>
            <a:ext cx="7126309" cy="571480"/>
          </a:xfrm>
        </p:spPr>
        <p:txBody>
          <a:bodyPr/>
          <a:lstStyle/>
          <a:p>
            <a:r>
              <a:rPr lang="en-GB" sz="2400" dirty="0" smtClean="0"/>
              <a:t>Number of Natural Disasters in Europe</a:t>
            </a:r>
            <a:endParaRPr lang="en-GB" sz="2400" dirty="0"/>
          </a:p>
        </p:txBody>
      </p:sp>
      <p:sp>
        <p:nvSpPr>
          <p:cNvPr id="4" name="Slide Number Placeholder 3"/>
          <p:cNvSpPr>
            <a:spLocks noGrp="1"/>
          </p:cNvSpPr>
          <p:nvPr>
            <p:ph type="sldNum" sz="quarter" idx="10"/>
          </p:nvPr>
        </p:nvSpPr>
        <p:spPr>
          <a:xfrm>
            <a:off x="8715404" y="6572272"/>
            <a:ext cx="428596" cy="285728"/>
          </a:xfrm>
          <a:prstGeom prst="rect">
            <a:avLst/>
          </a:prstGeom>
        </p:spPr>
        <p:txBody>
          <a:bodyPr/>
          <a:lstStyle/>
          <a:p>
            <a:fld id="{66A4D05B-855A-4DBF-A295-97CF15ECF7CD}" type="slidenum">
              <a:rPr lang="en-AU" smtClean="0"/>
              <a:pPr/>
              <a:t>9</a:t>
            </a:fld>
            <a:endParaRPr lang="en-AU" dirty="0"/>
          </a:p>
        </p:txBody>
      </p:sp>
      <p:pic>
        <p:nvPicPr>
          <p:cNvPr id="5" name="Content Placeholder 4"/>
          <p:cNvPicPr>
            <a:picLocks noGrp="1"/>
          </p:cNvPicPr>
          <p:nvPr>
            <p:ph idx="1"/>
          </p:nvPr>
        </p:nvPicPr>
        <p:blipFill>
          <a:blip r:embed="rId3" cstate="print"/>
          <a:srcRect/>
          <a:stretch>
            <a:fillRect/>
          </a:stretch>
        </p:blipFill>
        <p:spPr bwMode="auto">
          <a:xfrm>
            <a:off x="395536" y="571481"/>
            <a:ext cx="8748464" cy="5810269"/>
          </a:xfrm>
          <a:prstGeom prst="rect">
            <a:avLst/>
          </a:prstGeom>
          <a:noFill/>
          <a:ln w="9525">
            <a:noFill/>
            <a:miter lim="800000"/>
            <a:headEnd/>
            <a:tailEnd/>
          </a:ln>
        </p:spPr>
      </p:pic>
      <p:sp>
        <p:nvSpPr>
          <p:cNvPr id="6" name="Rectangle 5"/>
          <p:cNvSpPr/>
          <p:nvPr/>
        </p:nvSpPr>
        <p:spPr>
          <a:xfrm>
            <a:off x="857224" y="6381750"/>
            <a:ext cx="2052165" cy="369332"/>
          </a:xfrm>
          <a:prstGeom prst="rect">
            <a:avLst/>
          </a:prstGeom>
        </p:spPr>
        <p:txBody>
          <a:bodyPr wrap="none">
            <a:spAutoFit/>
          </a:bodyPr>
          <a:lstStyle/>
          <a:p>
            <a:r>
              <a:rPr lang="en-GB" sz="1200" dirty="0" smtClean="0"/>
              <a:t>Source: (</a:t>
            </a:r>
            <a:r>
              <a:rPr lang="en-GB" sz="1200" dirty="0" err="1" smtClean="0"/>
              <a:t>Guha</a:t>
            </a:r>
            <a:r>
              <a:rPr lang="en-GB" sz="1200" dirty="0" smtClean="0"/>
              <a:t>-Sapir 2009</a:t>
            </a:r>
            <a:r>
              <a:rPr lang="en-GB" dirty="0" smtClean="0"/>
              <a:t>)</a:t>
            </a:r>
            <a:endParaRPr lang="en-GB" dirty="0"/>
          </a:p>
        </p:txBody>
      </p:sp>
    </p:spTree>
  </p:cSld>
  <p:clrMapOvr>
    <a:masterClrMapping/>
  </p:clrMapOvr>
</p:sld>
</file>

<file path=ppt/theme/theme1.xml><?xml version="1.0" encoding="utf-8"?>
<a:theme xmlns:a="http://schemas.openxmlformats.org/drawingml/2006/main" name="Content_Gold">
  <a:themeElements>
    <a:clrScheme name="Content_Gold 13">
      <a:dk1>
        <a:srgbClr val="000000"/>
      </a:dk1>
      <a:lt1>
        <a:srgbClr val="FFFFFF"/>
      </a:lt1>
      <a:dk2>
        <a:srgbClr val="000000"/>
      </a:dk2>
      <a:lt2>
        <a:srgbClr val="808080"/>
      </a:lt2>
      <a:accent1>
        <a:srgbClr val="482F92"/>
      </a:accent1>
      <a:accent2>
        <a:srgbClr val="BDA04F"/>
      </a:accent2>
      <a:accent3>
        <a:srgbClr val="FFFFFF"/>
      </a:accent3>
      <a:accent4>
        <a:srgbClr val="000000"/>
      </a:accent4>
      <a:accent5>
        <a:srgbClr val="B1ADC7"/>
      </a:accent5>
      <a:accent6>
        <a:srgbClr val="AB9147"/>
      </a:accent6>
      <a:hlink>
        <a:srgbClr val="00529F"/>
      </a:hlink>
      <a:folHlink>
        <a:srgbClr val="8CC63F"/>
      </a:folHlink>
    </a:clrScheme>
    <a:fontScheme name="Content_Gol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tent_Gol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tent_Gol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tent_Gol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tent_Gol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tent_Gol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tent_Gol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tent_Gol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tent_Gol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tent_Gol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tent_Gol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tent_Gol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tent_Gol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tent_Gold 13">
        <a:dk1>
          <a:srgbClr val="000000"/>
        </a:dk1>
        <a:lt1>
          <a:srgbClr val="FFFFFF"/>
        </a:lt1>
        <a:dk2>
          <a:srgbClr val="000000"/>
        </a:dk2>
        <a:lt2>
          <a:srgbClr val="808080"/>
        </a:lt2>
        <a:accent1>
          <a:srgbClr val="482F92"/>
        </a:accent1>
        <a:accent2>
          <a:srgbClr val="BDA04F"/>
        </a:accent2>
        <a:accent3>
          <a:srgbClr val="FFFFFF"/>
        </a:accent3>
        <a:accent4>
          <a:srgbClr val="000000"/>
        </a:accent4>
        <a:accent5>
          <a:srgbClr val="B1ADC7"/>
        </a:accent5>
        <a:accent6>
          <a:srgbClr val="AB9147"/>
        </a:accent6>
        <a:hlink>
          <a:srgbClr val="00529F"/>
        </a:hlink>
        <a:folHlink>
          <a:srgbClr val="8CC63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UQ PPT template V3</Template>
  <TotalTime>349</TotalTime>
  <Words>1456</Words>
  <Application>Microsoft Office PowerPoint</Application>
  <PresentationFormat>On-screen Show (4:3)</PresentationFormat>
  <Paragraphs>231</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Content_Gold</vt:lpstr>
      <vt:lpstr>Public Sector Asset Management Planning to Mitigate Climate Change Driven Natural Disasters – A Study of UK Disaster and Business Continuity Planning</vt:lpstr>
      <vt:lpstr>Climate Change and the increasing occurrence of natural disasters</vt:lpstr>
      <vt:lpstr>Slide 3</vt:lpstr>
      <vt:lpstr>Slide 4</vt:lpstr>
      <vt:lpstr>Natural Disasters</vt:lpstr>
      <vt:lpstr>Natural Disasters</vt:lpstr>
      <vt:lpstr>Natural Disaster Impacts by sub group</vt:lpstr>
      <vt:lpstr>Natural Disasters Europe</vt:lpstr>
      <vt:lpstr>Number of Natural Disasters in Europe</vt:lpstr>
      <vt:lpstr>Disaster Management</vt:lpstr>
      <vt:lpstr>Disaster Management</vt:lpstr>
      <vt:lpstr>Disaster Risk Reduction</vt:lpstr>
      <vt:lpstr>Slide 13</vt:lpstr>
      <vt:lpstr>Disaster Plans and CRE</vt:lpstr>
      <vt:lpstr>CRE Planning</vt:lpstr>
      <vt:lpstr>CRE Planning</vt:lpstr>
      <vt:lpstr>UK Public Sector Planning</vt:lpstr>
      <vt:lpstr>UK Public Sector Planning – Business Impact Analysis</vt:lpstr>
      <vt:lpstr>UK Public Sector Planning – Business Continuity / Disaster Plans</vt:lpstr>
      <vt:lpstr>UK Public Sector Planning – Business Continuity / Disaster Plans</vt:lpstr>
      <vt:lpstr>UK Public Sector Planning – Business Continuity / Disaster Plans</vt:lpstr>
      <vt:lpstr>Conclusions</vt:lpstr>
      <vt:lpstr>Climate Change Measurement</vt:lpstr>
      <vt:lpstr>Slide 24</vt:lpstr>
    </vt:vector>
  </TitlesOfParts>
  <Company>The University of Queensland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uqbhensl</dc:creator>
  <cp:lastModifiedBy>Clive Warren</cp:lastModifiedBy>
  <cp:revision>14</cp:revision>
  <dcterms:created xsi:type="dcterms:W3CDTF">2009-04-03T07:53:58Z</dcterms:created>
  <dcterms:modified xsi:type="dcterms:W3CDTF">2010-06-24T06:06:32Z</dcterms:modified>
</cp:coreProperties>
</file>