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50"/>
  </p:handoutMasterIdLst>
  <p:sldIdLst>
    <p:sldId id="256" r:id="rId2"/>
    <p:sldId id="328" r:id="rId3"/>
    <p:sldId id="329" r:id="rId4"/>
    <p:sldId id="331" r:id="rId5"/>
    <p:sldId id="373" r:id="rId6"/>
    <p:sldId id="339" r:id="rId7"/>
    <p:sldId id="326" r:id="rId8"/>
    <p:sldId id="333" r:id="rId9"/>
    <p:sldId id="350" r:id="rId10"/>
    <p:sldId id="370" r:id="rId11"/>
    <p:sldId id="351" r:id="rId12"/>
    <p:sldId id="352" r:id="rId13"/>
    <p:sldId id="359" r:id="rId14"/>
    <p:sldId id="360" r:id="rId15"/>
    <p:sldId id="361" r:id="rId16"/>
    <p:sldId id="362" r:id="rId17"/>
    <p:sldId id="320" r:id="rId18"/>
    <p:sldId id="334" r:id="rId19"/>
    <p:sldId id="322" r:id="rId20"/>
    <p:sldId id="323" r:id="rId21"/>
    <p:sldId id="324" r:id="rId22"/>
    <p:sldId id="354" r:id="rId23"/>
    <p:sldId id="338" r:id="rId24"/>
    <p:sldId id="340" r:id="rId25"/>
    <p:sldId id="355" r:id="rId26"/>
    <p:sldId id="263" r:id="rId27"/>
    <p:sldId id="302" r:id="rId28"/>
    <p:sldId id="285" r:id="rId29"/>
    <p:sldId id="372" r:id="rId30"/>
    <p:sldId id="303" r:id="rId31"/>
    <p:sldId id="304" r:id="rId32"/>
    <p:sldId id="305" r:id="rId33"/>
    <p:sldId id="286" r:id="rId34"/>
    <p:sldId id="348" r:id="rId35"/>
    <p:sldId id="307" r:id="rId36"/>
    <p:sldId id="308" r:id="rId37"/>
    <p:sldId id="309" r:id="rId38"/>
    <p:sldId id="368" r:id="rId39"/>
    <p:sldId id="363" r:id="rId40"/>
    <p:sldId id="364" r:id="rId41"/>
    <p:sldId id="366" r:id="rId42"/>
    <p:sldId id="365" r:id="rId43"/>
    <p:sldId id="367" r:id="rId44"/>
    <p:sldId id="369" r:id="rId45"/>
    <p:sldId id="371" r:id="rId46"/>
    <p:sldId id="310" r:id="rId47"/>
    <p:sldId id="358" r:id="rId48"/>
    <p:sldId id="311" r:id="rId4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33CC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>
        <p:scale>
          <a:sx n="42" d="100"/>
          <a:sy n="42" d="100"/>
        </p:scale>
        <p:origin x="-72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7EAFDD3-9EAB-4BD5-8F6E-3BA5E7530DEF}" type="datetimeFigureOut">
              <a:rPr lang="zh-TW" altLang="en-US"/>
              <a:pPr>
                <a:defRPr/>
              </a:pPr>
              <a:t>2010/6/25</a:t>
            </a:fld>
            <a:endParaRPr lang="en-US" altLang="zh-TW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A87098-646E-47E2-8E81-C791D493E4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CF824-88D8-4C92-8445-A48DEBCE348E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49763F-FCC8-4A60-82D2-287CED375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1BF2B-5560-4BDB-A1DD-161D396E6CCF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AF1A-BCF3-4441-98F0-31AD4AF44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8F2E3-09D3-45DE-B88B-EDA90AAA1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06A0-D161-4669-A32C-B75F0C82C250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05208-36F0-453C-90F3-A10AD9FFA022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87D3-DA71-47AD-96FC-39C929EF5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121B1-C2AB-4C21-AE53-60C90AEE809A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8BFEDE3-50E8-4FB2-8D12-681813B4D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AD9F-5F96-4721-B5C5-6F52B843BDAB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2B94-1CE2-4F91-BE2E-E7D0C7D84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D42C-C350-4A05-B1EC-D70E2BB42438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A97A2A2-2FC2-4717-B117-39872D4F1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BB9B-626E-43E3-9679-1B835FD0B220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EBFA5-2625-4DA1-97CF-807687471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FD7E-0707-4C1D-A9A2-0BB510EC5DD8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0E16D8-783F-4670-B24E-C416A200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C9C63F4-8178-4934-A310-E47DD13D7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FA0C-C4A9-421B-8F43-4BE270F22E34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4745-4D6B-4FBE-A918-205702899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8364B-EAB9-473A-9976-284B8BF8EB31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E9BDC5-9A62-42F5-A30E-AFF756318A30}" type="datetimeFigureOut">
              <a:rPr lang="en-US"/>
              <a:pPr>
                <a:defRPr/>
              </a:pPr>
              <a:t>6/25/2010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1D7551-E76C-4899-9766-9A5D16621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F571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ime_series" TargetMode="External"/><Relationship Id="rId2" Type="http://schemas.openxmlformats.org/officeDocument/2006/relationships/hyperlink" Target="http://en.wikipedia.org/wiki/Econometri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tationary_process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00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2400" cap="none" smtClean="0">
                <a:solidFill>
                  <a:schemeClr val="tx1"/>
                </a:solidFill>
                <a:ea typeface="新細明體" charset="-120"/>
              </a:rPr>
              <a:t>CHIEN-WEN PENG</a:t>
            </a:r>
          </a:p>
          <a:p>
            <a:pPr eaLnBrk="1" hangingPunct="1">
              <a:defRPr/>
            </a:pPr>
            <a:r>
              <a:rPr lang="en-US" altLang="zh-TW" sz="2400" cap="none" smtClean="0">
                <a:solidFill>
                  <a:schemeClr val="tx1"/>
                </a:solidFill>
                <a:ea typeface="新細明體" charset="-120"/>
              </a:rPr>
              <a:t>NATIONAL TAIPEI UNIVERSITY</a:t>
            </a:r>
          </a:p>
          <a:p>
            <a:pPr eaLnBrk="1" hangingPunct="1">
              <a:defRPr/>
            </a:pPr>
            <a:r>
              <a:rPr lang="en-US" altLang="zh-TW" sz="2400" cap="none" smtClean="0">
                <a:solidFill>
                  <a:schemeClr val="tx1"/>
                </a:solidFill>
                <a:ea typeface="新細明體" charset="-120"/>
              </a:rPr>
              <a:t>I-CHUN TSAI</a:t>
            </a:r>
          </a:p>
          <a:p>
            <a:pPr eaLnBrk="1" hangingPunct="1">
              <a:defRPr/>
            </a:pPr>
            <a:r>
              <a:rPr lang="en-US" altLang="zh-TW" sz="2400" cap="none" smtClean="0">
                <a:solidFill>
                  <a:schemeClr val="tx1"/>
                </a:solidFill>
                <a:ea typeface="新細明體" charset="-120"/>
              </a:rPr>
              <a:t>NATIONAL UNIVERSITY OF KAOHSIUNG</a:t>
            </a:r>
          </a:p>
          <a:p>
            <a:pPr eaLnBrk="1" hangingPunct="1">
              <a:defRPr/>
            </a:pPr>
            <a:r>
              <a:rPr lang="en-US" altLang="zh-TW" sz="2400" cap="none" smtClean="0">
                <a:solidFill>
                  <a:schemeClr val="tx1"/>
                </a:solidFill>
                <a:ea typeface="新細明體" charset="-120"/>
              </a:rPr>
              <a:t>STEVEN BOURASSA</a:t>
            </a:r>
          </a:p>
          <a:p>
            <a:pPr eaLnBrk="1" hangingPunct="1">
              <a:defRPr/>
            </a:pPr>
            <a:r>
              <a:rPr lang="en-US" altLang="zh-TW" sz="2400" cap="none" smtClean="0">
                <a:solidFill>
                  <a:schemeClr val="tx1"/>
                </a:solidFill>
                <a:ea typeface="新細明體" charset="-120"/>
              </a:rPr>
              <a:t>UNIVERSITY OF LOUISVILLE</a:t>
            </a:r>
          </a:p>
          <a:p>
            <a:pPr eaLnBrk="1" hangingPunct="1">
              <a:defRPr/>
            </a:pPr>
            <a:r>
              <a:rPr lang="en-US" altLang="zh-TW" sz="2300" cap="none" smtClean="0">
                <a:ea typeface="新細明體" charset="-120"/>
              </a:rPr>
              <a:t>06/25/ 2010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1447800"/>
          </a:xfrm>
        </p:spPr>
        <p:txBody>
          <a:bodyPr/>
          <a:lstStyle/>
          <a:p>
            <a:pPr eaLnBrk="1" hangingPunct="1"/>
            <a:r>
              <a:rPr lang="en-US" altLang="zh-TW" sz="3300" smtClean="0">
                <a:solidFill>
                  <a:srgbClr val="CF5716"/>
                </a:solidFill>
                <a:ea typeface="新細明體" charset="-120"/>
              </a:rPr>
              <a:t>Determinants of Long-Run Homeownership Rates: Evidence from Taiwan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3400" smtClean="0">
                <a:ea typeface="新細明體" charset="-120"/>
              </a:rPr>
              <a:t>Painter and Redfearn(2002)</a:t>
            </a:r>
          </a:p>
        </p:txBody>
      </p:sp>
      <p:sp>
        <p:nvSpPr>
          <p:cNvPr id="33177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1625" y="1600200"/>
            <a:ext cx="8504238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p"/>
            </a:pPr>
            <a:r>
              <a:rPr lang="en-US" altLang="zh-TW" sz="3200" smtClean="0">
                <a:ea typeface="新細明體" charset="-120"/>
              </a:rPr>
              <a:t>Interest rates had an influence on both housing supply and timing of changes of tenure status from renter to owner, </a:t>
            </a:r>
            <a:r>
              <a:rPr lang="en-US" altLang="zh-TW" sz="3200" smtClean="0">
                <a:solidFill>
                  <a:srgbClr val="FF3300"/>
                </a:solidFill>
                <a:ea typeface="新細明體" charset="-120"/>
              </a:rPr>
              <a:t>the long-term homeownership rate appears independent of interest rates</a:t>
            </a:r>
            <a:r>
              <a:rPr lang="en-US" altLang="zh-TW" sz="3200" smtClean="0">
                <a:ea typeface="新細明體" charset="-120"/>
              </a:rPr>
              <a:t>. </a:t>
            </a:r>
          </a:p>
          <a:p>
            <a:pPr eaLnBrk="1" hangingPunct="1">
              <a:buFont typeface="Wingdings" pitchFamily="2" charset="2"/>
              <a:buChar char="p"/>
            </a:pPr>
            <a:r>
              <a:rPr lang="en-US" altLang="zh-TW" sz="3200" smtClean="0">
                <a:ea typeface="新細明體" charset="-120"/>
              </a:rPr>
              <a:t>To promote homeownership rates, </a:t>
            </a:r>
            <a:r>
              <a:rPr lang="en-US" altLang="zh-TW" sz="3200" smtClean="0">
                <a:solidFill>
                  <a:srgbClr val="0033CC"/>
                </a:solidFill>
                <a:ea typeface="新細明體" charset="-120"/>
              </a:rPr>
              <a:t>low down payment and improved technology for assessment of credit risk</a:t>
            </a:r>
            <a:r>
              <a:rPr lang="en-US" altLang="zh-TW" sz="3200" smtClean="0">
                <a:ea typeface="新細明體" charset="-120"/>
              </a:rPr>
              <a:t> may be more effective.</a:t>
            </a:r>
            <a:r>
              <a:rPr lang="en-US" altLang="zh-TW" sz="2800" smtClean="0">
                <a:ea typeface="新細明體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2900" smtClean="0">
                <a:ea typeface="新細明體" charset="-120"/>
              </a:rPr>
              <a:t>Homeownership Rates in Taiwan:1976~2008</a:t>
            </a:r>
          </a:p>
        </p:txBody>
      </p:sp>
      <p:graphicFrame>
        <p:nvGraphicFramePr>
          <p:cNvPr id="382979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0" y="1143000"/>
          <a:ext cx="8915400" cy="5715000"/>
        </p:xfrm>
        <a:graphic>
          <a:graphicData uri="http://schemas.openxmlformats.org/presentationml/2006/ole">
            <p:oleObj spid="_x0000_s382979" name="圖表" r:id="rId3" imgW="9570720" imgH="3992880" progId="Excel.Chart.8">
              <p:embed/>
            </p:oleObj>
          </a:graphicData>
        </a:graphic>
      </p:graphicFrame>
      <p:sp>
        <p:nvSpPr>
          <p:cNvPr id="382981" name="Text Box 12"/>
          <p:cNvSpPr txBox="1">
            <a:spLocks noChangeArrowheads="1"/>
          </p:cNvSpPr>
          <p:nvPr/>
        </p:nvSpPr>
        <p:spPr bwMode="auto">
          <a:xfrm>
            <a:off x="5165725" y="4764088"/>
            <a:ext cx="2149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382982" name="Text Box 13"/>
          <p:cNvSpPr txBox="1">
            <a:spLocks noChangeArrowheads="1"/>
          </p:cNvSpPr>
          <p:nvPr/>
        </p:nvSpPr>
        <p:spPr bwMode="auto">
          <a:xfrm>
            <a:off x="3810000" y="1828800"/>
            <a:ext cx="2154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6000">
                <a:solidFill>
                  <a:srgbClr val="FF3300"/>
                </a:solidFill>
              </a:rPr>
              <a:t>+20%</a:t>
            </a:r>
          </a:p>
        </p:txBody>
      </p:sp>
      <p:sp>
        <p:nvSpPr>
          <p:cNvPr id="382983" name="Text Box 14"/>
          <p:cNvSpPr txBox="1">
            <a:spLocks noChangeArrowheads="1"/>
          </p:cNvSpPr>
          <p:nvPr/>
        </p:nvSpPr>
        <p:spPr bwMode="auto">
          <a:xfrm>
            <a:off x="7315200" y="1219200"/>
            <a:ext cx="1335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3300"/>
                </a:solidFill>
              </a:rPr>
              <a:t>87.4%</a:t>
            </a:r>
          </a:p>
        </p:txBody>
      </p:sp>
      <p:sp>
        <p:nvSpPr>
          <p:cNvPr id="382984" name="Text Box 15"/>
          <p:cNvSpPr txBox="1">
            <a:spLocks noChangeArrowheads="1"/>
          </p:cNvSpPr>
          <p:nvPr/>
        </p:nvSpPr>
        <p:spPr bwMode="auto">
          <a:xfrm>
            <a:off x="533400" y="5535613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3300"/>
                </a:solidFill>
              </a:rPr>
              <a:t>67.4%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2900" smtClean="0">
                <a:ea typeface="新細明體" charset="-120"/>
              </a:rPr>
              <a:t>Ownership Rates in Taiwan and USA-1976~2008</a:t>
            </a:r>
          </a:p>
        </p:txBody>
      </p:sp>
      <p:graphicFrame>
        <p:nvGraphicFramePr>
          <p:cNvPr id="384003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0" y="1219200"/>
          <a:ext cx="9144000" cy="5638800"/>
        </p:xfrm>
        <a:graphic>
          <a:graphicData uri="http://schemas.openxmlformats.org/presentationml/2006/ole">
            <p:oleObj spid="_x0000_s384003" name="圖表" r:id="rId3" imgW="9570720" imgH="3992880" progId="Excel.Chart.8">
              <p:embed/>
            </p:oleObj>
          </a:graphicData>
        </a:graphic>
      </p:graphicFrame>
      <p:sp>
        <p:nvSpPr>
          <p:cNvPr id="384005" name="Rectangle 4"/>
          <p:cNvSpPr>
            <a:spLocks noChangeArrowheads="1"/>
          </p:cNvSpPr>
          <p:nvPr/>
        </p:nvSpPr>
        <p:spPr bwMode="auto">
          <a:xfrm>
            <a:off x="685800" y="57150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64.8%</a:t>
            </a:r>
          </a:p>
        </p:txBody>
      </p:sp>
      <p:sp>
        <p:nvSpPr>
          <p:cNvPr id="384006" name="Rectangle 6"/>
          <p:cNvSpPr>
            <a:spLocks noChangeArrowheads="1"/>
          </p:cNvSpPr>
          <p:nvPr/>
        </p:nvSpPr>
        <p:spPr bwMode="auto">
          <a:xfrm>
            <a:off x="8153400" y="56388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67.5%</a:t>
            </a:r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6684963" y="3733800"/>
            <a:ext cx="2459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6000">
                <a:solidFill>
                  <a:srgbClr val="FF3300"/>
                </a:solidFill>
              </a:rPr>
              <a:t>+2.7%</a:t>
            </a: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4419600" y="1447800"/>
            <a:ext cx="2154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6000">
                <a:solidFill>
                  <a:srgbClr val="FF3300"/>
                </a:solidFill>
              </a:rPr>
              <a:t>+20%</a:t>
            </a:r>
          </a:p>
        </p:txBody>
      </p:sp>
      <p:sp>
        <p:nvSpPr>
          <p:cNvPr id="384009" name="Rectangle 9"/>
          <p:cNvSpPr>
            <a:spLocks noChangeArrowheads="1"/>
          </p:cNvSpPr>
          <p:nvPr/>
        </p:nvSpPr>
        <p:spPr bwMode="auto">
          <a:xfrm>
            <a:off x="609600" y="4038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67.4%</a:t>
            </a:r>
          </a:p>
        </p:txBody>
      </p:sp>
      <p:sp>
        <p:nvSpPr>
          <p:cNvPr id="384010" name="Rectangle 10"/>
          <p:cNvSpPr>
            <a:spLocks noChangeArrowheads="1"/>
          </p:cNvSpPr>
          <p:nvPr/>
        </p:nvSpPr>
        <p:spPr bwMode="auto">
          <a:xfrm>
            <a:off x="8153400" y="10668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87.4%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2900" smtClean="0">
                <a:ea typeface="新細明體" charset="-120"/>
              </a:rPr>
              <a:t>Ownership Rates and House Price of Taipei City</a:t>
            </a:r>
          </a:p>
        </p:txBody>
      </p:sp>
      <p:graphicFrame>
        <p:nvGraphicFramePr>
          <p:cNvPr id="471043" name="Object 3"/>
          <p:cNvGraphicFramePr>
            <a:graphicFrameLocks noChangeAspect="1"/>
          </p:cNvGraphicFramePr>
          <p:nvPr/>
        </p:nvGraphicFramePr>
        <p:xfrm>
          <a:off x="304800" y="1295400"/>
          <a:ext cx="8610600" cy="5029200"/>
        </p:xfrm>
        <a:graphic>
          <a:graphicData uri="http://schemas.openxmlformats.org/presentationml/2006/ole">
            <p:oleObj spid="_x0000_s471043" name="圖表" r:id="rId3" imgW="9250680" imgH="486156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8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836025" cy="758825"/>
          </a:xfrm>
        </p:spPr>
        <p:txBody>
          <a:bodyPr/>
          <a:lstStyle/>
          <a:p>
            <a:pPr eaLnBrk="1" hangingPunct="1"/>
            <a:r>
              <a:rPr lang="en-US" altLang="zh-TW" sz="2900" smtClean="0">
                <a:ea typeface="新細明體" charset="-120"/>
              </a:rPr>
              <a:t>Ownership Rates and House Price of Taipei County</a:t>
            </a:r>
          </a:p>
        </p:txBody>
      </p:sp>
      <p:graphicFrame>
        <p:nvGraphicFramePr>
          <p:cNvPr id="472067" name="Object 3"/>
          <p:cNvGraphicFramePr>
            <a:graphicFrameLocks noChangeAspect="1"/>
          </p:cNvGraphicFramePr>
          <p:nvPr/>
        </p:nvGraphicFramePr>
        <p:xfrm>
          <a:off x="228600" y="1403350"/>
          <a:ext cx="8610600" cy="4921250"/>
        </p:xfrm>
        <a:graphic>
          <a:graphicData uri="http://schemas.openxmlformats.org/presentationml/2006/ole">
            <p:oleObj spid="_x0000_s472067" name="圖表" r:id="rId3" imgW="9250680" imgH="485394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836025" cy="758825"/>
          </a:xfrm>
        </p:spPr>
        <p:txBody>
          <a:bodyPr/>
          <a:lstStyle/>
          <a:p>
            <a:pPr eaLnBrk="1" hangingPunct="1"/>
            <a:r>
              <a:rPr lang="en-US" altLang="zh-TW" sz="2900" smtClean="0">
                <a:ea typeface="新細明體" charset="-120"/>
              </a:rPr>
              <a:t>Ownership Rates and House Price of Taichung City</a:t>
            </a:r>
          </a:p>
        </p:txBody>
      </p:sp>
      <p:graphicFrame>
        <p:nvGraphicFramePr>
          <p:cNvPr id="473091" name="Object 3"/>
          <p:cNvGraphicFramePr>
            <a:graphicFrameLocks noChangeAspect="1"/>
          </p:cNvGraphicFramePr>
          <p:nvPr/>
        </p:nvGraphicFramePr>
        <p:xfrm>
          <a:off x="228600" y="1219200"/>
          <a:ext cx="8610600" cy="5105400"/>
        </p:xfrm>
        <a:graphic>
          <a:graphicData uri="http://schemas.openxmlformats.org/presentationml/2006/ole">
            <p:oleObj spid="_x0000_s473091" name="圖表" r:id="rId3" imgW="9128760" imgH="425196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6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758825"/>
          </a:xfrm>
        </p:spPr>
        <p:txBody>
          <a:bodyPr/>
          <a:lstStyle/>
          <a:p>
            <a:pPr eaLnBrk="1" hangingPunct="1"/>
            <a:r>
              <a:rPr lang="en-US" altLang="zh-TW" sz="2900" smtClean="0">
                <a:ea typeface="新細明體" charset="-120"/>
              </a:rPr>
              <a:t>Ownership Rates and House Price of Kaohsiung City</a:t>
            </a:r>
          </a:p>
        </p:txBody>
      </p:sp>
      <p:graphicFrame>
        <p:nvGraphicFramePr>
          <p:cNvPr id="474115" name="Object 3"/>
          <p:cNvGraphicFramePr>
            <a:graphicFrameLocks noChangeAspect="1"/>
          </p:cNvGraphicFramePr>
          <p:nvPr/>
        </p:nvGraphicFramePr>
        <p:xfrm>
          <a:off x="228600" y="1295400"/>
          <a:ext cx="8686800" cy="4997450"/>
        </p:xfrm>
        <a:graphic>
          <a:graphicData uri="http://schemas.openxmlformats.org/presentationml/2006/ole">
            <p:oleObj spid="_x0000_s474115" name="圖表" r:id="rId3" imgW="9250680" imgH="485394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Research Questions</a:t>
            </a:r>
          </a:p>
        </p:txBody>
      </p:sp>
      <p:sp>
        <p:nvSpPr>
          <p:cNvPr id="4751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zh-TW" sz="3200" smtClean="0">
                <a:ea typeface="新細明體" charset="-120"/>
              </a:rPr>
              <a:t>Both of the patterns of long-run homeownership rates and house prices in US. and Taiwan are strange.</a:t>
            </a:r>
          </a:p>
          <a:p>
            <a:endParaRPr lang="en-US" altLang="zh-TW" sz="3200" smtClean="0">
              <a:ea typeface="新細明體" charset="-120"/>
            </a:endParaRPr>
          </a:p>
          <a:p>
            <a:r>
              <a:rPr lang="en-US" altLang="zh-TW" sz="3200" smtClean="0">
                <a:ea typeface="新細明體" charset="-120"/>
              </a:rPr>
              <a:t>What are the determinants of long-run homeownership rates? (Does it implies Taiwan’s homeownership promotion policies are more effective than U.S.? )</a:t>
            </a:r>
          </a:p>
          <a:p>
            <a:endParaRPr lang="en-US" altLang="zh-TW" sz="320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Literature Review</a:t>
            </a:r>
          </a:p>
        </p:txBody>
      </p:sp>
      <p:sp>
        <p:nvSpPr>
          <p:cNvPr id="4761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3200" smtClean="0">
                <a:solidFill>
                  <a:srgbClr val="FF3300"/>
                </a:solidFill>
                <a:ea typeface="新細明體" charset="-120"/>
              </a:rPr>
              <a:t>Abundant </a:t>
            </a:r>
            <a:r>
              <a:rPr lang="en-US" altLang="zh-TW" sz="3200" smtClean="0">
                <a:ea typeface="新細明體" charset="-120"/>
              </a:rPr>
              <a:t>Literature on Determinants of Individual Household’s Tenure Choice</a:t>
            </a:r>
          </a:p>
          <a:p>
            <a:pPr>
              <a:lnSpc>
                <a:spcPct val="90000"/>
              </a:lnSpc>
            </a:pPr>
            <a:endParaRPr lang="en-US" altLang="zh-TW" sz="3200" smtClean="0"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3200" smtClean="0">
                <a:solidFill>
                  <a:srgbClr val="FF3300"/>
                </a:solidFill>
                <a:ea typeface="新細明體" charset="-120"/>
              </a:rPr>
              <a:t>Some</a:t>
            </a:r>
            <a:r>
              <a:rPr lang="en-US" altLang="zh-TW" sz="3200" smtClean="0">
                <a:ea typeface="新細明體" charset="-120"/>
              </a:rPr>
              <a:t> studies focus on Homeownership Rates Differences in different Nations /Regions </a:t>
            </a:r>
          </a:p>
          <a:p>
            <a:pPr>
              <a:lnSpc>
                <a:spcPct val="90000"/>
              </a:lnSpc>
            </a:pPr>
            <a:endParaRPr lang="en-US" altLang="zh-TW" sz="3200" smtClean="0">
              <a:solidFill>
                <a:srgbClr val="FF3300"/>
              </a:solidFill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3200" smtClean="0">
                <a:solidFill>
                  <a:srgbClr val="FF3300"/>
                </a:solidFill>
                <a:ea typeface="新細明體" charset="-120"/>
              </a:rPr>
              <a:t>Rare</a:t>
            </a:r>
            <a:r>
              <a:rPr lang="en-US" altLang="zh-TW" sz="3200" smtClean="0">
                <a:ea typeface="新細明體" charset="-120"/>
              </a:rPr>
              <a:t> on the Determinants of Long- run Homeownership Rates</a:t>
            </a:r>
          </a:p>
          <a:p>
            <a:pPr>
              <a:lnSpc>
                <a:spcPct val="90000"/>
              </a:lnSpc>
            </a:pPr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ea typeface="新細明體" charset="-120"/>
              </a:rPr>
              <a:t>Tenure Choice- </a:t>
            </a:r>
            <a:r>
              <a:rPr lang="en-US" altLang="zh-TW" sz="4200" smtClean="0">
                <a:ea typeface="新細明體" charset="-120"/>
              </a:rPr>
              <a:t>Market Factors</a:t>
            </a:r>
          </a:p>
        </p:txBody>
      </p:sp>
      <p:sp>
        <p:nvSpPr>
          <p:cNvPr id="47718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1625" y="1524000"/>
            <a:ext cx="8504238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>
                <a:ea typeface="新細明體" charset="-120"/>
              </a:rPr>
              <a:t>Housing Price, HP Fluctuation Risk 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  <a:cs typeface="Arial" charset="0"/>
              </a:rPr>
              <a:t>↑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  <a:cs typeface="Arial" charset="0"/>
                <a:sym typeface="Symbol" pitchFamily="18" charset="2"/>
              </a:rPr>
              <a:t> Rent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zh-TW" sz="2800" smtClean="0">
              <a:solidFill>
                <a:srgbClr val="0033CC"/>
              </a:solidFill>
              <a:ea typeface="新細明體" charset="-12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>
                <a:ea typeface="新細明體" charset="-120"/>
              </a:rPr>
              <a:t>Borrowing Constrains (LTV↓, Interest Rate↑) ↑ 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  <a:sym typeface="Symbol" pitchFamily="18" charset="2"/>
              </a:rPr>
              <a:t>Rent</a:t>
            </a:r>
            <a:r>
              <a:rPr lang="en-US" altLang="zh-TW" sz="2800" smtClean="0">
                <a:solidFill>
                  <a:srgbClr val="00CC00"/>
                </a:solidFill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zh-TW" sz="2800" smtClean="0">
              <a:solidFill>
                <a:srgbClr val="00CC00"/>
              </a:solidFill>
              <a:ea typeface="新細明體" charset="-12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>
                <a:ea typeface="新細明體" charset="-120"/>
              </a:rPr>
              <a:t>Rent, Rent Fluctuation Risk 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 Buy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zh-TW" sz="2800" smtClean="0">
              <a:solidFill>
                <a:srgbClr val="FF3300"/>
              </a:solidFill>
              <a:ea typeface="新細明體" charset="-12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>
                <a:ea typeface="新細明體" charset="-120"/>
              </a:rPr>
              <a:t>Expected Housing Price Appreciation 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Buy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zh-TW" sz="280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600" smtClean="0">
                <a:ea typeface="新細明體" charset="-120"/>
              </a:rPr>
              <a:t>Homeownership Rate</a:t>
            </a:r>
            <a:r>
              <a:rPr lang="en-US" altLang="zh-TW" smtClean="0">
                <a:ea typeface="新細明體" charset="-120"/>
              </a:rPr>
              <a:t> </a:t>
            </a:r>
          </a:p>
        </p:txBody>
      </p:sp>
      <p:sp>
        <p:nvSpPr>
          <p:cNvPr id="15366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01625" y="1524000"/>
            <a:ext cx="8537575" cy="45989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n-US" altLang="zh-TW" sz="2300" smtClean="0">
              <a:ea typeface="新細明體" charset="-120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28600" y="2743200"/>
          <a:ext cx="8534400" cy="1214438"/>
        </p:xfrm>
        <a:graphic>
          <a:graphicData uri="http://schemas.openxmlformats.org/presentationml/2006/ole">
            <p:oleObj spid="_x0000_s15364" name="方程式" r:id="rId3" imgW="2768400" imgH="393480" progId="Equation.3">
              <p:embed/>
            </p:oleObj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1219200" y="48768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200">
                <a:solidFill>
                  <a:srgbClr val="FF3300"/>
                </a:solidFill>
              </a:rPr>
              <a:t>Accumulated results of individual household’s housing tenure choice.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ea typeface="新細明體" charset="-120"/>
              </a:rPr>
              <a:t>Tenure Choice-</a:t>
            </a:r>
            <a:r>
              <a:rPr lang="en-US" altLang="zh-TW" sz="4200" smtClean="0">
                <a:ea typeface="新細明體" charset="-120"/>
              </a:rPr>
              <a:t>Institution Factors</a:t>
            </a:r>
          </a:p>
        </p:txBody>
      </p:sp>
      <p:sp>
        <p:nvSpPr>
          <p:cNvPr id="4782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1625" y="1752600"/>
            <a:ext cx="8504238" cy="4648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ea typeface="新細明體" charset="-120"/>
              </a:rPr>
              <a:t>Property Tax 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  <a:sym typeface="Symbol" pitchFamily="18" charset="2"/>
              </a:rPr>
              <a:t> Rent</a:t>
            </a:r>
            <a:r>
              <a:rPr lang="en-US" altLang="zh-TW" sz="2800" smtClean="0"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p"/>
            </a:pPr>
            <a:endParaRPr lang="en-US" altLang="zh-TW" sz="280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Relative Cost of Owning vs. Renting 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  <a:sym typeface="Symbol" pitchFamily="18" charset="2"/>
              </a:rPr>
              <a:t> Rent</a:t>
            </a:r>
            <a:r>
              <a:rPr lang="en-US" altLang="zh-TW" smtClean="0">
                <a:solidFill>
                  <a:srgbClr val="FF3300"/>
                </a:solidFill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p"/>
            </a:pPr>
            <a:endParaRPr lang="en-US" altLang="zh-TW" smtClean="0">
              <a:solidFill>
                <a:srgbClr val="FF3300"/>
              </a:solidFill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ea typeface="新細明體" charset="-120"/>
              </a:rPr>
              <a:t>Deduction of Mortgage Interest from Income Tax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 Buy</a:t>
            </a:r>
            <a:r>
              <a:rPr lang="en-US" altLang="zh-TW" smtClean="0"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p"/>
            </a:pPr>
            <a:endParaRPr lang="en-US" altLang="zh-TW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ea typeface="新細明體" charset="-120"/>
              </a:rPr>
              <a:t>Owner-occupied Housing Subsidies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 Buy</a:t>
            </a:r>
            <a:r>
              <a:rPr lang="en-US" altLang="zh-TW" smtClean="0">
                <a:solidFill>
                  <a:srgbClr val="FF3300"/>
                </a:solidFill>
                <a:ea typeface="新細明體" charset="-120"/>
              </a:rPr>
              <a:t> </a:t>
            </a:r>
            <a:endParaRPr lang="en-US" altLang="zh-TW" sz="2800" smtClean="0">
              <a:solidFill>
                <a:srgbClr val="FF3300"/>
              </a:solidFill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endParaRPr lang="en-US" altLang="zh-TW" sz="280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新細明體" charset="-120"/>
              </a:rPr>
              <a:t>Tenure </a:t>
            </a:r>
            <a:r>
              <a:rPr lang="en-US" altLang="zh-TW" sz="3000" smtClean="0">
                <a:ea typeface="新細明體" charset="-120"/>
              </a:rPr>
              <a:t>Choice- </a:t>
            </a:r>
            <a:r>
              <a:rPr lang="en-US" altLang="zh-TW" sz="3000" b="1" smtClean="0">
                <a:ea typeface="新細明體" charset="-120"/>
              </a:rPr>
              <a:t>Household’s Characteristics</a:t>
            </a:r>
          </a:p>
        </p:txBody>
      </p:sp>
      <p:sp>
        <p:nvSpPr>
          <p:cNvPr id="47923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1625" y="1524000"/>
            <a:ext cx="8504238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ea typeface="新細明體" charset="-120"/>
              </a:rPr>
              <a:t>Expected Mobility 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0033CC"/>
                </a:solidFill>
                <a:ea typeface="新細明體" charset="-120"/>
                <a:sym typeface="Symbol" pitchFamily="18" charset="2"/>
              </a:rPr>
              <a:t> Rent</a:t>
            </a:r>
            <a:r>
              <a:rPr lang="en-US" altLang="zh-TW" sz="2400" smtClean="0"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p"/>
            </a:pPr>
            <a:endParaRPr lang="en-US" altLang="zh-TW" sz="240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ea typeface="新細明體" charset="-120"/>
              </a:rPr>
              <a:t>Household Income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 Buy</a:t>
            </a:r>
            <a:r>
              <a:rPr lang="en-US" altLang="zh-TW" smtClean="0"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p"/>
            </a:pPr>
            <a:endParaRPr lang="en-US" altLang="zh-TW" sz="280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ea typeface="新細明體" charset="-120"/>
              </a:rPr>
              <a:t>Household Head’s  Age↑, Married 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 Buy</a:t>
            </a:r>
            <a:r>
              <a:rPr lang="en-US" altLang="zh-TW" smtClean="0">
                <a:solidFill>
                  <a:srgbClr val="FF3300"/>
                </a:solidFill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p"/>
            </a:pPr>
            <a:endParaRPr lang="en-US" altLang="zh-TW" sz="2800" smtClean="0">
              <a:solidFill>
                <a:srgbClr val="FF3300"/>
              </a:solidFill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ea typeface="新細明體" charset="-120"/>
              </a:rPr>
              <a:t>Family Size 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 Buy</a:t>
            </a:r>
            <a:r>
              <a:rPr lang="en-US" altLang="zh-TW" smtClean="0">
                <a:ea typeface="新細明體" charset="-120"/>
              </a:rPr>
              <a:t> </a:t>
            </a:r>
            <a:endParaRPr lang="en-US" altLang="zh-TW" sz="280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endParaRPr lang="en-US" altLang="zh-TW" sz="280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en-US" altLang="zh-TW" sz="2800" smtClean="0">
                <a:ea typeface="新細明體" charset="-120"/>
              </a:rPr>
              <a:t>Number of Dependent Children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↑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 Buy</a:t>
            </a:r>
            <a:r>
              <a:rPr lang="en-US" altLang="zh-TW" smtClean="0">
                <a:ea typeface="新細明體" charset="-120"/>
              </a:rPr>
              <a:t> </a:t>
            </a:r>
          </a:p>
          <a:p>
            <a:pPr eaLnBrk="1" hangingPunct="1">
              <a:buFont typeface="Wingdings" pitchFamily="2" charset="2"/>
              <a:buChar char="p"/>
            </a:pPr>
            <a:endParaRPr lang="en-US" altLang="zh-TW" sz="280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Selected Variables (no institutional factors )</a:t>
            </a:r>
          </a:p>
        </p:txBody>
      </p:sp>
      <p:sp>
        <p:nvSpPr>
          <p:cNvPr id="48025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2954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a typeface="新細明體" charset="-120"/>
              </a:rPr>
              <a:t>House Price (p) </a:t>
            </a:r>
          </a:p>
          <a:p>
            <a:pPr eaLnBrk="1" hangingPunct="1"/>
            <a:r>
              <a:rPr lang="en-US" altLang="zh-TW" sz="2800" smtClean="0">
                <a:ea typeface="新細明體" charset="-120"/>
              </a:rPr>
              <a:t>Household Income (I) </a:t>
            </a:r>
          </a:p>
          <a:p>
            <a:pPr eaLnBrk="1" hangingPunct="1"/>
            <a:r>
              <a:rPr lang="en-US" altLang="zh-TW" sz="2800" smtClean="0">
                <a:ea typeface="新細明體" charset="-120"/>
              </a:rPr>
              <a:t>House Price to Income Ratio (pI)</a:t>
            </a:r>
          </a:p>
          <a:p>
            <a:pPr eaLnBrk="1" hangingPunct="1"/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Rent Growth Rate (red)</a:t>
            </a:r>
          </a:p>
          <a:p>
            <a:pPr eaLnBrk="1" hangingPunct="1"/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House Price Growth Rate (pd)</a:t>
            </a:r>
          </a:p>
          <a:p>
            <a:pPr eaLnBrk="1" hangingPunct="1"/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Income Growth Rate (ld)</a:t>
            </a:r>
          </a:p>
          <a:p>
            <a:pPr eaLnBrk="1" hangingPunct="1"/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Household Growth (h) </a:t>
            </a:r>
          </a:p>
          <a:p>
            <a:pPr eaLnBrk="1" hangingPunct="1"/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Mobility Rates (mov)</a:t>
            </a:r>
          </a:p>
          <a:p>
            <a:pPr eaLnBrk="1" hangingPunct="1"/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Proportion of Married Couples (mar)</a:t>
            </a:r>
          </a:p>
          <a:p>
            <a:pPr eaLnBrk="1" hangingPunct="1"/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Proportion of Elderly People (old)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Empirical Study</a:t>
            </a:r>
          </a:p>
        </p:txBody>
      </p:sp>
      <p:sp>
        <p:nvSpPr>
          <p:cNvPr id="4812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zh-TW" sz="2800" smtClean="0">
                <a:ea typeface="新細明體" charset="-120"/>
              </a:rPr>
              <a:t>Investigate the Determinants of Long-Run Homeownership Rates </a:t>
            </a:r>
          </a:p>
          <a:p>
            <a:endParaRPr lang="en-US" altLang="zh-TW" sz="2800" smtClean="0">
              <a:ea typeface="新細明體" charset="-120"/>
            </a:endParaRPr>
          </a:p>
          <a:p>
            <a:r>
              <a:rPr lang="en-US" altLang="zh-TW" sz="2800" smtClean="0">
                <a:ea typeface="新細明體" charset="-120"/>
              </a:rPr>
              <a:t>Data: Taipei City, Taipei County, Taichung City, Kaohsiung City, 1980~2007,Sample Size 112</a:t>
            </a:r>
          </a:p>
          <a:p>
            <a:endParaRPr lang="en-US" altLang="zh-TW" sz="2800" smtClean="0">
              <a:ea typeface="新細明體" charset="-120"/>
            </a:endParaRPr>
          </a:p>
          <a:p>
            <a:r>
              <a:rPr lang="en-US" altLang="zh-TW" sz="2800" smtClean="0">
                <a:ea typeface="新細明體" charset="-120"/>
              </a:rPr>
              <a:t>Methodology: Panel Co-integration</a:t>
            </a:r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Panel Co-integration </a:t>
            </a:r>
          </a:p>
        </p:txBody>
      </p:sp>
      <p:sp>
        <p:nvSpPr>
          <p:cNvPr id="48230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ea typeface="新細明體" charset="-120"/>
              </a:rPr>
              <a:t>Cointegration</a:t>
            </a:r>
            <a:r>
              <a:rPr lang="en-US" altLang="zh-TW" sz="3600" smtClean="0">
                <a:ea typeface="新細明體" charset="-120"/>
              </a:rPr>
              <a:t> is an </a:t>
            </a:r>
            <a:r>
              <a:rPr lang="en-US" altLang="zh-TW" sz="3600" smtClean="0">
                <a:ea typeface="新細明體" charset="-120"/>
                <a:hlinkClick r:id="rId2" tooltip="Econometric"/>
              </a:rPr>
              <a:t>econometric</a:t>
            </a:r>
            <a:r>
              <a:rPr lang="en-US" altLang="zh-TW" sz="3600" smtClean="0">
                <a:ea typeface="新細明體" charset="-120"/>
              </a:rPr>
              <a:t> property of </a:t>
            </a:r>
            <a:r>
              <a:rPr lang="en-US" altLang="zh-TW" sz="3600" smtClean="0">
                <a:ea typeface="新細明體" charset="-120"/>
                <a:hlinkClick r:id="rId3" tooltip="Time series"/>
              </a:rPr>
              <a:t>time series</a:t>
            </a:r>
            <a:r>
              <a:rPr lang="en-US" altLang="zh-TW" sz="3600" smtClean="0">
                <a:ea typeface="新細明體" charset="-120"/>
              </a:rPr>
              <a:t> variables.</a:t>
            </a:r>
          </a:p>
          <a:p>
            <a:pPr eaLnBrk="1" hangingPunct="1"/>
            <a:r>
              <a:rPr lang="en-US" altLang="zh-TW" sz="3600" smtClean="0">
                <a:ea typeface="新細明體" charset="-120"/>
              </a:rPr>
              <a:t> If two or more series are themselves non-stationary, but a linear combination of them is </a:t>
            </a:r>
            <a:r>
              <a:rPr lang="en-US" altLang="zh-TW" sz="3600" smtClean="0">
                <a:ea typeface="新細明體" charset="-120"/>
                <a:hlinkClick r:id="rId4" tooltip="Stationary process"/>
              </a:rPr>
              <a:t>stationary</a:t>
            </a:r>
            <a:r>
              <a:rPr lang="en-US" altLang="zh-TW" sz="3600" smtClean="0">
                <a:ea typeface="新細明體" charset="-120"/>
              </a:rPr>
              <a:t>, then the series are said to be cointegrated. </a:t>
            </a:r>
          </a:p>
          <a:p>
            <a:pPr eaLnBrk="1" hangingPunct="1"/>
            <a:r>
              <a:rPr lang="en-US" altLang="zh-TW" sz="3200" b="1" smtClean="0">
                <a:ea typeface="新細明體" charset="-120"/>
              </a:rPr>
              <a:t>Panel Co-integration</a:t>
            </a:r>
            <a:r>
              <a:rPr lang="en-US" altLang="zh-TW" sz="2800" smtClean="0">
                <a:ea typeface="新細明體" charset="-120"/>
              </a:rPr>
              <a:t>= Cross Section + Time Series </a:t>
            </a:r>
            <a:r>
              <a:rPr lang="en-US" altLang="zh-TW" sz="2800" smtClean="0">
                <a:ea typeface="新細明體" charset="-120"/>
                <a:sym typeface="Symbol" pitchFamily="18" charset="2"/>
              </a:rPr>
              <a:t></a:t>
            </a:r>
            <a:r>
              <a:rPr lang="en-US" altLang="zh-TW" sz="2800" smtClean="0">
                <a:ea typeface="新細明體" charset="-120"/>
              </a:rPr>
              <a:t> More Samples, More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29" name="Rectangle 2"/>
          <p:cNvSpPr>
            <a:spLocks noGrp="1"/>
          </p:cNvSpPr>
          <p:nvPr>
            <p:ph type="body" idx="4294967295"/>
          </p:nvPr>
        </p:nvSpPr>
        <p:spPr>
          <a:xfrm>
            <a:off x="381000" y="1828800"/>
            <a:ext cx="8455025" cy="3124200"/>
          </a:xfrm>
        </p:spPr>
        <p:txBody>
          <a:bodyPr/>
          <a:lstStyle/>
          <a:p>
            <a:pPr marL="1793875" indent="-1793875" algn="ctr">
              <a:buFont typeface="Wingdings 2" pitchFamily="18" charset="2"/>
              <a:buNone/>
            </a:pPr>
            <a:r>
              <a:rPr lang="en-US" altLang="zh-TW" sz="4500" smtClean="0">
                <a:ea typeface="新細明體" charset="-120"/>
              </a:rPr>
              <a:t>Panel Unit Root Test</a:t>
            </a:r>
          </a:p>
          <a:p>
            <a:pPr marL="1793875" indent="-1793875"/>
            <a:r>
              <a:rPr lang="en-US" altLang="zh-TW" sz="3700" smtClean="0">
                <a:ea typeface="新細明體" charset="-120"/>
              </a:rPr>
              <a:t>IPS</a:t>
            </a:r>
          </a:p>
          <a:p>
            <a:pPr marL="1793875" indent="-1793875"/>
            <a:r>
              <a:rPr lang="en-US" altLang="zh-TW" sz="3700" smtClean="0">
                <a:ea typeface="新細明體" charset="-120"/>
              </a:rPr>
              <a:t>ADF-Fisher</a:t>
            </a:r>
          </a:p>
          <a:p>
            <a:pPr marL="1793875" indent="-1793875" algn="ctr">
              <a:buFont typeface="Wingdings 2" pitchFamily="18" charset="2"/>
              <a:buNone/>
            </a:pPr>
            <a:r>
              <a:rPr lang="en-US" altLang="zh-TW" sz="3700" smtClean="0">
                <a:ea typeface="新細明體" charset="-120"/>
              </a:rPr>
              <a:t> </a:t>
            </a:r>
          </a:p>
          <a:p>
            <a:pPr marL="1793875" indent="-1793875" algn="ctr">
              <a:buFont typeface="Wingdings 2" pitchFamily="18" charset="2"/>
              <a:buNone/>
            </a:pPr>
            <a:endParaRPr lang="en-US" altLang="zh-TW" sz="3700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Line 167"/>
          <p:cNvSpPr>
            <a:spLocks noChangeShapeType="1"/>
          </p:cNvSpPr>
          <p:nvPr/>
        </p:nvSpPr>
        <p:spPr bwMode="auto">
          <a:xfrm>
            <a:off x="3867150" y="8651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245852" name="Group 92"/>
          <p:cNvGraphicFramePr>
            <a:graphicFrameLocks noGrp="1"/>
          </p:cNvGraphicFramePr>
          <p:nvPr/>
        </p:nvGraphicFramePr>
        <p:xfrm>
          <a:off x="304800" y="381000"/>
          <a:ext cx="8458200" cy="6461125"/>
        </p:xfrm>
        <a:graphic>
          <a:graphicData uri="http://schemas.openxmlformats.org/drawingml/2006/table">
            <a:tbl>
              <a:tblPr/>
              <a:tblGrid>
                <a:gridCol w="1293813"/>
                <a:gridCol w="1792287"/>
                <a:gridCol w="1790700"/>
                <a:gridCol w="1790700"/>
                <a:gridCol w="1790700"/>
              </a:tblGrid>
              <a:tr h="2984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Variable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Panel Unit Root Test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8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IPS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ADF - Fisher Chi-square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00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Levels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own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0.27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9.62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mar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7.08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mov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-1.35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21.53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old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6.55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0.19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-1.58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13.32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6.03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-0.10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5.56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pI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-1.19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10.75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pd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-2.00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17.70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-4.92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38.68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red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-0.67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8.22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Line 2"/>
          <p:cNvSpPr>
            <a:spLocks noChangeShapeType="1"/>
          </p:cNvSpPr>
          <p:nvPr/>
        </p:nvSpPr>
        <p:spPr bwMode="auto">
          <a:xfrm>
            <a:off x="3867150" y="8651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5379" name="Line 230"/>
          <p:cNvSpPr>
            <a:spLocks noChangeShapeType="1"/>
          </p:cNvSpPr>
          <p:nvPr/>
        </p:nvSpPr>
        <p:spPr bwMode="auto">
          <a:xfrm>
            <a:off x="3867150" y="178117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246874" name="Group 90"/>
          <p:cNvGraphicFramePr>
            <a:graphicFrameLocks noGrp="1"/>
          </p:cNvGraphicFramePr>
          <p:nvPr/>
        </p:nvGraphicFramePr>
        <p:xfrm>
          <a:off x="381000" y="381000"/>
          <a:ext cx="8458200" cy="6461125"/>
        </p:xfrm>
        <a:graphic>
          <a:graphicData uri="http://schemas.openxmlformats.org/drawingml/2006/table">
            <a:tbl>
              <a:tblPr/>
              <a:tblGrid>
                <a:gridCol w="1293813"/>
                <a:gridCol w="1790700"/>
                <a:gridCol w="1790700"/>
                <a:gridCol w="1792287"/>
                <a:gridCol w="1790700"/>
              </a:tblGrid>
              <a:tr h="446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Variable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Panel Unit Root Test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46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IPS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ADF - Fisher Chi-square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4608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Differences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own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-13.23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105.03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mar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-6.09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48.18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mov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-8.49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69.03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old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-6.37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49.81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h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-9.62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77.28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p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-2.05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17.65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I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-5.71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45.45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pI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-5.70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44.67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A1F28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pd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-11.70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88.14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A1F28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Id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-7.38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61.41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△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red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-4.22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32.36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ea typeface="新細明體" charset="-120"/>
              </a:rPr>
              <a:t>Results of Panel Unit Root Test</a:t>
            </a:r>
          </a:p>
        </p:txBody>
      </p:sp>
      <p:sp>
        <p:nvSpPr>
          <p:cNvPr id="48640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ea typeface="新細明體" charset="-120"/>
              </a:rPr>
              <a:t>Can not reject the null hypothesis of having a unit root for the levels of most variables, except </a:t>
            </a:r>
            <a:r>
              <a:rPr lang="en-US" altLang="zh-TW" sz="3200" smtClean="0">
                <a:solidFill>
                  <a:schemeClr val="accent2"/>
                </a:solidFill>
                <a:ea typeface="新細明體" charset="-120"/>
              </a:rPr>
              <a:t>house price appreciation rate (pd) and income growth rate (Id). </a:t>
            </a:r>
          </a:p>
          <a:p>
            <a:pPr eaLnBrk="1" hangingPunct="1"/>
            <a:endParaRPr lang="en-US" altLang="zh-TW" sz="3200" smtClean="0">
              <a:solidFill>
                <a:schemeClr val="accent2"/>
              </a:solidFill>
              <a:ea typeface="新細明體" charset="-120"/>
            </a:endParaRPr>
          </a:p>
          <a:p>
            <a:pPr eaLnBrk="1" hangingPunct="1"/>
            <a:r>
              <a:rPr lang="en-US" altLang="zh-TW" sz="3200" smtClean="0">
                <a:ea typeface="新細明體" charset="-120"/>
              </a:rPr>
              <a:t>The differences of all variables are significantly to reject the null hypothesis which implies most variables are </a:t>
            </a:r>
            <a:r>
              <a:rPr lang="en-US" altLang="zh-TW" sz="3200" smtClean="0">
                <a:solidFill>
                  <a:schemeClr val="accent2"/>
                </a:solidFill>
                <a:ea typeface="新細明體" charset="-120"/>
              </a:rPr>
              <a:t>I(1).</a:t>
            </a:r>
            <a:r>
              <a:rPr lang="en-US" altLang="zh-TW" sz="3200" smtClean="0">
                <a:ea typeface="新細明體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5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524000"/>
            <a:ext cx="8455025" cy="4724400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en-US" altLang="zh-TW" sz="4000" smtClean="0">
                <a:solidFill>
                  <a:srgbClr val="FF3300"/>
                </a:solidFill>
                <a:ea typeface="新細明體" charset="-120"/>
              </a:rPr>
              <a:t>own and </a:t>
            </a:r>
            <a:r>
              <a:rPr kumimoji="1" lang="en-US" altLang="zh-TW" sz="4000" i="1" smtClean="0">
                <a:solidFill>
                  <a:srgbClr val="FF3300"/>
                </a:solidFill>
                <a:ea typeface="標楷體" pitchFamily="65" charset="-120"/>
                <a:cs typeface="Times New Roman" pitchFamily="18" charset="0"/>
              </a:rPr>
              <a:t>mar mov old h</a:t>
            </a:r>
            <a:r>
              <a:rPr kumimoji="1" lang="en-US" altLang="zh-TW" sz="2000" smtClean="0"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2000" smtClean="0">
                <a:solidFill>
                  <a:srgbClr val="FF3300"/>
                </a:solidFill>
                <a:ea typeface="標楷體" pitchFamily="65" charset="-120"/>
                <a:cs typeface="Times New Roman" pitchFamily="18" charset="0"/>
              </a:rPr>
              <a:t>(demographic)</a:t>
            </a:r>
            <a:endParaRPr lang="en-US" altLang="zh-TW" sz="2000" smtClean="0">
              <a:solidFill>
                <a:srgbClr val="FF3300"/>
              </a:solidFill>
              <a:ea typeface="標楷體" pitchFamily="65" charset="-120"/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en-US" altLang="zh-TW" sz="4000" smtClean="0">
                <a:solidFill>
                  <a:srgbClr val="FF3300"/>
                </a:solidFill>
                <a:ea typeface="新細明體" charset="-120"/>
              </a:rPr>
              <a:t>own and I, p, pI </a:t>
            </a:r>
            <a:r>
              <a:rPr lang="en-US" altLang="zh-TW" sz="2000" smtClean="0">
                <a:solidFill>
                  <a:srgbClr val="FF3300"/>
                </a:solidFill>
                <a:ea typeface="新細明體" charset="-120"/>
              </a:rPr>
              <a:t>(affordability)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altLang="zh-TW" sz="4000" smtClean="0">
                <a:solidFill>
                  <a:srgbClr val="FF3300"/>
                </a:solidFill>
                <a:ea typeface="新細明體" charset="-120"/>
              </a:rPr>
              <a:t>own and red  </a:t>
            </a:r>
            <a:r>
              <a:rPr lang="en-US" altLang="zh-TW" sz="2000" smtClean="0">
                <a:solidFill>
                  <a:srgbClr val="FF3300"/>
                </a:solidFill>
                <a:ea typeface="新細明體" charset="-120"/>
              </a:rPr>
              <a:t>(consumption)</a:t>
            </a:r>
          </a:p>
          <a:p>
            <a:pPr marL="514350" indent="-514350">
              <a:buFont typeface="Wingdings 2" pitchFamily="18" charset="2"/>
              <a:buNone/>
            </a:pPr>
            <a:endParaRPr lang="en-US" altLang="zh-TW" sz="2000" smtClean="0">
              <a:solidFill>
                <a:srgbClr val="FF3300"/>
              </a:solidFill>
              <a:ea typeface="新細明體" charset="-120"/>
            </a:endParaRPr>
          </a:p>
          <a:p>
            <a:pPr marL="514350" indent="-514350"/>
            <a:r>
              <a:rPr lang="en-US" altLang="zh-TW" sz="4000" smtClean="0">
                <a:ea typeface="新細明體" charset="-120"/>
              </a:rPr>
              <a:t>Model 1 without trend </a:t>
            </a:r>
          </a:p>
          <a:p>
            <a:pPr marL="514350" indent="-514350"/>
            <a:r>
              <a:rPr lang="en-US" altLang="zh-TW" sz="4000" smtClean="0">
                <a:ea typeface="新細明體" charset="-120"/>
              </a:rPr>
              <a:t>Model 2 with trend</a:t>
            </a:r>
          </a:p>
          <a:p>
            <a:pPr marL="514350" indent="-514350"/>
            <a:endParaRPr lang="en-US" altLang="zh-TW" sz="2000" smtClean="0">
              <a:solidFill>
                <a:srgbClr val="FF3300"/>
              </a:solidFill>
              <a:ea typeface="新細明體" charset="-120"/>
            </a:endParaRPr>
          </a:p>
        </p:txBody>
      </p:sp>
      <p:sp>
        <p:nvSpPr>
          <p:cNvPr id="487426" name="Rectangle 4"/>
          <p:cNvSpPr>
            <a:spLocks noChangeArrowheads="1"/>
          </p:cNvSpPr>
          <p:nvPr/>
        </p:nvSpPr>
        <p:spPr bwMode="auto">
          <a:xfrm>
            <a:off x="304800" y="304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kumimoji="0" lang="en-US" altLang="zh-TW" sz="3600"/>
              <a:t>Panel Co-integration Test</a:t>
            </a:r>
            <a:endParaRPr kumimoji="0" lang="en-US" altLang="zh-TW" sz="36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Benefits of Homeownership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295400"/>
            <a:ext cx="8534400" cy="5105400"/>
          </a:xfrm>
        </p:spPr>
        <p:txBody>
          <a:bodyPr/>
          <a:lstStyle/>
          <a:p>
            <a:r>
              <a:rPr lang="en-US" altLang="zh-TW" sz="2800" smtClean="0">
                <a:ea typeface="新細明體" charset="-120"/>
              </a:rPr>
              <a:t>Positive impacts on people’s behavior, especially during the childhood. (Green and White 1997; Haurin et al. 2002; Lien et al. 2008)                      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 higher test scores</a:t>
            </a:r>
          </a:p>
          <a:p>
            <a:endParaRPr lang="en-US" altLang="zh-TW" sz="2800" smtClean="0">
              <a:solidFill>
                <a:srgbClr val="FF3300"/>
              </a:solidFill>
              <a:ea typeface="新細明體" charset="-120"/>
              <a:sym typeface="Symbol" pitchFamily="18" charset="2"/>
            </a:endParaRPr>
          </a:p>
          <a:p>
            <a:r>
              <a:rPr lang="en-US" altLang="zh-TW" sz="2800" smtClean="0">
                <a:ea typeface="新細明體" charset="-120"/>
              </a:rPr>
              <a:t>Increase people’s attachment to their property and community, which tends to have stabilizing effect on society. (Rossi and Weber 1996; Dipasquale and Glaeser 1999)                                               </a:t>
            </a:r>
            <a:r>
              <a:rPr lang="en-US" altLang="zh-TW" sz="28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better neighbor, better citizen</a:t>
            </a:r>
            <a:endParaRPr lang="en-US" altLang="zh-TW" sz="280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Line 2"/>
          <p:cNvSpPr>
            <a:spLocks noChangeShapeType="1"/>
          </p:cNvSpPr>
          <p:nvPr/>
        </p:nvSpPr>
        <p:spPr bwMode="auto">
          <a:xfrm>
            <a:off x="3867150" y="8651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96395" name="Group 139"/>
          <p:cNvGraphicFramePr>
            <a:graphicFrameLocks noGrp="1"/>
          </p:cNvGraphicFramePr>
          <p:nvPr/>
        </p:nvGraphicFramePr>
        <p:xfrm>
          <a:off x="228600" y="0"/>
          <a:ext cx="8915400" cy="6888163"/>
        </p:xfrm>
        <a:graphic>
          <a:graphicData uri="http://schemas.openxmlformats.org/drawingml/2006/table">
            <a:tbl>
              <a:tblPr/>
              <a:tblGrid>
                <a:gridCol w="1997075"/>
                <a:gridCol w="1100138"/>
                <a:gridCol w="1104900"/>
                <a:gridCol w="1103312"/>
                <a:gridCol w="1100138"/>
                <a:gridCol w="2206625"/>
                <a:gridCol w="303212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Weighted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Group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05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mar mov old h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-4.605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-4.605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-6.181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-4.519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-4.519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-6.048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mar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-2.875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-3.336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-3.652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-2.499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-3.031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-3.334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mov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-3.161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-3.339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-3.504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-3.118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-3.295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-3.455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old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-4.875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-4.821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-5.551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-5.269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-5.416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-5.418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h 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-0.436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-0.658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-0.065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-0.385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-0.726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0.084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Line 2"/>
          <p:cNvSpPr>
            <a:spLocks noChangeShapeType="1"/>
          </p:cNvSpPr>
          <p:nvPr/>
        </p:nvSpPr>
        <p:spPr bwMode="auto">
          <a:xfrm>
            <a:off x="3867150" y="8651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23385" name="Group 505"/>
          <p:cNvGraphicFramePr>
            <a:graphicFrameLocks noGrp="1"/>
          </p:cNvGraphicFramePr>
          <p:nvPr/>
        </p:nvGraphicFramePr>
        <p:xfrm>
          <a:off x="381000" y="381000"/>
          <a:ext cx="8458200" cy="6477000"/>
        </p:xfrm>
        <a:graphic>
          <a:graphicData uri="http://schemas.openxmlformats.org/drawingml/2006/table">
            <a:tbl>
              <a:tblPr/>
              <a:tblGrid>
                <a:gridCol w="2000250"/>
                <a:gridCol w="1076325"/>
                <a:gridCol w="1076325"/>
                <a:gridCol w="1076325"/>
                <a:gridCol w="1076325"/>
                <a:gridCol w="1074738"/>
                <a:gridCol w="1077912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Weighted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Group Statistics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831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own p I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-3.563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-2.823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-3.248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-4.160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-3.856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-4.338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own p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-1.723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-1.919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-1.054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-1.674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-1.860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-1.043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own I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-4.203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-2.986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-3.736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-3.644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-3.089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-3.247 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own pI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0.919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1.246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2.053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 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1.195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1.305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2.190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 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Line 2"/>
          <p:cNvSpPr>
            <a:spLocks noChangeShapeType="1"/>
          </p:cNvSpPr>
          <p:nvPr/>
        </p:nvSpPr>
        <p:spPr bwMode="auto">
          <a:xfrm>
            <a:off x="3867150" y="8651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98343" name="Group 39"/>
          <p:cNvGraphicFramePr>
            <a:graphicFrameLocks noGrp="1"/>
          </p:cNvGraphicFramePr>
          <p:nvPr/>
        </p:nvGraphicFramePr>
        <p:xfrm>
          <a:off x="304800" y="1219200"/>
          <a:ext cx="8610600" cy="3662363"/>
        </p:xfrm>
        <a:graphic>
          <a:graphicData uri="http://schemas.openxmlformats.org/drawingml/2006/table">
            <a:tbl>
              <a:tblPr/>
              <a:tblGrid>
                <a:gridCol w="2035175"/>
                <a:gridCol w="1393825"/>
                <a:gridCol w="798513"/>
                <a:gridCol w="1335087"/>
                <a:gridCol w="855663"/>
                <a:gridCol w="1095375"/>
                <a:gridCol w="1096962"/>
              </a:tblGrid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Weighted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Group Statistics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1117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own red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-0.421 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-0.216 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0.464 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-0.523 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-0.314 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0.361 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  <a:ea typeface="新細明體" charset="-120"/>
              </a:rPr>
              <a:t>Panel Co-integration Test</a:t>
            </a:r>
            <a:r>
              <a:rPr lang="en-US" altLang="zh-TW" smtClean="0">
                <a:ea typeface="新細明體" charset="-120"/>
              </a:rPr>
              <a:t> without trend  </a:t>
            </a:r>
          </a:p>
        </p:txBody>
      </p:sp>
      <p:sp>
        <p:nvSpPr>
          <p:cNvPr id="49152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ea typeface="新細明體" charset="-120"/>
              </a:rPr>
              <a:t>Long-run equilibrium relationship between own and </a:t>
            </a:r>
            <a:r>
              <a:rPr lang="en-US" altLang="zh-TW" sz="3200" smtClean="0">
                <a:solidFill>
                  <a:schemeClr val="accent2"/>
                </a:solidFill>
                <a:ea typeface="新細明體" charset="-120"/>
              </a:rPr>
              <a:t>I, mar, old, mov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3200" smtClean="0">
                <a:ea typeface="新細明體" charset="-120"/>
              </a:rPr>
              <a:t> </a:t>
            </a:r>
          </a:p>
          <a:p>
            <a:pPr eaLnBrk="1" hangingPunct="1"/>
            <a:r>
              <a:rPr lang="en-US" altLang="zh-TW" sz="3200" smtClean="0">
                <a:solidFill>
                  <a:srgbClr val="0033CC"/>
                </a:solidFill>
                <a:ea typeface="新細明體" charset="-120"/>
              </a:rPr>
              <a:t>No cointegration relationship</a:t>
            </a:r>
            <a:r>
              <a:rPr lang="en-US" altLang="zh-TW" sz="3200" smtClean="0">
                <a:ea typeface="新細明體" charset="-120"/>
              </a:rPr>
              <a:t> between own and </a:t>
            </a:r>
            <a:r>
              <a:rPr lang="en-US" altLang="zh-TW" sz="3200" smtClean="0">
                <a:solidFill>
                  <a:schemeClr val="accent2"/>
                </a:solidFill>
                <a:ea typeface="新細明體" charset="-120"/>
              </a:rPr>
              <a:t>h, p, red</a:t>
            </a:r>
            <a:r>
              <a:rPr lang="en-US" altLang="zh-TW" sz="3200" smtClean="0">
                <a:ea typeface="新細明體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5" name="Rectangle 2"/>
          <p:cNvSpPr>
            <a:spLocks noGrp="1"/>
          </p:cNvSpPr>
          <p:nvPr>
            <p:ph type="body" idx="4294967295"/>
          </p:nvPr>
        </p:nvSpPr>
        <p:spPr>
          <a:xfrm>
            <a:off x="381000" y="1524000"/>
            <a:ext cx="8455025" cy="3429000"/>
          </a:xfrm>
        </p:spPr>
        <p:txBody>
          <a:bodyPr/>
          <a:lstStyle/>
          <a:p>
            <a:pPr marL="514350" indent="-514350"/>
            <a:r>
              <a:rPr lang="en-US" altLang="zh-TW" sz="4000" smtClean="0">
                <a:solidFill>
                  <a:srgbClr val="FF3300"/>
                </a:solidFill>
                <a:ea typeface="新細明體" charset="-120"/>
              </a:rPr>
              <a:t>own and </a:t>
            </a:r>
            <a:r>
              <a:rPr kumimoji="1" lang="en-US" altLang="zh-TW" sz="4000" i="1" smtClean="0">
                <a:solidFill>
                  <a:srgbClr val="FF3300"/>
                </a:solidFill>
                <a:ea typeface="標楷體" pitchFamily="65" charset="-120"/>
                <a:cs typeface="Times New Roman" pitchFamily="18" charset="0"/>
              </a:rPr>
              <a:t>mar mov old h</a:t>
            </a:r>
            <a:r>
              <a:rPr kumimoji="1" lang="en-US" altLang="zh-TW" sz="2000" smtClean="0"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2000" smtClean="0">
                <a:solidFill>
                  <a:srgbClr val="FF3300"/>
                </a:solidFill>
                <a:ea typeface="標楷體" pitchFamily="65" charset="-120"/>
                <a:cs typeface="Times New Roman" pitchFamily="18" charset="0"/>
              </a:rPr>
              <a:t>(demographic)</a:t>
            </a:r>
            <a:endParaRPr lang="en-US" altLang="zh-TW" sz="2000" smtClean="0">
              <a:solidFill>
                <a:srgbClr val="FF3300"/>
              </a:solidFill>
              <a:ea typeface="標楷體" pitchFamily="65" charset="-120"/>
            </a:endParaRPr>
          </a:p>
          <a:p>
            <a:pPr marL="514350" indent="-514350"/>
            <a:r>
              <a:rPr lang="en-US" altLang="zh-TW" sz="4000" smtClean="0">
                <a:solidFill>
                  <a:srgbClr val="FF3300"/>
                </a:solidFill>
                <a:ea typeface="新細明體" charset="-120"/>
              </a:rPr>
              <a:t>own and I, p, pI </a:t>
            </a:r>
            <a:r>
              <a:rPr lang="en-US" altLang="zh-TW" sz="2000" smtClean="0">
                <a:solidFill>
                  <a:srgbClr val="FF3300"/>
                </a:solidFill>
                <a:ea typeface="新細明體" charset="-120"/>
              </a:rPr>
              <a:t>(affordability)</a:t>
            </a:r>
          </a:p>
          <a:p>
            <a:pPr marL="514350" indent="-514350"/>
            <a:r>
              <a:rPr lang="en-US" altLang="zh-TW" sz="4000" smtClean="0">
                <a:solidFill>
                  <a:srgbClr val="FF3300"/>
                </a:solidFill>
                <a:ea typeface="新細明體" charset="-120"/>
              </a:rPr>
              <a:t>own and red  </a:t>
            </a:r>
            <a:r>
              <a:rPr lang="en-US" altLang="zh-TW" sz="2000" smtClean="0">
                <a:solidFill>
                  <a:srgbClr val="FF3300"/>
                </a:solidFill>
                <a:ea typeface="新細明體" charset="-120"/>
              </a:rPr>
              <a:t>(consumption)</a:t>
            </a:r>
            <a:endParaRPr lang="en-US" altLang="zh-TW" sz="2000" smtClean="0">
              <a:ea typeface="新細明體" charset="-120"/>
            </a:endParaRPr>
          </a:p>
        </p:txBody>
      </p:sp>
      <p:sp>
        <p:nvSpPr>
          <p:cNvPr id="492546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kumimoji="0" lang="en-US" altLang="zh-TW" sz="3600"/>
              <a:t>Panel Co-integration Test -</a:t>
            </a:r>
            <a:r>
              <a:rPr kumimoji="0" lang="en-US" altLang="zh-TW" sz="3600">
                <a:solidFill>
                  <a:srgbClr val="FF3300"/>
                </a:solidFill>
              </a:rPr>
              <a:t>With Trend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Line 2"/>
          <p:cNvSpPr>
            <a:spLocks noChangeShapeType="1"/>
          </p:cNvSpPr>
          <p:nvPr/>
        </p:nvSpPr>
        <p:spPr bwMode="auto">
          <a:xfrm>
            <a:off x="3867150" y="8651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01511" name="Group 135"/>
          <p:cNvGraphicFramePr>
            <a:graphicFrameLocks noGrp="1"/>
          </p:cNvGraphicFramePr>
          <p:nvPr/>
        </p:nvGraphicFramePr>
        <p:xfrm>
          <a:off x="0" y="0"/>
          <a:ext cx="8915400" cy="6873875"/>
        </p:xfrm>
        <a:graphic>
          <a:graphicData uri="http://schemas.openxmlformats.org/drawingml/2006/table">
            <a:tbl>
              <a:tblPr/>
              <a:tblGrid>
                <a:gridCol w="2108200"/>
                <a:gridCol w="1135063"/>
                <a:gridCol w="1135062"/>
                <a:gridCol w="1133475"/>
                <a:gridCol w="1135063"/>
                <a:gridCol w="1133475"/>
                <a:gridCol w="11350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Weighted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Group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27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mar mov old h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-7.02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-8.20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-6.71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-6.70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-6.39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mar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-5.95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-5.99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-5.76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-5.93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-5.97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-5.72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mov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-5.30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-4.94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old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-6.92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-6.17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-6.52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-6.92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-6.17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-6.48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h 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-5.47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-4.43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-4.98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-5.49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-4.49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Line 2"/>
          <p:cNvSpPr>
            <a:spLocks noChangeShapeType="1"/>
          </p:cNvSpPr>
          <p:nvPr/>
        </p:nvSpPr>
        <p:spPr bwMode="auto">
          <a:xfrm>
            <a:off x="3867150" y="8651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29529" name="Group 505"/>
          <p:cNvGraphicFramePr>
            <a:graphicFrameLocks noGrp="1"/>
          </p:cNvGraphicFramePr>
          <p:nvPr/>
        </p:nvGraphicFramePr>
        <p:xfrm>
          <a:off x="381000" y="304800"/>
          <a:ext cx="8458200" cy="6324600"/>
        </p:xfrm>
        <a:graphic>
          <a:graphicData uri="http://schemas.openxmlformats.org/drawingml/2006/table">
            <a:tbl>
              <a:tblPr/>
              <a:tblGrid>
                <a:gridCol w="2000250"/>
                <a:gridCol w="1076325"/>
                <a:gridCol w="1076325"/>
                <a:gridCol w="1076325"/>
                <a:gridCol w="1076325"/>
                <a:gridCol w="1076325"/>
                <a:gridCol w="1076325"/>
              </a:tblGrid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Weighted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Group Statistics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35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p I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-7.51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-6.76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-8.65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-7.33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-6.61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-7.41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p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-8.08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-8.91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-7.82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-8.03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-8.76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-7.47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I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-7.08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-5.19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-6.88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-7.93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-6.38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-6.68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own pI 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-5.63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-4.82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-5.31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-5.61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-4.83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-5.39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Line 2"/>
          <p:cNvSpPr>
            <a:spLocks noChangeShapeType="1"/>
          </p:cNvSpPr>
          <p:nvPr/>
        </p:nvSpPr>
        <p:spPr bwMode="auto">
          <a:xfrm>
            <a:off x="3867150" y="86518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30200" name="Group 152"/>
          <p:cNvGraphicFramePr>
            <a:graphicFrameLocks noGrp="1"/>
          </p:cNvGraphicFramePr>
          <p:nvPr/>
        </p:nvGraphicFramePr>
        <p:xfrm>
          <a:off x="533400" y="762000"/>
          <a:ext cx="8229600" cy="4038600"/>
        </p:xfrm>
        <a:graphic>
          <a:graphicData uri="http://schemas.openxmlformats.org/drawingml/2006/table">
            <a:tbl>
              <a:tblPr/>
              <a:tblGrid>
                <a:gridCol w="1946275"/>
                <a:gridCol w="1047750"/>
                <a:gridCol w="1046163"/>
                <a:gridCol w="1047750"/>
                <a:gridCol w="1047750"/>
                <a:gridCol w="1046162"/>
                <a:gridCol w="1047750"/>
              </a:tblGrid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Weighted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Panel Statistics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Group Statistics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6518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Series: </a:t>
                      </a:r>
                      <a:r>
                        <a:rPr kumimoji="1" lang="en-US" altLang="zh-TW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own red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PP statistic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-7.28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-6.79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-6.55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ADF statistic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-7.29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-6.79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-6.57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***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  <a:ea typeface="新細明體" charset="-120"/>
              </a:rPr>
              <a:t>Panel Co-integration Test</a:t>
            </a:r>
            <a:r>
              <a:rPr lang="en-US" altLang="zh-TW" smtClean="0">
                <a:ea typeface="新細明體" charset="-120"/>
              </a:rPr>
              <a:t> with trend  </a:t>
            </a:r>
          </a:p>
        </p:txBody>
      </p:sp>
      <p:sp>
        <p:nvSpPr>
          <p:cNvPr id="49664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504238" cy="4572000"/>
          </a:xfrm>
        </p:spPr>
        <p:txBody>
          <a:bodyPr/>
          <a:lstStyle/>
          <a:p>
            <a:pPr eaLnBrk="1" hangingPunct="1"/>
            <a:endParaRPr lang="en-US" altLang="zh-TW" sz="2800" smtClean="0">
              <a:ea typeface="新細明體" charset="-120"/>
            </a:endParaRPr>
          </a:p>
          <a:p>
            <a:pPr eaLnBrk="1" hangingPunct="1"/>
            <a:r>
              <a:rPr lang="en-US" altLang="zh-TW" sz="3600" smtClean="0">
                <a:ea typeface="新細明體" charset="-120"/>
              </a:rPr>
              <a:t>All variables have cointegration relationships with homeownership rates. </a:t>
            </a:r>
          </a:p>
          <a:p>
            <a:pPr eaLnBrk="1" hangingPunct="1"/>
            <a:endParaRPr lang="en-US" altLang="zh-TW" sz="3600" smtClean="0">
              <a:ea typeface="新細明體" charset="-120"/>
            </a:endParaRPr>
          </a:p>
          <a:p>
            <a:pPr eaLnBrk="1" hangingPunct="1"/>
            <a:r>
              <a:rPr lang="en-US" altLang="zh-TW" sz="3600" smtClean="0">
                <a:solidFill>
                  <a:schemeClr val="accent2"/>
                </a:solidFill>
                <a:ea typeface="新細明體" charset="-120"/>
              </a:rPr>
              <a:t>A trend in homeownership rate serial</a:t>
            </a:r>
            <a:r>
              <a:rPr lang="en-US" altLang="zh-TW" sz="3600" smtClean="0">
                <a:ea typeface="新細明體" charset="-120"/>
              </a:rPr>
              <a:t>.</a:t>
            </a:r>
            <a:r>
              <a:rPr lang="en-US" altLang="zh-TW" sz="2800" smtClean="0">
                <a:ea typeface="新細明體" charset="-12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FMOLS_ Taipei City</a:t>
            </a:r>
          </a:p>
        </p:txBody>
      </p:sp>
      <p:sp>
        <p:nvSpPr>
          <p:cNvPr id="497666" name="Rectangle 24"/>
          <p:cNvSpPr>
            <a:spLocks noChangeArrowheads="1"/>
          </p:cNvSpPr>
          <p:nvPr/>
        </p:nvSpPr>
        <p:spPr bwMode="auto">
          <a:xfrm>
            <a:off x="1828800" y="2286000"/>
            <a:ext cx="13160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501803" name="Group 43"/>
          <p:cNvGraphicFramePr>
            <a:graphicFrameLocks noGrp="1"/>
          </p:cNvGraphicFramePr>
          <p:nvPr/>
        </p:nvGraphicFramePr>
        <p:xfrm>
          <a:off x="304800" y="1295400"/>
          <a:ext cx="8610600" cy="5167313"/>
        </p:xfrm>
        <a:graphic>
          <a:graphicData uri="http://schemas.openxmlformats.org/drawingml/2006/table">
            <a:tbl>
              <a:tblPr/>
              <a:tblGrid>
                <a:gridCol w="2870200"/>
                <a:gridCol w="2871788"/>
                <a:gridCol w="286861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coefficient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 value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2.41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7.19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MOV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0.25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1.30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OLD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4.02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8.15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-0.09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-0.33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0.16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1.81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0.01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0.56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RED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0.07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1.09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Policies to Promote Homeownership Rate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/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Supply Side Subsidy</a:t>
            </a:r>
            <a:r>
              <a:rPr lang="en-US" altLang="zh-TW" sz="2800" smtClean="0">
                <a:ea typeface="新細明體" charset="-120"/>
              </a:rPr>
              <a:t> </a:t>
            </a:r>
            <a:r>
              <a:rPr lang="en-US" altLang="zh-TW" sz="2800" smtClean="0">
                <a:ea typeface="新細明體" charset="-120"/>
                <a:sym typeface="Symbol" pitchFamily="18" charset="2"/>
              </a:rPr>
              <a:t>Affordable </a:t>
            </a:r>
            <a:r>
              <a:rPr lang="en-US" altLang="zh-TW" sz="2800" smtClean="0">
                <a:ea typeface="新細明體" charset="-120"/>
              </a:rPr>
              <a:t>Public Housing</a:t>
            </a:r>
          </a:p>
          <a:p>
            <a:pPr marL="514350" indent="-514350"/>
            <a:endParaRPr lang="en-US" altLang="zh-TW" sz="2800" smtClean="0">
              <a:ea typeface="新細明體" charset="-120"/>
            </a:endParaRPr>
          </a:p>
          <a:p>
            <a:pPr marL="514350" indent="-514350"/>
            <a:r>
              <a:rPr lang="en-US" altLang="zh-TW" sz="2800" smtClean="0">
                <a:solidFill>
                  <a:srgbClr val="0033CC"/>
                </a:solidFill>
                <a:ea typeface="新細明體" charset="-120"/>
              </a:rPr>
              <a:t>Demand Side Subsidy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altLang="zh-TW" sz="2800" smtClean="0">
                <a:ea typeface="新細明體" charset="-120"/>
                <a:sym typeface="Symbol" pitchFamily="18" charset="2"/>
              </a:rPr>
              <a:t>      Preferential Interest Mortgage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altLang="zh-TW" sz="2800" smtClean="0">
                <a:ea typeface="新細明體" charset="-120"/>
                <a:sym typeface="Symbol" pitchFamily="18" charset="2"/>
              </a:rPr>
              <a:t>      Mortgage Interest Deduction from Income Tax 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altLang="zh-TW" sz="2800" smtClean="0">
                <a:ea typeface="新細明體" charset="-120"/>
                <a:sym typeface="Symbol" pitchFamily="18" charset="2"/>
              </a:rPr>
              <a:t>      Lower Property Tax Rate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altLang="zh-TW" sz="2800" smtClean="0">
                <a:ea typeface="新細明體" charset="-120"/>
                <a:sym typeface="Symbol" pitchFamily="18" charset="2"/>
              </a:rPr>
              <a:t>      Lower down payment Required (Higher LTV)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FMOLS_ Taipei County</a:t>
            </a:r>
          </a:p>
        </p:txBody>
      </p:sp>
      <p:sp>
        <p:nvSpPr>
          <p:cNvPr id="498690" name="Rectangle 3"/>
          <p:cNvSpPr>
            <a:spLocks noChangeArrowheads="1"/>
          </p:cNvSpPr>
          <p:nvPr/>
        </p:nvSpPr>
        <p:spPr bwMode="auto">
          <a:xfrm>
            <a:off x="1828800" y="2286000"/>
            <a:ext cx="13160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502826" name="Group 42"/>
          <p:cNvGraphicFramePr>
            <a:graphicFrameLocks noGrp="1"/>
          </p:cNvGraphicFramePr>
          <p:nvPr/>
        </p:nvGraphicFramePr>
        <p:xfrm>
          <a:off x="304800" y="1295400"/>
          <a:ext cx="8610600" cy="5167313"/>
        </p:xfrm>
        <a:graphic>
          <a:graphicData uri="http://schemas.openxmlformats.org/drawingml/2006/table">
            <a:tbl>
              <a:tblPr/>
              <a:tblGrid>
                <a:gridCol w="2870200"/>
                <a:gridCol w="2871788"/>
                <a:gridCol w="286861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coefficient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 value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-0.23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-1.19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MOV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2.48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OLD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4.77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5.36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-0.61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-2.77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0.22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1.47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-0.12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-2.90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RED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-0.07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-1.02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FMOLS_ Taichung City</a:t>
            </a:r>
          </a:p>
        </p:txBody>
      </p:sp>
      <p:sp>
        <p:nvSpPr>
          <p:cNvPr id="499714" name="Rectangle 3"/>
          <p:cNvSpPr>
            <a:spLocks noChangeArrowheads="1"/>
          </p:cNvSpPr>
          <p:nvPr/>
        </p:nvSpPr>
        <p:spPr bwMode="auto">
          <a:xfrm>
            <a:off x="1828800" y="2286000"/>
            <a:ext cx="13160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503850" name="Group 42"/>
          <p:cNvGraphicFramePr>
            <a:graphicFrameLocks noGrp="1"/>
          </p:cNvGraphicFramePr>
          <p:nvPr/>
        </p:nvGraphicFramePr>
        <p:xfrm>
          <a:off x="304800" y="1295400"/>
          <a:ext cx="8610600" cy="5167313"/>
        </p:xfrm>
        <a:graphic>
          <a:graphicData uri="http://schemas.openxmlformats.org/drawingml/2006/table">
            <a:tbl>
              <a:tblPr/>
              <a:tblGrid>
                <a:gridCol w="2870200"/>
                <a:gridCol w="2871788"/>
                <a:gridCol w="286861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coefficient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 value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-0.44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-1.10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MOV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-0.31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-1.06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OLD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-0.42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-0.24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-0.44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-1.31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0.49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1.04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0.16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3.84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RED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-0.02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-0.08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FMOLS_ Kaohsiung</a:t>
            </a:r>
          </a:p>
        </p:txBody>
      </p:sp>
      <p:sp>
        <p:nvSpPr>
          <p:cNvPr id="500738" name="Rectangle 3"/>
          <p:cNvSpPr>
            <a:spLocks noChangeArrowheads="1"/>
          </p:cNvSpPr>
          <p:nvPr/>
        </p:nvSpPr>
        <p:spPr bwMode="auto">
          <a:xfrm>
            <a:off x="1828800" y="2286000"/>
            <a:ext cx="13160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504874" name="Group 42"/>
          <p:cNvGraphicFramePr>
            <a:graphicFrameLocks noGrp="1"/>
          </p:cNvGraphicFramePr>
          <p:nvPr/>
        </p:nvGraphicFramePr>
        <p:xfrm>
          <a:off x="304800" y="1295400"/>
          <a:ext cx="8610600" cy="5167313"/>
        </p:xfrm>
        <a:graphic>
          <a:graphicData uri="http://schemas.openxmlformats.org/drawingml/2006/table">
            <a:tbl>
              <a:tblPr/>
              <a:tblGrid>
                <a:gridCol w="2870200"/>
                <a:gridCol w="2871788"/>
                <a:gridCol w="286861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coefficient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 value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0.23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MOV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-0.07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-0.18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OLD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2.76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0.55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0.25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0.36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-0.04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-0.09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0.22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2.06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RED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0.24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0.97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FMOLS_ Panel</a:t>
            </a:r>
          </a:p>
        </p:txBody>
      </p:sp>
      <p:sp>
        <p:nvSpPr>
          <p:cNvPr id="501762" name="Rectangle 3"/>
          <p:cNvSpPr>
            <a:spLocks noChangeArrowheads="1"/>
          </p:cNvSpPr>
          <p:nvPr/>
        </p:nvSpPr>
        <p:spPr bwMode="auto">
          <a:xfrm>
            <a:off x="1828800" y="2286000"/>
            <a:ext cx="13160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505898" name="Group 42"/>
          <p:cNvGraphicFramePr>
            <a:graphicFrameLocks noGrp="1"/>
          </p:cNvGraphicFramePr>
          <p:nvPr/>
        </p:nvGraphicFramePr>
        <p:xfrm>
          <a:off x="304800" y="1295400"/>
          <a:ext cx="8610600" cy="5167313"/>
        </p:xfrm>
        <a:graphic>
          <a:graphicData uri="http://schemas.openxmlformats.org/drawingml/2006/table">
            <a:tbl>
              <a:tblPr/>
              <a:tblGrid>
                <a:gridCol w="2870200"/>
                <a:gridCol w="2871788"/>
                <a:gridCol w="286861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coefficient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 value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0.63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2.57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MOV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0.04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1.27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OLD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2.78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6.90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-0.22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-2.02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0.21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2.12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0.07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1.78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RED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0.06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0.48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  <a:ea typeface="新細明體" charset="-120"/>
              </a:rPr>
              <a:t>Results of FMOLS</a:t>
            </a:r>
            <a:r>
              <a:rPr lang="en-US" altLang="zh-TW" smtClean="0">
                <a:ea typeface="新細明體" charset="-120"/>
              </a:rPr>
              <a:t>  </a:t>
            </a:r>
          </a:p>
        </p:txBody>
      </p:sp>
      <p:sp>
        <p:nvSpPr>
          <p:cNvPr id="502786" name="Rectangle 4"/>
          <p:cNvSpPr>
            <a:spLocks noChangeArrowheads="1"/>
          </p:cNvSpPr>
          <p:nvPr/>
        </p:nvSpPr>
        <p:spPr bwMode="auto">
          <a:xfrm>
            <a:off x="349250" y="1755775"/>
            <a:ext cx="826135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zh-TW" sz="3600"/>
              <a:t>the most influential variables of own are </a:t>
            </a:r>
            <a:r>
              <a:rPr lang="en-US" altLang="zh-TW" sz="3600">
                <a:solidFill>
                  <a:srgbClr val="FF3300"/>
                </a:solidFill>
              </a:rPr>
              <a:t>different </a:t>
            </a:r>
            <a:r>
              <a:rPr lang="en-US" altLang="zh-TW" sz="3600"/>
              <a:t>in the four cities.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TW" sz="3600"/>
              <a:t>Taipei City: </a:t>
            </a:r>
            <a:r>
              <a:rPr lang="en-US" altLang="zh-TW" sz="3600">
                <a:solidFill>
                  <a:srgbClr val="FF3300"/>
                </a:solidFill>
              </a:rPr>
              <a:t>old(+), mar(+), p(+)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TW" sz="3600"/>
              <a:t>Taipei County: </a:t>
            </a:r>
            <a:r>
              <a:rPr lang="en-US" altLang="zh-TW" sz="3600">
                <a:solidFill>
                  <a:srgbClr val="FF3300"/>
                </a:solidFill>
              </a:rPr>
              <a:t>old(+), mov(+), l(-), h(-)</a:t>
            </a:r>
            <a:r>
              <a:rPr lang="en-US" altLang="zh-TW" sz="3600"/>
              <a:t>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TW" sz="3600"/>
              <a:t>Taichung City and Kaohsiung City: </a:t>
            </a:r>
            <a:r>
              <a:rPr lang="en-US" altLang="zh-TW" sz="3600">
                <a:solidFill>
                  <a:srgbClr val="FF3300"/>
                </a:solidFill>
              </a:rPr>
              <a:t>I (+)</a:t>
            </a:r>
            <a:r>
              <a:rPr lang="en-US" altLang="zh-TW" sz="3600"/>
              <a:t>  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TW" sz="3600"/>
              <a:t>In General, </a:t>
            </a:r>
            <a:r>
              <a:rPr lang="en-US" altLang="zh-TW" sz="3600">
                <a:solidFill>
                  <a:srgbClr val="FF3300"/>
                </a:solidFill>
              </a:rPr>
              <a:t>old, mar, p, I (+) , h (-)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Conclusions</a:t>
            </a:r>
          </a:p>
        </p:txBody>
      </p:sp>
      <p:sp>
        <p:nvSpPr>
          <p:cNvPr id="5038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solidFill>
                  <a:srgbClr val="FF3300"/>
                </a:solidFill>
                <a:ea typeface="新細明體" charset="-120"/>
              </a:rPr>
              <a:t>A trend</a:t>
            </a:r>
            <a:r>
              <a:rPr lang="en-US" altLang="zh-TW" sz="2800" smtClean="0">
                <a:ea typeface="新細明體" charset="-120"/>
              </a:rPr>
              <a:t> exists in Taiwan’s homeownership rates, not explainable by selected variables which may contributed to the influence of institutional factors. </a:t>
            </a:r>
          </a:p>
          <a:p>
            <a:pPr eaLnBrk="1" hangingPunct="1"/>
            <a:endParaRPr lang="en-US" altLang="zh-TW" sz="2000" smtClean="0">
              <a:ea typeface="新細明體" charset="-120"/>
            </a:endParaRPr>
          </a:p>
          <a:p>
            <a:pPr eaLnBrk="1" hangingPunct="1"/>
            <a:r>
              <a:rPr lang="en-US" altLang="zh-TW" sz="2800" smtClean="0">
                <a:ea typeface="新細明體" charset="-120"/>
              </a:rPr>
              <a:t>If not consider the trend, long-run equilibrium relationships only between ownership rates and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>
                <a:solidFill>
                  <a:schemeClr val="accent2"/>
                </a:solidFill>
                <a:ea typeface="新細明體" charset="-120"/>
              </a:rPr>
              <a:t>household income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>
                <a:solidFill>
                  <a:schemeClr val="accent2"/>
                </a:solidFill>
                <a:ea typeface="新細明體" charset="-120"/>
              </a:rPr>
              <a:t>proportion share of married couples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>
                <a:solidFill>
                  <a:schemeClr val="accent2"/>
                </a:solidFill>
                <a:ea typeface="新細明體" charset="-120"/>
              </a:rPr>
              <a:t>Proportion of elderly people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>
                <a:solidFill>
                  <a:schemeClr val="accent2"/>
                </a:solidFill>
                <a:ea typeface="新細明體" charset="-120"/>
              </a:rPr>
              <a:t>mobility rates</a:t>
            </a:r>
            <a:endParaRPr lang="en-US" altLang="zh-TW" sz="200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Conclusions</a:t>
            </a:r>
          </a:p>
        </p:txBody>
      </p:sp>
      <p:sp>
        <p:nvSpPr>
          <p:cNvPr id="50483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8504238" cy="4572000"/>
          </a:xfrm>
        </p:spPr>
        <p:txBody>
          <a:bodyPr/>
          <a:lstStyle/>
          <a:p>
            <a:pPr marL="352425" indent="-352425" eaLnBrk="1" hangingPunct="1"/>
            <a:r>
              <a:rPr lang="en-US" altLang="zh-TW" sz="2800" smtClean="0">
                <a:ea typeface="新細明體" charset="-120"/>
              </a:rPr>
              <a:t>If consider the trend, can find co-integration between  homeownership rates and </a:t>
            </a:r>
            <a:r>
              <a:rPr lang="en-US" altLang="zh-TW" sz="2800" smtClean="0">
                <a:solidFill>
                  <a:schemeClr val="accent2"/>
                </a:solidFill>
                <a:ea typeface="新細明體" charset="-120"/>
              </a:rPr>
              <a:t>house prices, household growth rate, rent growth rate.</a:t>
            </a:r>
          </a:p>
          <a:p>
            <a:pPr marL="352425" indent="-352425" eaLnBrk="1" hangingPunct="1"/>
            <a:endParaRPr lang="en-US" altLang="zh-TW" sz="2800" smtClean="0">
              <a:solidFill>
                <a:schemeClr val="accent2"/>
              </a:solidFill>
              <a:ea typeface="新細明體" charset="-120"/>
            </a:endParaRPr>
          </a:p>
          <a:p>
            <a:pPr marL="352425" indent="-352425" eaLnBrk="1" hangingPunct="1"/>
            <a:r>
              <a:rPr lang="en-US" altLang="zh-TW" sz="2800" smtClean="0">
                <a:solidFill>
                  <a:schemeClr val="accent2"/>
                </a:solidFill>
                <a:ea typeface="新細明體" charset="-120"/>
              </a:rPr>
              <a:t>From FMOLS,  </a:t>
            </a:r>
          </a:p>
          <a:p>
            <a:pPr marL="352425" indent="-352425"/>
            <a:r>
              <a:rPr kumimoji="1" lang="en-US" altLang="zh-TW" sz="2800" smtClean="0">
                <a:ea typeface="新細明體" charset="-120"/>
              </a:rPr>
              <a:t>the most influential variables of own are different in the four cities. </a:t>
            </a:r>
          </a:p>
          <a:p>
            <a:pPr marL="352425" indent="-352425"/>
            <a:r>
              <a:rPr kumimoji="1" lang="en-US" altLang="zh-TW" sz="2800" smtClean="0">
                <a:ea typeface="新細明體" charset="-120"/>
              </a:rPr>
              <a:t>In general, proportion of elderly people, proportion  of married couple, house price are most influential vars.</a:t>
            </a:r>
            <a:endParaRPr lang="en-US" altLang="zh-TW" sz="280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Policies Implications</a:t>
            </a:r>
          </a:p>
        </p:txBody>
      </p:sp>
      <p:sp>
        <p:nvSpPr>
          <p:cNvPr id="5058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en-US" altLang="zh-TW" sz="3200" smtClean="0">
                <a:ea typeface="新細明體" charset="-120"/>
              </a:rPr>
              <a:t>  Why there is a trend in Taiwan’s homeownership rates? 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en-US" altLang="zh-TW" sz="3200" smtClean="0">
                <a:ea typeface="新細明體" charset="-120"/>
              </a:rPr>
              <a:t>  Possible explanation:</a:t>
            </a:r>
          </a:p>
          <a:p>
            <a:pPr marL="514350" indent="-514350"/>
            <a:r>
              <a:rPr lang="en-US" altLang="zh-TW" sz="3200" smtClean="0">
                <a:ea typeface="新細明體" charset="-120"/>
              </a:rPr>
              <a:t>Low owning cost which due to low property tax and high expectation of house price appreciation, especially in Taipei City </a:t>
            </a:r>
          </a:p>
          <a:p>
            <a:pPr marL="514350" indent="-514350">
              <a:buFont typeface="Symbol" pitchFamily="18" charset="2"/>
              <a:buChar char="®"/>
            </a:pPr>
            <a:r>
              <a:rPr lang="en-US" altLang="zh-TW" sz="32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effective property tax rate</a:t>
            </a:r>
            <a:r>
              <a:rPr lang="en-US" altLang="zh-TW" sz="3200" smtClean="0">
                <a:solidFill>
                  <a:srgbClr val="FF3300"/>
                </a:solidFill>
                <a:ea typeface="新細明體" charset="-120"/>
                <a:cs typeface="Arial" charset="0"/>
                <a:sym typeface="Symbol" pitchFamily="18" charset="2"/>
              </a:rPr>
              <a:t>↑</a:t>
            </a:r>
          </a:p>
          <a:p>
            <a:pPr marL="514350" indent="-514350">
              <a:buFont typeface="Symbol" pitchFamily="18" charset="2"/>
              <a:buChar char="®"/>
            </a:pPr>
            <a:r>
              <a:rPr lang="en-US" altLang="zh-TW" sz="32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better rental housing market</a:t>
            </a:r>
            <a:r>
              <a:rPr lang="en-US" altLang="zh-TW" smtClean="0">
                <a:ea typeface="新細明體" charset="-120"/>
              </a:rPr>
              <a:t> </a:t>
            </a:r>
            <a:endParaRPr lang="en-US" altLang="zh-TW" smtClean="0">
              <a:solidFill>
                <a:srgbClr val="FF3300"/>
              </a:solidFill>
              <a:ea typeface="新細明體" charset="-12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2667000"/>
            <a:ext cx="8504238" cy="3429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zh-TW" sz="4800" smtClean="0">
                <a:ea typeface="新細明體" charset="-120"/>
              </a:rPr>
              <a:t>Thanks for your Attention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Costs of Homeownership</a:t>
            </a:r>
          </a:p>
        </p:txBody>
      </p:sp>
      <p:sp>
        <p:nvSpPr>
          <p:cNvPr id="51917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295400"/>
            <a:ext cx="8534400" cy="5105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altLang="zh-TW" sz="3600" smtClean="0">
              <a:ea typeface="新細明體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smtClean="0">
                <a:ea typeface="新細明體" charset="-120"/>
              </a:rPr>
              <a:t>Obscure costs with respect to </a:t>
            </a:r>
          </a:p>
          <a:p>
            <a:r>
              <a:rPr lang="en-US" altLang="zh-TW" sz="3600" smtClean="0">
                <a:ea typeface="新細明體" charset="-120"/>
              </a:rPr>
              <a:t>Limited economic resource allocation</a:t>
            </a:r>
          </a:p>
          <a:p>
            <a:r>
              <a:rPr lang="en-US" altLang="zh-TW" sz="3600" smtClean="0">
                <a:ea typeface="新細明體" charset="-120"/>
              </a:rPr>
              <a:t>Economic development</a:t>
            </a:r>
          </a:p>
          <a:p>
            <a:r>
              <a:rPr lang="en-US" altLang="zh-TW" sz="3600" smtClean="0">
                <a:ea typeface="新細明體" charset="-120"/>
              </a:rPr>
              <a:t>Housing market operation</a:t>
            </a:r>
            <a:r>
              <a:rPr lang="en-US" altLang="zh-TW" smtClean="0">
                <a:ea typeface="新細明體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Homeownership Rates in US-1965~2008</a:t>
            </a:r>
          </a:p>
        </p:txBody>
      </p:sp>
      <p:graphicFrame>
        <p:nvGraphicFramePr>
          <p:cNvPr id="275459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228600" y="1295400"/>
          <a:ext cx="8915400" cy="5562600"/>
        </p:xfrm>
        <a:graphic>
          <a:graphicData uri="http://schemas.openxmlformats.org/presentationml/2006/ole">
            <p:oleObj spid="_x0000_s275459" name="圖表" r:id="rId3" imgW="7871399" imgH="1935602" progId="Excel.Chart.8">
              <p:embed/>
            </p:oleObj>
          </a:graphicData>
        </a:graphic>
      </p:graphicFrame>
      <p:sp>
        <p:nvSpPr>
          <p:cNvPr id="275461" name="Rectangle 4"/>
          <p:cNvSpPr>
            <a:spLocks noChangeArrowheads="1"/>
          </p:cNvSpPr>
          <p:nvPr/>
        </p:nvSpPr>
        <p:spPr bwMode="auto">
          <a:xfrm>
            <a:off x="762000" y="31242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63.4%</a:t>
            </a:r>
          </a:p>
        </p:txBody>
      </p:sp>
      <p:sp>
        <p:nvSpPr>
          <p:cNvPr id="275462" name="Rectangle 4"/>
          <p:cNvSpPr>
            <a:spLocks noChangeArrowheads="1"/>
          </p:cNvSpPr>
          <p:nvPr/>
        </p:nvSpPr>
        <p:spPr bwMode="auto">
          <a:xfrm>
            <a:off x="8153400" y="27432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67.5%</a:t>
            </a:r>
          </a:p>
        </p:txBody>
      </p:sp>
      <p:sp>
        <p:nvSpPr>
          <p:cNvPr id="275463" name="Text Box 13"/>
          <p:cNvSpPr txBox="1">
            <a:spLocks noChangeArrowheads="1"/>
          </p:cNvSpPr>
          <p:nvPr/>
        </p:nvSpPr>
        <p:spPr bwMode="auto">
          <a:xfrm>
            <a:off x="3810000" y="3048000"/>
            <a:ext cx="2365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6000">
                <a:solidFill>
                  <a:srgbClr val="FF3300"/>
                </a:solidFill>
              </a:rPr>
              <a:t>+4.1%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8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2900" smtClean="0">
                <a:ea typeface="新細明體" charset="-120"/>
              </a:rPr>
              <a:t>Case &amp; Shiller House Price Index-1987~2009</a:t>
            </a:r>
          </a:p>
        </p:txBody>
      </p:sp>
      <p:graphicFrame>
        <p:nvGraphicFramePr>
          <p:cNvPr id="182279" name="Object 7"/>
          <p:cNvGraphicFramePr>
            <a:graphicFrameLocks noChangeAspect="1"/>
          </p:cNvGraphicFramePr>
          <p:nvPr>
            <p:ph idx="4294967295"/>
          </p:nvPr>
        </p:nvGraphicFramePr>
        <p:xfrm>
          <a:off x="304800" y="1066800"/>
          <a:ext cx="8534400" cy="5791200"/>
        </p:xfrm>
        <a:graphic>
          <a:graphicData uri="http://schemas.openxmlformats.org/presentationml/2006/ole">
            <p:oleObj spid="_x0000_s182279" name="圖表" r:id="rId3" imgW="9525000" imgH="2430780" progId="Excel.Chart.8">
              <p:embed/>
            </p:oleObj>
          </a:graphicData>
        </a:graphic>
      </p:graphicFrame>
      <p:sp>
        <p:nvSpPr>
          <p:cNvPr id="182282" name="Rectangle 4"/>
          <p:cNvSpPr>
            <a:spLocks noChangeArrowheads="1"/>
          </p:cNvSpPr>
          <p:nvPr/>
        </p:nvSpPr>
        <p:spPr bwMode="auto">
          <a:xfrm>
            <a:off x="914400" y="4495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62.03</a:t>
            </a:r>
          </a:p>
        </p:txBody>
      </p:sp>
      <p:sp>
        <p:nvSpPr>
          <p:cNvPr id="182283" name="Rectangle 4"/>
          <p:cNvSpPr>
            <a:spLocks noChangeArrowheads="1"/>
          </p:cNvSpPr>
          <p:nvPr/>
        </p:nvSpPr>
        <p:spPr bwMode="auto">
          <a:xfrm>
            <a:off x="7162800" y="1828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189.93</a:t>
            </a:r>
          </a:p>
        </p:txBody>
      </p:sp>
      <p:sp>
        <p:nvSpPr>
          <p:cNvPr id="182284" name="Rectangle 4"/>
          <p:cNvSpPr>
            <a:spLocks noChangeArrowheads="1"/>
          </p:cNvSpPr>
          <p:nvPr/>
        </p:nvSpPr>
        <p:spPr bwMode="auto">
          <a:xfrm>
            <a:off x="7239000" y="3810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132.64</a:t>
            </a:r>
          </a:p>
        </p:txBody>
      </p:sp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2209800" y="3886200"/>
            <a:ext cx="220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000">
                <a:solidFill>
                  <a:srgbClr val="FF3300"/>
                </a:solidFill>
              </a:rPr>
              <a:t>+206.2%</a:t>
            </a:r>
          </a:p>
        </p:txBody>
      </p:sp>
      <p:sp>
        <p:nvSpPr>
          <p:cNvPr id="182286" name="Text Box 13"/>
          <p:cNvSpPr txBox="1">
            <a:spLocks noChangeArrowheads="1"/>
          </p:cNvSpPr>
          <p:nvPr/>
        </p:nvSpPr>
        <p:spPr bwMode="auto">
          <a:xfrm>
            <a:off x="5638800" y="4724400"/>
            <a:ext cx="2078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000">
                <a:solidFill>
                  <a:srgbClr val="FF3300"/>
                </a:solidFill>
              </a:rPr>
              <a:t>-30.16%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House Price and Homeownership Rate </a:t>
            </a:r>
          </a:p>
        </p:txBody>
      </p:sp>
      <p:sp>
        <p:nvSpPr>
          <p:cNvPr id="277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altLang="zh-TW" sz="2500" smtClean="0">
                <a:ea typeface="新細明體" charset="-120"/>
              </a:rPr>
              <a:t>House Price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500" smtClean="0">
                <a:ea typeface="新細明體" charset="-120"/>
              </a:rPr>
              <a:t>        </a:t>
            </a:r>
            <a:r>
              <a:rPr lang="en-US" altLang="zh-TW" sz="2500" smtClean="0">
                <a:ea typeface="新細明體" charset="-120"/>
                <a:sym typeface="Symbol" pitchFamily="18" charset="2"/>
              </a:rPr>
              <a:t> Relative Cost of Owning vs. Renting 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500" smtClean="0">
                <a:ea typeface="新細明體" charset="-120"/>
                <a:sym typeface="Symbol" pitchFamily="18" charset="2"/>
              </a:rPr>
              <a:t>         House Price Affordability (wealth  and  income constrains)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endParaRPr lang="en-US" altLang="zh-TW" sz="2100" smtClean="0">
              <a:ea typeface="新細明體" charset="-120"/>
            </a:endParaRPr>
          </a:p>
          <a:p>
            <a:pPr marL="514350" indent="-514350">
              <a:lnSpc>
                <a:spcPct val="90000"/>
              </a:lnSpc>
            </a:pPr>
            <a:r>
              <a:rPr lang="en-US" altLang="zh-TW" sz="2500" smtClean="0">
                <a:ea typeface="新細明體" charset="-120"/>
              </a:rPr>
              <a:t>House price </a:t>
            </a:r>
            <a:r>
              <a:rPr lang="en-US" altLang="zh-TW" sz="4200" smtClean="0">
                <a:solidFill>
                  <a:srgbClr val="FF3300"/>
                </a:solidFill>
                <a:ea typeface="新細明體" charset="-120"/>
                <a:cs typeface="Arial" charset="0"/>
              </a:rPr>
              <a:t>↑</a:t>
            </a:r>
            <a:r>
              <a:rPr lang="en-US" altLang="zh-TW" sz="2500" smtClean="0">
                <a:solidFill>
                  <a:srgbClr val="FF3300"/>
                </a:solidFill>
                <a:ea typeface="新細明體" charset="-120"/>
                <a:cs typeface="Arial" charset="0"/>
              </a:rPr>
              <a:t> </a:t>
            </a:r>
            <a:r>
              <a:rPr lang="en-US" altLang="zh-TW" sz="2500" smtClean="0">
                <a:ea typeface="新細明體" charset="-120"/>
                <a:sym typeface="Symbol" pitchFamily="18" charset="2"/>
              </a:rPr>
              <a:t>User Cost of Owning </a:t>
            </a:r>
            <a:r>
              <a:rPr lang="en-US" altLang="zh-TW" sz="2500" smtClean="0">
                <a:ea typeface="新細明體" charset="-120"/>
              </a:rPr>
              <a:t>↑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500" smtClean="0">
                <a:ea typeface="新細明體" charset="-120"/>
                <a:sym typeface="Symbol" pitchFamily="18" charset="2"/>
              </a:rPr>
              <a:t>                                Affordability ↓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500" smtClean="0">
                <a:ea typeface="新細明體" charset="-120"/>
                <a:sym typeface="Symbol" pitchFamily="18" charset="2"/>
              </a:rPr>
              <a:t>               Ownership Rate </a:t>
            </a:r>
            <a:r>
              <a:rPr lang="en-US" altLang="zh-TW" sz="42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↓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400" smtClean="0">
                <a:solidFill>
                  <a:srgbClr val="FF3300"/>
                </a:solidFill>
                <a:ea typeface="新細明體" charset="-120"/>
                <a:sym typeface="Symbol" pitchFamily="18" charset="2"/>
              </a:rPr>
              <a:t>Exp. House Price Appreciation</a:t>
            </a:r>
            <a:r>
              <a:rPr lang="en-US" altLang="zh-TW" sz="4200" smtClean="0">
                <a:solidFill>
                  <a:srgbClr val="FF3300"/>
                </a:solidFill>
                <a:ea typeface="新細明體" charset="-120"/>
              </a:rPr>
              <a:t>↑</a:t>
            </a:r>
            <a:r>
              <a:rPr lang="en-US" altLang="zh-TW" sz="2500" smtClean="0">
                <a:ea typeface="新細明體" charset="-120"/>
                <a:sym typeface="Symbol" pitchFamily="18" charset="2"/>
              </a:rPr>
              <a:t> Ownership Rate</a:t>
            </a:r>
            <a:r>
              <a:rPr lang="en-US" altLang="zh-TW" sz="4200" smtClean="0">
                <a:solidFill>
                  <a:srgbClr val="FF3300"/>
                </a:solidFill>
                <a:ea typeface="新細明體" charset="-120"/>
              </a:rPr>
              <a:t>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2900" smtClean="0">
                <a:ea typeface="新細明體" charset="-120"/>
              </a:rPr>
              <a:t>Homeownership Rates and House Price in US </a:t>
            </a:r>
          </a:p>
        </p:txBody>
      </p:sp>
      <p:graphicFrame>
        <p:nvGraphicFramePr>
          <p:cNvPr id="330755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228600" y="1219200"/>
          <a:ext cx="8686800" cy="5105400"/>
        </p:xfrm>
        <a:graphic>
          <a:graphicData uri="http://schemas.openxmlformats.org/presentationml/2006/ole">
            <p:oleObj spid="_x0000_s330755" name="圖表" r:id="rId3" imgW="7772400" imgH="3931920" progId="Excel.Chart.8">
              <p:embed/>
            </p:oleObj>
          </a:graphicData>
        </a:graphic>
      </p:graphicFrame>
      <p:sp>
        <p:nvSpPr>
          <p:cNvPr id="330757" name="Rectangle 6"/>
          <p:cNvSpPr>
            <a:spLocks noChangeArrowheads="1"/>
          </p:cNvSpPr>
          <p:nvPr/>
        </p:nvSpPr>
        <p:spPr bwMode="auto">
          <a:xfrm>
            <a:off x="1371600" y="2286000"/>
            <a:ext cx="3124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i="1">
                <a:solidFill>
                  <a:srgbClr val="FF3300"/>
                </a:solidFill>
              </a:rPr>
              <a:t>Positive or Negative?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1703</TotalTime>
  <Words>1431</Words>
  <Application>Microsoft Office PowerPoint</Application>
  <PresentationFormat>On-screen Show (4:3)</PresentationFormat>
  <Paragraphs>701</Paragraphs>
  <Slides>48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簡報設計範本</vt:lpstr>
      </vt:variant>
      <vt:variant>
        <vt:i4>12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48</vt:i4>
      </vt:variant>
    </vt:vector>
  </HeadingPairs>
  <TitlesOfParts>
    <vt:vector size="70" baseType="lpstr">
      <vt:lpstr>Arial</vt:lpstr>
      <vt:lpstr>新細明體</vt:lpstr>
      <vt:lpstr>Wingdings 2</vt:lpstr>
      <vt:lpstr>Wingdings</vt:lpstr>
      <vt:lpstr>Calibri</vt:lpstr>
      <vt:lpstr>Symbol</vt:lpstr>
      <vt:lpstr>Times New Roman</vt:lpstr>
      <vt:lpstr>標楷體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方程式</vt:lpstr>
      <vt:lpstr>圖表</vt:lpstr>
      <vt:lpstr>Determinants of Long-Run Homeownership Rates: Evidence from Taiwan</vt:lpstr>
      <vt:lpstr>Homeownership Rate </vt:lpstr>
      <vt:lpstr>Benefits of Homeownership</vt:lpstr>
      <vt:lpstr>Policies to Promote Homeownership Rate</vt:lpstr>
      <vt:lpstr>Costs of Homeownership</vt:lpstr>
      <vt:lpstr>Homeownership Rates in US-1965~2008</vt:lpstr>
      <vt:lpstr>Case &amp; Shiller House Price Index-1987~2009</vt:lpstr>
      <vt:lpstr>House Price and Homeownership Rate </vt:lpstr>
      <vt:lpstr>Homeownership Rates and House Price in US </vt:lpstr>
      <vt:lpstr>Painter and Redfearn(2002)</vt:lpstr>
      <vt:lpstr>Homeownership Rates in Taiwan:1976~2008</vt:lpstr>
      <vt:lpstr>Ownership Rates in Taiwan and USA-1976~2008</vt:lpstr>
      <vt:lpstr>Ownership Rates and House Price of Taipei City</vt:lpstr>
      <vt:lpstr>Ownership Rates and House Price of Taipei County</vt:lpstr>
      <vt:lpstr>Ownership Rates and House Price of Taichung City</vt:lpstr>
      <vt:lpstr>Ownership Rates and House Price of Kaohsiung City</vt:lpstr>
      <vt:lpstr>Research Questions</vt:lpstr>
      <vt:lpstr>Literature Review</vt:lpstr>
      <vt:lpstr>Tenure Choice- Market Factors</vt:lpstr>
      <vt:lpstr>Tenure Choice-Institution Factors</vt:lpstr>
      <vt:lpstr>Tenure Choice- Household’s Characteristics</vt:lpstr>
      <vt:lpstr>Selected Variables (no institutional factors )</vt:lpstr>
      <vt:lpstr>Empirical Study</vt:lpstr>
      <vt:lpstr>Panel Co-integration </vt:lpstr>
      <vt:lpstr>投影片 25</vt:lpstr>
      <vt:lpstr>投影片 26</vt:lpstr>
      <vt:lpstr>投影片 27</vt:lpstr>
      <vt:lpstr>Results of Panel Unit Root Test</vt:lpstr>
      <vt:lpstr>投影片 29</vt:lpstr>
      <vt:lpstr>投影片 30</vt:lpstr>
      <vt:lpstr>投影片 31</vt:lpstr>
      <vt:lpstr>投影片 32</vt:lpstr>
      <vt:lpstr>Panel Co-integration Test without trend  </vt:lpstr>
      <vt:lpstr>投影片 34</vt:lpstr>
      <vt:lpstr>投影片 35</vt:lpstr>
      <vt:lpstr>投影片 36</vt:lpstr>
      <vt:lpstr>投影片 37</vt:lpstr>
      <vt:lpstr>Panel Co-integration Test with trend  </vt:lpstr>
      <vt:lpstr>FMOLS_ Taipei City</vt:lpstr>
      <vt:lpstr>FMOLS_ Taipei County</vt:lpstr>
      <vt:lpstr>FMOLS_ Taichung City</vt:lpstr>
      <vt:lpstr>FMOLS_ Kaohsiung</vt:lpstr>
      <vt:lpstr>FMOLS_ Panel</vt:lpstr>
      <vt:lpstr>Results of FMOLS  </vt:lpstr>
      <vt:lpstr>Conclusions</vt:lpstr>
      <vt:lpstr>Conclusions</vt:lpstr>
      <vt:lpstr>Policies Implications</vt:lpstr>
      <vt:lpstr>投影片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House Price So Volatile?</dc:title>
  <dc:creator>Tyler Yang</dc:creator>
  <cp:lastModifiedBy>ntpu</cp:lastModifiedBy>
  <cp:revision>357</cp:revision>
  <dcterms:created xsi:type="dcterms:W3CDTF">2009-06-19T19:05:14Z</dcterms:created>
  <dcterms:modified xsi:type="dcterms:W3CDTF">2010-06-25T05:41:32Z</dcterms:modified>
</cp:coreProperties>
</file>