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93" r:id="rId4"/>
    <p:sldId id="315" r:id="rId5"/>
    <p:sldId id="297" r:id="rId6"/>
    <p:sldId id="294" r:id="rId7"/>
    <p:sldId id="289" r:id="rId8"/>
    <p:sldId id="275" r:id="rId9"/>
    <p:sldId id="281" r:id="rId10"/>
    <p:sldId id="282" r:id="rId11"/>
    <p:sldId id="276" r:id="rId12"/>
    <p:sldId id="309" r:id="rId13"/>
    <p:sldId id="301" r:id="rId14"/>
    <p:sldId id="277" r:id="rId15"/>
    <p:sldId id="311" r:id="rId16"/>
    <p:sldId id="314" r:id="rId17"/>
    <p:sldId id="316" r:id="rId18"/>
    <p:sldId id="306" r:id="rId19"/>
    <p:sldId id="278" r:id="rId20"/>
    <p:sldId id="292" r:id="rId21"/>
    <p:sldId id="286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92" autoAdjust="0"/>
  </p:normalViewPr>
  <p:slideViewPr>
    <p:cSldViewPr>
      <p:cViewPr>
        <p:scale>
          <a:sx n="69" d="100"/>
          <a:sy n="69" d="100"/>
        </p:scale>
        <p:origin x="-111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C843C-E144-41B9-8D38-E20BABD814F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9811B2C-1D52-43A6-9237-3E5788001BAB}">
      <dgm:prSet phldrT="[Text]" custT="1"/>
      <dgm:spPr>
        <a:solidFill>
          <a:schemeClr val="accent4">
            <a:alpha val="50000"/>
          </a:schemeClr>
        </a:solidFill>
      </dgm:spPr>
      <dgm:t>
        <a:bodyPr/>
        <a:lstStyle/>
        <a:p>
          <a:r>
            <a:rPr lang="en-US" sz="2000" dirty="0" smtClean="0">
              <a:latin typeface="Verdana" pitchFamily="34" charset="0"/>
            </a:rPr>
            <a:t>Personal/family issues</a:t>
          </a:r>
          <a:endParaRPr lang="en-NZ" sz="2000" dirty="0">
            <a:latin typeface="Verdana" pitchFamily="34" charset="0"/>
          </a:endParaRPr>
        </a:p>
      </dgm:t>
    </dgm:pt>
    <dgm:pt modelId="{557F7058-3525-44F3-B8D3-F1574893912D}" type="parTrans" cxnId="{150070B9-A7A2-4304-9119-26978611F6A6}">
      <dgm:prSet/>
      <dgm:spPr/>
      <dgm:t>
        <a:bodyPr/>
        <a:lstStyle/>
        <a:p>
          <a:endParaRPr lang="en-NZ" sz="1400">
            <a:latin typeface="Verdana" pitchFamily="34" charset="0"/>
          </a:endParaRPr>
        </a:p>
      </dgm:t>
    </dgm:pt>
    <dgm:pt modelId="{4A12D544-678D-40BE-9915-64A01DFC4ABF}" type="sibTrans" cxnId="{150070B9-A7A2-4304-9119-26978611F6A6}">
      <dgm:prSet/>
      <dgm:spPr/>
      <dgm:t>
        <a:bodyPr/>
        <a:lstStyle/>
        <a:p>
          <a:endParaRPr lang="en-NZ" sz="1400">
            <a:latin typeface="Verdana" pitchFamily="34" charset="0"/>
          </a:endParaRPr>
        </a:p>
      </dgm:t>
    </dgm:pt>
    <dgm:pt modelId="{FB5EC29C-579A-4889-B1B8-23EB79DDC50C}">
      <dgm:prSet phldrT="[Text]" custT="1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n-US" sz="2000" dirty="0" smtClean="0">
              <a:latin typeface="Verdana" pitchFamily="34" charset="0"/>
            </a:rPr>
            <a:t>Business operations</a:t>
          </a:r>
          <a:endParaRPr lang="en-NZ" sz="2000" dirty="0">
            <a:latin typeface="Verdana" pitchFamily="34" charset="0"/>
          </a:endParaRPr>
        </a:p>
      </dgm:t>
    </dgm:pt>
    <dgm:pt modelId="{5FA1F6C3-3744-49DA-AA3C-8FAEC92D1660}" type="parTrans" cxnId="{670646E7-2569-4F17-8639-C01D00F462A9}">
      <dgm:prSet/>
      <dgm:spPr/>
      <dgm:t>
        <a:bodyPr/>
        <a:lstStyle/>
        <a:p>
          <a:endParaRPr lang="en-NZ" sz="1400">
            <a:latin typeface="Verdana" pitchFamily="34" charset="0"/>
          </a:endParaRPr>
        </a:p>
      </dgm:t>
    </dgm:pt>
    <dgm:pt modelId="{AF762415-D706-4F20-9836-15CD0AAD474E}" type="sibTrans" cxnId="{670646E7-2569-4F17-8639-C01D00F462A9}">
      <dgm:prSet/>
      <dgm:spPr/>
      <dgm:t>
        <a:bodyPr/>
        <a:lstStyle/>
        <a:p>
          <a:endParaRPr lang="en-NZ" sz="1400">
            <a:latin typeface="Verdana" pitchFamily="34" charset="0"/>
          </a:endParaRPr>
        </a:p>
      </dgm:t>
    </dgm:pt>
    <dgm:pt modelId="{8A441CC3-26E3-4310-80A4-AF9B089804A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2000" dirty="0" smtClean="0">
              <a:latin typeface="Verdana" pitchFamily="34" charset="0"/>
            </a:rPr>
            <a:t>Financial considerations</a:t>
          </a:r>
          <a:endParaRPr lang="en-NZ" sz="2000" dirty="0">
            <a:latin typeface="Verdana" pitchFamily="34" charset="0"/>
          </a:endParaRPr>
        </a:p>
      </dgm:t>
    </dgm:pt>
    <dgm:pt modelId="{FBCBDA72-5219-4932-8C0C-4FCE304CEADA}" type="parTrans" cxnId="{E275EB6F-435D-4358-9B55-1E58E0DA323F}">
      <dgm:prSet/>
      <dgm:spPr/>
      <dgm:t>
        <a:bodyPr/>
        <a:lstStyle/>
        <a:p>
          <a:endParaRPr lang="en-NZ" sz="1400">
            <a:latin typeface="Verdana" pitchFamily="34" charset="0"/>
          </a:endParaRPr>
        </a:p>
      </dgm:t>
    </dgm:pt>
    <dgm:pt modelId="{0553DAAB-E6FC-44B1-8F31-E8B1440E7396}" type="sibTrans" cxnId="{E275EB6F-435D-4358-9B55-1E58E0DA323F}">
      <dgm:prSet/>
      <dgm:spPr/>
      <dgm:t>
        <a:bodyPr/>
        <a:lstStyle/>
        <a:p>
          <a:endParaRPr lang="en-NZ" sz="1400">
            <a:latin typeface="Verdana" pitchFamily="34" charset="0"/>
          </a:endParaRPr>
        </a:p>
      </dgm:t>
    </dgm:pt>
    <dgm:pt modelId="{19ACB6C1-6553-40E3-BA78-C748CF1E6070}" type="pres">
      <dgm:prSet presAssocID="{795C843C-E144-41B9-8D38-E20BABD814F1}" presName="compositeShape" presStyleCnt="0">
        <dgm:presLayoutVars>
          <dgm:chMax val="7"/>
          <dgm:dir/>
          <dgm:resizeHandles val="exact"/>
        </dgm:presLayoutVars>
      </dgm:prSet>
      <dgm:spPr/>
    </dgm:pt>
    <dgm:pt modelId="{E9D81870-EFB5-4ABE-8138-390354D5ECE7}" type="pres">
      <dgm:prSet presAssocID="{69811B2C-1D52-43A6-9237-3E5788001BAB}" presName="circ1" presStyleLbl="vennNode1" presStyleIdx="0" presStyleCnt="3" custScaleX="119123" custScaleY="119077" custLinFactNeighborX="1968" custLinFactNeighborY="-348"/>
      <dgm:spPr/>
      <dgm:t>
        <a:bodyPr/>
        <a:lstStyle/>
        <a:p>
          <a:endParaRPr lang="en-NZ"/>
        </a:p>
      </dgm:t>
    </dgm:pt>
    <dgm:pt modelId="{43674ED5-1FE4-4BA4-8F4C-D7C2260FC957}" type="pres">
      <dgm:prSet presAssocID="{69811B2C-1D52-43A6-9237-3E5788001BA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D648D6EF-CDC7-4A00-B433-E669DBAC6BA6}" type="pres">
      <dgm:prSet presAssocID="{FB5EC29C-579A-4889-B1B8-23EB79DDC50C}" presName="circ2" presStyleLbl="vennNode1" presStyleIdx="1" presStyleCnt="3" custScaleX="112638" custScaleY="109600"/>
      <dgm:spPr/>
      <dgm:t>
        <a:bodyPr/>
        <a:lstStyle/>
        <a:p>
          <a:endParaRPr lang="en-NZ"/>
        </a:p>
      </dgm:t>
    </dgm:pt>
    <dgm:pt modelId="{13C34BF1-712F-4068-9294-4184733BB86F}" type="pres">
      <dgm:prSet presAssocID="{FB5EC29C-579A-4889-B1B8-23EB79DDC50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FBC6945-2687-4301-B3D5-81723EC730E3}" type="pres">
      <dgm:prSet presAssocID="{8A441CC3-26E3-4310-80A4-AF9B089804AD}" presName="circ3" presStyleLbl="vennNode1" presStyleIdx="2" presStyleCnt="3" custScaleX="113264" custScaleY="116628" custLinFactNeighborX="-90" custLinFactNeighborY="-3250"/>
      <dgm:spPr/>
      <dgm:t>
        <a:bodyPr/>
        <a:lstStyle/>
        <a:p>
          <a:endParaRPr lang="en-NZ"/>
        </a:p>
      </dgm:t>
    </dgm:pt>
    <dgm:pt modelId="{5D77F53F-2B19-42FC-BB9E-2C31CA821B1C}" type="pres">
      <dgm:prSet presAssocID="{8A441CC3-26E3-4310-80A4-AF9B089804A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205236C4-6DB4-467E-B6B3-959CCF3DE25F}" type="presOf" srcId="{8A441CC3-26E3-4310-80A4-AF9B089804AD}" destId="{5D77F53F-2B19-42FC-BB9E-2C31CA821B1C}" srcOrd="1" destOrd="0" presId="urn:microsoft.com/office/officeart/2005/8/layout/venn1"/>
    <dgm:cxn modelId="{150070B9-A7A2-4304-9119-26978611F6A6}" srcId="{795C843C-E144-41B9-8D38-E20BABD814F1}" destId="{69811B2C-1D52-43A6-9237-3E5788001BAB}" srcOrd="0" destOrd="0" parTransId="{557F7058-3525-44F3-B8D3-F1574893912D}" sibTransId="{4A12D544-678D-40BE-9915-64A01DFC4ABF}"/>
    <dgm:cxn modelId="{670646E7-2569-4F17-8639-C01D00F462A9}" srcId="{795C843C-E144-41B9-8D38-E20BABD814F1}" destId="{FB5EC29C-579A-4889-B1B8-23EB79DDC50C}" srcOrd="1" destOrd="0" parTransId="{5FA1F6C3-3744-49DA-AA3C-8FAEC92D1660}" sibTransId="{AF762415-D706-4F20-9836-15CD0AAD474E}"/>
    <dgm:cxn modelId="{849379A7-C95A-49A0-A1AA-8597B6DE27DF}" type="presOf" srcId="{FB5EC29C-579A-4889-B1B8-23EB79DDC50C}" destId="{D648D6EF-CDC7-4A00-B433-E669DBAC6BA6}" srcOrd="0" destOrd="0" presId="urn:microsoft.com/office/officeart/2005/8/layout/venn1"/>
    <dgm:cxn modelId="{E275EB6F-435D-4358-9B55-1E58E0DA323F}" srcId="{795C843C-E144-41B9-8D38-E20BABD814F1}" destId="{8A441CC3-26E3-4310-80A4-AF9B089804AD}" srcOrd="2" destOrd="0" parTransId="{FBCBDA72-5219-4932-8C0C-4FCE304CEADA}" sibTransId="{0553DAAB-E6FC-44B1-8F31-E8B1440E7396}"/>
    <dgm:cxn modelId="{3F6931BC-EE23-47A7-8167-BF8F886E7D11}" type="presOf" srcId="{FB5EC29C-579A-4889-B1B8-23EB79DDC50C}" destId="{13C34BF1-712F-4068-9294-4184733BB86F}" srcOrd="1" destOrd="0" presId="urn:microsoft.com/office/officeart/2005/8/layout/venn1"/>
    <dgm:cxn modelId="{761E17AA-66D5-492E-9D24-0EFEE08655EF}" type="presOf" srcId="{69811B2C-1D52-43A6-9237-3E5788001BAB}" destId="{E9D81870-EFB5-4ABE-8138-390354D5ECE7}" srcOrd="0" destOrd="0" presId="urn:microsoft.com/office/officeart/2005/8/layout/venn1"/>
    <dgm:cxn modelId="{8BD41851-0D05-4CC3-BEB4-1D89149F8CD8}" type="presOf" srcId="{69811B2C-1D52-43A6-9237-3E5788001BAB}" destId="{43674ED5-1FE4-4BA4-8F4C-D7C2260FC957}" srcOrd="1" destOrd="0" presId="urn:microsoft.com/office/officeart/2005/8/layout/venn1"/>
    <dgm:cxn modelId="{1A8AB1ED-3E47-4287-B697-D51B03342DFE}" type="presOf" srcId="{8A441CC3-26E3-4310-80A4-AF9B089804AD}" destId="{8FBC6945-2687-4301-B3D5-81723EC730E3}" srcOrd="0" destOrd="0" presId="urn:microsoft.com/office/officeart/2005/8/layout/venn1"/>
    <dgm:cxn modelId="{F09E85CF-BE97-48F1-BA6E-937959063576}" type="presOf" srcId="{795C843C-E144-41B9-8D38-E20BABD814F1}" destId="{19ACB6C1-6553-40E3-BA78-C748CF1E6070}" srcOrd="0" destOrd="0" presId="urn:microsoft.com/office/officeart/2005/8/layout/venn1"/>
    <dgm:cxn modelId="{5EF8C9A6-F689-4463-BA8E-57DAA7524663}" type="presParOf" srcId="{19ACB6C1-6553-40E3-BA78-C748CF1E6070}" destId="{E9D81870-EFB5-4ABE-8138-390354D5ECE7}" srcOrd="0" destOrd="0" presId="urn:microsoft.com/office/officeart/2005/8/layout/venn1"/>
    <dgm:cxn modelId="{8834DECD-628B-40A8-9CBA-2A81C9AF44E9}" type="presParOf" srcId="{19ACB6C1-6553-40E3-BA78-C748CF1E6070}" destId="{43674ED5-1FE4-4BA4-8F4C-D7C2260FC957}" srcOrd="1" destOrd="0" presId="urn:microsoft.com/office/officeart/2005/8/layout/venn1"/>
    <dgm:cxn modelId="{7F7D08ED-1FCC-4F30-B850-FA981F612D1A}" type="presParOf" srcId="{19ACB6C1-6553-40E3-BA78-C748CF1E6070}" destId="{D648D6EF-CDC7-4A00-B433-E669DBAC6BA6}" srcOrd="2" destOrd="0" presId="urn:microsoft.com/office/officeart/2005/8/layout/venn1"/>
    <dgm:cxn modelId="{DD08219B-9BEF-4D66-986D-DD0EBA09D681}" type="presParOf" srcId="{19ACB6C1-6553-40E3-BA78-C748CF1E6070}" destId="{13C34BF1-712F-4068-9294-4184733BB86F}" srcOrd="3" destOrd="0" presId="urn:microsoft.com/office/officeart/2005/8/layout/venn1"/>
    <dgm:cxn modelId="{922E1BF6-F811-4D01-897B-346E991C7434}" type="presParOf" srcId="{19ACB6C1-6553-40E3-BA78-C748CF1E6070}" destId="{8FBC6945-2687-4301-B3D5-81723EC730E3}" srcOrd="4" destOrd="0" presId="urn:microsoft.com/office/officeart/2005/8/layout/venn1"/>
    <dgm:cxn modelId="{511F5664-DE16-4C73-B46B-BD1D9CBF0956}" type="presParOf" srcId="{19ACB6C1-6553-40E3-BA78-C748CF1E6070}" destId="{5D77F53F-2B19-42FC-BB9E-2C31CA821B1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5C843C-E144-41B9-8D38-E20BABD814F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9ACB6C1-6553-40E3-BA78-C748CF1E6070}" type="pres">
      <dgm:prSet presAssocID="{795C843C-E144-41B9-8D38-E20BABD814F1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A3DBCC59-E8C9-4E02-9DEC-0C55B3D59A34}" type="presOf" srcId="{795C843C-E144-41B9-8D38-E20BABD814F1}" destId="{19ACB6C1-6553-40E3-BA78-C748CF1E607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44483C-0828-48F6-B2B3-1AC356CECD20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</dgm:pt>
    <dgm:pt modelId="{E428579E-B9F3-4CAD-83CB-3B686C13916A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Personal/family Issues:</a:t>
          </a:r>
        </a:p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Retirement</a:t>
          </a:r>
        </a:p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Succession</a:t>
          </a:r>
          <a:endParaRPr lang="en-US" sz="1300" b="1" dirty="0" smtClean="0">
            <a:solidFill>
              <a:schemeClr val="bg1"/>
            </a:solidFill>
            <a:latin typeface="Verdana" pitchFamily="34" charset="0"/>
          </a:endParaRPr>
        </a:p>
        <a:p>
          <a:endParaRPr lang="en-NZ" sz="1300" dirty="0"/>
        </a:p>
      </dgm:t>
    </dgm:pt>
    <dgm:pt modelId="{443D0AAA-6B3E-4427-9534-993DFF65CC2F}" type="parTrans" cxnId="{D839EC82-AFC9-4FFF-A819-CCF677452B3D}">
      <dgm:prSet/>
      <dgm:spPr/>
      <dgm:t>
        <a:bodyPr/>
        <a:lstStyle/>
        <a:p>
          <a:endParaRPr lang="en-NZ"/>
        </a:p>
      </dgm:t>
    </dgm:pt>
    <dgm:pt modelId="{0C0FE42C-DBDE-47F0-AFBC-6FAB75DF4586}" type="sibTrans" cxnId="{D839EC82-AFC9-4FFF-A819-CCF677452B3D}">
      <dgm:prSet/>
      <dgm:spPr/>
      <dgm:t>
        <a:bodyPr/>
        <a:lstStyle/>
        <a:p>
          <a:endParaRPr lang="en-NZ"/>
        </a:p>
      </dgm:t>
    </dgm:pt>
    <dgm:pt modelId="{6280A03F-6917-4791-B698-5BDB88DAE6E9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Financial Considerations:</a:t>
          </a:r>
        </a:p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Initial finance</a:t>
          </a:r>
        </a:p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Investment</a:t>
          </a:r>
        </a:p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Bank policy </a:t>
          </a:r>
          <a:endParaRPr lang="en-NZ" sz="1400" b="1" dirty="0">
            <a:solidFill>
              <a:schemeClr val="bg1"/>
            </a:solidFill>
            <a:latin typeface="Verdana" pitchFamily="34" charset="0"/>
          </a:endParaRPr>
        </a:p>
      </dgm:t>
    </dgm:pt>
    <dgm:pt modelId="{7B1FD70A-15C8-4DE3-944A-E4F77B63F8DC}" type="parTrans" cxnId="{E37FC6D7-C80A-4831-8DEC-2C0FC72753A3}">
      <dgm:prSet/>
      <dgm:spPr/>
      <dgm:t>
        <a:bodyPr/>
        <a:lstStyle/>
        <a:p>
          <a:endParaRPr lang="en-NZ"/>
        </a:p>
      </dgm:t>
    </dgm:pt>
    <dgm:pt modelId="{2904E5E1-F5DD-4D91-8089-7F96B19AEF6E}" type="sibTrans" cxnId="{E37FC6D7-C80A-4831-8DEC-2C0FC72753A3}">
      <dgm:prSet/>
      <dgm:spPr/>
      <dgm:t>
        <a:bodyPr/>
        <a:lstStyle/>
        <a:p>
          <a:endParaRPr lang="en-NZ"/>
        </a:p>
      </dgm:t>
    </dgm:pt>
    <dgm:pt modelId="{ACBA4ACC-48A7-449B-8814-ED3B1B4AA9F2}">
      <dgm:prSet phldrT="[Text]" custT="1"/>
      <dgm:spPr/>
      <dgm:t>
        <a:bodyPr/>
        <a:lstStyle/>
        <a:p>
          <a:endParaRPr lang="en-US" sz="1600" dirty="0" smtClean="0">
            <a:solidFill>
              <a:schemeClr val="tx1"/>
            </a:solidFill>
          </a:endParaRPr>
        </a:p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Business Operations:</a:t>
          </a:r>
        </a:p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Accommodate business</a:t>
          </a:r>
        </a:p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Support growth</a:t>
          </a:r>
        </a:p>
        <a:p>
          <a:r>
            <a:rPr lang="en-US" sz="1400" b="1" dirty="0" smtClean="0">
              <a:solidFill>
                <a:schemeClr val="bg1"/>
              </a:solidFill>
              <a:latin typeface="Verdana" pitchFamily="34" charset="0"/>
            </a:rPr>
            <a:t>Support survival</a:t>
          </a:r>
        </a:p>
        <a:p>
          <a:endParaRPr lang="en-NZ" sz="1200" dirty="0">
            <a:solidFill>
              <a:schemeClr val="bg1"/>
            </a:solidFill>
          </a:endParaRPr>
        </a:p>
      </dgm:t>
    </dgm:pt>
    <dgm:pt modelId="{8E9130A6-F9EA-4714-A815-DA3F6453C73D}" type="parTrans" cxnId="{34444F93-E818-4FE3-8EC5-F2E77A90086B}">
      <dgm:prSet/>
      <dgm:spPr/>
      <dgm:t>
        <a:bodyPr/>
        <a:lstStyle/>
        <a:p>
          <a:endParaRPr lang="en-NZ"/>
        </a:p>
      </dgm:t>
    </dgm:pt>
    <dgm:pt modelId="{3D47875A-18E4-4740-9BE6-0EAE5B8E68C3}" type="sibTrans" cxnId="{34444F93-E818-4FE3-8EC5-F2E77A90086B}">
      <dgm:prSet/>
      <dgm:spPr/>
      <dgm:t>
        <a:bodyPr/>
        <a:lstStyle/>
        <a:p>
          <a:endParaRPr lang="en-NZ"/>
        </a:p>
      </dgm:t>
    </dgm:pt>
    <dgm:pt modelId="{8B8CBBAC-B5FA-4593-8619-194C25AB7031}" type="pres">
      <dgm:prSet presAssocID="{F344483C-0828-48F6-B2B3-1AC356CECD20}" presName="Name0" presStyleCnt="0">
        <dgm:presLayoutVars>
          <dgm:dir/>
          <dgm:resizeHandles val="exact"/>
        </dgm:presLayoutVars>
      </dgm:prSet>
      <dgm:spPr/>
    </dgm:pt>
    <dgm:pt modelId="{1F8987FB-15D4-4486-A6C3-D03499A12DEC}" type="pres">
      <dgm:prSet presAssocID="{F344483C-0828-48F6-B2B3-1AC356CECD20}" presName="fgShape" presStyleLbl="fgShp" presStyleIdx="0" presStyleCnt="1"/>
      <dgm:spPr/>
    </dgm:pt>
    <dgm:pt modelId="{02664C25-9D81-40D3-B634-B4F3153E2E30}" type="pres">
      <dgm:prSet presAssocID="{F344483C-0828-48F6-B2B3-1AC356CECD20}" presName="linComp" presStyleCnt="0"/>
      <dgm:spPr/>
    </dgm:pt>
    <dgm:pt modelId="{0D91DC1D-AFC9-42DB-B628-0430548ED938}" type="pres">
      <dgm:prSet presAssocID="{E428579E-B9F3-4CAD-83CB-3B686C13916A}" presName="compNode" presStyleCnt="0"/>
      <dgm:spPr/>
    </dgm:pt>
    <dgm:pt modelId="{7F32852C-D9E5-41D0-9EA5-B324BC3EF5BC}" type="pres">
      <dgm:prSet presAssocID="{E428579E-B9F3-4CAD-83CB-3B686C13916A}" presName="bkgdShape" presStyleLbl="node1" presStyleIdx="0" presStyleCnt="3"/>
      <dgm:spPr/>
      <dgm:t>
        <a:bodyPr/>
        <a:lstStyle/>
        <a:p>
          <a:endParaRPr lang="en-NZ"/>
        </a:p>
      </dgm:t>
    </dgm:pt>
    <dgm:pt modelId="{2E0B1ED6-CC26-4678-AEA7-3C4299A04510}" type="pres">
      <dgm:prSet presAssocID="{E428579E-B9F3-4CAD-83CB-3B686C13916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D700A9E0-ECF0-4CE8-87E9-F876846B3368}" type="pres">
      <dgm:prSet presAssocID="{E428579E-B9F3-4CAD-83CB-3B686C13916A}" presName="invisiNode" presStyleLbl="node1" presStyleIdx="0" presStyleCnt="3"/>
      <dgm:spPr/>
    </dgm:pt>
    <dgm:pt modelId="{1293A63D-9273-405D-A222-1B161A56CD92}" type="pres">
      <dgm:prSet presAssocID="{E428579E-B9F3-4CAD-83CB-3B686C13916A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BA1E381-29F9-4D1C-86F8-008A2EDEEEA7}" type="pres">
      <dgm:prSet presAssocID="{0C0FE42C-DBDE-47F0-AFBC-6FAB75DF458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64D4AA4-5A62-43F5-AC67-6D6EBFC8A0D7}" type="pres">
      <dgm:prSet presAssocID="{6280A03F-6917-4791-B698-5BDB88DAE6E9}" presName="compNode" presStyleCnt="0"/>
      <dgm:spPr/>
    </dgm:pt>
    <dgm:pt modelId="{319D49EF-2B54-42E6-9249-5CFC0AA2F91E}" type="pres">
      <dgm:prSet presAssocID="{6280A03F-6917-4791-B698-5BDB88DAE6E9}" presName="bkgdShape" presStyleLbl="node1" presStyleIdx="1" presStyleCnt="3"/>
      <dgm:spPr/>
      <dgm:t>
        <a:bodyPr/>
        <a:lstStyle/>
        <a:p>
          <a:endParaRPr lang="en-NZ"/>
        </a:p>
      </dgm:t>
    </dgm:pt>
    <dgm:pt modelId="{A21452C8-0D40-4E91-BB4E-70C1D27D2A4E}" type="pres">
      <dgm:prSet presAssocID="{6280A03F-6917-4791-B698-5BDB88DAE6E9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24408C06-6695-4A99-AD24-98431975844B}" type="pres">
      <dgm:prSet presAssocID="{6280A03F-6917-4791-B698-5BDB88DAE6E9}" presName="invisiNode" presStyleLbl="node1" presStyleIdx="1" presStyleCnt="3"/>
      <dgm:spPr/>
    </dgm:pt>
    <dgm:pt modelId="{BD6AC5D5-31F0-493F-9B8A-21C7B50717AC}" type="pres">
      <dgm:prSet presAssocID="{6280A03F-6917-4791-B698-5BDB88DAE6E9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6263EF2-4604-4B77-AB04-3C24C6C9E67F}" type="pres">
      <dgm:prSet presAssocID="{2904E5E1-F5DD-4D91-8089-7F96B19AEF6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8260F6A-74E0-4E6A-975E-CEBED2EE1EBA}" type="pres">
      <dgm:prSet presAssocID="{ACBA4ACC-48A7-449B-8814-ED3B1B4AA9F2}" presName="compNode" presStyleCnt="0"/>
      <dgm:spPr/>
    </dgm:pt>
    <dgm:pt modelId="{7E98D989-ACB0-44A2-BA5A-1B28A75F13F7}" type="pres">
      <dgm:prSet presAssocID="{ACBA4ACC-48A7-449B-8814-ED3B1B4AA9F2}" presName="bkgdShape" presStyleLbl="node1" presStyleIdx="2" presStyleCnt="3"/>
      <dgm:spPr/>
      <dgm:t>
        <a:bodyPr/>
        <a:lstStyle/>
        <a:p>
          <a:endParaRPr lang="en-NZ"/>
        </a:p>
      </dgm:t>
    </dgm:pt>
    <dgm:pt modelId="{4B2973E9-E221-4743-BB28-499A9BDA0E30}" type="pres">
      <dgm:prSet presAssocID="{ACBA4ACC-48A7-449B-8814-ED3B1B4AA9F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1281A62A-7215-4312-A7E8-54635D366731}" type="pres">
      <dgm:prSet presAssocID="{ACBA4ACC-48A7-449B-8814-ED3B1B4AA9F2}" presName="invisiNode" presStyleLbl="node1" presStyleIdx="2" presStyleCnt="3"/>
      <dgm:spPr/>
    </dgm:pt>
    <dgm:pt modelId="{E6B18919-1A9C-495A-B3A9-5856B96C75C8}" type="pres">
      <dgm:prSet presAssocID="{ACBA4ACC-48A7-449B-8814-ED3B1B4AA9F2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34444F93-E818-4FE3-8EC5-F2E77A90086B}" srcId="{F344483C-0828-48F6-B2B3-1AC356CECD20}" destId="{ACBA4ACC-48A7-449B-8814-ED3B1B4AA9F2}" srcOrd="2" destOrd="0" parTransId="{8E9130A6-F9EA-4714-A815-DA3F6453C73D}" sibTransId="{3D47875A-18E4-4740-9BE6-0EAE5B8E68C3}"/>
    <dgm:cxn modelId="{82D3A510-9F17-4C76-8C9D-058A3715A699}" type="presOf" srcId="{2904E5E1-F5DD-4D91-8089-7F96B19AEF6E}" destId="{E6263EF2-4604-4B77-AB04-3C24C6C9E67F}" srcOrd="0" destOrd="0" presId="urn:microsoft.com/office/officeart/2005/8/layout/hList7"/>
    <dgm:cxn modelId="{D839EC82-AFC9-4FFF-A819-CCF677452B3D}" srcId="{F344483C-0828-48F6-B2B3-1AC356CECD20}" destId="{E428579E-B9F3-4CAD-83CB-3B686C13916A}" srcOrd="0" destOrd="0" parTransId="{443D0AAA-6B3E-4427-9534-993DFF65CC2F}" sibTransId="{0C0FE42C-DBDE-47F0-AFBC-6FAB75DF4586}"/>
    <dgm:cxn modelId="{EE77BA9C-E2C4-4430-93B3-63CD6C78182F}" type="presOf" srcId="{ACBA4ACC-48A7-449B-8814-ED3B1B4AA9F2}" destId="{7E98D989-ACB0-44A2-BA5A-1B28A75F13F7}" srcOrd="0" destOrd="0" presId="urn:microsoft.com/office/officeart/2005/8/layout/hList7"/>
    <dgm:cxn modelId="{DB80172E-E9BB-49D3-BC47-C3C67A50D842}" type="presOf" srcId="{0C0FE42C-DBDE-47F0-AFBC-6FAB75DF4586}" destId="{CBA1E381-29F9-4D1C-86F8-008A2EDEEEA7}" srcOrd="0" destOrd="0" presId="urn:microsoft.com/office/officeart/2005/8/layout/hList7"/>
    <dgm:cxn modelId="{F27573E4-1CF0-45CE-B37E-62FCD1352002}" type="presOf" srcId="{ACBA4ACC-48A7-449B-8814-ED3B1B4AA9F2}" destId="{4B2973E9-E221-4743-BB28-499A9BDA0E30}" srcOrd="1" destOrd="0" presId="urn:microsoft.com/office/officeart/2005/8/layout/hList7"/>
    <dgm:cxn modelId="{5EB6F504-5F68-4046-84DD-DC1CFEA9316A}" type="presOf" srcId="{F344483C-0828-48F6-B2B3-1AC356CECD20}" destId="{8B8CBBAC-B5FA-4593-8619-194C25AB7031}" srcOrd="0" destOrd="0" presId="urn:microsoft.com/office/officeart/2005/8/layout/hList7"/>
    <dgm:cxn modelId="{69621846-E306-4CCE-BB71-3AD0841D41EB}" type="presOf" srcId="{6280A03F-6917-4791-B698-5BDB88DAE6E9}" destId="{A21452C8-0D40-4E91-BB4E-70C1D27D2A4E}" srcOrd="1" destOrd="0" presId="urn:microsoft.com/office/officeart/2005/8/layout/hList7"/>
    <dgm:cxn modelId="{DB7CE99D-F2FD-47DB-A0BB-C3DD7194CA61}" type="presOf" srcId="{E428579E-B9F3-4CAD-83CB-3B686C13916A}" destId="{2E0B1ED6-CC26-4678-AEA7-3C4299A04510}" srcOrd="1" destOrd="0" presId="urn:microsoft.com/office/officeart/2005/8/layout/hList7"/>
    <dgm:cxn modelId="{E37FC6D7-C80A-4831-8DEC-2C0FC72753A3}" srcId="{F344483C-0828-48F6-B2B3-1AC356CECD20}" destId="{6280A03F-6917-4791-B698-5BDB88DAE6E9}" srcOrd="1" destOrd="0" parTransId="{7B1FD70A-15C8-4DE3-944A-E4F77B63F8DC}" sibTransId="{2904E5E1-F5DD-4D91-8089-7F96B19AEF6E}"/>
    <dgm:cxn modelId="{3ABC9377-F49E-4471-9246-4A759AFE1403}" type="presOf" srcId="{6280A03F-6917-4791-B698-5BDB88DAE6E9}" destId="{319D49EF-2B54-42E6-9249-5CFC0AA2F91E}" srcOrd="0" destOrd="0" presId="urn:microsoft.com/office/officeart/2005/8/layout/hList7"/>
    <dgm:cxn modelId="{C6A39853-7C5D-401E-BD03-B3EA1486B613}" type="presOf" srcId="{E428579E-B9F3-4CAD-83CB-3B686C13916A}" destId="{7F32852C-D9E5-41D0-9EA5-B324BC3EF5BC}" srcOrd="0" destOrd="0" presId="urn:microsoft.com/office/officeart/2005/8/layout/hList7"/>
    <dgm:cxn modelId="{D0FA4ED9-A69A-4F89-950F-BA3B71330ACF}" type="presParOf" srcId="{8B8CBBAC-B5FA-4593-8619-194C25AB7031}" destId="{1F8987FB-15D4-4486-A6C3-D03499A12DEC}" srcOrd="0" destOrd="0" presId="urn:microsoft.com/office/officeart/2005/8/layout/hList7"/>
    <dgm:cxn modelId="{2145AB9C-8B61-454E-8271-F1D56AC33ED7}" type="presParOf" srcId="{8B8CBBAC-B5FA-4593-8619-194C25AB7031}" destId="{02664C25-9D81-40D3-B634-B4F3153E2E30}" srcOrd="1" destOrd="0" presId="urn:microsoft.com/office/officeart/2005/8/layout/hList7"/>
    <dgm:cxn modelId="{9D53235C-4ABF-47D0-B4A3-86EAF6081112}" type="presParOf" srcId="{02664C25-9D81-40D3-B634-B4F3153E2E30}" destId="{0D91DC1D-AFC9-42DB-B628-0430548ED938}" srcOrd="0" destOrd="0" presId="urn:microsoft.com/office/officeart/2005/8/layout/hList7"/>
    <dgm:cxn modelId="{6F488BCB-BB00-4352-887D-27290479707E}" type="presParOf" srcId="{0D91DC1D-AFC9-42DB-B628-0430548ED938}" destId="{7F32852C-D9E5-41D0-9EA5-B324BC3EF5BC}" srcOrd="0" destOrd="0" presId="urn:microsoft.com/office/officeart/2005/8/layout/hList7"/>
    <dgm:cxn modelId="{AB0AF222-9802-4544-9F4C-087FB9312589}" type="presParOf" srcId="{0D91DC1D-AFC9-42DB-B628-0430548ED938}" destId="{2E0B1ED6-CC26-4678-AEA7-3C4299A04510}" srcOrd="1" destOrd="0" presId="urn:microsoft.com/office/officeart/2005/8/layout/hList7"/>
    <dgm:cxn modelId="{6694782E-BFFB-428F-B285-1B6D7E7FB1D8}" type="presParOf" srcId="{0D91DC1D-AFC9-42DB-B628-0430548ED938}" destId="{D700A9E0-ECF0-4CE8-87E9-F876846B3368}" srcOrd="2" destOrd="0" presId="urn:microsoft.com/office/officeart/2005/8/layout/hList7"/>
    <dgm:cxn modelId="{6D1C1040-1B88-4B0C-ACE1-9ACB6238B8DC}" type="presParOf" srcId="{0D91DC1D-AFC9-42DB-B628-0430548ED938}" destId="{1293A63D-9273-405D-A222-1B161A56CD92}" srcOrd="3" destOrd="0" presId="urn:microsoft.com/office/officeart/2005/8/layout/hList7"/>
    <dgm:cxn modelId="{BA42446C-8B76-48C5-AF18-6665B46AFA4C}" type="presParOf" srcId="{02664C25-9D81-40D3-B634-B4F3153E2E30}" destId="{CBA1E381-29F9-4D1C-86F8-008A2EDEEEA7}" srcOrd="1" destOrd="0" presId="urn:microsoft.com/office/officeart/2005/8/layout/hList7"/>
    <dgm:cxn modelId="{735B3516-854F-4991-9F2A-D967757B145A}" type="presParOf" srcId="{02664C25-9D81-40D3-B634-B4F3153E2E30}" destId="{764D4AA4-5A62-43F5-AC67-6D6EBFC8A0D7}" srcOrd="2" destOrd="0" presId="urn:microsoft.com/office/officeart/2005/8/layout/hList7"/>
    <dgm:cxn modelId="{E80BFDE5-DED5-4C8B-8DC0-A435D8314EF3}" type="presParOf" srcId="{764D4AA4-5A62-43F5-AC67-6D6EBFC8A0D7}" destId="{319D49EF-2B54-42E6-9249-5CFC0AA2F91E}" srcOrd="0" destOrd="0" presId="urn:microsoft.com/office/officeart/2005/8/layout/hList7"/>
    <dgm:cxn modelId="{0F34C78F-4611-41FB-AD9E-E650DDEAFD6B}" type="presParOf" srcId="{764D4AA4-5A62-43F5-AC67-6D6EBFC8A0D7}" destId="{A21452C8-0D40-4E91-BB4E-70C1D27D2A4E}" srcOrd="1" destOrd="0" presId="urn:microsoft.com/office/officeart/2005/8/layout/hList7"/>
    <dgm:cxn modelId="{15F40060-4851-4C07-941F-AEFC04E04FB9}" type="presParOf" srcId="{764D4AA4-5A62-43F5-AC67-6D6EBFC8A0D7}" destId="{24408C06-6695-4A99-AD24-98431975844B}" srcOrd="2" destOrd="0" presId="urn:microsoft.com/office/officeart/2005/8/layout/hList7"/>
    <dgm:cxn modelId="{1BA3223F-9537-496C-9B68-590A584C8451}" type="presParOf" srcId="{764D4AA4-5A62-43F5-AC67-6D6EBFC8A0D7}" destId="{BD6AC5D5-31F0-493F-9B8A-21C7B50717AC}" srcOrd="3" destOrd="0" presId="urn:microsoft.com/office/officeart/2005/8/layout/hList7"/>
    <dgm:cxn modelId="{5E1D3CC2-053D-4147-8DC7-05793E9CF9AF}" type="presParOf" srcId="{02664C25-9D81-40D3-B634-B4F3153E2E30}" destId="{E6263EF2-4604-4B77-AB04-3C24C6C9E67F}" srcOrd="3" destOrd="0" presId="urn:microsoft.com/office/officeart/2005/8/layout/hList7"/>
    <dgm:cxn modelId="{74386C5D-35D8-46E4-A271-3A77EB140100}" type="presParOf" srcId="{02664C25-9D81-40D3-B634-B4F3153E2E30}" destId="{F8260F6A-74E0-4E6A-975E-CEBED2EE1EBA}" srcOrd="4" destOrd="0" presId="urn:microsoft.com/office/officeart/2005/8/layout/hList7"/>
    <dgm:cxn modelId="{1E5C32CD-C019-4BBB-824B-079F70B6967D}" type="presParOf" srcId="{F8260F6A-74E0-4E6A-975E-CEBED2EE1EBA}" destId="{7E98D989-ACB0-44A2-BA5A-1B28A75F13F7}" srcOrd="0" destOrd="0" presId="urn:microsoft.com/office/officeart/2005/8/layout/hList7"/>
    <dgm:cxn modelId="{83C91E8B-CB71-4431-AB40-6A3E940F7D73}" type="presParOf" srcId="{F8260F6A-74E0-4E6A-975E-CEBED2EE1EBA}" destId="{4B2973E9-E221-4743-BB28-499A9BDA0E30}" srcOrd="1" destOrd="0" presId="urn:microsoft.com/office/officeart/2005/8/layout/hList7"/>
    <dgm:cxn modelId="{82BDE6EA-4FE9-4997-A659-5D69714C909A}" type="presParOf" srcId="{F8260F6A-74E0-4E6A-975E-CEBED2EE1EBA}" destId="{1281A62A-7215-4312-A7E8-54635D366731}" srcOrd="2" destOrd="0" presId="urn:microsoft.com/office/officeart/2005/8/layout/hList7"/>
    <dgm:cxn modelId="{D56CF0B0-C993-4E6A-9B87-C603A69E41F5}" type="presParOf" srcId="{F8260F6A-74E0-4E6A-975E-CEBED2EE1EBA}" destId="{E6B18919-1A9C-495A-B3A9-5856B96C75C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C87135-267C-4BDA-94E0-DF0A7E125AA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01EB32FD-EB55-4E6C-90E4-DB724F233329}">
      <dgm:prSet phldrT="[Text]" custT="1"/>
      <dgm:spPr/>
      <dgm:t>
        <a:bodyPr/>
        <a:lstStyle/>
        <a:p>
          <a:r>
            <a:rPr lang="en-NZ" sz="1600">
              <a:latin typeface="Verdana" pitchFamily="34" charset="0"/>
            </a:rPr>
            <a:t>operational life</a:t>
          </a:r>
        </a:p>
      </dgm:t>
    </dgm:pt>
    <dgm:pt modelId="{31491A78-91A2-481C-AE79-2C9F7C5E0069}" type="parTrans" cxnId="{7F768A8E-7EA6-46EE-AD7E-8E66222D871F}">
      <dgm:prSet/>
      <dgm:spPr/>
      <dgm:t>
        <a:bodyPr/>
        <a:lstStyle/>
        <a:p>
          <a:endParaRPr lang="en-NZ" sz="1600">
            <a:latin typeface="Verdana" pitchFamily="34" charset="0"/>
          </a:endParaRPr>
        </a:p>
      </dgm:t>
    </dgm:pt>
    <dgm:pt modelId="{1BDE62C7-CB14-4842-9E3B-7B230F1DA4C5}" type="sibTrans" cxnId="{7F768A8E-7EA6-46EE-AD7E-8E66222D871F}">
      <dgm:prSet/>
      <dgm:spPr/>
      <dgm:t>
        <a:bodyPr/>
        <a:lstStyle/>
        <a:p>
          <a:endParaRPr lang="en-NZ" sz="1600">
            <a:latin typeface="Verdana" pitchFamily="34" charset="0"/>
          </a:endParaRPr>
        </a:p>
      </dgm:t>
    </dgm:pt>
    <dgm:pt modelId="{EAD30B1F-7AC9-485D-9CF8-4629DD2359F1}">
      <dgm:prSet phldrT="[Text]" custT="1"/>
      <dgm:spPr/>
      <dgm:t>
        <a:bodyPr/>
        <a:lstStyle/>
        <a:p>
          <a:r>
            <a:rPr lang="en-NZ" sz="1600">
              <a:latin typeface="Verdana" pitchFamily="34" charset="0"/>
            </a:rPr>
            <a:t>exit</a:t>
          </a:r>
        </a:p>
      </dgm:t>
    </dgm:pt>
    <dgm:pt modelId="{4D5EBA38-2CD8-4AE5-8B79-5F0FDBC74757}" type="parTrans" cxnId="{9E2DF8BB-E640-459E-87D7-D52B12981A01}">
      <dgm:prSet/>
      <dgm:spPr/>
      <dgm:t>
        <a:bodyPr/>
        <a:lstStyle/>
        <a:p>
          <a:endParaRPr lang="en-NZ" sz="1600">
            <a:latin typeface="Verdana" pitchFamily="34" charset="0"/>
          </a:endParaRPr>
        </a:p>
      </dgm:t>
    </dgm:pt>
    <dgm:pt modelId="{92B9CCE1-949F-4435-B04D-F884ACEE2725}" type="sibTrans" cxnId="{9E2DF8BB-E640-459E-87D7-D52B12981A01}">
      <dgm:prSet/>
      <dgm:spPr/>
      <dgm:t>
        <a:bodyPr/>
        <a:lstStyle/>
        <a:p>
          <a:endParaRPr lang="en-NZ" sz="1600">
            <a:latin typeface="Verdana" pitchFamily="34" charset="0"/>
          </a:endParaRPr>
        </a:p>
      </dgm:t>
    </dgm:pt>
    <dgm:pt modelId="{D02A9BF2-90B3-46C7-9B1F-F58D5AA3AEAD}">
      <dgm:prSet phldrT="[Text]" custT="1"/>
      <dgm:spPr/>
      <dgm:t>
        <a:bodyPr/>
        <a:lstStyle/>
        <a:p>
          <a:r>
            <a:rPr lang="en-NZ" sz="1600" dirty="0" smtClean="0">
              <a:latin typeface="Verdana" pitchFamily="34" charset="0"/>
            </a:rPr>
            <a:t>entry</a:t>
          </a:r>
          <a:endParaRPr lang="en-NZ" sz="1600" dirty="0">
            <a:latin typeface="Verdana" pitchFamily="34" charset="0"/>
          </a:endParaRPr>
        </a:p>
      </dgm:t>
    </dgm:pt>
    <dgm:pt modelId="{40D0B9D3-C3C9-4A5E-BDFE-9D3E42ACEE70}" type="parTrans" cxnId="{AB75AB3E-6E68-4828-A9EF-1EA39D64A59D}">
      <dgm:prSet/>
      <dgm:spPr/>
      <dgm:t>
        <a:bodyPr/>
        <a:lstStyle/>
        <a:p>
          <a:endParaRPr lang="en-NZ" sz="1600">
            <a:latin typeface="Verdana" pitchFamily="34" charset="0"/>
          </a:endParaRPr>
        </a:p>
      </dgm:t>
    </dgm:pt>
    <dgm:pt modelId="{C746D14C-F67B-4DBE-B427-9E6D20520C45}" type="sibTrans" cxnId="{AB75AB3E-6E68-4828-A9EF-1EA39D64A59D}">
      <dgm:prSet/>
      <dgm:spPr/>
      <dgm:t>
        <a:bodyPr/>
        <a:lstStyle/>
        <a:p>
          <a:endParaRPr lang="en-NZ" sz="1600">
            <a:latin typeface="Verdana" pitchFamily="34" charset="0"/>
          </a:endParaRPr>
        </a:p>
      </dgm:t>
    </dgm:pt>
    <dgm:pt modelId="{BE9236EC-B1F4-4613-B182-B9E955AFD708}" type="pres">
      <dgm:prSet presAssocID="{6BC87135-267C-4BDA-94E0-DF0A7E125AA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555FE344-A8B2-4D56-A904-E07CE00E4DC6}" type="pres">
      <dgm:prSet presAssocID="{01EB32FD-EB55-4E6C-90E4-DB724F233329}" presName="dummy" presStyleCnt="0"/>
      <dgm:spPr/>
    </dgm:pt>
    <dgm:pt modelId="{23C21007-EDA1-455E-A5B5-4E8088B464A3}" type="pres">
      <dgm:prSet presAssocID="{01EB32FD-EB55-4E6C-90E4-DB724F233329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7B199707-60A2-49DD-A5AA-4B6DB2D2DBCC}" type="pres">
      <dgm:prSet presAssocID="{1BDE62C7-CB14-4842-9E3B-7B230F1DA4C5}" presName="sibTrans" presStyleLbl="node1" presStyleIdx="0" presStyleCnt="3"/>
      <dgm:spPr/>
      <dgm:t>
        <a:bodyPr/>
        <a:lstStyle/>
        <a:p>
          <a:endParaRPr lang="en-NZ"/>
        </a:p>
      </dgm:t>
    </dgm:pt>
    <dgm:pt modelId="{EEB0EA99-D378-4A91-9F04-0B697393F20E}" type="pres">
      <dgm:prSet presAssocID="{EAD30B1F-7AC9-485D-9CF8-4629DD2359F1}" presName="dummy" presStyleCnt="0"/>
      <dgm:spPr/>
    </dgm:pt>
    <dgm:pt modelId="{81CF4F92-0AFF-4DA6-8DD6-6D16BFEB6F34}" type="pres">
      <dgm:prSet presAssocID="{EAD30B1F-7AC9-485D-9CF8-4629DD2359F1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62979ADF-10B0-4A51-9086-AFFF977AB299}" type="pres">
      <dgm:prSet presAssocID="{92B9CCE1-949F-4435-B04D-F884ACEE2725}" presName="sibTrans" presStyleLbl="node1" presStyleIdx="1" presStyleCnt="3"/>
      <dgm:spPr/>
      <dgm:t>
        <a:bodyPr/>
        <a:lstStyle/>
        <a:p>
          <a:endParaRPr lang="en-NZ"/>
        </a:p>
      </dgm:t>
    </dgm:pt>
    <dgm:pt modelId="{E65AB66A-CB08-46E5-8F02-4CD65134F9F9}" type="pres">
      <dgm:prSet presAssocID="{D02A9BF2-90B3-46C7-9B1F-F58D5AA3AEAD}" presName="dummy" presStyleCnt="0"/>
      <dgm:spPr/>
    </dgm:pt>
    <dgm:pt modelId="{F3E9E1D2-0787-4A02-A5DA-6A8A249E6CC0}" type="pres">
      <dgm:prSet presAssocID="{D02A9BF2-90B3-46C7-9B1F-F58D5AA3AEAD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42F12AE3-47C9-48DD-910F-CD7CB223AAC5}" type="pres">
      <dgm:prSet presAssocID="{C746D14C-F67B-4DBE-B427-9E6D20520C45}" presName="sibTrans" presStyleLbl="node1" presStyleIdx="2" presStyleCnt="3"/>
      <dgm:spPr/>
      <dgm:t>
        <a:bodyPr/>
        <a:lstStyle/>
        <a:p>
          <a:endParaRPr lang="en-NZ"/>
        </a:p>
      </dgm:t>
    </dgm:pt>
  </dgm:ptLst>
  <dgm:cxnLst>
    <dgm:cxn modelId="{10CDB818-DFBD-4287-B720-ED987EE8B581}" type="presOf" srcId="{C746D14C-F67B-4DBE-B427-9E6D20520C45}" destId="{42F12AE3-47C9-48DD-910F-CD7CB223AAC5}" srcOrd="0" destOrd="0" presId="urn:microsoft.com/office/officeart/2005/8/layout/cycle1"/>
    <dgm:cxn modelId="{94F406C0-0B9C-489D-B99C-AA16D6933553}" type="presOf" srcId="{01EB32FD-EB55-4E6C-90E4-DB724F233329}" destId="{23C21007-EDA1-455E-A5B5-4E8088B464A3}" srcOrd="0" destOrd="0" presId="urn:microsoft.com/office/officeart/2005/8/layout/cycle1"/>
    <dgm:cxn modelId="{7F768A8E-7EA6-46EE-AD7E-8E66222D871F}" srcId="{6BC87135-267C-4BDA-94E0-DF0A7E125AA1}" destId="{01EB32FD-EB55-4E6C-90E4-DB724F233329}" srcOrd="0" destOrd="0" parTransId="{31491A78-91A2-481C-AE79-2C9F7C5E0069}" sibTransId="{1BDE62C7-CB14-4842-9E3B-7B230F1DA4C5}"/>
    <dgm:cxn modelId="{51075551-A057-4AB3-9D28-0AB31D8BF366}" type="presOf" srcId="{1BDE62C7-CB14-4842-9E3B-7B230F1DA4C5}" destId="{7B199707-60A2-49DD-A5AA-4B6DB2D2DBCC}" srcOrd="0" destOrd="0" presId="urn:microsoft.com/office/officeart/2005/8/layout/cycle1"/>
    <dgm:cxn modelId="{AB75AB3E-6E68-4828-A9EF-1EA39D64A59D}" srcId="{6BC87135-267C-4BDA-94E0-DF0A7E125AA1}" destId="{D02A9BF2-90B3-46C7-9B1F-F58D5AA3AEAD}" srcOrd="2" destOrd="0" parTransId="{40D0B9D3-C3C9-4A5E-BDFE-9D3E42ACEE70}" sibTransId="{C746D14C-F67B-4DBE-B427-9E6D20520C45}"/>
    <dgm:cxn modelId="{9E2DF8BB-E640-459E-87D7-D52B12981A01}" srcId="{6BC87135-267C-4BDA-94E0-DF0A7E125AA1}" destId="{EAD30B1F-7AC9-485D-9CF8-4629DD2359F1}" srcOrd="1" destOrd="0" parTransId="{4D5EBA38-2CD8-4AE5-8B79-5F0FDBC74757}" sibTransId="{92B9CCE1-949F-4435-B04D-F884ACEE2725}"/>
    <dgm:cxn modelId="{0F6B2690-A03D-4AC9-83F7-D1FDEB535052}" type="presOf" srcId="{92B9CCE1-949F-4435-B04D-F884ACEE2725}" destId="{62979ADF-10B0-4A51-9086-AFFF977AB299}" srcOrd="0" destOrd="0" presId="urn:microsoft.com/office/officeart/2005/8/layout/cycle1"/>
    <dgm:cxn modelId="{0EEF40EF-77EA-48FE-9977-3D9FE8563DFD}" type="presOf" srcId="{D02A9BF2-90B3-46C7-9B1F-F58D5AA3AEAD}" destId="{F3E9E1D2-0787-4A02-A5DA-6A8A249E6CC0}" srcOrd="0" destOrd="0" presId="urn:microsoft.com/office/officeart/2005/8/layout/cycle1"/>
    <dgm:cxn modelId="{35A56E26-6CE7-4C9C-BF35-877C8F0D1266}" type="presOf" srcId="{6BC87135-267C-4BDA-94E0-DF0A7E125AA1}" destId="{BE9236EC-B1F4-4613-B182-B9E955AFD708}" srcOrd="0" destOrd="0" presId="urn:microsoft.com/office/officeart/2005/8/layout/cycle1"/>
    <dgm:cxn modelId="{4B1B5924-77A5-4021-86F6-10B7C18DFC8E}" type="presOf" srcId="{EAD30B1F-7AC9-485D-9CF8-4629DD2359F1}" destId="{81CF4F92-0AFF-4DA6-8DD6-6D16BFEB6F34}" srcOrd="0" destOrd="0" presId="urn:microsoft.com/office/officeart/2005/8/layout/cycle1"/>
    <dgm:cxn modelId="{F0256EA9-C33D-400B-A806-8FA981F6DBFB}" type="presParOf" srcId="{BE9236EC-B1F4-4613-B182-B9E955AFD708}" destId="{555FE344-A8B2-4D56-A904-E07CE00E4DC6}" srcOrd="0" destOrd="0" presId="urn:microsoft.com/office/officeart/2005/8/layout/cycle1"/>
    <dgm:cxn modelId="{670593F6-B014-43C3-864A-14D1ABFAB797}" type="presParOf" srcId="{BE9236EC-B1F4-4613-B182-B9E955AFD708}" destId="{23C21007-EDA1-455E-A5B5-4E8088B464A3}" srcOrd="1" destOrd="0" presId="urn:microsoft.com/office/officeart/2005/8/layout/cycle1"/>
    <dgm:cxn modelId="{7319B776-15DE-4078-985C-1C9034ECCEBE}" type="presParOf" srcId="{BE9236EC-B1F4-4613-B182-B9E955AFD708}" destId="{7B199707-60A2-49DD-A5AA-4B6DB2D2DBCC}" srcOrd="2" destOrd="0" presId="urn:microsoft.com/office/officeart/2005/8/layout/cycle1"/>
    <dgm:cxn modelId="{62C92520-92EC-474E-A17C-B5F16142EBAF}" type="presParOf" srcId="{BE9236EC-B1F4-4613-B182-B9E955AFD708}" destId="{EEB0EA99-D378-4A91-9F04-0B697393F20E}" srcOrd="3" destOrd="0" presId="urn:microsoft.com/office/officeart/2005/8/layout/cycle1"/>
    <dgm:cxn modelId="{2431C50B-C19A-4124-B183-607C427908F9}" type="presParOf" srcId="{BE9236EC-B1F4-4613-B182-B9E955AFD708}" destId="{81CF4F92-0AFF-4DA6-8DD6-6D16BFEB6F34}" srcOrd="4" destOrd="0" presId="urn:microsoft.com/office/officeart/2005/8/layout/cycle1"/>
    <dgm:cxn modelId="{C3FB58FD-FF00-41C1-9B55-6C66D6B1750C}" type="presParOf" srcId="{BE9236EC-B1F4-4613-B182-B9E955AFD708}" destId="{62979ADF-10B0-4A51-9086-AFFF977AB299}" srcOrd="5" destOrd="0" presId="urn:microsoft.com/office/officeart/2005/8/layout/cycle1"/>
    <dgm:cxn modelId="{69BE3FA3-F20E-4BB7-9F72-D1574A9A1245}" type="presParOf" srcId="{BE9236EC-B1F4-4613-B182-B9E955AFD708}" destId="{E65AB66A-CB08-46E5-8F02-4CD65134F9F9}" srcOrd="6" destOrd="0" presId="urn:microsoft.com/office/officeart/2005/8/layout/cycle1"/>
    <dgm:cxn modelId="{7BDC693E-9EC3-4050-81BF-666D426A6CDF}" type="presParOf" srcId="{BE9236EC-B1F4-4613-B182-B9E955AFD708}" destId="{F3E9E1D2-0787-4A02-A5DA-6A8A249E6CC0}" srcOrd="7" destOrd="0" presId="urn:microsoft.com/office/officeart/2005/8/layout/cycle1"/>
    <dgm:cxn modelId="{A4008EC7-8968-4565-86BA-EE7E1F998E73}" type="presParOf" srcId="{BE9236EC-B1F4-4613-B182-B9E955AFD708}" destId="{42F12AE3-47C9-48DD-910F-CD7CB223AAC5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E403B-5262-41A2-BA73-1D7F5F5666F7}" type="datetimeFigureOut">
              <a:rPr lang="en-NZ" smtClean="0"/>
              <a:pPr/>
              <a:t>24/06/2010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FFEF5-A8D4-4A21-BF8B-A75C4BB8B63F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38C053-E979-4641-9697-BEE5F51A20C4}" type="datetimeFigureOut">
              <a:rPr lang="en-US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C75BA9-19B3-4B43-87AC-C7A352EFBA3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796F11-9784-4ACB-BB1B-7F7807FC37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NZ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436B6C-C1D9-4C87-841C-161B27A8D303}" type="slidenum">
              <a:rPr lang="en-NZ" smtClean="0"/>
              <a:pPr>
                <a:defRPr/>
              </a:pPr>
              <a:t>16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4A7D52-6119-42AF-975C-9CAFA5C06B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NZ" dirty="0" smtClean="0"/>
              <a:t>In New Zealand there are currently close to 350,000 small and medium enterprises compared to 1,600 enterprises employing 100 FTEs or more. Small firms are not simply infantile large firms — they have a distinct and separate role to play in an economy. They make a unique contribution to the economy and to the local and regional communities where they are based. The most recent Statistics New Zealand report shows that:</a:t>
            </a:r>
          </a:p>
          <a:p>
            <a:r>
              <a:rPr lang="en-NZ" dirty="0" smtClean="0"/>
              <a:t>64% of enterprises have no employees</a:t>
            </a:r>
          </a:p>
          <a:p>
            <a:r>
              <a:rPr lang="en-NZ" dirty="0" smtClean="0"/>
              <a:t>87% of enterprises employ 5 or fewer people</a:t>
            </a:r>
          </a:p>
          <a:p>
            <a:r>
              <a:rPr lang="en-NZ" dirty="0" smtClean="0"/>
              <a:t>30% of all employees are employed in SMEs.</a:t>
            </a:r>
          </a:p>
          <a:p>
            <a:r>
              <a:rPr lang="en-NZ" dirty="0" smtClean="0"/>
              <a:t>From 2001 to 2006, SMEs accounted for 59% of all new net jobs in the economy</a:t>
            </a:r>
          </a:p>
          <a:p>
            <a:r>
              <a:rPr lang="en-NZ" dirty="0" smtClean="0"/>
              <a:t>http://sme-centre.massey.ac.nz/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F5B132-53DE-4EE4-9519-7117809B1F8B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Hartzell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Hekman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Miles, 1986; Webb,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Curcio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Rubens, 1988;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Goetzmann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Ibbotson, 1990;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Kallberg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Liu and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Greig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1996; Seiler, Webb and Myer, 1999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(Cooperman,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Einhorn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Melnikoff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1984; Webb and Rubens, 1987;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Firstenberg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Ross and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Zisler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1988; Webb,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Curico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Rubens, 1988;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Giliberto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1992; Ennis and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Burik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1991;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Kallberg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Liu,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Greig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1996;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Ziobrowski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N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Ziobrowski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1997).</a:t>
            </a:r>
            <a:r>
              <a:rPr lang="en-NZ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N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C75BA9-19B3-4B43-87AC-C7A352EFBA3F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NZ" dirty="0" smtClean="0"/>
              <a:t>Semi-structure interviews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NZ" dirty="0" smtClean="0"/>
              <a:t>Procedure followed: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NZ" dirty="0" smtClean="0"/>
              <a:t>An invitation was sent to the prospective respondent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NZ" dirty="0" smtClean="0"/>
              <a:t>Two days later a follow-up telephone call was made, a date, time and location was confirmed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NZ" dirty="0" smtClean="0"/>
              <a:t>A list of issues was used to guide the interview and these were presented to the interviewees in the form of open-ended questions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NZ" dirty="0" smtClean="0"/>
              <a:t>The interviews were then transcribed for analysis.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NZ" dirty="0" smtClean="0"/>
              <a:t>Participants were offered a copy of the interview transcript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NZ" dirty="0" smtClean="0"/>
          </a:p>
          <a:p>
            <a:pPr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BE1FB2-9FBC-4A95-89C9-CDCEE849CEE0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Approximately 50 % of respondents developed their own property</a:t>
            </a:r>
          </a:p>
          <a:p>
            <a:endParaRPr lang="en-NZ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DFCF58-DFDB-4490-B119-D9DEED9349A6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NZ" dirty="0" smtClean="0"/>
              <a:t>To raise capital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NZ" dirty="0" smtClean="0"/>
              <a:t>For diversification purposes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NZ" dirty="0" smtClean="0"/>
              <a:t>To reduce risk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NZ" dirty="0" smtClean="0"/>
              <a:t>For taxation purposes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NZ" dirty="0" smtClean="0"/>
              <a:t>As an entry to business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NZ" dirty="0" smtClean="0"/>
              <a:t>To assist family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NZ" dirty="0" smtClean="0"/>
              <a:t>To acquire a family home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NZ" dirty="0" smtClean="0"/>
              <a:t>Retirement income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NZ" dirty="0" smtClean="0"/>
          </a:p>
          <a:p>
            <a:pPr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D6E55E-92CC-4E8B-8862-CBE8DF7A7E01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NZ" smtClean="0"/>
              <a:t>Data analysis and interpretation procedures:</a:t>
            </a:r>
          </a:p>
          <a:p>
            <a:pPr eaLnBrk="1" hangingPunct="1"/>
            <a:r>
              <a:rPr lang="en-NZ" smtClean="0"/>
              <a:t>Constant comparison method utilised, researchers simultaneously coded and analysed the data in order to:</a:t>
            </a:r>
          </a:p>
          <a:p>
            <a:pPr lvl="1" eaLnBrk="1" hangingPunct="1"/>
            <a:r>
              <a:rPr lang="en-NZ" smtClean="0"/>
              <a:t>develop concepts </a:t>
            </a:r>
          </a:p>
          <a:p>
            <a:pPr lvl="1" eaLnBrk="1" hangingPunct="1"/>
            <a:r>
              <a:rPr lang="en-NZ" smtClean="0"/>
              <a:t>track emerging patterns or themes and </a:t>
            </a:r>
          </a:p>
          <a:p>
            <a:pPr lvl="1" eaLnBrk="1" hangingPunct="1"/>
            <a:r>
              <a:rPr lang="en-NZ" smtClean="0"/>
              <a:t>address any deficiency in the previous information collected.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NZ" i="1" smtClean="0"/>
              <a:t>(Taylor and Bogdan, 1998)</a:t>
            </a:r>
            <a:endParaRPr lang="en-NZ" smtClean="0"/>
          </a:p>
          <a:p>
            <a:endParaRPr lang="en-NZ" smtClean="0"/>
          </a:p>
          <a:p>
            <a:endParaRPr lang="en-NZ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48D370-69F1-47B6-9F4E-ADE54F638563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C75BA9-19B3-4B43-87AC-C7A352EFBA3F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84D78-0073-4AD7-BDFC-6E6A12726091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3600F-EFB7-4D79-9BF3-1E08EBA5D135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3E19A9-5953-4108-9722-9AB475A759CA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B9F1C-6766-41FC-BE6B-910531043124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5B87D-057E-4985-99A6-E240FC9836A5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2117B-D6A1-414C-93BC-7AB3A86757D1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1570D2-8D1E-4A5F-A34A-495714CFABAD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F9FF9-FF9C-49B3-9587-FCFEDFA4EDB2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43DD02-F39C-4C7C-9A89-7570FA9B09F8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99FEB-8090-493A-BE11-0F37FC75C558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561107-CF2F-4D7E-9ECF-D9477CC88C23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FBF83-7969-489A-BEAF-DD98616CB8BB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27BE8-177E-4310-BAA2-0B0B0286E5CF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A1EB0-138B-498E-B416-1A71106B780D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45447-6078-433B-8996-7B04643C3565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F5B08-DEA1-49C3-8AC0-2FA087A71FEE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E19E8-1E9D-4614-8207-7837A5CB4E6A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AB09A-E15E-4A7D-8FE7-2AB500166A59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F970C-7275-450C-B240-550646B1E59E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8214E-26D7-4FE1-B8B5-EF595BEE5A6E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E817E-944B-4AE4-B983-CAE7E37BC11D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3A94191-48C2-47DD-9342-8A6CDC56D96B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E19C9A1-6949-4741-A301-A78694717E0C}" type="datetimeFigureOut">
              <a:rPr lang="en-US" smtClean="0"/>
              <a:pPr>
                <a:defRPr/>
              </a:pPr>
              <a:t>6/24/2010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78CEADF-0E6C-4D1B-BE9E-11DAC783E7F5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285875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own or not to own?: property decisions of SME entrepreneurs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813" y="2643188"/>
            <a:ext cx="7772400" cy="5000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ERES 2010 MILANO CONFERENCE</a:t>
            </a: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403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1600" b="1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endParaRPr lang="en-US" sz="1600" b="1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endParaRPr lang="en-US" sz="1600" b="1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endParaRPr lang="en-US" sz="2000" b="1">
              <a:latin typeface="Verdana" pitchFamily="34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5500688" y="3643313"/>
            <a:ext cx="2571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 err="1">
                <a:solidFill>
                  <a:srgbClr val="000000"/>
                </a:solidFill>
                <a:latin typeface="Verdana" pitchFamily="34" charset="0"/>
              </a:rPr>
              <a:t>Sussie</a:t>
            </a:r>
            <a:r>
              <a:rPr lang="en-US" sz="20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Verdana" pitchFamily="34" charset="0"/>
              </a:rPr>
              <a:t>Morrish</a:t>
            </a:r>
            <a:endParaRPr lang="en-US" sz="2000" b="1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Verdana" pitchFamily="34" charset="0"/>
              </a:rPr>
              <a:t>Department of Management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Verdana" pitchFamily="34" charset="0"/>
              </a:rPr>
              <a:t>University of Canterbury, NZ 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428875" y="3643313"/>
            <a:ext cx="2286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Verdana" pitchFamily="34" charset="0"/>
              </a:rPr>
              <a:t>Deborah Levy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Verdana" pitchFamily="34" charset="0"/>
              </a:rPr>
              <a:t>Department of Property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Verdana" pitchFamily="34" charset="0"/>
              </a:rPr>
              <a:t>University of Auckland, NZ</a:t>
            </a:r>
          </a:p>
        </p:txBody>
      </p:sp>
      <p:sp>
        <p:nvSpPr>
          <p:cNvPr id="8199" name="Rectangle 3"/>
          <p:cNvSpPr txBox="1">
            <a:spLocks noChangeArrowheads="1"/>
          </p:cNvSpPr>
          <p:nvPr/>
        </p:nvSpPr>
        <p:spPr bwMode="auto">
          <a:xfrm>
            <a:off x="4143375" y="5857875"/>
            <a:ext cx="44148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b="1" dirty="0">
                <a:latin typeface="Verdana" pitchFamily="34" charset="0"/>
              </a:rPr>
              <a:t>Acknowledgement: RICS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The role of property</a:t>
            </a:r>
            <a:endParaRPr lang="en-NZ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latin typeface="Verdana" pitchFamily="34" charset="0"/>
              </a:rPr>
              <a:t>Findings of previous study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500" y="2643188"/>
          <a:ext cx="8215368" cy="30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6"/>
                <a:gridCol w="2738456"/>
                <a:gridCol w="2738456"/>
              </a:tblGrid>
              <a:tr h="8265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Verdana" pitchFamily="34" charset="0"/>
                          <a:ea typeface="SimSun"/>
                          <a:cs typeface="Arial" pitchFamily="34" charset="0"/>
                        </a:rPr>
                        <a:t>Entry strategy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Verdana" pitchFamily="34" charset="0"/>
                          <a:ea typeface="SimSun"/>
                          <a:cs typeface="Arial" pitchFamily="34" charset="0"/>
                        </a:rPr>
                        <a:t>Mid strategy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Verdana" pitchFamily="34" charset="0"/>
                          <a:ea typeface="SimSun"/>
                          <a:cs typeface="Arial" pitchFamily="34" charset="0"/>
                        </a:rPr>
                        <a:t>Exit strategy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10869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2000" b="0" dirty="0">
                          <a:solidFill>
                            <a:schemeClr val="bg1"/>
                          </a:solidFill>
                          <a:latin typeface="Verdana" pitchFamily="34" charset="0"/>
                          <a:ea typeface="SimSun"/>
                          <a:cs typeface="Arial" pitchFamily="34" charset="0"/>
                        </a:rPr>
                        <a:t>Wealth creation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2000" b="0" dirty="0">
                          <a:solidFill>
                            <a:schemeClr val="bg1"/>
                          </a:solidFill>
                          <a:latin typeface="Verdana" pitchFamily="34" charset="0"/>
                          <a:ea typeface="SimSun"/>
                          <a:cs typeface="Arial" pitchFamily="34" charset="0"/>
                        </a:rPr>
                        <a:t>Complementary to core business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2000" b="0" dirty="0">
                          <a:solidFill>
                            <a:schemeClr val="bg1"/>
                          </a:solidFill>
                          <a:latin typeface="Verdana" pitchFamily="34" charset="0"/>
                          <a:ea typeface="SimSun"/>
                          <a:cs typeface="Arial" pitchFamily="34" charset="0"/>
                        </a:rPr>
                        <a:t>Retirement income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10869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2000" b="0" dirty="0">
                          <a:solidFill>
                            <a:schemeClr val="bg1"/>
                          </a:solidFill>
                          <a:latin typeface="Verdana" pitchFamily="34" charset="0"/>
                          <a:ea typeface="SimSun"/>
                          <a:cs typeface="Arial" pitchFamily="34" charset="0"/>
                        </a:rPr>
                        <a:t>Collateral for loan purposes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NZ" sz="20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2000" b="0" dirty="0">
                          <a:solidFill>
                            <a:schemeClr val="bg1"/>
                          </a:solidFill>
                          <a:latin typeface="Verdana" pitchFamily="34" charset="0"/>
                          <a:ea typeface="SimSun"/>
                          <a:cs typeface="Arial" pitchFamily="34" charset="0"/>
                        </a:rPr>
                        <a:t>Family inheritance</a:t>
                      </a: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Methods</a:t>
            </a:r>
            <a:endParaRPr lang="en-NZ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14348" y="2000240"/>
            <a:ext cx="7500938" cy="3500438"/>
          </a:xfrm>
        </p:spPr>
        <p:txBody>
          <a:bodyPr/>
          <a:lstStyle/>
          <a:p>
            <a:pPr eaLnBrk="1" hangingPunct="1"/>
            <a:endParaRPr lang="en-GB" dirty="0" smtClean="0">
              <a:latin typeface="Verdana" pitchFamily="34" charset="0"/>
            </a:endParaRPr>
          </a:p>
          <a:p>
            <a:pPr eaLnBrk="1" hangingPunct="1"/>
            <a:r>
              <a:rPr lang="en-GB" dirty="0" smtClean="0">
                <a:latin typeface="Verdana" pitchFamily="34" charset="0"/>
              </a:rPr>
              <a:t>Two-part study consisting of:</a:t>
            </a:r>
          </a:p>
          <a:p>
            <a:pPr eaLnBrk="1" hangingPunct="1"/>
            <a:endParaRPr lang="en-GB" dirty="0" smtClean="0">
              <a:latin typeface="Verdana" pitchFamily="34" charset="0"/>
            </a:endParaRPr>
          </a:p>
          <a:p>
            <a:pPr lvl="1" eaLnBrk="1" hangingPunct="1"/>
            <a:r>
              <a:rPr lang="en-GB" dirty="0" smtClean="0">
                <a:latin typeface="Verdana" pitchFamily="34" charset="0"/>
              </a:rPr>
              <a:t> 	Survey: 194 New Zealand SME 	entrepreneurs</a:t>
            </a:r>
          </a:p>
          <a:p>
            <a:pPr lvl="1" eaLnBrk="1" hangingPunct="1"/>
            <a:endParaRPr lang="en-GB" dirty="0" smtClean="0">
              <a:latin typeface="Verdana" pitchFamily="34" charset="0"/>
            </a:endParaRPr>
          </a:p>
          <a:p>
            <a:pPr lvl="1" eaLnBrk="1" hangingPunct="1"/>
            <a:r>
              <a:rPr lang="en-GB" dirty="0" smtClean="0">
                <a:latin typeface="Verdana" pitchFamily="34" charset="0"/>
              </a:rPr>
              <a:t>  	6  in-depth semi-structured interviews 	with entrepreneurs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Summary of survey results</a:t>
            </a:r>
            <a:endParaRPr lang="en-NZ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Verdana" pitchFamily="34" charset="0"/>
              </a:rPr>
              <a:t>Approximately 50% (n=89) of respondents owned property related to their business</a:t>
            </a: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n-US" sz="2400" dirty="0" smtClean="0">
                <a:latin typeface="Verdana" pitchFamily="34" charset="0"/>
              </a:rPr>
              <a:t>65% said property ownership has had an impact on business decision making</a:t>
            </a: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n-US" sz="2400" dirty="0" smtClean="0">
                <a:latin typeface="Verdana" pitchFamily="34" charset="0"/>
              </a:rPr>
              <a:t>Of those that owned business-related properties, approximately 90% said property had been a sound strategic business decision</a:t>
            </a: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endParaRPr lang="en-NZ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785794"/>
            <a:ext cx="7467600" cy="5111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4400" dirty="0" smtClean="0"/>
              <a:t>Property and life cycle stage</a:t>
            </a:r>
            <a:endParaRPr lang="en-NZ" sz="44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71472" y="1785926"/>
            <a:ext cx="8186738" cy="4572032"/>
          </a:xfrm>
        </p:spPr>
        <p:txBody>
          <a:bodyPr>
            <a:normAutofit/>
          </a:bodyPr>
          <a:lstStyle/>
          <a:p>
            <a:pPr eaLnBrk="1" hangingPunct="1"/>
            <a:r>
              <a:rPr lang="en-NZ" sz="2400" b="1" dirty="0" smtClean="0">
                <a:latin typeface="Verdana" pitchFamily="34" charset="0"/>
              </a:rPr>
              <a:t>Pre-venture</a:t>
            </a:r>
            <a:r>
              <a:rPr lang="en-NZ" sz="2400" dirty="0" smtClean="0">
                <a:latin typeface="Verdana" pitchFamily="34" charset="0"/>
              </a:rPr>
              <a:t>: Long-term investment; As a core component of a business; For income production</a:t>
            </a:r>
          </a:p>
          <a:p>
            <a:pPr eaLnBrk="1" hangingPunct="1"/>
            <a:endParaRPr lang="en-NZ" sz="800" dirty="0" smtClean="0">
              <a:latin typeface="Verdana" pitchFamily="34" charset="0"/>
            </a:endParaRPr>
          </a:p>
          <a:p>
            <a:pPr eaLnBrk="1" hangingPunct="1"/>
            <a:r>
              <a:rPr lang="en-NZ" sz="2400" b="1" dirty="0" smtClean="0">
                <a:latin typeface="Verdana" pitchFamily="34" charset="0"/>
              </a:rPr>
              <a:t>Operational Life</a:t>
            </a:r>
            <a:r>
              <a:rPr lang="en-NZ" sz="2400" dirty="0" smtClean="0">
                <a:latin typeface="Verdana" pitchFamily="34" charset="0"/>
              </a:rPr>
              <a:t>: For business accommodation purposes; Long-term investment; To accumulate profit </a:t>
            </a:r>
          </a:p>
          <a:p>
            <a:pPr eaLnBrk="1" hangingPunct="1"/>
            <a:endParaRPr lang="en-NZ" sz="800" dirty="0" smtClean="0">
              <a:latin typeface="Verdana" pitchFamily="34" charset="0"/>
            </a:endParaRPr>
          </a:p>
          <a:p>
            <a:pPr eaLnBrk="1" hangingPunct="1"/>
            <a:r>
              <a:rPr lang="en-NZ" sz="2400" b="1" dirty="0" smtClean="0">
                <a:latin typeface="Verdana" pitchFamily="34" charset="0"/>
              </a:rPr>
              <a:t>Post venture</a:t>
            </a:r>
            <a:r>
              <a:rPr lang="en-NZ" sz="2400" dirty="0" smtClean="0">
                <a:latin typeface="Verdana" pitchFamily="34" charset="0"/>
              </a:rPr>
              <a:t>: Long-term investment; Retirement income, To accumulate profit; </a:t>
            </a:r>
          </a:p>
          <a:p>
            <a:pPr eaLnBrk="1" hangingPunct="1"/>
            <a:endParaRPr lang="en-NZ" sz="800" dirty="0" smtClean="0">
              <a:latin typeface="Verdana" pitchFamily="34" charset="0"/>
            </a:endParaRPr>
          </a:p>
          <a:p>
            <a:pPr eaLnBrk="1" hangingPunct="1"/>
            <a:r>
              <a:rPr lang="en-US" sz="2400" b="1" dirty="0" smtClean="0">
                <a:latin typeface="Verdana" pitchFamily="34" charset="0"/>
              </a:rPr>
              <a:t>Overall</a:t>
            </a:r>
            <a:r>
              <a:rPr lang="en-US" sz="2400" dirty="0" smtClean="0">
                <a:latin typeface="Verdana" pitchFamily="34" charset="0"/>
              </a:rPr>
              <a:t>: Long term investment; business accommodation purposes; to accumulate profit; retirement income</a:t>
            </a:r>
            <a:endParaRPr lang="en-NZ" sz="2400" dirty="0" smtClean="0">
              <a:latin typeface="Verdana" pitchFamily="34" charset="0"/>
            </a:endParaRPr>
          </a:p>
          <a:p>
            <a:pPr eaLnBrk="1" hangingPunct="1"/>
            <a:endParaRPr lang="en-NZ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 smtClean="0"/>
              <a:t>Phase two: Interview </a:t>
            </a:r>
            <a:r>
              <a:rPr lang="en-US" dirty="0" smtClean="0"/>
              <a:t>results</a:t>
            </a:r>
            <a:endParaRPr lang="en-NZ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70809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 smtClean="0">
                <a:latin typeface="Verdana" pitchFamily="34" charset="0"/>
              </a:rPr>
              <a:t>Reasons for property purchase and development varied across the different stages of business operations. </a:t>
            </a:r>
          </a:p>
          <a:p>
            <a:pPr eaLnBrk="1" hangingPunct="1"/>
            <a:endParaRPr lang="en-GB" sz="2400" dirty="0" smtClean="0">
              <a:latin typeface="Verdana" pitchFamily="34" charset="0"/>
            </a:endParaRPr>
          </a:p>
          <a:p>
            <a:pPr eaLnBrk="1" hangingPunct="1"/>
            <a:r>
              <a:rPr lang="en-GB" sz="2400" dirty="0" smtClean="0">
                <a:latin typeface="Verdana" pitchFamily="34" charset="0"/>
              </a:rPr>
              <a:t>Suggest that ownership of property is not only impacted by business strategy but also additional external factors, lifestyle and personal considerations together with specific property investment criteria.</a:t>
            </a:r>
            <a:endParaRPr lang="en-NZ" sz="2400" dirty="0" smtClean="0">
              <a:latin typeface="Verdana" pitchFamily="34" charset="0"/>
            </a:endParaRPr>
          </a:p>
          <a:p>
            <a:pPr eaLnBrk="1" hangingPunct="1"/>
            <a:endParaRPr lang="en-NZ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467600" cy="64294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Factors affecting property decisions</a:t>
            </a:r>
            <a:endParaRPr lang="en-NZ" sz="4000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857224" y="1571612"/>
          <a:ext cx="71438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5606" name="Picture 6" descr="C:\Documents and Settings\dlev001\Local Settings\Temporary Internet Files\Content.IE5\SHPTKZEY\MC90008932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3357562"/>
            <a:ext cx="145845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643966" cy="5111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Factors affecting property decisions</a:t>
            </a:r>
            <a:endParaRPr lang="en-NZ" sz="4400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928662" y="1500174"/>
          <a:ext cx="7715304" cy="4992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571604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Property and Life cycle stages of SMEs </a:t>
            </a:r>
            <a:endParaRPr lang="en-NZ" sz="40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714348" y="2000240"/>
          <a:ext cx="764386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Results: strategic impact of property ownerships</a:t>
            </a:r>
            <a:endParaRPr lang="en-NZ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buNone/>
            </a:pPr>
            <a:r>
              <a:rPr lang="en-US" sz="2200" b="1" dirty="0" smtClean="0">
                <a:latin typeface="Verdana" pitchFamily="34" charset="0"/>
              </a:rPr>
              <a:t>Personal/emotional</a:t>
            </a:r>
          </a:p>
          <a:p>
            <a:pPr lvl="1"/>
            <a:r>
              <a:rPr lang="en-US" sz="2200" dirty="0" smtClean="0">
                <a:latin typeface="Verdana" pitchFamily="34" charset="0"/>
              </a:rPr>
              <a:t>“Owning your own home is embedded in kiwi culture , it gives a sense of stability and encourages more of a long term view. More for emotional reasons than pure investment criteria”</a:t>
            </a:r>
          </a:p>
          <a:p>
            <a:pPr lvl="1"/>
            <a:endParaRPr lang="en-US" sz="2200" dirty="0" smtClean="0">
              <a:latin typeface="Verdana" pitchFamily="34" charset="0"/>
            </a:endParaRPr>
          </a:p>
          <a:p>
            <a:pPr lvl="1"/>
            <a:r>
              <a:rPr lang="en-US" sz="2200" dirty="0" smtClean="0">
                <a:latin typeface="Verdana" pitchFamily="34" charset="0"/>
              </a:rPr>
              <a:t>Property is somewhere to live… you my not make the top dollar on it , but you are not going to be disappointed..you’re basically translating those assets to cash to fund your retirement”.</a:t>
            </a:r>
          </a:p>
          <a:p>
            <a:pPr lvl="1"/>
            <a:endParaRPr lang="en-US" sz="2200" dirty="0" smtClean="0">
              <a:latin typeface="Verdana" pitchFamily="34" charset="0"/>
            </a:endParaRPr>
          </a:p>
          <a:p>
            <a:pPr eaLnBrk="1" hangingPunct="1">
              <a:buNone/>
            </a:pPr>
            <a:r>
              <a:rPr lang="en-US" sz="2200" b="1" dirty="0" smtClean="0">
                <a:latin typeface="Verdana" pitchFamily="34" charset="0"/>
              </a:rPr>
              <a:t>Financial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“Investing in property is a waste of capital from a business perspective”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“I need to own the building because there is no other way I’m going to get money from the bank”.</a:t>
            </a:r>
          </a:p>
          <a:p>
            <a:pPr eaLnBrk="1" hangingPunct="1"/>
            <a:endParaRPr lang="en-US" sz="2200" dirty="0" smtClean="0">
              <a:latin typeface="Verdana" pitchFamily="34" charset="0"/>
            </a:endParaRPr>
          </a:p>
          <a:p>
            <a:pPr eaLnBrk="1" hangingPunct="1">
              <a:buNone/>
            </a:pPr>
            <a:r>
              <a:rPr lang="en-US" sz="2200" b="1" dirty="0" smtClean="0">
                <a:latin typeface="Verdana" pitchFamily="34" charset="0"/>
              </a:rPr>
              <a:t>Business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“.. You’ve got control over what you can do with it, whether you can expand and how to configure it”</a:t>
            </a:r>
          </a:p>
          <a:p>
            <a:pPr eaLnBrk="1" hangingPunct="1"/>
            <a:endParaRPr lang="en-US" sz="2200" dirty="0" smtClean="0">
              <a:latin typeface="Verdana" pitchFamily="34" charset="0"/>
            </a:endParaRPr>
          </a:p>
          <a:p>
            <a:pPr lvl="1"/>
            <a:r>
              <a:rPr lang="en-US" sz="2000" dirty="0" smtClean="0">
                <a:latin typeface="Verdana" pitchFamily="34" charset="0"/>
              </a:rPr>
              <a:t>“Your patient base comes generally within a five kilometers of where you practice”.</a:t>
            </a:r>
          </a:p>
          <a:p>
            <a:pPr eaLnBrk="1" hangingPunct="1"/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Discussion</a:t>
            </a:r>
            <a:endParaRPr lang="en-NZ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latin typeface="Verdana" pitchFamily="34" charset="0"/>
              </a:rPr>
              <a:t>This study advances theoretical understanding of the interface between SME operations/processes and strategic property management and development, enhancing our understanding of the value property brings to business. </a:t>
            </a:r>
          </a:p>
          <a:p>
            <a:endParaRPr lang="en-GB" sz="2000" dirty="0" smtClean="0">
              <a:latin typeface="Verdana" pitchFamily="34" charset="0"/>
            </a:endParaRPr>
          </a:p>
          <a:p>
            <a:r>
              <a:rPr lang="en-GB" sz="2000" dirty="0" smtClean="0">
                <a:latin typeface="Verdana" pitchFamily="34" charset="0"/>
              </a:rPr>
              <a:t>Triangulation</a:t>
            </a:r>
            <a:r>
              <a:rPr lang="en-NZ" sz="2000" dirty="0" smtClean="0">
                <a:latin typeface="Verdana" pitchFamily="34" charset="0"/>
              </a:rPr>
              <a:t> method has allowed insights into the behaviour of SME entrepreneurs with regards to the role of their property assets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/>
              <a:t>Presentation Format</a:t>
            </a:r>
            <a:endParaRPr lang="en-US" sz="54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138" indent="-719138" eaLnBrk="1" hangingPunct="1"/>
            <a:r>
              <a:rPr lang="en-US" sz="3200" dirty="0" smtClean="0">
                <a:latin typeface="Verdana" pitchFamily="34" charset="0"/>
              </a:rPr>
              <a:t>Introduction</a:t>
            </a:r>
          </a:p>
          <a:p>
            <a:pPr marL="719138" indent="-719138" eaLnBrk="1" hangingPunct="1"/>
            <a:r>
              <a:rPr lang="en-US" sz="3200" dirty="0" smtClean="0">
                <a:latin typeface="Verdana" pitchFamily="34" charset="0"/>
              </a:rPr>
              <a:t>Background to the study</a:t>
            </a:r>
          </a:p>
          <a:p>
            <a:pPr marL="719138" indent="-719138" eaLnBrk="1" hangingPunct="1"/>
            <a:r>
              <a:rPr lang="en-US" sz="3200" dirty="0" smtClean="0">
                <a:latin typeface="Verdana" pitchFamily="34" charset="0"/>
              </a:rPr>
              <a:t>Methods</a:t>
            </a:r>
          </a:p>
          <a:p>
            <a:pPr marL="719138" indent="-719138" eaLnBrk="1" hangingPunct="1"/>
            <a:r>
              <a:rPr lang="en-US" sz="3200" dirty="0" smtClean="0">
                <a:latin typeface="Verdana" pitchFamily="34" charset="0"/>
              </a:rPr>
              <a:t>Findings</a:t>
            </a:r>
          </a:p>
          <a:p>
            <a:pPr marL="719138" indent="-719138" eaLnBrk="1" hangingPunct="1"/>
            <a:r>
              <a:rPr lang="en-US" sz="3200" dirty="0" smtClean="0">
                <a:latin typeface="Verdana" pitchFamily="34" charset="0"/>
              </a:rPr>
              <a:t>Discussion</a:t>
            </a:r>
          </a:p>
          <a:p>
            <a:pPr marL="719138" indent="-719138" eaLnBrk="1" hangingPunct="1"/>
            <a:r>
              <a:rPr lang="en-US" sz="3200" dirty="0" smtClean="0">
                <a:latin typeface="Verdana" pitchFamily="34" charset="0"/>
              </a:rPr>
              <a:t>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 smtClean="0"/>
              <a:t>Discussion</a:t>
            </a:r>
            <a:endParaRPr lang="en-NZ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NZ" sz="2000" dirty="0" smtClean="0">
                <a:latin typeface="Verdana" pitchFamily="34" charset="0"/>
              </a:rPr>
              <a:t>Combination of findings from the finance literature and the research studies relating to entrepreneurial behaviour</a:t>
            </a:r>
          </a:p>
          <a:p>
            <a:pPr eaLnBrk="1" hangingPunct="1"/>
            <a:endParaRPr lang="en-NZ" sz="2000" dirty="0" smtClean="0">
              <a:latin typeface="Verdana" pitchFamily="34" charset="0"/>
            </a:endParaRPr>
          </a:p>
          <a:p>
            <a:pPr eaLnBrk="1" hangingPunct="1"/>
            <a:r>
              <a:rPr lang="en-NZ" sz="2000" dirty="0" smtClean="0">
                <a:latin typeface="Verdana" pitchFamily="34" charset="0"/>
              </a:rPr>
              <a:t>Importance in understanding the life cycle effects of property investment</a:t>
            </a:r>
          </a:p>
          <a:p>
            <a:pPr eaLnBrk="1" hangingPunct="1"/>
            <a:endParaRPr lang="en-NZ" sz="2000" dirty="0" smtClean="0">
              <a:latin typeface="Verdana" pitchFamily="34" charset="0"/>
            </a:endParaRPr>
          </a:p>
          <a:p>
            <a:pPr eaLnBrk="1" hangingPunct="1"/>
            <a:r>
              <a:rPr lang="en-NZ" sz="2000" dirty="0" smtClean="0">
                <a:latin typeface="Verdana" pitchFamily="34" charset="0"/>
              </a:rPr>
              <a:t>Important to understand the influence of personal requirements in business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Implications and further research</a:t>
            </a:r>
            <a:endParaRPr lang="en-NZ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>
                <a:latin typeface="Verdana" pitchFamily="34" charset="0"/>
              </a:rPr>
              <a:t>In addition the results of this study provide practitioners with a deeper insight into the way SMEs view, acquire, manage and dispose of property.</a:t>
            </a:r>
          </a:p>
          <a:p>
            <a:pPr eaLnBrk="1" hangingPunct="1"/>
            <a:r>
              <a:rPr lang="en-GB" sz="2000" dirty="0" smtClean="0">
                <a:latin typeface="Verdana" pitchFamily="34" charset="0"/>
              </a:rPr>
              <a:t>Setting up a property fund for SMEs?</a:t>
            </a:r>
          </a:p>
          <a:p>
            <a:pPr eaLnBrk="1" hangingPunct="1"/>
            <a:r>
              <a:rPr lang="en-GB" sz="2000" dirty="0" smtClean="0">
                <a:latin typeface="Verdana" pitchFamily="34" charset="0"/>
              </a:rPr>
              <a:t>Banking policy</a:t>
            </a:r>
          </a:p>
          <a:p>
            <a:pPr eaLnBrk="1" hangingPunct="1"/>
            <a:r>
              <a:rPr lang="en-GB" sz="2000" dirty="0" smtClean="0">
                <a:latin typeface="Verdana" pitchFamily="34" charset="0"/>
              </a:rPr>
              <a:t>Fiscal policy</a:t>
            </a:r>
          </a:p>
          <a:p>
            <a:pPr eaLnBrk="1" hangingPunct="1"/>
            <a:r>
              <a:rPr lang="en-GB" sz="2000" dirty="0" smtClean="0">
                <a:latin typeface="Verdana" pitchFamily="34" charset="0"/>
              </a:rPr>
              <a:t>Property funds</a:t>
            </a:r>
          </a:p>
          <a:p>
            <a:pPr eaLnBrk="1" hangingPunct="1"/>
            <a:r>
              <a:rPr lang="en-GB" sz="2000" dirty="0" smtClean="0">
                <a:latin typeface="Verdana" pitchFamily="34" charset="0"/>
              </a:rPr>
              <a:t>Property development</a:t>
            </a:r>
          </a:p>
          <a:p>
            <a:pPr eaLnBrk="1" hangingPunct="1"/>
            <a:endParaRPr lang="en-NZ" dirty="0" smtClean="0"/>
          </a:p>
          <a:p>
            <a:pPr eaLnBrk="1" hangingPunct="1"/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Introduction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sz="1600" dirty="0" smtClean="0">
                <a:latin typeface="Verdana" pitchFamily="34" charset="0"/>
              </a:rPr>
              <a:t>This study looks at business decisions relating to property within the context of small to medium size enterprises (SMEs), which has received little attention in the academic literature.</a:t>
            </a:r>
            <a:endParaRPr lang="en-NZ" sz="1600" dirty="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1600" dirty="0" smtClean="0">
                <a:latin typeface="Verdana" pitchFamily="34" charset="0"/>
              </a:rPr>
              <a:t> </a:t>
            </a:r>
            <a:endParaRPr lang="en-NZ" sz="1600" dirty="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sz="1600" dirty="0" smtClean="0">
                <a:latin typeface="Verdana" pitchFamily="34" charset="0"/>
              </a:rPr>
              <a:t>Property is one of, if not the most valuable asset in a business operation.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sz="1600" dirty="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sz="1600" dirty="0" smtClean="0">
                <a:latin typeface="Verdana" pitchFamily="34" charset="0"/>
              </a:rPr>
              <a:t>This becomes even more important in SME settings as they are often used as leverage to access finance.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sz="1600" dirty="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sz="1600" dirty="0" smtClean="0">
                <a:latin typeface="Verdana" pitchFamily="34" charset="0"/>
              </a:rPr>
              <a:t>Findings from the study will go some way towards better understanding  of how property contributes to the success or otherwise of SME operations.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NZ" sz="1600" dirty="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NZ" sz="1600" dirty="0" smtClean="0">
                <a:latin typeface="Verdana" pitchFamily="34" charset="0"/>
              </a:rPr>
              <a:t>Flow-on effect to wider economic</a:t>
            </a:r>
            <a:r>
              <a:rPr lang="en-GB" sz="1600" dirty="0" smtClean="0">
                <a:latin typeface="Verdana" pitchFamily="34" charset="0"/>
              </a:rPr>
              <a:t> prosperity. SMEs are regarded as the engine of many economies</a:t>
            </a:r>
            <a:endParaRPr lang="en-NZ" sz="16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000" dirty="0" smtClean="0">
                <a:latin typeface="Verdana" pitchFamily="34" charset="0"/>
              </a:rPr>
              <a:t>In New Zealand there are currently close to 350,000 small and medium enterprises compared to 1,600 enterprises employing 100 FTEs or more. </a:t>
            </a:r>
          </a:p>
          <a:p>
            <a:endParaRPr lang="en-NZ" sz="2000" dirty="0" smtClean="0">
              <a:latin typeface="Verdana" pitchFamily="34" charset="0"/>
            </a:endParaRPr>
          </a:p>
          <a:p>
            <a:r>
              <a:rPr lang="en-NZ" sz="2000" dirty="0" smtClean="0">
                <a:latin typeface="Verdana" pitchFamily="34" charset="0"/>
              </a:rPr>
              <a:t>The most recent Statistics New Zealand report shows that:</a:t>
            </a:r>
          </a:p>
          <a:p>
            <a:pPr>
              <a:buNone/>
            </a:pPr>
            <a:r>
              <a:rPr lang="en-NZ" sz="2000" dirty="0" smtClean="0">
                <a:latin typeface="Verdana" pitchFamily="34" charset="0"/>
              </a:rPr>
              <a:t>	Approximately 90% of enterprises employ 5 or fewer people and are considered SMEs</a:t>
            </a:r>
          </a:p>
          <a:p>
            <a:pPr>
              <a:buNone/>
            </a:pPr>
            <a:r>
              <a:rPr lang="en-NZ" sz="2000" dirty="0" smtClean="0">
                <a:latin typeface="Verdana" pitchFamily="34" charset="0"/>
              </a:rPr>
              <a:t>	</a:t>
            </a:r>
          </a:p>
          <a:p>
            <a:r>
              <a:rPr lang="en-NZ" sz="2000" dirty="0" smtClean="0">
                <a:latin typeface="Verdana" pitchFamily="34" charset="0"/>
              </a:rPr>
              <a:t>From 2001 to 2006, SMEs accounted for approximately 60% of all new net jobs in the economy</a:t>
            </a:r>
          </a:p>
          <a:p>
            <a:endParaRPr lang="en-US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 smtClean="0"/>
              <a:t>Background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44513" indent="-544513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 smtClean="0">
                <a:latin typeface="Verdana" pitchFamily="34" charset="0"/>
              </a:rPr>
              <a:t>Evidence from an exploratory study shows that portfolio entrepreneurs use property strategically throughout the different stages of their business operations. </a:t>
            </a:r>
          </a:p>
          <a:p>
            <a:pPr marL="544513" indent="-544513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dirty="0" smtClean="0">
              <a:latin typeface="Verdana" pitchFamily="34" charset="0"/>
            </a:endParaRPr>
          </a:p>
          <a:p>
            <a:pPr marL="544513" indent="-544513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 smtClean="0">
                <a:latin typeface="Verdana" pitchFamily="34" charset="0"/>
              </a:rPr>
              <a:t>Knowing how and why they do this will enhance our understanding of the strategic significance of real estate to small to medium size business.</a:t>
            </a:r>
            <a:endParaRPr lang="en-NZ" dirty="0" smtClean="0">
              <a:latin typeface="Verdana" pitchFamily="34" charset="0"/>
            </a:endParaRPr>
          </a:p>
          <a:p>
            <a:pPr marL="544513" indent="-544513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NZ" dirty="0" smtClean="0">
              <a:latin typeface="Verdana" pitchFamily="34" charset="0"/>
            </a:endParaRPr>
          </a:p>
          <a:p>
            <a:pPr marL="544513" indent="-544513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 smtClean="0">
                <a:latin typeface="Verdana" pitchFamily="34" charset="0"/>
              </a:rPr>
              <a:t>While big corporations are conspicuous in their ownership and management of commercial properties, SMEs are less visible. </a:t>
            </a:r>
          </a:p>
          <a:p>
            <a:pPr marL="544513" indent="-544513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dirty="0" smtClean="0">
              <a:latin typeface="Verdana" pitchFamily="34" charset="0"/>
            </a:endParaRPr>
          </a:p>
          <a:p>
            <a:pPr marL="544513" indent="-544513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 smtClean="0">
                <a:latin typeface="Verdana" pitchFamily="34" charset="0"/>
              </a:rPr>
              <a:t>There is very scarce literature at the interface between property and SME research. </a:t>
            </a:r>
            <a:endParaRPr lang="en-NZ" dirty="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NZ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Research Problem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>
            <a:normAutofit/>
          </a:bodyPr>
          <a:lstStyle/>
          <a:p>
            <a:pPr marL="360363" indent="-360363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sz="2400" dirty="0" smtClean="0">
                <a:latin typeface="Verdana" pitchFamily="34" charset="0"/>
              </a:rPr>
              <a:t>SMEs are often constrained by the scarcity of resources and property (i.e. bricks and mortar) still remains a valuable currency that could potentially assist SMEs in ensuring the growth, development and in extreme cases the survival of their business.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sz="2400" dirty="0" smtClean="0">
              <a:latin typeface="Verdana" pitchFamily="34" charset="0"/>
            </a:endParaRPr>
          </a:p>
          <a:p>
            <a:pPr marL="363538" indent="-363538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sz="2400" dirty="0" smtClean="0">
                <a:latin typeface="Verdana" pitchFamily="34" charset="0"/>
              </a:rPr>
              <a:t>Understanding the dynamics that exist within this context has great practical implications for theory and practice.</a:t>
            </a:r>
            <a:endParaRPr lang="en-NZ" sz="2400" dirty="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NZ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 smtClean="0"/>
              <a:t>Property-related literature</a:t>
            </a:r>
            <a:endParaRPr lang="en-NZ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89120"/>
          </a:xfrm>
        </p:spPr>
        <p:txBody>
          <a:bodyPr>
            <a:normAutofit lnSpcReduction="10000"/>
          </a:bodyPr>
          <a:lstStyle/>
          <a:p>
            <a:pPr marL="438150" indent="-438150" eaLnBrk="1" hangingPunct="1"/>
            <a:r>
              <a:rPr lang="en-NZ" sz="2400" dirty="0" smtClean="0">
                <a:latin typeface="Verdana" pitchFamily="34" charset="0"/>
              </a:rPr>
              <a:t>Studies into such issues as the optimal allocation of real estate in institutional investment portfolios, highlight the importance of property </a:t>
            </a:r>
          </a:p>
          <a:p>
            <a:pPr lvl="2"/>
            <a:endParaRPr lang="en-NZ" sz="2400" dirty="0" smtClean="0">
              <a:latin typeface="Verdana" pitchFamily="34" charset="0"/>
            </a:endParaRPr>
          </a:p>
          <a:p>
            <a:pPr lvl="2"/>
            <a:r>
              <a:rPr lang="en-NZ" sz="2400" dirty="0" smtClean="0">
                <a:latin typeface="Verdana" pitchFamily="34" charset="0"/>
              </a:rPr>
              <a:t>as collateral for loan purposes </a:t>
            </a:r>
          </a:p>
          <a:p>
            <a:pPr lvl="2"/>
            <a:r>
              <a:rPr lang="en-NZ" sz="2400" dirty="0" smtClean="0">
                <a:latin typeface="Verdana" pitchFamily="34" charset="0"/>
              </a:rPr>
              <a:t>to assist in the diversification</a:t>
            </a:r>
          </a:p>
          <a:p>
            <a:pPr lvl="2"/>
            <a:r>
              <a:rPr lang="en-NZ" sz="2400" dirty="0" smtClean="0">
                <a:latin typeface="Verdana" pitchFamily="34" charset="0"/>
              </a:rPr>
              <a:t>to assist in the optimal allocation of an institutional portfolio</a:t>
            </a:r>
          </a:p>
          <a:p>
            <a:pPr lvl="2"/>
            <a:r>
              <a:rPr lang="en-NZ" sz="2400" dirty="0" smtClean="0">
                <a:latin typeface="Verdana" pitchFamily="34" charset="0"/>
              </a:rPr>
              <a:t>as a hedge against inflation </a:t>
            </a:r>
          </a:p>
          <a:p>
            <a:pPr lvl="2"/>
            <a:r>
              <a:rPr lang="en-NZ" sz="2400" dirty="0" smtClean="0">
                <a:latin typeface="Verdana" pitchFamily="34" charset="0"/>
              </a:rPr>
              <a:t>as a production resource</a:t>
            </a:r>
          </a:p>
          <a:p>
            <a:pPr lvl="2"/>
            <a:r>
              <a:rPr lang="en-NZ" sz="2400" dirty="0" smtClean="0">
                <a:latin typeface="Verdana" pitchFamily="34" charset="0"/>
              </a:rPr>
              <a:t>as a strategy for enhancing competitiveness </a:t>
            </a:r>
          </a:p>
          <a:p>
            <a:pPr eaLnBrk="1" hangingPunct="1"/>
            <a:endParaRPr lang="en-NZ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Background to the study</a:t>
            </a:r>
            <a:endParaRPr lang="en-NZ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000" dirty="0" smtClean="0">
                <a:latin typeface="Verdana" pitchFamily="34" charset="0"/>
              </a:rPr>
              <a:t>A study by Morrish, Levy and Dong (2009) found that SME portfolio entrepreneurs use property strategically in business decision making. </a:t>
            </a:r>
          </a:p>
          <a:p>
            <a:pPr eaLnBrk="1" hangingPunct="1"/>
            <a:endParaRPr lang="en-GB" sz="2000" dirty="0" smtClean="0">
              <a:latin typeface="Verdana" pitchFamily="34" charset="0"/>
            </a:endParaRPr>
          </a:p>
          <a:p>
            <a:pPr eaLnBrk="1" hangingPunct="1"/>
            <a:r>
              <a:rPr lang="en-GB" sz="2000" dirty="0" smtClean="0">
                <a:latin typeface="Verdana" pitchFamily="34" charset="0"/>
              </a:rPr>
              <a:t>These decisions relate to finance, building space and other business related issues. </a:t>
            </a:r>
          </a:p>
          <a:p>
            <a:pPr eaLnBrk="1" hangingPunct="1"/>
            <a:endParaRPr lang="en-GB" sz="2000" dirty="0" smtClean="0">
              <a:latin typeface="Verdana" pitchFamily="34" charset="0"/>
            </a:endParaRPr>
          </a:p>
          <a:p>
            <a:pPr eaLnBrk="1" hangingPunct="1"/>
            <a:r>
              <a:rPr lang="en-GB" sz="2000" dirty="0" smtClean="0">
                <a:latin typeface="Verdana" pitchFamily="34" charset="0"/>
              </a:rPr>
              <a:t>It was evident that portfolio entrepreneurs incorporate both business and personal wealth strategies in their approach to property ownership.</a:t>
            </a:r>
            <a:endParaRPr lang="en-NZ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 The role of property</a:t>
            </a:r>
            <a:endParaRPr lang="en-NZ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42938" y="1285875"/>
            <a:ext cx="7772400" cy="4233863"/>
          </a:xfrm>
        </p:spPr>
        <p:txBody>
          <a:bodyPr/>
          <a:lstStyle/>
          <a:p>
            <a:r>
              <a:rPr lang="en-NZ" dirty="0" smtClean="0">
                <a:latin typeface="Verdana" pitchFamily="34" charset="0"/>
              </a:rPr>
              <a:t>Findings of previous study</a:t>
            </a:r>
          </a:p>
          <a:p>
            <a:pPr eaLnBrk="1" hangingPunct="1"/>
            <a:endParaRPr lang="en-NZ" dirty="0" smtClean="0">
              <a:latin typeface="Verdan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2" y="1857364"/>
          <a:ext cx="8286807" cy="43877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2269"/>
                <a:gridCol w="2762269"/>
                <a:gridCol w="2762269"/>
              </a:tblGrid>
              <a:tr h="990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1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Finance and investment purposes</a:t>
                      </a:r>
                      <a:endParaRPr lang="en-NZ" sz="1800" b="1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1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Business related purposes</a:t>
                      </a:r>
                      <a:endParaRPr lang="en-NZ" sz="1800" b="1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1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Personal reasons</a:t>
                      </a:r>
                      <a:endParaRPr lang="en-NZ" sz="1800" b="1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8156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smtClean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Raising </a:t>
                      </a: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capital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Real estate asset to run the business from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Assist family member to enter a business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606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Accumulating profit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As a core business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Acquiring the family home (family </a:t>
                      </a:r>
                      <a:r>
                        <a:rPr lang="en-NZ" sz="1800" b="0" dirty="0" smtClean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assets</a:t>
                      </a: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)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6063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Diversification and risk reduction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Exit strategy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Keep property assets for retirement income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8156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Taxation reasons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Providing space for other business activities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5462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Income production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NZ" sz="1800" b="0" dirty="0">
                          <a:solidFill>
                            <a:schemeClr val="bg1"/>
                          </a:solidFill>
                          <a:latin typeface="Verdana" pitchFamily="34" charset="0"/>
                          <a:cs typeface="Arial" pitchFamily="34" charset="0"/>
                        </a:rPr>
                        <a:t>Entry into business</a:t>
                      </a:r>
                      <a:endParaRPr lang="en-NZ" sz="1800" b="0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NZ" sz="1800" b="1" dirty="0">
                        <a:solidFill>
                          <a:schemeClr val="bg1"/>
                        </a:solidFill>
                        <a:latin typeface="Verdana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924</TotalTime>
  <Words>1358</Words>
  <Application>Microsoft Office PowerPoint</Application>
  <PresentationFormat>On-screen Show (4:3)</PresentationFormat>
  <Paragraphs>212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To own or not to own?: property decisions of SME entrepreneurs</vt:lpstr>
      <vt:lpstr>Presentation Format</vt:lpstr>
      <vt:lpstr>Introduction</vt:lpstr>
      <vt:lpstr>Introduction</vt:lpstr>
      <vt:lpstr>Background</vt:lpstr>
      <vt:lpstr>      Research Problem</vt:lpstr>
      <vt:lpstr>Property-related literature</vt:lpstr>
      <vt:lpstr>Background to the study</vt:lpstr>
      <vt:lpstr>  The role of property</vt:lpstr>
      <vt:lpstr>The role of property</vt:lpstr>
      <vt:lpstr>Methods</vt:lpstr>
      <vt:lpstr>Summary of survey results</vt:lpstr>
      <vt:lpstr>Property and life cycle stage</vt:lpstr>
      <vt:lpstr>Phase two: Interview results</vt:lpstr>
      <vt:lpstr>Factors affecting property decisions</vt:lpstr>
      <vt:lpstr>Factors affecting property decisions</vt:lpstr>
      <vt:lpstr>Property and Life cycle stages of SMEs </vt:lpstr>
      <vt:lpstr>Results: strategic impact of property ownerships</vt:lpstr>
      <vt:lpstr>Discussion</vt:lpstr>
      <vt:lpstr>Discussion</vt:lpstr>
      <vt:lpstr>Implications and further research</vt:lpstr>
    </vt:vector>
  </TitlesOfParts>
  <Company>University of Canterbury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Sussie Morrish</dc:creator>
  <cp:lastModifiedBy>Debbie</cp:lastModifiedBy>
  <cp:revision>94</cp:revision>
  <dcterms:created xsi:type="dcterms:W3CDTF">2010-06-08T23:21:39Z</dcterms:created>
  <dcterms:modified xsi:type="dcterms:W3CDTF">2010-06-24T07:50:57Z</dcterms:modified>
</cp:coreProperties>
</file>