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handoutMasterIdLst>
    <p:handoutMasterId r:id="rId20"/>
  </p:handoutMasterIdLst>
  <p:sldIdLst>
    <p:sldId id="256" r:id="rId2"/>
    <p:sldId id="273" r:id="rId3"/>
    <p:sldId id="274" r:id="rId4"/>
    <p:sldId id="277" r:id="rId5"/>
    <p:sldId id="272" r:id="rId6"/>
    <p:sldId id="260" r:id="rId7"/>
    <p:sldId id="275" r:id="rId8"/>
    <p:sldId id="276" r:id="rId9"/>
    <p:sldId id="280" r:id="rId10"/>
    <p:sldId id="261" r:id="rId11"/>
    <p:sldId id="264" r:id="rId12"/>
    <p:sldId id="268" r:id="rId13"/>
    <p:sldId id="265" r:id="rId14"/>
    <p:sldId id="279" r:id="rId15"/>
    <p:sldId id="282" r:id="rId16"/>
    <p:sldId id="278" r:id="rId17"/>
    <p:sldId id="266" r:id="rId18"/>
    <p:sldId id="281" r:id="rId19"/>
  </p:sldIdLst>
  <p:sldSz cx="9144000" cy="6858000" type="screen4x3"/>
  <p:notesSz cx="6797675" cy="9926638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231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41173-CD1C-47C0-A432-42A48BDF7F1D}" type="doc">
      <dgm:prSet loTypeId="urn:microsoft.com/office/officeart/2005/8/layout/pyramid4" loCatId="pyramid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t-EE"/>
        </a:p>
      </dgm:t>
    </dgm:pt>
    <dgm:pt modelId="{CC38E9D0-288E-4FDB-8496-5F71EB179021}">
      <dgm:prSet phldrT="[Tekst]"/>
      <dgm:spPr>
        <a:solidFill>
          <a:srgbClr val="92D050"/>
        </a:solidFill>
      </dgm:spPr>
      <dgm:t>
        <a:bodyPr/>
        <a:lstStyle/>
        <a:p>
          <a:r>
            <a:rPr lang="et-EE" b="1" cap="all" baseline="0" dirty="0" err="1" smtClean="0">
              <a:solidFill>
                <a:srgbClr val="FF0000"/>
              </a:solidFill>
            </a:rPr>
            <a:t>cases</a:t>
          </a:r>
          <a:endParaRPr lang="et-EE" b="1" cap="all" baseline="0" dirty="0">
            <a:solidFill>
              <a:srgbClr val="FF0000"/>
            </a:solidFill>
          </a:endParaRPr>
        </a:p>
      </dgm:t>
    </dgm:pt>
    <dgm:pt modelId="{A7B990E8-F89A-4B0B-B20D-30C8BC8897CF}" type="parTrans" cxnId="{2E61662E-0697-4276-ABFA-0B87E934CB61}">
      <dgm:prSet/>
      <dgm:spPr/>
      <dgm:t>
        <a:bodyPr/>
        <a:lstStyle/>
        <a:p>
          <a:endParaRPr lang="et-EE"/>
        </a:p>
      </dgm:t>
    </dgm:pt>
    <dgm:pt modelId="{A5D841E5-4664-4698-9665-9D303AF402DA}" type="sibTrans" cxnId="{2E61662E-0697-4276-ABFA-0B87E934CB61}">
      <dgm:prSet/>
      <dgm:spPr/>
      <dgm:t>
        <a:bodyPr/>
        <a:lstStyle/>
        <a:p>
          <a:endParaRPr lang="et-EE"/>
        </a:p>
      </dgm:t>
    </dgm:pt>
    <dgm:pt modelId="{1C2DD99C-FED0-41C1-B40E-FA50128DF18F}">
      <dgm:prSet phldrT="[Tekst]"/>
      <dgm:spPr>
        <a:solidFill>
          <a:srgbClr val="FFFF00"/>
        </a:solidFill>
      </dgm:spPr>
      <dgm:t>
        <a:bodyPr/>
        <a:lstStyle/>
        <a:p>
          <a:r>
            <a:rPr lang="et-EE" b="1" dirty="0" err="1" smtClean="0">
              <a:solidFill>
                <a:srgbClr val="FF0000"/>
              </a:solidFill>
            </a:rPr>
            <a:t>ENQUIRY</a:t>
          </a:r>
          <a:endParaRPr lang="et-EE" b="1" dirty="0">
            <a:solidFill>
              <a:srgbClr val="FF0000"/>
            </a:solidFill>
          </a:endParaRPr>
        </a:p>
      </dgm:t>
    </dgm:pt>
    <dgm:pt modelId="{C2993FC1-29DE-4820-B142-7300ADF87345}" type="parTrans" cxnId="{61C5DF45-F219-4E6F-98A5-8909822DA856}">
      <dgm:prSet/>
      <dgm:spPr/>
      <dgm:t>
        <a:bodyPr/>
        <a:lstStyle/>
        <a:p>
          <a:endParaRPr lang="et-EE"/>
        </a:p>
      </dgm:t>
    </dgm:pt>
    <dgm:pt modelId="{70478502-BB13-47FE-903F-4024EC28D038}" type="sibTrans" cxnId="{61C5DF45-F219-4E6F-98A5-8909822DA856}">
      <dgm:prSet/>
      <dgm:spPr/>
      <dgm:t>
        <a:bodyPr/>
        <a:lstStyle/>
        <a:p>
          <a:endParaRPr lang="et-EE"/>
        </a:p>
      </dgm:t>
    </dgm:pt>
    <dgm:pt modelId="{2E5FE615-6F2B-4640-835A-D591C7F3AEFF}">
      <dgm:prSet phldrT="[Tekst]" custT="1"/>
      <dgm:spPr/>
      <dgm:t>
        <a:bodyPr/>
        <a:lstStyle/>
        <a:p>
          <a:r>
            <a:rPr lang="et-EE" sz="1800" b="1" dirty="0" err="1" smtClean="0">
              <a:solidFill>
                <a:srgbClr val="7030A0"/>
              </a:solidFill>
            </a:rPr>
            <a:t>RESEARCH</a:t>
          </a:r>
          <a:endParaRPr lang="et-EE" sz="1800" b="1" dirty="0">
            <a:solidFill>
              <a:srgbClr val="7030A0"/>
            </a:solidFill>
          </a:endParaRPr>
        </a:p>
      </dgm:t>
    </dgm:pt>
    <dgm:pt modelId="{F04DCE0E-27EA-4394-8B8E-71883E6CFB51}" type="parTrans" cxnId="{73F27BFE-3103-42EF-8EA6-0D663E6455A3}">
      <dgm:prSet/>
      <dgm:spPr/>
      <dgm:t>
        <a:bodyPr/>
        <a:lstStyle/>
        <a:p>
          <a:endParaRPr lang="et-EE"/>
        </a:p>
      </dgm:t>
    </dgm:pt>
    <dgm:pt modelId="{11C85373-047A-41AB-BEF6-5FD8C57B8CC2}" type="sibTrans" cxnId="{73F27BFE-3103-42EF-8EA6-0D663E6455A3}">
      <dgm:prSet/>
      <dgm:spPr/>
      <dgm:t>
        <a:bodyPr/>
        <a:lstStyle/>
        <a:p>
          <a:endParaRPr lang="et-EE"/>
        </a:p>
      </dgm:t>
    </dgm:pt>
    <dgm:pt modelId="{38EB2DB1-4516-4E5F-A609-F4A91030C19D}">
      <dgm:prSet phldrT="[Tekst]"/>
      <dgm:spPr>
        <a:solidFill>
          <a:srgbClr val="00B0F0"/>
        </a:solidFill>
      </dgm:spPr>
      <dgm:t>
        <a:bodyPr/>
        <a:lstStyle/>
        <a:p>
          <a:r>
            <a:rPr lang="et-EE" b="1" dirty="0" err="1" smtClean="0">
              <a:solidFill>
                <a:srgbClr val="002060"/>
              </a:solidFill>
            </a:rPr>
            <a:t>AUDITS</a:t>
          </a:r>
          <a:endParaRPr lang="et-EE" b="1" dirty="0">
            <a:solidFill>
              <a:srgbClr val="002060"/>
            </a:solidFill>
          </a:endParaRPr>
        </a:p>
      </dgm:t>
    </dgm:pt>
    <dgm:pt modelId="{42FF9C38-14F5-4B25-A06A-8381A06D5E1E}" type="parTrans" cxnId="{81832699-F234-4BC4-894E-08AA1E0EE780}">
      <dgm:prSet/>
      <dgm:spPr/>
      <dgm:t>
        <a:bodyPr/>
        <a:lstStyle/>
        <a:p>
          <a:endParaRPr lang="et-EE"/>
        </a:p>
      </dgm:t>
    </dgm:pt>
    <dgm:pt modelId="{13B96041-C57A-4298-8DE1-F30BCF12FE08}" type="sibTrans" cxnId="{81832699-F234-4BC4-894E-08AA1E0EE780}">
      <dgm:prSet/>
      <dgm:spPr/>
      <dgm:t>
        <a:bodyPr/>
        <a:lstStyle/>
        <a:p>
          <a:endParaRPr lang="et-EE"/>
        </a:p>
      </dgm:t>
    </dgm:pt>
    <dgm:pt modelId="{E6A3D968-4E41-45FA-B688-6CFBDE21CC7D}" type="pres">
      <dgm:prSet presAssocID="{33341173-CD1C-47C0-A432-42A48BDF7F1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AE24DBD1-17C8-44FA-AB40-C92803B1EA82}" type="pres">
      <dgm:prSet presAssocID="{33341173-CD1C-47C0-A432-42A48BDF7F1D}" presName="triangle1" presStyleLbl="node1" presStyleIdx="0" presStyleCnt="4" custScaleX="154689" custScaleY="92969" custLinFactNeighborX="-2735" custLinFactNeighborY="332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EC86A95-767C-4A3F-A261-BB8CA2AE1980}" type="pres">
      <dgm:prSet presAssocID="{33341173-CD1C-47C0-A432-42A48BDF7F1D}" presName="triangle2" presStyleLbl="node1" presStyleIdx="1" presStyleCnt="4" custScaleX="153127" custLinFactNeighborX="-27344" custLinFactNeighborY="-175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A643EC1-CC46-412F-9E66-3F96ECAB8434}" type="pres">
      <dgm:prSet presAssocID="{33341173-CD1C-47C0-A432-42A48BDF7F1D}" presName="triangle3" presStyleLbl="node1" presStyleIdx="2" presStyleCnt="4" custScaleX="154689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E5DC2BA-38DA-4026-BBFE-7ABD3795E44C}" type="pres">
      <dgm:prSet presAssocID="{33341173-CD1C-47C0-A432-42A48BDF7F1D}" presName="triangle4" presStyleLbl="node1" presStyleIdx="3" presStyleCnt="4" custScaleX="156250" custLinFactNeighborX="28125" custLinFactNeighborY="-175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666964A4-997F-4965-BB01-512D5730197B}" type="presOf" srcId="{38EB2DB1-4516-4E5F-A609-F4A91030C19D}" destId="{0E5DC2BA-38DA-4026-BBFE-7ABD3795E44C}" srcOrd="0" destOrd="0" presId="urn:microsoft.com/office/officeart/2005/8/layout/pyramid4"/>
    <dgm:cxn modelId="{61C5DF45-F219-4E6F-98A5-8909822DA856}" srcId="{33341173-CD1C-47C0-A432-42A48BDF7F1D}" destId="{1C2DD99C-FED0-41C1-B40E-FA50128DF18F}" srcOrd="1" destOrd="0" parTransId="{C2993FC1-29DE-4820-B142-7300ADF87345}" sibTransId="{70478502-BB13-47FE-903F-4024EC28D038}"/>
    <dgm:cxn modelId="{D162F004-BD6D-4E8E-841B-F093AE497105}" type="presOf" srcId="{33341173-CD1C-47C0-A432-42A48BDF7F1D}" destId="{E6A3D968-4E41-45FA-B688-6CFBDE21CC7D}" srcOrd="0" destOrd="0" presId="urn:microsoft.com/office/officeart/2005/8/layout/pyramid4"/>
    <dgm:cxn modelId="{A44C7CE1-0D88-496C-B54B-79A2E38CB7BA}" type="presOf" srcId="{CC38E9D0-288E-4FDB-8496-5F71EB179021}" destId="{AE24DBD1-17C8-44FA-AB40-C92803B1EA82}" srcOrd="0" destOrd="0" presId="urn:microsoft.com/office/officeart/2005/8/layout/pyramid4"/>
    <dgm:cxn modelId="{2E61662E-0697-4276-ABFA-0B87E934CB61}" srcId="{33341173-CD1C-47C0-A432-42A48BDF7F1D}" destId="{CC38E9D0-288E-4FDB-8496-5F71EB179021}" srcOrd="0" destOrd="0" parTransId="{A7B990E8-F89A-4B0B-B20D-30C8BC8897CF}" sibTransId="{A5D841E5-4664-4698-9665-9D303AF402DA}"/>
    <dgm:cxn modelId="{81832699-F234-4BC4-894E-08AA1E0EE780}" srcId="{33341173-CD1C-47C0-A432-42A48BDF7F1D}" destId="{38EB2DB1-4516-4E5F-A609-F4A91030C19D}" srcOrd="3" destOrd="0" parTransId="{42FF9C38-14F5-4B25-A06A-8381A06D5E1E}" sibTransId="{13B96041-C57A-4298-8DE1-F30BCF12FE08}"/>
    <dgm:cxn modelId="{59ABE5D1-9367-4A8A-8DE2-E9C2847DCF85}" type="presOf" srcId="{1C2DD99C-FED0-41C1-B40E-FA50128DF18F}" destId="{EEC86A95-767C-4A3F-A261-BB8CA2AE1980}" srcOrd="0" destOrd="0" presId="urn:microsoft.com/office/officeart/2005/8/layout/pyramid4"/>
    <dgm:cxn modelId="{34DB8FEC-5D52-434A-AB03-E28FA53C943E}" type="presOf" srcId="{2E5FE615-6F2B-4640-835A-D591C7F3AEFF}" destId="{AA643EC1-CC46-412F-9E66-3F96ECAB8434}" srcOrd="0" destOrd="0" presId="urn:microsoft.com/office/officeart/2005/8/layout/pyramid4"/>
    <dgm:cxn modelId="{73F27BFE-3103-42EF-8EA6-0D663E6455A3}" srcId="{33341173-CD1C-47C0-A432-42A48BDF7F1D}" destId="{2E5FE615-6F2B-4640-835A-D591C7F3AEFF}" srcOrd="2" destOrd="0" parTransId="{F04DCE0E-27EA-4394-8B8E-71883E6CFB51}" sibTransId="{11C85373-047A-41AB-BEF6-5FD8C57B8CC2}"/>
    <dgm:cxn modelId="{BC88C54A-7F30-46AE-B675-60A2428B5FF4}" type="presParOf" srcId="{E6A3D968-4E41-45FA-B688-6CFBDE21CC7D}" destId="{AE24DBD1-17C8-44FA-AB40-C92803B1EA82}" srcOrd="0" destOrd="0" presId="urn:microsoft.com/office/officeart/2005/8/layout/pyramid4"/>
    <dgm:cxn modelId="{1DF407E1-6114-4550-AA2C-98ED3F950F08}" type="presParOf" srcId="{E6A3D968-4E41-45FA-B688-6CFBDE21CC7D}" destId="{EEC86A95-767C-4A3F-A261-BB8CA2AE1980}" srcOrd="1" destOrd="0" presId="urn:microsoft.com/office/officeart/2005/8/layout/pyramid4"/>
    <dgm:cxn modelId="{D1285137-63A7-4B54-965A-A18CB450B1AE}" type="presParOf" srcId="{E6A3D968-4E41-45FA-B688-6CFBDE21CC7D}" destId="{AA643EC1-CC46-412F-9E66-3F96ECAB8434}" srcOrd="2" destOrd="0" presId="urn:microsoft.com/office/officeart/2005/8/layout/pyramid4"/>
    <dgm:cxn modelId="{295D769F-C3F3-41E7-BC65-D540F962C83D}" type="presParOf" srcId="{E6A3D968-4E41-45FA-B688-6CFBDE21CC7D}" destId="{0E5DC2BA-38DA-4026-BBFE-7ABD3795E44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24DBD1-17C8-44FA-AB40-C92803B1EA82}">
      <dsp:nvSpPr>
        <dsp:cNvPr id="0" name=""/>
        <dsp:cNvSpPr/>
      </dsp:nvSpPr>
      <dsp:spPr>
        <a:xfrm>
          <a:off x="1512076" y="103179"/>
          <a:ext cx="3143280" cy="1889130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b="1" kern="1200" cap="all" baseline="0" dirty="0" err="1" smtClean="0">
              <a:solidFill>
                <a:srgbClr val="FF0000"/>
              </a:solidFill>
            </a:rPr>
            <a:t>cases</a:t>
          </a:r>
          <a:endParaRPr lang="et-EE" sz="1900" b="1" kern="1200" cap="all" baseline="0" dirty="0">
            <a:solidFill>
              <a:srgbClr val="FF0000"/>
            </a:solidFill>
          </a:endParaRPr>
        </a:p>
      </dsp:txBody>
      <dsp:txXfrm>
        <a:off x="1512076" y="103179"/>
        <a:ext cx="3143280" cy="1889130"/>
      </dsp:txXfrm>
    </dsp:sp>
    <dsp:sp modelId="{EEC86A95-767C-4A3F-A261-BB8CA2AE1980}">
      <dsp:nvSpPr>
        <dsp:cNvPr id="0" name=""/>
        <dsp:cNvSpPr/>
      </dsp:nvSpPr>
      <dsp:spPr>
        <a:xfrm>
          <a:off x="11891" y="1960559"/>
          <a:ext cx="3111540" cy="2032000"/>
        </a:xfrm>
        <a:prstGeom prst="triangl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1" kern="1200" dirty="0" err="1" smtClean="0">
              <a:solidFill>
                <a:srgbClr val="FF0000"/>
              </a:solidFill>
            </a:rPr>
            <a:t>ENQUIRY</a:t>
          </a:r>
          <a:endParaRPr lang="et-EE" sz="1800" b="1" kern="1200" dirty="0">
            <a:solidFill>
              <a:srgbClr val="FF0000"/>
            </a:solidFill>
          </a:endParaRPr>
        </a:p>
      </dsp:txBody>
      <dsp:txXfrm>
        <a:off x="11891" y="1960559"/>
        <a:ext cx="3111540" cy="2032000"/>
      </dsp:txXfrm>
    </dsp:sp>
    <dsp:sp modelId="{AA643EC1-CC46-412F-9E66-3F96ECAB8434}">
      <dsp:nvSpPr>
        <dsp:cNvPr id="0" name=""/>
        <dsp:cNvSpPr/>
      </dsp:nvSpPr>
      <dsp:spPr>
        <a:xfrm rot="10800000">
          <a:off x="1567651" y="1996282"/>
          <a:ext cx="314328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1" kern="1200" dirty="0" err="1" smtClean="0">
              <a:solidFill>
                <a:srgbClr val="7030A0"/>
              </a:solidFill>
            </a:rPr>
            <a:t>RESEARCH</a:t>
          </a:r>
          <a:endParaRPr lang="et-EE" sz="1800" b="1" kern="1200" dirty="0">
            <a:solidFill>
              <a:srgbClr val="7030A0"/>
            </a:solidFill>
          </a:endParaRPr>
        </a:p>
      </dsp:txBody>
      <dsp:txXfrm rot="10800000">
        <a:off x="1567651" y="1996282"/>
        <a:ext cx="3143280" cy="2032000"/>
      </dsp:txXfrm>
    </dsp:sp>
    <dsp:sp modelId="{0E5DC2BA-38DA-4026-BBFE-7ABD3795E44C}">
      <dsp:nvSpPr>
        <dsp:cNvPr id="0" name=""/>
        <dsp:cNvSpPr/>
      </dsp:nvSpPr>
      <dsp:spPr>
        <a:xfrm>
          <a:off x="3135313" y="1960559"/>
          <a:ext cx="3175000" cy="2032000"/>
        </a:xfrm>
        <a:prstGeom prst="triangl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1" kern="1200" dirty="0" err="1" smtClean="0">
              <a:solidFill>
                <a:srgbClr val="002060"/>
              </a:solidFill>
            </a:rPr>
            <a:t>AUDITS</a:t>
          </a:r>
          <a:endParaRPr lang="et-EE" sz="1800" b="1" kern="1200" dirty="0">
            <a:solidFill>
              <a:srgbClr val="002060"/>
            </a:solidFill>
          </a:endParaRPr>
        </a:p>
      </dsp:txBody>
      <dsp:txXfrm>
        <a:off x="3135313" y="1960559"/>
        <a:ext cx="3175000" cy="203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E319C309-194E-46DD-A30A-B2F2B0AE22A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t-EE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t-EE"/>
            </a:p>
          </p:txBody>
        </p:sp>
      </p:grpSp>
      <p:sp>
        <p:nvSpPr>
          <p:cNvPr id="3635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t-EE"/>
              <a:t>Click to edit Master subtitle style</a:t>
            </a:r>
          </a:p>
        </p:txBody>
      </p:sp>
      <p:sp>
        <p:nvSpPr>
          <p:cNvPr id="3635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t-EE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8D365-C95B-4834-9EB0-26D4358AC077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3788F-CBE1-4CCF-BEF6-AEB62E5864AF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84869-47B4-409C-AC1A-F23580B60FD6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itel, tekst ja 2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isu kohatäide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F123-F224-4E60-B3A5-2AF7C8A3BAA2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itel, tekst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2D0AF-14FD-492C-AAE4-173BE96B3181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1E95-C675-4BC6-9DC9-D881E6C85620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309A-2EC3-4E6F-BB99-0F0196885A6A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3E9D-8D77-470F-B4A7-CE9F1B162940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FC23F-30C1-4800-9940-D7E5570D17CF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8811-A3C0-4249-ABE8-33E561D02ABC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166C-5BD1-4DB8-9600-8249F71E327C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2B33-0A7A-4D33-90EA-5AE6104C4650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A7AF-3625-4394-BFE0-AEF047F354E2}" type="slidenum">
              <a:rPr lang="et-EE"/>
              <a:pPr>
                <a:defRPr/>
              </a:pPr>
              <a:t>‹N›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625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C46E0D7-328D-4006-ACD0-3EEA541C36AF}" type="slidenum">
              <a:rPr lang="et-EE"/>
              <a:pPr>
                <a:defRPr/>
              </a:pPr>
              <a:t>‹N›</a:t>
            </a:fld>
            <a:endParaRPr lang="et-EE"/>
          </a:p>
        </p:txBody>
      </p:sp>
      <p:sp>
        <p:nvSpPr>
          <p:cNvPr id="3625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3625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aarel.Sahk@emu.ee" TargetMode="External"/><Relationship Id="rId2" Type="http://schemas.openxmlformats.org/officeDocument/2006/relationships/hyperlink" Target="mailto:M.Kajak@colliers.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Foglio_di_lavoro_di_Microsoft_Office_Excel_97-2003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z="3200" b="1" cap="all" dirty="0" smtClean="0">
                <a:solidFill>
                  <a:srgbClr val="FF0000"/>
                </a:solidFill>
              </a:rPr>
              <a:t>Connection between valuation standards and real estate appraisal procedure </a:t>
            </a:r>
            <a:r>
              <a:rPr lang="et-EE" sz="3200" b="1" cap="all" dirty="0" smtClean="0">
                <a:solidFill>
                  <a:srgbClr val="FF0000"/>
                </a:solidFill>
              </a:rPr>
              <a:t/>
            </a:r>
            <a:br>
              <a:rPr lang="et-EE" sz="3200" b="1" cap="all" dirty="0" smtClean="0">
                <a:solidFill>
                  <a:srgbClr val="FF0000"/>
                </a:solidFill>
              </a:rPr>
            </a:br>
            <a:r>
              <a:rPr lang="en-GB" sz="3200" b="1" cap="all" dirty="0" smtClean="0">
                <a:solidFill>
                  <a:srgbClr val="FF0000"/>
                </a:solidFill>
              </a:rPr>
              <a:t>(A country based approach)</a:t>
            </a:r>
            <a:r>
              <a:rPr lang="et-EE" sz="2400" b="1" cap="all" dirty="0" smtClean="0">
                <a:solidFill>
                  <a:srgbClr val="FF0000"/>
                </a:solidFill>
              </a:rPr>
              <a:t/>
            </a:r>
            <a:br>
              <a:rPr lang="et-EE" sz="2400" b="1" cap="all" dirty="0" smtClean="0">
                <a:solidFill>
                  <a:srgbClr val="FF0000"/>
                </a:solidFill>
              </a:rPr>
            </a:br>
            <a:endParaRPr lang="en-US" sz="2400" b="1" cap="all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75" y="4149725"/>
            <a:ext cx="6408738" cy="193516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2060"/>
                </a:solidFill>
              </a:rPr>
              <a:t>Maile Kajak, consultant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2060"/>
                </a:solidFill>
              </a:rPr>
              <a:t>Colliers International Estonia</a:t>
            </a:r>
          </a:p>
          <a:p>
            <a:pPr algn="r" eaLnBrk="1" hangingPunct="1">
              <a:lnSpc>
                <a:spcPct val="80000"/>
              </a:lnSpc>
            </a:pPr>
            <a:endParaRPr lang="en-US" sz="1000" b="1" smtClean="0">
              <a:solidFill>
                <a:srgbClr val="002060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2060"/>
                </a:solidFill>
              </a:rPr>
              <a:t>Kaarel Sahk, lecturer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2060"/>
                </a:solidFill>
              </a:rPr>
              <a:t>Estonian University of Life Sciences</a:t>
            </a:r>
          </a:p>
          <a:p>
            <a:pPr algn="r" eaLnBrk="1" hangingPunct="1">
              <a:lnSpc>
                <a:spcPct val="80000"/>
              </a:lnSpc>
            </a:pPr>
            <a:endParaRPr lang="en-US" sz="1200" b="1" smtClean="0">
              <a:solidFill>
                <a:srgbClr val="002060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2060"/>
                </a:solidFill>
              </a:rPr>
              <a:t>June 2010</a:t>
            </a:r>
          </a:p>
        </p:txBody>
      </p:sp>
      <p:pic>
        <p:nvPicPr>
          <p:cNvPr id="6148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357188" y="4143375"/>
            <a:ext cx="27860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250825" y="2997200"/>
          <a:ext cx="8597900" cy="3454400"/>
        </p:xfrm>
        <a:graphic>
          <a:graphicData uri="http://schemas.openxmlformats.org/presentationml/2006/ole">
            <p:oleObj spid="_x0000_s2050" name="Chart" r:id="rId3" imgW="4848208" imgH="2209800" progId="Excel.Sheet.8">
              <p:embed/>
            </p:oleObj>
          </a:graphicData>
        </a:graphic>
      </p:graphicFrame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158037" cy="1104900"/>
          </a:xfrm>
        </p:spPr>
        <p:txBody>
          <a:bodyPr/>
          <a:lstStyle/>
          <a:p>
            <a:pPr eaLnBrk="1" hangingPunct="1"/>
            <a:r>
              <a:rPr lang="et-EE" sz="3600" b="1" smtClean="0">
                <a:solidFill>
                  <a:srgbClr val="FF0000"/>
                </a:solidFill>
              </a:rPr>
              <a:t>RESULTS</a:t>
            </a:r>
            <a:br>
              <a:rPr lang="et-EE" sz="3600" b="1" smtClean="0">
                <a:solidFill>
                  <a:srgbClr val="FF0000"/>
                </a:solidFill>
              </a:rPr>
            </a:br>
            <a:r>
              <a:rPr lang="et-EE" sz="3600" b="1" smtClean="0">
                <a:solidFill>
                  <a:srgbClr val="FF0000"/>
                </a:solidFill>
              </a:rPr>
              <a:t>Analysis of audit results (1)</a:t>
            </a:r>
          </a:p>
        </p:txBody>
      </p:sp>
      <p:sp>
        <p:nvSpPr>
          <p:cNvPr id="2052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7775575" cy="58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70C0"/>
                </a:solidFill>
              </a:rPr>
              <a:t>The main mistakes are similar to valuation cases analysis results</a:t>
            </a:r>
            <a:endParaRPr lang="et-EE" sz="2600" b="1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70C0"/>
                </a:solidFill>
              </a:rPr>
              <a:t>Estimations given to certified appraisers during auditing – “good”, “satisfactory” or “non sufficient” </a:t>
            </a:r>
          </a:p>
        </p:txBody>
      </p:sp>
      <p:pic>
        <p:nvPicPr>
          <p:cNvPr id="2053" name="Pilt 4" descr="eres"/>
          <p:cNvPicPr>
            <a:picLocks noChangeAspect="1" noChangeArrowheads="1"/>
          </p:cNvPicPr>
          <p:nvPr/>
        </p:nvPicPr>
        <p:blipFill>
          <a:blip r:embed="rId4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386637" cy="1104900"/>
          </a:xfrm>
        </p:spPr>
        <p:txBody>
          <a:bodyPr/>
          <a:lstStyle/>
          <a:p>
            <a:pPr eaLnBrk="1" hangingPunct="1"/>
            <a:r>
              <a:rPr lang="et-EE" sz="3600" b="1" smtClean="0">
                <a:solidFill>
                  <a:srgbClr val="FF0000"/>
                </a:solidFill>
              </a:rPr>
              <a:t>RESULTS Analysis of </a:t>
            </a:r>
            <a:r>
              <a:rPr lang="it-IT" sz="3600" b="1" smtClean="0">
                <a:solidFill>
                  <a:srgbClr val="FF0000"/>
                </a:solidFill>
              </a:rPr>
              <a:t/>
            </a:r>
            <a:br>
              <a:rPr lang="it-IT" sz="3600" b="1" smtClean="0">
                <a:solidFill>
                  <a:srgbClr val="FF0000"/>
                </a:solidFill>
              </a:rPr>
            </a:br>
            <a:r>
              <a:rPr lang="et-EE" sz="3600" b="1" smtClean="0">
                <a:solidFill>
                  <a:srgbClr val="FF0000"/>
                </a:solidFill>
              </a:rPr>
              <a:t>questionnaire answers (1)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84213" y="198913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600" b="1">
                <a:solidFill>
                  <a:srgbClr val="0070C0"/>
                </a:solidFill>
              </a:rPr>
              <a:t>Distribution of appraisers, who answered to the questionnaire: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116013" y="2924175"/>
          <a:ext cx="6911975" cy="3622675"/>
        </p:xfrm>
        <a:graphic>
          <a:graphicData uri="http://schemas.openxmlformats.org/presentationml/2006/ole">
            <p:oleObj spid="_x0000_s3074" name="Chart" r:id="rId3" imgW="5343441" imgH="2800485" progId="Excel.Sheet.8">
              <p:embed/>
            </p:oleObj>
          </a:graphicData>
        </a:graphic>
      </p:graphicFrame>
      <p:pic>
        <p:nvPicPr>
          <p:cNvPr id="3077" name="Pilt 4" descr="eres"/>
          <p:cNvPicPr>
            <a:picLocks noChangeAspect="1" noChangeArrowheads="1"/>
          </p:cNvPicPr>
          <p:nvPr/>
        </p:nvPicPr>
        <p:blipFill>
          <a:blip r:embed="rId4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58138" cy="1104900"/>
          </a:xfrm>
        </p:spPr>
        <p:txBody>
          <a:bodyPr/>
          <a:lstStyle/>
          <a:p>
            <a:pPr eaLnBrk="1" hangingPunct="1"/>
            <a:r>
              <a:rPr lang="et-EE" sz="3600" b="1" smtClean="0">
                <a:solidFill>
                  <a:srgbClr val="FF0000"/>
                </a:solidFill>
              </a:rPr>
              <a:t>RESULTS Analysis of questionnaire answers (2)</a:t>
            </a:r>
          </a:p>
        </p:txBody>
      </p:sp>
      <p:graphicFrame>
        <p:nvGraphicFramePr>
          <p:cNvPr id="366668" name="Group 76"/>
          <p:cNvGraphicFramePr>
            <a:graphicFrameLocks noGrp="1"/>
          </p:cNvGraphicFramePr>
          <p:nvPr>
            <p:ph sz="half" idx="2"/>
          </p:nvPr>
        </p:nvGraphicFramePr>
        <p:xfrm>
          <a:off x="0" y="1500188"/>
          <a:ext cx="9144000" cy="5311775"/>
        </p:xfrm>
        <a:graphic>
          <a:graphicData uri="http://schemas.openxmlformats.org/drawingml/2006/table">
            <a:tbl>
              <a:tblPr/>
              <a:tblGrid>
                <a:gridCol w="3046117"/>
                <a:gridCol w="3051764"/>
                <a:gridCol w="3046117"/>
              </a:tblGrid>
              <a:tr h="65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a mistake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Cases and auditing results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Answers of the questionnaire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5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Dates of inspection, valuation and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Appraisers keep mixing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Appraisers do</a:t>
                      </a:r>
                      <a:r>
                        <a:rPr kumimoji="0" lang="et-EE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n’t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unde</a:t>
                      </a:r>
                      <a:r>
                        <a:rPr kumimoji="0" lang="et-E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stand the difference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The information about building permits, certificates of occupancy and planning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Has not been often brought 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92% of the appraisers brings the information out always, 8% 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Highest and best use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Missing or not thorough enough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Analyzed by most of the appraisers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Economic overview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Often missing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Included in 88% of the respondents reports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Argumentation of the inputs used in 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Often not thorou</a:t>
                      </a:r>
                      <a:r>
                        <a:rPr kumimoji="0" lang="et-E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gh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enough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85% of the respondents justifies the inputs always, 15% 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Difference between capitalization and discount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Appraisers keep mixing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73% of the respondents understands the difference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73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84213" y="1700213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 b="1">
                <a:solidFill>
                  <a:srgbClr val="0070C0"/>
                </a:solidFill>
              </a:rPr>
              <a:t>The general quality of the valuation   reports has improved (EVS have an important role)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 b="1">
                <a:solidFill>
                  <a:srgbClr val="0070C0"/>
                </a:solidFill>
              </a:rPr>
              <a:t>Standard mistakes </a:t>
            </a:r>
            <a:r>
              <a:rPr lang="et-EE" sz="3200" b="1">
                <a:solidFill>
                  <a:srgbClr val="0070C0"/>
                </a:solidFill>
              </a:rPr>
              <a:t>are </a:t>
            </a:r>
            <a:r>
              <a:rPr lang="en-US" sz="3200" b="1">
                <a:solidFill>
                  <a:srgbClr val="0070C0"/>
                </a:solidFill>
              </a:rPr>
              <a:t>repeat</a:t>
            </a:r>
            <a:r>
              <a:rPr lang="et-EE" sz="3200" b="1">
                <a:solidFill>
                  <a:srgbClr val="0070C0"/>
                </a:solidFill>
              </a:rPr>
              <a:t>ed</a:t>
            </a:r>
            <a:endParaRPr lang="it-IT" sz="3200" b="1">
              <a:solidFill>
                <a:srgbClr val="0070C0"/>
              </a:solidFill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GB" sz="3200" b="1">
                <a:solidFill>
                  <a:srgbClr val="0070C0"/>
                </a:solidFill>
              </a:rPr>
              <a:t>The national valuation standards need a review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GB" sz="3200" b="1">
                <a:solidFill>
                  <a:srgbClr val="0070C0"/>
                </a:solidFill>
              </a:rPr>
              <a:t>The full paradigm of appraisal procedure needs to be standardized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t-EE" sz="2800" b="1">
              <a:solidFill>
                <a:srgbClr val="0070C0"/>
              </a:solidFill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n-US" sz="1200" b="1">
              <a:solidFill>
                <a:srgbClr val="0070C0"/>
              </a:solidFill>
            </a:endParaRPr>
          </a:p>
        </p:txBody>
      </p:sp>
      <p:pic>
        <p:nvPicPr>
          <p:cNvPr id="15363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FF0000"/>
                </a:solidFill>
              </a:rPr>
              <a:t>Conclusions 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isu kohatäide 2"/>
          <p:cNvSpPr>
            <a:spLocks noGrp="1"/>
          </p:cNvSpPr>
          <p:nvPr>
            <p:ph idx="1"/>
          </p:nvPr>
        </p:nvSpPr>
        <p:spPr>
          <a:xfrm>
            <a:off x="949325" y="1557338"/>
            <a:ext cx="7661275" cy="47291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FAQ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The need for trainings and seminars on the subjects of valuation like </a:t>
            </a:r>
          </a:p>
          <a:p>
            <a:pPr lvl="1" eaLnBrk="1" hangingPunct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70C0"/>
                </a:solidFill>
              </a:rPr>
              <a:t>Valuation of special purpose properties and complex objects</a:t>
            </a:r>
          </a:p>
          <a:p>
            <a:pPr lvl="1" eaLnBrk="1" hangingPunct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70C0"/>
                </a:solidFill>
              </a:rPr>
              <a:t>legislation, </a:t>
            </a:r>
          </a:p>
          <a:p>
            <a:pPr lvl="1" eaLnBrk="1" hangingPunct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70C0"/>
                </a:solidFill>
              </a:rPr>
              <a:t>economics and </a:t>
            </a:r>
          </a:p>
          <a:p>
            <a:pPr lvl="1" eaLnBrk="1" hangingPunct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70C0"/>
                </a:solidFill>
              </a:rPr>
              <a:t>financial topics</a:t>
            </a:r>
            <a:endParaRPr lang="en-US" sz="3200" smtClean="0">
              <a:solidFill>
                <a:srgbClr val="0070C0"/>
              </a:solidFill>
            </a:endParaRPr>
          </a:p>
          <a:p>
            <a:pPr eaLnBrk="1" hangingPunct="1"/>
            <a:endParaRPr lang="en-GB" b="1" smtClean="0">
              <a:solidFill>
                <a:srgbClr val="0070C0"/>
              </a:solidFill>
            </a:endParaRPr>
          </a:p>
        </p:txBody>
      </p:sp>
      <p:pic>
        <p:nvPicPr>
          <p:cNvPr id="16387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>
                <a:solidFill>
                  <a:srgbClr val="FF0000"/>
                </a:solidFill>
              </a:rPr>
              <a:t>CONCLUSIONS</a:t>
            </a:r>
            <a:r>
              <a:rPr lang="it-IT" b="1" smtClean="0">
                <a:solidFill>
                  <a:srgbClr val="FF0000"/>
                </a:solidFill>
              </a:rPr>
              <a:t> (2)</a:t>
            </a:r>
            <a:endParaRPr lang="et-EE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isu kohatäide 2"/>
          <p:cNvSpPr>
            <a:spLocks noGrp="1"/>
          </p:cNvSpPr>
          <p:nvPr>
            <p:ph idx="1"/>
          </p:nvPr>
        </p:nvSpPr>
        <p:spPr>
          <a:xfrm>
            <a:off x="949325" y="1557338"/>
            <a:ext cx="7661275" cy="47291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LLL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Theoretically knowledge requirements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Previous education and experience assessment</a:t>
            </a:r>
          </a:p>
          <a:p>
            <a:pPr eaLnBrk="1" hangingPunct="1"/>
            <a:endParaRPr lang="en-US" b="1" smtClean="0">
              <a:solidFill>
                <a:srgbClr val="0070C0"/>
              </a:solidFill>
            </a:endParaRPr>
          </a:p>
        </p:txBody>
      </p:sp>
      <p:pic>
        <p:nvPicPr>
          <p:cNvPr id="17411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>
                <a:solidFill>
                  <a:srgbClr val="FF0000"/>
                </a:solidFill>
              </a:rPr>
              <a:t>CONCLUSIONS</a:t>
            </a:r>
            <a:r>
              <a:rPr lang="it-IT" b="1" smtClean="0">
                <a:solidFill>
                  <a:srgbClr val="FF0000"/>
                </a:solidFill>
              </a:rPr>
              <a:t> (3)</a:t>
            </a:r>
            <a:endParaRPr lang="et-EE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Additional information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70C0"/>
                </a:solidFill>
              </a:rPr>
              <a:t>This presentation is based on the master thesis of Mrs. </a:t>
            </a:r>
            <a:r>
              <a:rPr lang="en-GB" dirty="0" err="1" smtClean="0">
                <a:solidFill>
                  <a:srgbClr val="0070C0"/>
                </a:solidFill>
              </a:rPr>
              <a:t>Kajak</a:t>
            </a:r>
            <a:r>
              <a:rPr lang="en-GB" cap="all" dirty="0" smtClean="0">
                <a:solidFill>
                  <a:srgbClr val="0070C0"/>
                </a:solidFill>
              </a:rPr>
              <a:t> </a:t>
            </a:r>
            <a:r>
              <a:rPr lang="et-EE" cap="all" dirty="0" smtClean="0">
                <a:solidFill>
                  <a:srgbClr val="0070C0"/>
                </a:solidFill>
              </a:rPr>
              <a:t>“</a:t>
            </a:r>
            <a:r>
              <a:rPr lang="en-US" b="1" cap="all" dirty="0" smtClean="0">
                <a:solidFill>
                  <a:srgbClr val="0070C0"/>
                </a:solidFill>
              </a:rPr>
              <a:t>THE QUALITY PROBLEMS OF PROFESSIONAL REAL ESTATE VALUATION</a:t>
            </a:r>
            <a:r>
              <a:rPr lang="et-EE" b="1" cap="all" dirty="0" smtClean="0">
                <a:solidFill>
                  <a:srgbClr val="0070C0"/>
                </a:solidFill>
              </a:rPr>
              <a:t> </a:t>
            </a:r>
            <a:r>
              <a:rPr lang="en-US" b="1" cap="all" dirty="0" smtClean="0">
                <a:solidFill>
                  <a:srgbClr val="0070C0"/>
                </a:solidFill>
              </a:rPr>
              <a:t>IN ESTONIA</a:t>
            </a:r>
            <a:r>
              <a:rPr lang="et-EE" cap="all" dirty="0" smtClean="0">
                <a:solidFill>
                  <a:srgbClr val="0070C0"/>
                </a:solidFill>
              </a:rPr>
              <a:t>“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70C0"/>
                </a:solidFill>
              </a:rPr>
              <a:t>Thesis were defended in December </a:t>
            </a:r>
            <a:r>
              <a:rPr lang="et-EE" dirty="0" smtClean="0">
                <a:solidFill>
                  <a:srgbClr val="0070C0"/>
                </a:solidFill>
              </a:rPr>
              <a:t>2009.</a:t>
            </a:r>
            <a:endParaRPr lang="et-EE" dirty="0">
              <a:solidFill>
                <a:srgbClr val="0070C0"/>
              </a:solidFill>
            </a:endParaRPr>
          </a:p>
        </p:txBody>
      </p:sp>
      <p:pic>
        <p:nvPicPr>
          <p:cNvPr id="18436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z="3600" b="1" smtClean="0">
              <a:solidFill>
                <a:srgbClr val="FF0000"/>
              </a:solidFill>
            </a:endParaRPr>
          </a:p>
        </p:txBody>
      </p:sp>
      <p:sp>
        <p:nvSpPr>
          <p:cNvPr id="19459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b="1" smtClean="0">
                <a:solidFill>
                  <a:srgbClr val="0070C0"/>
                </a:solidFill>
              </a:rPr>
              <a:t>Contact adresses for further information:</a:t>
            </a:r>
            <a:r>
              <a:rPr lang="et-EE" smtClean="0"/>
              <a:t/>
            </a:r>
            <a:br>
              <a:rPr lang="et-EE" smtClean="0"/>
            </a:br>
            <a:r>
              <a:rPr lang="et-EE" smtClean="0">
                <a:hlinkClick r:id="rId2"/>
              </a:rPr>
              <a:t>M.Kajak@colliers.ee</a:t>
            </a:r>
            <a:r>
              <a:rPr lang="et-EE" smtClean="0"/>
              <a:t> </a:t>
            </a:r>
            <a:br>
              <a:rPr lang="et-EE" smtClean="0"/>
            </a:br>
            <a:r>
              <a:rPr lang="et-EE" smtClean="0">
                <a:hlinkClick r:id="rId3"/>
              </a:rPr>
              <a:t>Kaarel.Sahk@emu.ee</a:t>
            </a:r>
            <a:r>
              <a:rPr lang="et-EE" smtClean="0"/>
              <a:t> </a:t>
            </a:r>
          </a:p>
          <a:p>
            <a:pPr eaLnBrk="1" hangingPunct="1"/>
            <a:r>
              <a:rPr lang="et-EE" b="1" smtClean="0">
                <a:solidFill>
                  <a:srgbClr val="0070C0"/>
                </a:solidFill>
              </a:rPr>
              <a:t>According the current presentation the empirically paper will be copiled.   </a:t>
            </a:r>
          </a:p>
        </p:txBody>
      </p:sp>
      <p:pic>
        <p:nvPicPr>
          <p:cNvPr id="19460" name="Pilt 3" descr="eres"/>
          <p:cNvPicPr>
            <a:picLocks noChangeAspect="1" noChangeArrowheads="1"/>
          </p:cNvPicPr>
          <p:nvPr/>
        </p:nvPicPr>
        <p:blipFill>
          <a:blip r:embed="rId4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z="3600" b="1" smtClean="0">
              <a:solidFill>
                <a:srgbClr val="FF0000"/>
              </a:solidFill>
            </a:endParaRPr>
          </a:p>
        </p:txBody>
      </p:sp>
      <p:sp>
        <p:nvSpPr>
          <p:cNvPr id="2048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>
              <a:solidFill>
                <a:srgbClr val="0070C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6600" b="1" smtClean="0">
                <a:solidFill>
                  <a:srgbClr val="FF0000"/>
                </a:solidFill>
              </a:rPr>
              <a:t>Thank You for listening!</a:t>
            </a:r>
          </a:p>
        </p:txBody>
      </p:sp>
      <p:pic>
        <p:nvPicPr>
          <p:cNvPr id="20484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20713"/>
            <a:ext cx="7158037" cy="744537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SUBJECT  CHOICE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1981200"/>
            <a:ext cx="7854950" cy="4114800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0070C0"/>
                </a:solidFill>
              </a:rPr>
              <a:t>Quality of valuation reports is very different:</a:t>
            </a:r>
            <a:endParaRPr lang="en-US" sz="2800" b="1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2400" b="1" smtClean="0">
                <a:solidFill>
                  <a:srgbClr val="0070C0"/>
                </a:solidFill>
              </a:rPr>
              <a:t>In spite the national standardization, no solid and confidential valuation report form</a:t>
            </a:r>
            <a:endParaRPr lang="en-US" sz="2000" b="1" smtClean="0"/>
          </a:p>
          <a:p>
            <a:pPr eaLnBrk="1" hangingPunct="1"/>
            <a:r>
              <a:rPr lang="en-US" sz="2600" b="1" smtClean="0">
                <a:solidFill>
                  <a:srgbClr val="0070C0"/>
                </a:solidFill>
              </a:rPr>
              <a:t>To problematic issues is given too little attention:</a:t>
            </a:r>
            <a:endParaRPr lang="en-US" sz="2800" b="1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2400" b="1" smtClean="0">
                <a:solidFill>
                  <a:srgbClr val="0070C0"/>
                </a:solidFill>
              </a:rPr>
              <a:t>no recurrent analysis of problematic issues;</a:t>
            </a:r>
          </a:p>
          <a:p>
            <a:pPr lvl="1" eaLnBrk="1" hangingPunct="1"/>
            <a:r>
              <a:rPr lang="en-US" sz="2400" b="1" smtClean="0">
                <a:solidFill>
                  <a:srgbClr val="0070C0"/>
                </a:solidFill>
              </a:rPr>
              <a:t>the sanctions for poor quality </a:t>
            </a:r>
            <a:r>
              <a:rPr lang="et-EE" sz="2400" b="1" smtClean="0">
                <a:solidFill>
                  <a:srgbClr val="0070C0"/>
                </a:solidFill>
              </a:rPr>
              <a:t>of </a:t>
            </a:r>
            <a:r>
              <a:rPr lang="en-US" sz="2400" b="1" smtClean="0">
                <a:solidFill>
                  <a:srgbClr val="0070C0"/>
                </a:solidFill>
              </a:rPr>
              <a:t>valuation reports are too soft;</a:t>
            </a:r>
          </a:p>
          <a:p>
            <a:pPr lvl="1" eaLnBrk="1" hangingPunct="1"/>
            <a:r>
              <a:rPr lang="en-US" sz="2400" b="1" smtClean="0">
                <a:solidFill>
                  <a:srgbClr val="0070C0"/>
                </a:solidFill>
              </a:rPr>
              <a:t>little training</a:t>
            </a:r>
            <a:r>
              <a:rPr lang="et-EE" sz="2400" b="1" smtClean="0">
                <a:solidFill>
                  <a:srgbClr val="0070C0"/>
                </a:solidFill>
              </a:rPr>
              <a:t> </a:t>
            </a:r>
            <a:r>
              <a:rPr lang="en-US" sz="2400" b="1" smtClean="0">
                <a:solidFill>
                  <a:srgbClr val="0070C0"/>
                </a:solidFill>
              </a:rPr>
              <a:t>level of real estate </a:t>
            </a:r>
            <a:r>
              <a:rPr lang="et-EE" sz="2400" b="1" smtClean="0">
                <a:solidFill>
                  <a:srgbClr val="0070C0"/>
                </a:solidFill>
              </a:rPr>
              <a:t>appraiser</a:t>
            </a:r>
            <a:r>
              <a:rPr lang="en-US" sz="2400" b="1" smtClean="0">
                <a:solidFill>
                  <a:srgbClr val="0070C0"/>
                </a:solidFill>
              </a:rPr>
              <a:t>s </a:t>
            </a:r>
          </a:p>
        </p:txBody>
      </p:sp>
      <p:pic>
        <p:nvPicPr>
          <p:cNvPr id="7172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2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158037" cy="6731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OBJECTIVES </a:t>
            </a:r>
            <a:r>
              <a:rPr lang="en-US" sz="2800" b="1" cap="all" dirty="0" smtClean="0">
                <a:solidFill>
                  <a:srgbClr val="FF0000"/>
                </a:solidFill>
              </a:rPr>
              <a:t>of research</a:t>
            </a:r>
            <a:endParaRPr lang="en-US" sz="2800" b="1" cap="all" dirty="0">
              <a:solidFill>
                <a:srgbClr val="FF0000"/>
              </a:solidFill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854950" cy="3962400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0070C0"/>
                </a:solidFill>
              </a:rPr>
              <a:t>To make </a:t>
            </a:r>
            <a:r>
              <a:rPr lang="et-EE" sz="2600" b="1" smtClean="0">
                <a:solidFill>
                  <a:srgbClr val="0070C0"/>
                </a:solidFill>
              </a:rPr>
              <a:t>and</a:t>
            </a:r>
            <a:r>
              <a:rPr lang="it-IT" sz="2600" b="1" smtClean="0">
                <a:solidFill>
                  <a:srgbClr val="0070C0"/>
                </a:solidFill>
              </a:rPr>
              <a:t> </a:t>
            </a:r>
            <a:r>
              <a:rPr lang="en-US" sz="2600" b="1" smtClean="0">
                <a:solidFill>
                  <a:srgbClr val="0070C0"/>
                </a:solidFill>
              </a:rPr>
              <a:t>clarify</a:t>
            </a:r>
            <a:r>
              <a:rPr lang="et-EE" sz="2600" b="1" smtClean="0">
                <a:solidFill>
                  <a:srgbClr val="0070C0"/>
                </a:solidFill>
              </a:rPr>
              <a:t> </a:t>
            </a:r>
            <a:r>
              <a:rPr lang="en-US" sz="2600" b="1" smtClean="0">
                <a:solidFill>
                  <a:srgbClr val="0070C0"/>
                </a:solidFill>
              </a:rPr>
              <a:t>a summary of the main mistakes and the deviations from the Estonian Valuation Standards</a:t>
            </a:r>
          </a:p>
          <a:p>
            <a:pPr eaLnBrk="1" hangingPunct="1"/>
            <a:r>
              <a:rPr lang="en-US" sz="2600" b="1" smtClean="0">
                <a:solidFill>
                  <a:srgbClr val="0070C0"/>
                </a:solidFill>
              </a:rPr>
              <a:t>To give, if it is available proposals for standards  </a:t>
            </a:r>
          </a:p>
          <a:p>
            <a:pPr eaLnBrk="1" hangingPunct="1"/>
            <a:r>
              <a:rPr lang="en-US" sz="2600" b="1" smtClean="0">
                <a:solidFill>
                  <a:srgbClr val="0070C0"/>
                </a:solidFill>
              </a:rPr>
              <a:t>To draw attention </a:t>
            </a:r>
            <a:r>
              <a:rPr lang="et-EE" sz="2600" b="1" smtClean="0">
                <a:solidFill>
                  <a:srgbClr val="0070C0"/>
                </a:solidFill>
              </a:rPr>
              <a:t>and </a:t>
            </a:r>
            <a:r>
              <a:rPr lang="en-US" sz="2600" b="1" smtClean="0">
                <a:solidFill>
                  <a:srgbClr val="0070C0"/>
                </a:solidFill>
              </a:rPr>
              <a:t>underline</a:t>
            </a:r>
            <a:r>
              <a:rPr lang="et-EE" sz="2600" b="1" smtClean="0">
                <a:solidFill>
                  <a:srgbClr val="0070C0"/>
                </a:solidFill>
              </a:rPr>
              <a:t> </a:t>
            </a:r>
            <a:r>
              <a:rPr lang="en-US" sz="2600" b="1" smtClean="0">
                <a:solidFill>
                  <a:srgbClr val="0070C0"/>
                </a:solidFill>
              </a:rPr>
              <a:t>the necessary training topics among appraisers</a:t>
            </a:r>
            <a:r>
              <a:rPr lang="en-US" sz="260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8196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cap="all" dirty="0" err="1" smtClean="0">
                <a:solidFill>
                  <a:srgbClr val="FF0000"/>
                </a:solidFill>
              </a:rPr>
              <a:t>Builtup</a:t>
            </a:r>
            <a:r>
              <a:rPr lang="en-US" sz="3600" b="1" cap="all" dirty="0" smtClean="0">
                <a:solidFill>
                  <a:srgbClr val="FF0000"/>
                </a:solidFill>
              </a:rPr>
              <a:t> research</a:t>
            </a:r>
            <a:endParaRPr lang="en-US" sz="3600" b="1" cap="all" dirty="0">
              <a:solidFill>
                <a:srgbClr val="FF0000"/>
              </a:solidFill>
            </a:endParaRPr>
          </a:p>
        </p:txBody>
      </p:sp>
      <p:graphicFrame>
        <p:nvGraphicFramePr>
          <p:cNvPr id="5" name="Skemaatiline diagramm 4"/>
          <p:cNvGraphicFramePr/>
          <p:nvPr/>
        </p:nvGraphicFramePr>
        <p:xfrm>
          <a:off x="1214414" y="2071678"/>
          <a:ext cx="63103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20" name="Pilt 5" descr="eres"/>
          <p:cNvPicPr>
            <a:picLocks noChangeAspect="1" noChangeArrowheads="1"/>
          </p:cNvPicPr>
          <p:nvPr/>
        </p:nvPicPr>
        <p:blipFill>
          <a:blip r:embed="rId7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84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0070C0"/>
                </a:solidFill>
              </a:rPr>
              <a:t>Valuation cases processed by the Estonian Association of </a:t>
            </a:r>
            <a:r>
              <a:rPr lang="et-EE" sz="2600" b="1" smtClean="0">
                <a:solidFill>
                  <a:srgbClr val="0070C0"/>
                </a:solidFill>
              </a:rPr>
              <a:t>real Estate </a:t>
            </a:r>
            <a:r>
              <a:rPr lang="en-US" sz="2600" b="1" smtClean="0">
                <a:solidFill>
                  <a:srgbClr val="0070C0"/>
                </a:solidFill>
              </a:rPr>
              <a:t>Appraisers</a:t>
            </a:r>
            <a:r>
              <a:rPr lang="en-US" smtClean="0">
                <a:solidFill>
                  <a:srgbClr val="0070C0"/>
                </a:solidFill>
              </a:rPr>
              <a:t> </a:t>
            </a:r>
            <a:endParaRPr lang="en-US" sz="2600" b="1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Total</a:t>
            </a:r>
            <a:r>
              <a:rPr lang="et-EE" sz="2400" b="1" smtClean="0">
                <a:solidFill>
                  <a:schemeClr val="hlink"/>
                </a:solidFill>
              </a:rPr>
              <a:t>: </a:t>
            </a:r>
            <a:r>
              <a:rPr lang="en-US" sz="2400" b="1" smtClean="0">
                <a:solidFill>
                  <a:schemeClr val="hlink"/>
                </a:solidFill>
              </a:rPr>
              <a:t> 82 different</a:t>
            </a:r>
            <a:r>
              <a:rPr lang="et-EE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hlink"/>
                </a:solidFill>
              </a:rPr>
              <a:t>cases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0070C0"/>
                </a:solidFill>
              </a:rPr>
              <a:t>The results </a:t>
            </a:r>
            <a:r>
              <a:rPr lang="et-EE" sz="2600" b="1" smtClean="0">
                <a:solidFill>
                  <a:srgbClr val="0070C0"/>
                </a:solidFill>
              </a:rPr>
              <a:t>of </a:t>
            </a:r>
            <a:r>
              <a:rPr lang="en-US" sz="2600" b="1" smtClean="0">
                <a:solidFill>
                  <a:srgbClr val="0070C0"/>
                </a:solidFill>
              </a:rPr>
              <a:t>audit of certified appraisers</a:t>
            </a:r>
            <a:r>
              <a:rPr lang="en-US" sz="2600" smtClean="0">
                <a:solidFill>
                  <a:srgbClr val="0070C0"/>
                </a:solidFill>
              </a:rPr>
              <a:t> </a:t>
            </a:r>
            <a:endParaRPr lang="en-US" sz="2600" b="1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400" b="1" smtClean="0">
                <a:solidFill>
                  <a:schemeClr val="hlink"/>
                </a:solidFill>
              </a:rPr>
              <a:t>T</a:t>
            </a:r>
            <a:r>
              <a:rPr lang="en-US" sz="2400" b="1" smtClean="0">
                <a:solidFill>
                  <a:schemeClr val="hlink"/>
                </a:solidFill>
              </a:rPr>
              <a:t>otal</a:t>
            </a:r>
            <a:r>
              <a:rPr lang="et-EE" sz="2400" b="1" smtClean="0">
                <a:solidFill>
                  <a:schemeClr val="hlink"/>
                </a:solidFill>
              </a:rPr>
              <a:t>: </a:t>
            </a:r>
            <a:r>
              <a:rPr lang="en-US" sz="2400" b="1" smtClean="0">
                <a:solidFill>
                  <a:schemeClr val="hlink"/>
                </a:solidFill>
              </a:rPr>
              <a:t>25 audit reports</a:t>
            </a:r>
            <a:r>
              <a:rPr lang="et-EE" sz="2400" b="1" smtClean="0">
                <a:solidFill>
                  <a:schemeClr val="hlink"/>
                </a:solidFill>
              </a:rPr>
              <a:t> </a:t>
            </a:r>
            <a:endParaRPr lang="en-US" sz="2400" b="1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0070C0"/>
                </a:solidFill>
              </a:rPr>
              <a:t>The results of the questionnaire based on valuation cases and audit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400" b="1" smtClean="0">
                <a:solidFill>
                  <a:schemeClr val="hlink"/>
                </a:solidFill>
              </a:rPr>
              <a:t>T</a:t>
            </a:r>
            <a:r>
              <a:rPr lang="en-US" sz="2400" b="1" smtClean="0">
                <a:solidFill>
                  <a:schemeClr val="hlink"/>
                </a:solidFill>
              </a:rPr>
              <a:t>otal</a:t>
            </a:r>
            <a:r>
              <a:rPr lang="et-EE" sz="2400" b="1" smtClean="0">
                <a:solidFill>
                  <a:schemeClr val="hlink"/>
                </a:solidFill>
              </a:rPr>
              <a:t>:</a:t>
            </a:r>
            <a:r>
              <a:rPr lang="en-US" sz="2400" b="1" smtClean="0">
                <a:solidFill>
                  <a:schemeClr val="hlink"/>
                </a:solidFill>
              </a:rPr>
              <a:t> 52 answers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158037" cy="889000"/>
          </a:xfrm>
        </p:spPr>
        <p:txBody>
          <a:bodyPr/>
          <a:lstStyle/>
          <a:p>
            <a:pPr eaLnBrk="1" hangingPunct="1"/>
            <a:r>
              <a:rPr lang="et-EE" sz="2800" b="1" smtClean="0">
                <a:solidFill>
                  <a:srgbClr val="FF0000"/>
                </a:solidFill>
              </a:rPr>
              <a:t>DATA  AND</a:t>
            </a:r>
            <a:r>
              <a:rPr lang="en-US" sz="2800" b="1" smtClean="0">
                <a:solidFill>
                  <a:srgbClr val="FF0000"/>
                </a:solidFill>
              </a:rPr>
              <a:t> METHODOLOGY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244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b="1" smtClean="0">
                <a:solidFill>
                  <a:srgbClr val="FF0000"/>
                </a:solidFill>
              </a:rPr>
              <a:t>RESULTS</a:t>
            </a:r>
            <a:br>
              <a:rPr lang="et-EE" sz="3200" b="1" smtClean="0">
                <a:solidFill>
                  <a:srgbClr val="FF0000"/>
                </a:solidFill>
              </a:rPr>
            </a:br>
            <a:r>
              <a:rPr lang="et-EE" sz="3200" b="1" smtClean="0">
                <a:solidFill>
                  <a:srgbClr val="FF0000"/>
                </a:solidFill>
              </a:rPr>
              <a:t>Analysis of valuation cases (1)</a:t>
            </a:r>
          </a:p>
        </p:txBody>
      </p:sp>
      <p:sp>
        <p:nvSpPr>
          <p:cNvPr id="1029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1214438" y="1714500"/>
            <a:ext cx="7129462" cy="576263"/>
          </a:xfrm>
        </p:spPr>
        <p:txBody>
          <a:bodyPr/>
          <a:lstStyle/>
          <a:p>
            <a:pPr eaLnBrk="1" hangingPunct="1"/>
            <a:r>
              <a:rPr lang="en-US" sz="2600" b="1" smtClean="0"/>
              <a:t>Distribution of case filers: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3938588"/>
          <a:ext cx="1952625" cy="2187575"/>
        </p:xfrm>
        <a:graphic>
          <a:graphicData uri="http://schemas.openxmlformats.org/presentationml/2006/ole">
            <p:oleObj spid="_x0000_s1026" name="Chart" r:id="rId3" imgW="4038600" imgH="4524451" progId="MSGraph.Chart.8">
              <p:embed followColorScheme="full"/>
            </p:oleObj>
          </a:graphicData>
        </a:graphic>
      </p:graphicFrame>
      <p:graphicFrame>
        <p:nvGraphicFramePr>
          <p:cNvPr id="1027" name="Object 27"/>
          <p:cNvGraphicFramePr>
            <a:graphicFrameLocks noChangeAspect="1"/>
          </p:cNvGraphicFramePr>
          <p:nvPr>
            <p:ph sz="quarter" idx="3"/>
          </p:nvPr>
        </p:nvGraphicFramePr>
        <p:xfrm>
          <a:off x="642938" y="2214563"/>
          <a:ext cx="8264525" cy="4254500"/>
        </p:xfrm>
        <a:graphic>
          <a:graphicData uri="http://schemas.openxmlformats.org/presentationml/2006/ole">
            <p:oleObj spid="_x0000_s1027" name="Chart" r:id="rId4" imgW="4591151" imgH="2247900" progId="Excel.Sheet.8">
              <p:embed/>
            </p:oleObj>
          </a:graphicData>
        </a:graphic>
      </p:graphicFrame>
      <p:pic>
        <p:nvPicPr>
          <p:cNvPr id="1030" name="Pilt 5" descr="eres"/>
          <p:cNvPicPr>
            <a:picLocks noChangeAspect="1" noChangeArrowheads="1"/>
          </p:cNvPicPr>
          <p:nvPr/>
        </p:nvPicPr>
        <p:blipFill>
          <a:blip r:embed="rId5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04813"/>
            <a:ext cx="7629525" cy="1033462"/>
          </a:xfrm>
        </p:spPr>
        <p:txBody>
          <a:bodyPr/>
          <a:lstStyle/>
          <a:p>
            <a:pPr eaLnBrk="1" hangingPunct="1"/>
            <a:r>
              <a:rPr lang="et-EE" sz="3600" b="1" smtClean="0">
                <a:solidFill>
                  <a:srgbClr val="FF0000"/>
                </a:solidFill>
              </a:rPr>
              <a:t>RESULTS</a:t>
            </a:r>
            <a:br>
              <a:rPr lang="et-EE" sz="3600" b="1" smtClean="0">
                <a:solidFill>
                  <a:srgbClr val="FF0000"/>
                </a:solidFill>
              </a:rPr>
            </a:br>
            <a:r>
              <a:rPr lang="et-EE" sz="3600" b="1" smtClean="0">
                <a:solidFill>
                  <a:srgbClr val="FF0000"/>
                </a:solidFill>
              </a:rPr>
              <a:t>Analysis of valuation cases  (2)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1857375"/>
            <a:ext cx="7854950" cy="42386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The main reasons for filing the cases:</a:t>
            </a:r>
          </a:p>
          <a:p>
            <a:pPr lvl="1" eaLnBrk="1" hangingPunct="1"/>
            <a:r>
              <a:rPr lang="en-US" sz="3200" b="1" smtClean="0">
                <a:solidFill>
                  <a:srgbClr val="0070C0"/>
                </a:solidFill>
              </a:rPr>
              <a:t>large difference between valuation results;</a:t>
            </a:r>
          </a:p>
          <a:p>
            <a:pPr lvl="1" eaLnBrk="1" hangingPunct="1"/>
            <a:r>
              <a:rPr lang="en-US" sz="3200" b="1" smtClean="0">
                <a:solidFill>
                  <a:srgbClr val="0070C0"/>
                </a:solidFill>
              </a:rPr>
              <a:t>low valuation result;</a:t>
            </a:r>
          </a:p>
          <a:p>
            <a:pPr lvl="1" eaLnBrk="1" hangingPunct="1"/>
            <a:r>
              <a:rPr lang="en-US" sz="3200" b="1" smtClean="0">
                <a:solidFill>
                  <a:srgbClr val="0070C0"/>
                </a:solidFill>
              </a:rPr>
              <a:t>mistakes in </a:t>
            </a:r>
            <a:r>
              <a:rPr lang="et-EE" sz="3200" b="1" smtClean="0">
                <a:solidFill>
                  <a:srgbClr val="0070C0"/>
                </a:solidFill>
              </a:rPr>
              <a:t>valuation </a:t>
            </a:r>
            <a:r>
              <a:rPr lang="en-US" sz="3200" b="1" smtClean="0">
                <a:solidFill>
                  <a:srgbClr val="0070C0"/>
                </a:solidFill>
              </a:rPr>
              <a:t>object description.</a:t>
            </a:r>
          </a:p>
          <a:p>
            <a:pPr lvl="1" eaLnBrk="1" hangingPunct="1"/>
            <a:endParaRPr lang="en-US" sz="2400" b="1" smtClean="0"/>
          </a:p>
        </p:txBody>
      </p:sp>
      <p:pic>
        <p:nvPicPr>
          <p:cNvPr id="11268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815262" cy="960438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RESULTS</a:t>
            </a:r>
            <a:br>
              <a:rPr lang="en-US" sz="3600" b="1" smtClean="0">
                <a:solidFill>
                  <a:srgbClr val="FF0000"/>
                </a:solidFill>
              </a:rPr>
            </a:br>
            <a:r>
              <a:rPr lang="en-US" sz="3600" b="1" smtClean="0">
                <a:solidFill>
                  <a:srgbClr val="FF0000"/>
                </a:solidFill>
              </a:rPr>
              <a:t>Analysis of valuation cases </a:t>
            </a:r>
            <a:r>
              <a:rPr lang="et-EE" sz="3600" b="1" smtClean="0">
                <a:solidFill>
                  <a:srgbClr val="FF0000"/>
                </a:solidFill>
              </a:rPr>
              <a:t>(3)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0645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0000"/>
                </a:solidFill>
              </a:rPr>
              <a:t>Main mistakes: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solidFill>
                  <a:srgbClr val="0070C0"/>
                </a:solidFill>
              </a:rPr>
              <a:t>unrealistic assumptions;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solidFill>
                  <a:srgbClr val="0070C0"/>
                </a:solidFill>
              </a:rPr>
              <a:t>the appraiser has not considered the restrictions and lease agreements encumbering the object;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solidFill>
                  <a:srgbClr val="0070C0"/>
                </a:solidFill>
              </a:rPr>
              <a:t>the appraiser has not anal</a:t>
            </a:r>
            <a:r>
              <a:rPr lang="et-EE" sz="3200" b="1" smtClean="0">
                <a:solidFill>
                  <a:srgbClr val="0070C0"/>
                </a:solidFill>
              </a:rPr>
              <a:t>ysed</a:t>
            </a:r>
            <a:r>
              <a:rPr lang="en-US" sz="3200" b="1" smtClean="0">
                <a:solidFill>
                  <a:srgbClr val="0070C0"/>
                </a:solidFill>
              </a:rPr>
              <a:t> the highest and best use of the object;</a:t>
            </a:r>
            <a:endParaRPr lang="en-US" sz="3200" smtClean="0">
              <a:solidFill>
                <a:srgbClr val="0070C0"/>
              </a:solidFill>
            </a:endParaRPr>
          </a:p>
        </p:txBody>
      </p:sp>
      <p:pic>
        <p:nvPicPr>
          <p:cNvPr id="12292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8031162" cy="960438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RESULTS</a:t>
            </a:r>
            <a:br>
              <a:rPr lang="en-US" sz="3600" b="1" smtClean="0">
                <a:solidFill>
                  <a:srgbClr val="FF0000"/>
                </a:solidFill>
              </a:rPr>
            </a:br>
            <a:r>
              <a:rPr lang="en-US" sz="3600" b="1" smtClean="0">
                <a:solidFill>
                  <a:srgbClr val="FF0000"/>
                </a:solidFill>
              </a:rPr>
              <a:t>Analysis of valuation cases </a:t>
            </a:r>
            <a:r>
              <a:rPr lang="et-EE" sz="3600" b="1" smtClean="0">
                <a:solidFill>
                  <a:srgbClr val="FF0000"/>
                </a:solidFill>
              </a:rPr>
              <a:t>(</a:t>
            </a:r>
            <a:r>
              <a:rPr lang="it-IT" sz="3600" b="1" smtClean="0">
                <a:solidFill>
                  <a:srgbClr val="FF0000"/>
                </a:solidFill>
              </a:rPr>
              <a:t>4</a:t>
            </a:r>
            <a:r>
              <a:rPr lang="et-EE" sz="3600" b="1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0645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Main mistakes: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70C0"/>
                </a:solidFill>
              </a:rPr>
              <a:t>the information about building permits and certificates of occupancy has not been brought out;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70C0"/>
                </a:solidFill>
              </a:rPr>
              <a:t>valuators do not often explain why the specific valuation methodology has been implemented;</a:t>
            </a:r>
            <a:endParaRPr lang="en-US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70C0"/>
                </a:solidFill>
              </a:rPr>
              <a:t>appraisers mix up capitalization rate and discount rate and the terms value, price and cost</a:t>
            </a:r>
          </a:p>
        </p:txBody>
      </p:sp>
      <p:pic>
        <p:nvPicPr>
          <p:cNvPr id="13316" name="Pilt 3" descr="eres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7423150" y="0"/>
            <a:ext cx="17208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1714</TotalTime>
  <Words>613</Words>
  <Application>Microsoft Office PowerPoint</Application>
  <PresentationFormat>Presentazione su schermo (4:3)</PresentationFormat>
  <Paragraphs>100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Garamond</vt:lpstr>
      <vt:lpstr>Axis</vt:lpstr>
      <vt:lpstr>Chart</vt:lpstr>
      <vt:lpstr>Connection between valuation standards and real estate appraisal procedure  (A country based approach) </vt:lpstr>
      <vt:lpstr>SUBJECT  CHOICE</vt:lpstr>
      <vt:lpstr>OBJECTIVES of research</vt:lpstr>
      <vt:lpstr>Builtup research</vt:lpstr>
      <vt:lpstr>DATA  AND METHODOLOGY </vt:lpstr>
      <vt:lpstr>RESULTS Analysis of valuation cases (1)</vt:lpstr>
      <vt:lpstr>RESULTS Analysis of valuation cases  (2)</vt:lpstr>
      <vt:lpstr>RESULTS Analysis of valuation cases (3)</vt:lpstr>
      <vt:lpstr>RESULTS Analysis of valuation cases (4)</vt:lpstr>
      <vt:lpstr>RESULTS Analysis of audit results (1)</vt:lpstr>
      <vt:lpstr>RESULTS Analysis of  questionnaire answers (1)</vt:lpstr>
      <vt:lpstr>RESULTS Analysis of questionnaire answers (2)</vt:lpstr>
      <vt:lpstr>Conclusions (1)</vt:lpstr>
      <vt:lpstr>CONCLUSIONS (2)</vt:lpstr>
      <vt:lpstr>CONCLUSIONS (3)</vt:lpstr>
      <vt:lpstr>Additional information</vt:lpstr>
      <vt:lpstr>Diapositiva 17</vt:lpstr>
      <vt:lpstr>Diapositiva 18</vt:lpstr>
    </vt:vector>
  </TitlesOfParts>
  <Company>Kodu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EKSPERTHINNANGUTEGA SEOTUD KASUTAJAPÕHISED PROBLEEMID EESTIS</dc:title>
  <dc:creator>Kajak</dc:creator>
  <cp:lastModifiedBy>User Default</cp:lastModifiedBy>
  <cp:revision>74</cp:revision>
  <dcterms:created xsi:type="dcterms:W3CDTF">2005-06-04T17:00:12Z</dcterms:created>
  <dcterms:modified xsi:type="dcterms:W3CDTF">2010-06-25T11:28:33Z</dcterms:modified>
</cp:coreProperties>
</file>