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84" r:id="rId6"/>
    <p:sldId id="260" r:id="rId7"/>
    <p:sldId id="283" r:id="rId8"/>
    <p:sldId id="266" r:id="rId9"/>
    <p:sldId id="279" r:id="rId10"/>
    <p:sldId id="280" r:id="rId11"/>
    <p:sldId id="275" r:id="rId12"/>
    <p:sldId id="286" r:id="rId13"/>
    <p:sldId id="276" r:id="rId14"/>
    <p:sldId id="277" r:id="rId15"/>
    <p:sldId id="278" r:id="rId16"/>
    <p:sldId id="281" r:id="rId17"/>
    <p:sldId id="282" r:id="rId18"/>
    <p:sldId id="262" r:id="rId19"/>
    <p:sldId id="26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8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20B67-8F97-4D8E-B885-CEB115A14E6E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842E75-E722-484F-B9E8-1E2C0D186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447800"/>
            <a:ext cx="8229600" cy="175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20000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20000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20000"/>
                    </a:srgbClr>
                  </a:outerShdw>
                </a:effectLst>
              </a:rPr>
              <a:t>C</a:t>
            </a: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20000"/>
                    </a:srgbClr>
                  </a:outerShdw>
                </a:effectLst>
              </a:rPr>
              <a:t>APITAL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20000"/>
                    </a:srgbClr>
                  </a:outerShdw>
                </a:effectLst>
              </a:rPr>
              <a:t> S</a:t>
            </a: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20000"/>
                    </a:srgbClr>
                  </a:outerShdw>
                </a:effectLst>
              </a:rPr>
              <a:t>TRUCTURE AND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20000"/>
                    </a:srgbClr>
                  </a:outerShdw>
                </a:effectLst>
              </a:rPr>
              <a:t>I</a:t>
            </a: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20000"/>
                    </a:srgbClr>
                  </a:outerShdw>
                </a:effectLst>
              </a:rPr>
              <a:t>NVESTMENT IN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20000"/>
                    </a:srgbClr>
                  </a:outerShdw>
                </a:effectLst>
              </a:rPr>
              <a:t>R</a:t>
            </a: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20000"/>
                    </a:srgbClr>
                  </a:outerShdw>
                </a:effectLst>
              </a:rPr>
              <a:t>EAL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20000"/>
                    </a:srgbClr>
                  </a:outerShdw>
                </a:effectLst>
              </a:rPr>
              <a:t>A</a:t>
            </a: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20000"/>
                    </a:srgbClr>
                  </a:outerShdw>
                </a:effectLst>
              </a:rPr>
              <a:t>SSETS</a:t>
            </a: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43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581400"/>
            <a:ext cx="5105400" cy="175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sz="3200" b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cs typeface="Times New Roman" pitchFamily="18" charset="0"/>
              </a:rPr>
              <a:t>Jon Wiley</a:t>
            </a:r>
          </a:p>
          <a:p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cs typeface="Times New Roman" pitchFamily="18" charset="0"/>
              </a:rPr>
              <a:t>Clemson University</a:t>
            </a:r>
          </a:p>
          <a:p>
            <a:endParaRPr lang="en-US" sz="1500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cs typeface="Times New Roman" pitchFamily="18" charset="0"/>
              </a:rPr>
              <a:t>Peter Chinloy</a:t>
            </a:r>
          </a:p>
          <a:p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cs typeface="Times New Roman" pitchFamily="18" charset="0"/>
              </a:rPr>
              <a:t>American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Residential Investment</a:t>
            </a:r>
          </a:p>
        </p:txBody>
      </p:sp>
      <p:pic>
        <p:nvPicPr>
          <p:cNvPr id="7" name="Picture 6" descr="Table 7.TIF"/>
          <p:cNvPicPr>
            <a:picLocks noChangeAspect="1"/>
          </p:cNvPicPr>
          <p:nvPr/>
        </p:nvPicPr>
        <p:blipFill>
          <a:blip r:embed="rId2" cstate="print"/>
          <a:srcRect l="11503" t="13919" r="6536" b="52222"/>
          <a:stretch>
            <a:fillRect/>
          </a:stretch>
        </p:blipFill>
        <p:spPr>
          <a:xfrm>
            <a:off x="457200" y="1010654"/>
            <a:ext cx="8229600" cy="4399546"/>
          </a:xfrm>
          <a:prstGeom prst="rect">
            <a:avLst/>
          </a:prstGeom>
        </p:spPr>
      </p:pic>
      <p:pic>
        <p:nvPicPr>
          <p:cNvPr id="8" name="Picture 7" descr="Table 7.TIF"/>
          <p:cNvPicPr>
            <a:picLocks noChangeAspect="1"/>
          </p:cNvPicPr>
          <p:nvPr/>
        </p:nvPicPr>
        <p:blipFill>
          <a:blip r:embed="rId2" cstate="print"/>
          <a:srcRect l="11176" t="47242" r="7659" b="21111"/>
          <a:stretch>
            <a:fillRect/>
          </a:stretch>
        </p:blipFill>
        <p:spPr>
          <a:xfrm>
            <a:off x="609599" y="1295400"/>
            <a:ext cx="8305801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4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Results</a:t>
            </a:r>
            <a:br>
              <a:rPr lang="en-US" sz="4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en-US" sz="3300" b="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Capital Structure: Rents &amp; Prices</a:t>
            </a:r>
            <a:endParaRPr lang="en-US" sz="33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Tx/>
              <a:buSzPct val="85000"/>
              <a:buNone/>
            </a:pPr>
            <a:r>
              <a:rPr lang="en-US" i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Yield-price ratio: 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Increasing in capital gains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Decreasing in interest rates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Increasing with the use of leverage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4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Results</a:t>
            </a:r>
            <a:br>
              <a:rPr lang="en-US" sz="4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en-US" sz="3300" b="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Investment: Houses &amp; Apartments</a:t>
            </a:r>
            <a:endParaRPr lang="en-US" sz="33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Tx/>
              <a:buSzPct val="85000"/>
              <a:buNone/>
            </a:pPr>
            <a:r>
              <a:rPr lang="en-US" i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Investment in Houses: 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Triggered by the yield-price ratio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Increasing with the debt ratio (</a:t>
            </a:r>
            <a:r>
              <a:rPr lang="en-US" i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LTV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)</a:t>
            </a:r>
          </a:p>
          <a:p>
            <a:pPr>
              <a:buClrTx/>
              <a:buSzPct val="85000"/>
              <a:buNone/>
            </a:pPr>
            <a:endParaRPr lang="en-US" sz="1100" i="1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</a:endParaRPr>
          </a:p>
          <a:p>
            <a:pPr>
              <a:buClrTx/>
              <a:buSzPct val="85000"/>
              <a:buNone/>
            </a:pPr>
            <a:r>
              <a:rPr lang="en-US" i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Investment in Apartments: 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Unaffected by capital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3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Determinants of LTV</a:t>
            </a:r>
          </a:p>
        </p:txBody>
      </p:sp>
      <p:pic>
        <p:nvPicPr>
          <p:cNvPr id="5" name="Picture 4" descr="Table 3.TIF"/>
          <p:cNvPicPr>
            <a:picLocks noChangeAspect="1"/>
          </p:cNvPicPr>
          <p:nvPr/>
        </p:nvPicPr>
        <p:blipFill>
          <a:blip r:embed="rId2" cstate="print"/>
          <a:srcRect l="11503" t="13915" r="41046" b="62804"/>
          <a:stretch>
            <a:fillRect/>
          </a:stretch>
        </p:blipFill>
        <p:spPr>
          <a:xfrm>
            <a:off x="1676399" y="914400"/>
            <a:ext cx="6120765" cy="3886200"/>
          </a:xfrm>
          <a:prstGeom prst="rect">
            <a:avLst/>
          </a:prstGeom>
        </p:spPr>
      </p:pic>
      <p:pic>
        <p:nvPicPr>
          <p:cNvPr id="6" name="Picture 5" descr="Table 3.TIF"/>
          <p:cNvPicPr>
            <a:picLocks noChangeAspect="1"/>
          </p:cNvPicPr>
          <p:nvPr/>
        </p:nvPicPr>
        <p:blipFill>
          <a:blip r:embed="rId2" cstate="print"/>
          <a:srcRect l="11503" t="36732" r="41270" b="41111"/>
          <a:stretch>
            <a:fillRect/>
          </a:stretch>
        </p:blipFill>
        <p:spPr>
          <a:xfrm>
            <a:off x="1828799" y="1295400"/>
            <a:ext cx="6400801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Values for Housing Starts</a:t>
            </a:r>
          </a:p>
        </p:txBody>
      </p:sp>
      <p:pic>
        <p:nvPicPr>
          <p:cNvPr id="5" name="Picture 4" descr="Table 4.TIF"/>
          <p:cNvPicPr>
            <a:picLocks noChangeAspect="1"/>
          </p:cNvPicPr>
          <p:nvPr/>
        </p:nvPicPr>
        <p:blipFill>
          <a:blip r:embed="rId2" cstate="print"/>
          <a:srcRect l="11176" t="14027" r="38497" b="58818"/>
          <a:stretch>
            <a:fillRect/>
          </a:stretch>
        </p:blipFill>
        <p:spPr>
          <a:xfrm>
            <a:off x="1600200" y="990600"/>
            <a:ext cx="5943600" cy="4150093"/>
          </a:xfrm>
          <a:prstGeom prst="rect">
            <a:avLst/>
          </a:prstGeom>
        </p:spPr>
      </p:pic>
      <p:pic>
        <p:nvPicPr>
          <p:cNvPr id="6" name="Picture 5" descr="Table 4.TIF"/>
          <p:cNvPicPr>
            <a:picLocks noChangeAspect="1"/>
          </p:cNvPicPr>
          <p:nvPr/>
        </p:nvPicPr>
        <p:blipFill>
          <a:blip r:embed="rId2" cstate="print"/>
          <a:srcRect l="11176" t="40499" r="38497" b="33333"/>
          <a:stretch>
            <a:fillRect/>
          </a:stretch>
        </p:blipFill>
        <p:spPr>
          <a:xfrm>
            <a:off x="1905000" y="1295400"/>
            <a:ext cx="5888808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Vacancy-Rent</a:t>
            </a:r>
          </a:p>
        </p:txBody>
      </p:sp>
      <p:pic>
        <p:nvPicPr>
          <p:cNvPr id="7" name="Picture 6" descr="Table 5.TIF"/>
          <p:cNvPicPr>
            <a:picLocks noChangeAspect="1"/>
          </p:cNvPicPr>
          <p:nvPr/>
        </p:nvPicPr>
        <p:blipFill>
          <a:blip r:embed="rId2" cstate="print"/>
          <a:srcRect l="11176" t="14444" r="8301" b="55556"/>
          <a:stretch>
            <a:fillRect/>
          </a:stretch>
        </p:blipFill>
        <p:spPr>
          <a:xfrm>
            <a:off x="539044" y="990600"/>
            <a:ext cx="8147756" cy="3928382"/>
          </a:xfrm>
          <a:prstGeom prst="rect">
            <a:avLst/>
          </a:prstGeom>
        </p:spPr>
      </p:pic>
      <p:pic>
        <p:nvPicPr>
          <p:cNvPr id="8" name="Picture 7" descr="Table 5.TIF"/>
          <p:cNvPicPr>
            <a:picLocks noChangeAspect="1"/>
          </p:cNvPicPr>
          <p:nvPr/>
        </p:nvPicPr>
        <p:blipFill>
          <a:blip r:embed="rId2" cstate="print"/>
          <a:srcRect l="11176" t="44444" r="8301" b="25556"/>
          <a:stretch>
            <a:fillRect/>
          </a:stretch>
        </p:blipFill>
        <p:spPr>
          <a:xfrm>
            <a:off x="761999" y="1219200"/>
            <a:ext cx="8218311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Investment: Actual Values</a:t>
            </a:r>
          </a:p>
        </p:txBody>
      </p:sp>
      <p:pic>
        <p:nvPicPr>
          <p:cNvPr id="5" name="Picture 4" descr="Table 8.TIF"/>
          <p:cNvPicPr>
            <a:picLocks noChangeAspect="1"/>
          </p:cNvPicPr>
          <p:nvPr/>
        </p:nvPicPr>
        <p:blipFill>
          <a:blip r:embed="rId2" cstate="print"/>
          <a:srcRect l="11176" t="13908" r="8404" b="54444"/>
          <a:stretch>
            <a:fillRect/>
          </a:stretch>
        </p:blipFill>
        <p:spPr>
          <a:xfrm>
            <a:off x="457200" y="990600"/>
            <a:ext cx="82296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Investment: First Difference</a:t>
            </a:r>
          </a:p>
        </p:txBody>
      </p:sp>
      <p:pic>
        <p:nvPicPr>
          <p:cNvPr id="4" name="Picture 3" descr="Table 9.TIF"/>
          <p:cNvPicPr>
            <a:picLocks noChangeAspect="1"/>
          </p:cNvPicPr>
          <p:nvPr/>
        </p:nvPicPr>
        <p:blipFill>
          <a:blip r:embed="rId2" cstate="print"/>
          <a:srcRect l="11176" t="13909" r="8301" b="54404"/>
          <a:stretch>
            <a:fillRect/>
          </a:stretch>
        </p:blipFill>
        <p:spPr>
          <a:xfrm>
            <a:off x="457200" y="990600"/>
            <a:ext cx="82296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4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Financial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ClrTx/>
              <a:buSzPct val="85000"/>
              <a:buNone/>
            </a:pPr>
            <a:r>
              <a:rPr lang="en-US" i="1" u="sng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Variable</a:t>
            </a:r>
            <a:r>
              <a:rPr lang="en-US" i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				</a:t>
            </a:r>
            <a:r>
              <a:rPr lang="en-US" i="1" u="sng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Source</a:t>
            </a:r>
          </a:p>
          <a:p>
            <a:pPr>
              <a:buClrTx/>
              <a:buSzPct val="85000"/>
              <a:buNone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12-month LIBOR 			Wall Street Journal</a:t>
            </a:r>
          </a:p>
          <a:p>
            <a:pPr>
              <a:buClrTx/>
              <a:buSzPct val="85000"/>
              <a:buNone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Term structure			Federal Reserve</a:t>
            </a:r>
          </a:p>
          <a:p>
            <a:pPr>
              <a:buClrTx/>
              <a:buSzPct val="85000"/>
              <a:buNone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Capital gains			Census values </a:t>
            </a:r>
          </a:p>
          <a:p>
            <a:pPr>
              <a:buClrTx/>
              <a:buSzPct val="85000"/>
              <a:buNone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S&amp;P500 returns			Standard &amp; Poor’s	</a:t>
            </a:r>
          </a:p>
          <a:p>
            <a:pPr>
              <a:buClrTx/>
              <a:buSzPct val="85000"/>
              <a:buNone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LTVs for Houses			FHFA</a:t>
            </a:r>
          </a:p>
          <a:p>
            <a:pPr>
              <a:buClrTx/>
              <a:buSzPct val="85000"/>
              <a:buNone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LTVs for Apartments*		Residential Finance 					Survey (2001)</a:t>
            </a:r>
          </a:p>
          <a:p>
            <a:pPr>
              <a:buClrTx/>
              <a:buSzPct val="85000"/>
              <a:buNone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LTVs for Apartments**		Bloomberg CMBS</a:t>
            </a:r>
          </a:p>
          <a:p>
            <a:pPr algn="r">
              <a:buClrTx/>
              <a:buSzPct val="85000"/>
              <a:buNone/>
            </a:pPr>
            <a:r>
              <a:rPr lang="en-US" sz="1900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*1990-1999</a:t>
            </a:r>
          </a:p>
          <a:p>
            <a:pPr algn="r">
              <a:buClrTx/>
              <a:buSzPct val="85000"/>
              <a:buNone/>
            </a:pPr>
            <a:r>
              <a:rPr lang="en-US" sz="1900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**2000-2007</a:t>
            </a:r>
            <a:endParaRPr lang="en-US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4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MSA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ClrTx/>
              <a:buSzPct val="85000"/>
              <a:buNone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25 MSAs from 1990-2007		</a:t>
            </a:r>
          </a:p>
          <a:p>
            <a:pPr>
              <a:buClrTx/>
              <a:buSzPct val="85000"/>
              <a:buNone/>
            </a:pPr>
            <a:r>
              <a:rPr lang="en-US" i="1" u="sng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Variable</a:t>
            </a:r>
            <a:r>
              <a:rPr lang="en-US" i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					</a:t>
            </a:r>
            <a:r>
              <a:rPr lang="en-US" i="1" u="sng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Source</a:t>
            </a:r>
            <a:endParaRPr lang="en-US" i="1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</a:endParaRP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Employment (</a:t>
            </a:r>
            <a:r>
              <a:rPr lang="en-US" i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D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)			BLS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Income	(</a:t>
            </a:r>
            <a:r>
              <a:rPr lang="en-US" i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D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)				BEA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Undevelopable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(</a:t>
            </a:r>
            <a:r>
              <a:rPr lang="en-US" i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L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)			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Saiz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 (2010)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WRI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(</a:t>
            </a:r>
            <a:r>
              <a:rPr lang="en-US" i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L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)					GSS (2008)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Housing starts			HUD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Values (authorized)		Census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Rents					BLS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Vacancies				Census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endParaRPr lang="en-US" i="1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4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Houses &amp; Apartments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Tx/>
              <a:buSzPct val="85000"/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Substitutes in production &amp; consumption</a:t>
            </a:r>
          </a:p>
          <a:p>
            <a:pPr>
              <a:buClrTx/>
              <a:buSzPct val="85000"/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Starkly different investment behavior</a:t>
            </a:r>
          </a:p>
          <a:p>
            <a:pPr>
              <a:buClrTx/>
              <a:buSzPct val="85000"/>
              <a:buFont typeface="Arial" pitchFamily="34" charset="0"/>
              <a:buChar char="•"/>
            </a:pPr>
            <a:endParaRPr lang="en-US" sz="1000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</a:endParaRPr>
          </a:p>
          <a:p>
            <a:pPr lvl="1">
              <a:buClrTx/>
              <a:buSzPct val="85000"/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Investment in houses is highly volatile</a:t>
            </a:r>
          </a:p>
          <a:p>
            <a:pPr lvl="1">
              <a:buClrTx/>
              <a:buSzPct val="85000"/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Apartment investment has remained stable since 1990</a:t>
            </a:r>
          </a:p>
          <a:p>
            <a:pPr>
              <a:buClrTx/>
              <a:buSzPct val="85000"/>
              <a:buNone/>
            </a:pPr>
            <a:endParaRPr lang="en-US" sz="1500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</a:endParaRPr>
          </a:p>
          <a:p>
            <a:pPr>
              <a:buClrTx/>
              <a:buSzPct val="85000"/>
              <a:buNone/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Possible explanation:</a:t>
            </a:r>
          </a:p>
          <a:p>
            <a:pPr>
              <a:buClrTx/>
              <a:buSzPct val="85000"/>
              <a:buNone/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	Differences in contract design &amp; financial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US Housing Starts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-510" r="917"/>
          <a:stretch>
            <a:fillRect/>
          </a:stretch>
        </p:blipFill>
        <p:spPr bwMode="auto">
          <a:xfrm>
            <a:off x="457200" y="990600"/>
            <a:ext cx="8229600" cy="585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57359" y="1810196"/>
            <a:ext cx="6486641" cy="19236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ClrTx/>
              <a:buSzPct val="85000"/>
              <a:buNone/>
            </a:pPr>
            <a:r>
              <a:rPr lang="en-US" sz="25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Leamer</a:t>
            </a:r>
            <a:r>
              <a:rPr lang="en-US" sz="25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 (2007)</a:t>
            </a:r>
          </a:p>
          <a:p>
            <a:pPr>
              <a:buSzPct val="85000"/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 </a:t>
            </a:r>
            <a:r>
              <a:rPr lang="en-US" sz="23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Investment in housing leads GDP fluctuations</a:t>
            </a:r>
          </a:p>
          <a:p>
            <a:pPr>
              <a:buSzPct val="85000"/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 Accounts for more than 60% of GDP volatility</a:t>
            </a:r>
          </a:p>
          <a:p>
            <a:pPr>
              <a:buSzPct val="85000"/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 Trend GDP growth is 3% plus a term related to </a:t>
            </a:r>
          </a:p>
          <a:p>
            <a:pPr>
              <a:buSzPct val="85000"/>
            </a:pPr>
            <a:r>
              <a:rPr lang="en-US" sz="23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   residential investment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4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Capital Structures</a:t>
            </a:r>
            <a:br>
              <a:rPr lang="en-US" sz="4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en-US" sz="3300" b="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Single-family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Tx/>
              <a:buSzPct val="85000"/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Houses: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Times when underwriting spigots on:</a:t>
            </a:r>
          </a:p>
          <a:p>
            <a:pPr lvl="1"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Nonrecourse debt </a:t>
            </a:r>
          </a:p>
          <a:p>
            <a:pPr lvl="1"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Fully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prepayable</a:t>
            </a:r>
            <a:endParaRPr lang="en-US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</a:endParaRPr>
          </a:p>
          <a:p>
            <a:pPr lvl="1"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Low default costs</a:t>
            </a:r>
          </a:p>
          <a:p>
            <a:pPr lvl="1"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Highly leveraged + a call option</a:t>
            </a:r>
          </a:p>
          <a:p>
            <a:pPr>
              <a:buClrTx/>
              <a:buSzPct val="85000"/>
              <a:buFont typeface="Wingdings"/>
              <a:buChar char="à"/>
            </a:pPr>
            <a:endParaRPr lang="en-US" sz="1000" b="1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  <a:sym typeface="Wingdings" pitchFamily="2" charset="2"/>
            </a:endParaRPr>
          </a:p>
          <a:p>
            <a:pPr>
              <a:buClrTx/>
              <a:buSzPct val="85000"/>
              <a:buFont typeface="Wingdings"/>
              <a:buChar char="à"/>
            </a:pPr>
            <a:r>
              <a:rPr lang="en-US" b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sym typeface="Wingdings" pitchFamily="2" charset="2"/>
              </a:rPr>
              <a:t>Traditional pecking order </a:t>
            </a:r>
          </a:p>
          <a:p>
            <a:pPr lvl="1">
              <a:buClrTx/>
              <a:buSzPct val="85000"/>
              <a:buNone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sym typeface="Wingdings" pitchFamily="2" charset="2"/>
              </a:rPr>
              <a:t>	(Maximize debt; equity is residual)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endParaRPr lang="en-US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4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Capital Structures</a:t>
            </a:r>
            <a:br>
              <a:rPr lang="en-US" sz="4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en-US" sz="3300" b="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Multifamily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Tx/>
              <a:buSzPct val="85000"/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sym typeface="Wingdings" pitchFamily="2" charset="2"/>
              </a:rPr>
              <a:t>Apartments: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sym typeface="Wingdings" pitchFamily="2" charset="2"/>
              </a:rPr>
              <a:t>Owned by investors</a:t>
            </a:r>
          </a:p>
          <a:p>
            <a:pPr lvl="1"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sym typeface="Wingdings" pitchFamily="2" charset="2"/>
              </a:rPr>
              <a:t>Policy not targeted on-off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sym typeface="Wingdings" pitchFamily="2" charset="2"/>
              </a:rPr>
              <a:t>Loan instruments differ</a:t>
            </a:r>
          </a:p>
          <a:p>
            <a:pPr lvl="1"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sym typeface="Wingdings" pitchFamily="2" charset="2"/>
              </a:rPr>
              <a:t>Lower LTV</a:t>
            </a:r>
          </a:p>
          <a:p>
            <a:pPr lvl="1"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sym typeface="Wingdings" pitchFamily="2" charset="2"/>
              </a:rPr>
              <a:t>Some recourse</a:t>
            </a:r>
          </a:p>
          <a:p>
            <a:pPr lvl="1"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sym typeface="Wingdings" pitchFamily="2" charset="2"/>
              </a:rPr>
              <a:t>Not fully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sym typeface="Wingdings" pitchFamily="2" charset="2"/>
              </a:rPr>
              <a:t>prepayable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sym typeface="Wingdings" pitchFamily="2" charset="2"/>
              </a:rPr>
              <a:t> (without penalty)</a:t>
            </a:r>
          </a:p>
          <a:p>
            <a:pPr>
              <a:buClrTx/>
              <a:buSzPct val="85000"/>
              <a:buNone/>
            </a:pPr>
            <a:endParaRPr lang="en-US" sz="1000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  <a:sym typeface="Wingdings" pitchFamily="2" charset="2"/>
            </a:endParaRPr>
          </a:p>
          <a:p>
            <a:pPr>
              <a:buClrTx/>
              <a:buSzPct val="85000"/>
              <a:buNone/>
            </a:pPr>
            <a:r>
              <a:rPr lang="en-US" b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sym typeface="Wingdings" pitchFamily="2" charset="2"/>
              </a:rPr>
              <a:t> Reverse pecking order</a:t>
            </a:r>
          </a:p>
          <a:p>
            <a:pPr lvl="1"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  <a:sym typeface="Wingdings" pitchFamily="2" charset="2"/>
              </a:rPr>
              <a:t>High equity; debt is the residual</a:t>
            </a:r>
          </a:p>
          <a:p>
            <a:pPr>
              <a:buClrTx/>
              <a:buSzPct val="85000"/>
              <a:buNone/>
            </a:pPr>
            <a:endParaRPr lang="en-US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  <a:sym typeface="Wingdings" pitchFamily="2" charset="2"/>
            </a:endParaRPr>
          </a:p>
          <a:p>
            <a:pPr>
              <a:buClrTx/>
              <a:buSzPct val="85000"/>
              <a:buNone/>
            </a:pPr>
            <a:endParaRPr lang="en-US" sz="3200" i="1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</a:endParaRPr>
          </a:p>
          <a:p>
            <a:pPr>
              <a:buClrTx/>
              <a:buSzPct val="85000"/>
              <a:buNone/>
            </a:pPr>
            <a:endParaRPr lang="en-US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4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Modified User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ClrTx/>
              <a:buSzPct val="85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User cost = Interest rate – Capital gains</a:t>
            </a:r>
          </a:p>
          <a:p>
            <a:pPr>
              <a:buClrTx/>
              <a:buSzPct val="85000"/>
              <a:buFont typeface="Arial" pitchFamily="34" charset="0"/>
              <a:buChar char="•"/>
            </a:pPr>
            <a:r>
              <a:rPr lang="en-US" sz="3200" i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q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= Market value / Replacement cost</a:t>
            </a:r>
            <a:endParaRPr lang="en-US" sz="3200" i="1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</a:endParaRPr>
          </a:p>
          <a:p>
            <a:pPr>
              <a:buClrTx/>
              <a:buSzPct val="85000"/>
              <a:buNone/>
            </a:pPr>
            <a:endParaRPr lang="en-US" sz="1300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</a:endParaRPr>
          </a:p>
          <a:p>
            <a:pPr>
              <a:buClrTx/>
              <a:buSzPct val="85000"/>
              <a:buNone/>
            </a:pP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With constraints and illiquidity, financial variables impact investment</a:t>
            </a:r>
          </a:p>
          <a:p>
            <a:pPr>
              <a:buClrTx/>
              <a:buSzPct val="85000"/>
              <a:buNone/>
            </a:pPr>
            <a:endParaRPr lang="en-US" sz="1200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</a:endParaRPr>
          </a:p>
          <a:p>
            <a:pPr>
              <a:buClrTx/>
              <a:buSzPct val="85000"/>
              <a:buNone/>
            </a:pP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Alternative is the yield-price ratio</a:t>
            </a:r>
          </a:p>
          <a:p>
            <a:pPr>
              <a:buClrTx/>
              <a:buSzPct val="85000"/>
              <a:buNone/>
            </a:pP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	</a:t>
            </a:r>
            <a:r>
              <a:rPr lang="en-US" sz="29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Treated as a function of:</a:t>
            </a:r>
          </a:p>
          <a:p>
            <a:pPr lvl="1"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Capital gains</a:t>
            </a:r>
          </a:p>
          <a:p>
            <a:pPr lvl="1"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Interest rates</a:t>
            </a:r>
          </a:p>
          <a:p>
            <a:pPr lvl="1"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Term structure</a:t>
            </a:r>
          </a:p>
          <a:p>
            <a:pPr lvl="1">
              <a:buClrTx/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Capital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4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Tx/>
              <a:buSzPct val="85000"/>
              <a:buNone/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If capital structure varies, then it alone can affect different performance – even if assets are similar</a:t>
            </a:r>
          </a:p>
          <a:p>
            <a:pPr>
              <a:buClrTx/>
              <a:buSzPct val="85000"/>
              <a:buNone/>
            </a:pPr>
            <a:endParaRPr lang="en-US" sz="1000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</a:endParaRPr>
          </a:p>
          <a:p>
            <a:pPr>
              <a:buClrTx/>
              <a:buSzPct val="85000"/>
              <a:buNone/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Differences caused by the capital structure should travel through yield-price ratio</a:t>
            </a:r>
          </a:p>
          <a:p>
            <a:pPr>
              <a:buClrTx/>
              <a:buSzPct val="85000"/>
              <a:buNone/>
            </a:pPr>
            <a:endParaRPr lang="en-US" sz="1000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</a:endParaRP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sz="26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Price 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= </a:t>
            </a:r>
            <a:r>
              <a:rPr lang="en-US" sz="26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f 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{</a:t>
            </a:r>
            <a:r>
              <a:rPr lang="en-US" sz="26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D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, </a:t>
            </a:r>
            <a:r>
              <a:rPr lang="en-US" sz="26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L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, Financial variables}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sz="26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Rent 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= </a:t>
            </a:r>
            <a:r>
              <a:rPr lang="en-US" sz="26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f 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{</a:t>
            </a:r>
            <a:r>
              <a:rPr lang="en-US" sz="26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Vacancy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(</a:t>
            </a:r>
            <a:r>
              <a:rPr lang="en-US" sz="26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L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), </a:t>
            </a:r>
            <a:r>
              <a:rPr lang="en-US" sz="26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D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, Financial variables}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sz="26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R/P 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ratio = </a:t>
            </a:r>
            <a:r>
              <a:rPr lang="en-US" sz="26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f 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(</a:t>
            </a:r>
            <a:r>
              <a:rPr lang="en-US" sz="26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Capital gains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, Financial variables)</a:t>
            </a:r>
          </a:p>
          <a:p>
            <a:pPr>
              <a:buClrTx/>
              <a:buSzPct val="85000"/>
              <a:buFont typeface="Wingdings" pitchFamily="2" charset="2"/>
              <a:buChar char="§"/>
            </a:pPr>
            <a:r>
              <a:rPr lang="en-US" sz="26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Investment 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= </a:t>
            </a:r>
            <a:r>
              <a:rPr lang="en-US" sz="26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f 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(</a:t>
            </a:r>
            <a:r>
              <a:rPr lang="en-US" sz="26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D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, </a:t>
            </a:r>
            <a:r>
              <a:rPr lang="en-US" sz="26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R/P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0000"/>
                    </a:srgbClr>
                  </a:outerShdw>
                </a:effectLst>
              </a:rPr>
              <a:t>)</a:t>
            </a:r>
          </a:p>
          <a:p>
            <a:pPr>
              <a:buClrTx/>
              <a:buSzPct val="85000"/>
              <a:buNone/>
            </a:pPr>
            <a:endParaRPr lang="en-US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</a:endParaRPr>
          </a:p>
          <a:p>
            <a:pPr>
              <a:buClrTx/>
              <a:buSzPct val="85000"/>
              <a:buNone/>
            </a:pPr>
            <a:endParaRPr lang="en-US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rgbClr val="000000">
                    <a:alpha val="2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63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7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Summary of Data</a:t>
            </a:r>
          </a:p>
        </p:txBody>
      </p:sp>
      <p:pic>
        <p:nvPicPr>
          <p:cNvPr id="4" name="Picture 3" descr="Table 2.TIF"/>
          <p:cNvPicPr>
            <a:picLocks noChangeAspect="1"/>
          </p:cNvPicPr>
          <p:nvPr/>
        </p:nvPicPr>
        <p:blipFill>
          <a:blip r:embed="rId2" cstate="print"/>
          <a:srcRect l="11177" t="12222" r="28382" b="67603"/>
          <a:stretch>
            <a:fillRect/>
          </a:stretch>
        </p:blipFill>
        <p:spPr>
          <a:xfrm>
            <a:off x="533400" y="946297"/>
            <a:ext cx="8040609" cy="3473303"/>
          </a:xfrm>
          <a:prstGeom prst="rect">
            <a:avLst/>
          </a:prstGeom>
        </p:spPr>
      </p:pic>
      <p:pic>
        <p:nvPicPr>
          <p:cNvPr id="6" name="Picture 5" descr="Table 2.TIF"/>
          <p:cNvPicPr>
            <a:picLocks noChangeAspect="1"/>
          </p:cNvPicPr>
          <p:nvPr/>
        </p:nvPicPr>
        <p:blipFill>
          <a:blip r:embed="rId2" cstate="print"/>
          <a:srcRect l="11177" t="44207" r="36719" b="46667"/>
          <a:stretch>
            <a:fillRect/>
          </a:stretch>
        </p:blipFill>
        <p:spPr>
          <a:xfrm>
            <a:off x="1143000" y="4610608"/>
            <a:ext cx="6889376" cy="1561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Rent-Price Ratio</a:t>
            </a:r>
          </a:p>
        </p:txBody>
      </p:sp>
      <p:pic>
        <p:nvPicPr>
          <p:cNvPr id="6" name="Picture 5" descr="Table 6.TIF"/>
          <p:cNvPicPr>
            <a:picLocks noChangeAspect="1"/>
          </p:cNvPicPr>
          <p:nvPr/>
        </p:nvPicPr>
        <p:blipFill>
          <a:blip r:embed="rId2" cstate="print"/>
          <a:srcRect l="11176" t="14233" r="39353" b="60133"/>
          <a:stretch>
            <a:fillRect/>
          </a:stretch>
        </p:blipFill>
        <p:spPr>
          <a:xfrm>
            <a:off x="1295400" y="1066800"/>
            <a:ext cx="6477000" cy="4343400"/>
          </a:xfrm>
          <a:prstGeom prst="rect">
            <a:avLst/>
          </a:prstGeom>
        </p:spPr>
      </p:pic>
      <p:pic>
        <p:nvPicPr>
          <p:cNvPr id="5" name="Picture 4" descr="Table 6.TIF"/>
          <p:cNvPicPr>
            <a:picLocks noChangeAspect="1"/>
          </p:cNvPicPr>
          <p:nvPr/>
        </p:nvPicPr>
        <p:blipFill>
          <a:blip r:embed="rId2" cstate="print"/>
          <a:srcRect l="11503" t="39325" r="39351" b="37103"/>
          <a:stretch>
            <a:fillRect/>
          </a:stretch>
        </p:blipFill>
        <p:spPr>
          <a:xfrm>
            <a:off x="1524000" y="1447800"/>
            <a:ext cx="6629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2307</TotalTime>
  <Words>316</Words>
  <Application>Microsoft Office PowerPoint</Application>
  <PresentationFormat>On-screen Show 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 CAPITAL STRUCTURE AND INVESTMENT IN REAL ASSETS </vt:lpstr>
      <vt:lpstr>Houses &amp; Apartments</vt:lpstr>
      <vt:lpstr>US Housing Starts</vt:lpstr>
      <vt:lpstr>Capital Structures Single-family</vt:lpstr>
      <vt:lpstr>Capital Structures Multifamily</vt:lpstr>
      <vt:lpstr>Modified User Cost</vt:lpstr>
      <vt:lpstr>Approach</vt:lpstr>
      <vt:lpstr>Summary of Data</vt:lpstr>
      <vt:lpstr>Rent-Price Ratio</vt:lpstr>
      <vt:lpstr>Residential Investment</vt:lpstr>
      <vt:lpstr>Results Capital Structure: Rents &amp; Prices</vt:lpstr>
      <vt:lpstr>Results Investment: Houses &amp; Apartments</vt:lpstr>
      <vt:lpstr>Determinants of LTV</vt:lpstr>
      <vt:lpstr>Values for Housing Starts</vt:lpstr>
      <vt:lpstr>Vacancy-Rent</vt:lpstr>
      <vt:lpstr>Investment: Actual Values</vt:lpstr>
      <vt:lpstr>Investment: First Difference</vt:lpstr>
      <vt:lpstr>Financial Variables</vt:lpstr>
      <vt:lpstr>MSA Data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Introduction/Review</dc:title>
  <dc:creator/>
  <cp:lastModifiedBy>jwiley</cp:lastModifiedBy>
  <cp:revision>150</cp:revision>
  <dcterms:created xsi:type="dcterms:W3CDTF">2006-08-16T00:00:00Z</dcterms:created>
  <dcterms:modified xsi:type="dcterms:W3CDTF">2010-06-26T04:33:42Z</dcterms:modified>
</cp:coreProperties>
</file>