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7" r:id="rId2"/>
    <p:sldId id="552" r:id="rId3"/>
    <p:sldId id="564" r:id="rId4"/>
    <p:sldId id="589" r:id="rId5"/>
    <p:sldId id="590" r:id="rId6"/>
    <p:sldId id="591" r:id="rId7"/>
    <p:sldId id="592" r:id="rId8"/>
    <p:sldId id="593" r:id="rId9"/>
    <p:sldId id="594" r:id="rId10"/>
    <p:sldId id="596" r:id="rId11"/>
    <p:sldId id="598" r:id="rId12"/>
    <p:sldId id="599" r:id="rId13"/>
    <p:sldId id="600" r:id="rId14"/>
    <p:sldId id="601" r:id="rId15"/>
    <p:sldId id="602" r:id="rId16"/>
    <p:sldId id="604" r:id="rId17"/>
    <p:sldId id="605" r:id="rId18"/>
    <p:sldId id="606" r:id="rId19"/>
    <p:sldId id="612" r:id="rId20"/>
    <p:sldId id="614" r:id="rId21"/>
    <p:sldId id="615" r:id="rId22"/>
    <p:sldId id="616" r:id="rId23"/>
    <p:sldId id="617" r:id="rId24"/>
    <p:sldId id="618" r:id="rId25"/>
    <p:sldId id="619" r:id="rId26"/>
    <p:sldId id="620" r:id="rId27"/>
    <p:sldId id="621" r:id="rId28"/>
    <p:sldId id="622" r:id="rId29"/>
    <p:sldId id="623" r:id="rId30"/>
    <p:sldId id="624" r:id="rId31"/>
    <p:sldId id="625" r:id="rId32"/>
    <p:sldId id="626" r:id="rId33"/>
  </p:sldIdLst>
  <p:sldSz cx="9144000" cy="6858000" type="screen4x3"/>
  <p:notesSz cx="6797675" cy="987425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3B"/>
    <a:srgbClr val="2B2BAD"/>
    <a:srgbClr val="00B0AC"/>
    <a:srgbClr val="000099"/>
    <a:srgbClr val="000066"/>
    <a:srgbClr val="99CCFF"/>
    <a:srgbClr val="FFFF99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1" autoAdjust="0"/>
    <p:restoredTop sz="94595" autoAdjust="0"/>
  </p:normalViewPr>
  <p:slideViewPr>
    <p:cSldViewPr>
      <p:cViewPr varScale="1">
        <p:scale>
          <a:sx n="118" d="100"/>
          <a:sy n="118" d="100"/>
        </p:scale>
        <p:origin x="-16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Charts_13%20May%202010%20(2)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30013738\AppData\Local\Microsoft\Windows\Temporary%20Internet%20Files\Content.Outlook\ET9B9PSM\AIM%20Project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34782608695668"/>
          <c:y val="6.5727850205055713E-2"/>
          <c:w val="0.7913043478260865"/>
          <c:h val="0.62910942339124765"/>
        </c:manualLayout>
      </c:layout>
      <c:lineChart>
        <c:grouping val="standard"/>
        <c:ser>
          <c:idx val="0"/>
          <c:order val="0"/>
          <c:tx>
            <c:strRef>
              <c:f>data!$B$1</c:f>
              <c:strCache>
                <c:ptCount val="1"/>
                <c:pt idx="0">
                  <c:v>Total (#)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data!$A$2:$A$16</c:f>
              <c:strCache>
                <c:ptCount val="15"/>
                <c:pt idx="0">
                  <c:v>1995 (Dec)</c:v>
                </c:pt>
                <c:pt idx="1">
                  <c:v>1996 (Dec)</c:v>
                </c:pt>
                <c:pt idx="2">
                  <c:v>1997 (Dec)</c:v>
                </c:pt>
                <c:pt idx="3">
                  <c:v>1998 (Dec)</c:v>
                </c:pt>
                <c:pt idx="4">
                  <c:v>1999 (Dec)</c:v>
                </c:pt>
                <c:pt idx="5">
                  <c:v>2000 (Dec)</c:v>
                </c:pt>
                <c:pt idx="6">
                  <c:v>2001 (Dec)</c:v>
                </c:pt>
                <c:pt idx="7">
                  <c:v>2002 (Dec)</c:v>
                </c:pt>
                <c:pt idx="8">
                  <c:v>2003 (Dec)</c:v>
                </c:pt>
                <c:pt idx="9">
                  <c:v>2004 (Dec)</c:v>
                </c:pt>
                <c:pt idx="10">
                  <c:v>2005 (Dec)</c:v>
                </c:pt>
                <c:pt idx="11">
                  <c:v>2006 (Dec)</c:v>
                </c:pt>
                <c:pt idx="12">
                  <c:v>2007 (Dec)</c:v>
                </c:pt>
                <c:pt idx="13">
                  <c:v>2008 (Dec)</c:v>
                </c:pt>
                <c:pt idx="14">
                  <c:v>2009 (Dec)</c:v>
                </c:pt>
              </c:strCache>
            </c:strRef>
          </c:cat>
          <c:val>
            <c:numRef>
              <c:f>data!$B$2:$B$16</c:f>
              <c:numCache>
                <c:formatCode>General</c:formatCode>
                <c:ptCount val="15"/>
                <c:pt idx="0">
                  <c:v>121</c:v>
                </c:pt>
                <c:pt idx="1">
                  <c:v>252</c:v>
                </c:pt>
                <c:pt idx="2">
                  <c:v>308</c:v>
                </c:pt>
                <c:pt idx="3">
                  <c:v>312</c:v>
                </c:pt>
                <c:pt idx="4">
                  <c:v>347</c:v>
                </c:pt>
                <c:pt idx="5">
                  <c:v>524</c:v>
                </c:pt>
                <c:pt idx="6">
                  <c:v>629</c:v>
                </c:pt>
                <c:pt idx="7">
                  <c:v>704</c:v>
                </c:pt>
                <c:pt idx="8">
                  <c:v>754</c:v>
                </c:pt>
                <c:pt idx="9">
                  <c:v>1021</c:v>
                </c:pt>
                <c:pt idx="10">
                  <c:v>1399</c:v>
                </c:pt>
                <c:pt idx="11">
                  <c:v>1634</c:v>
                </c:pt>
                <c:pt idx="12">
                  <c:v>1694</c:v>
                </c:pt>
                <c:pt idx="13">
                  <c:v>1550</c:v>
                </c:pt>
                <c:pt idx="14">
                  <c:v>1293</c:v>
                </c:pt>
              </c:numCache>
            </c:numRef>
          </c:val>
        </c:ser>
        <c:marker val="1"/>
        <c:axId val="63027072"/>
        <c:axId val="63111168"/>
      </c:lineChart>
      <c:catAx>
        <c:axId val="63027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>
            <c:manualLayout>
              <c:xMode val="edge"/>
              <c:yMode val="edge"/>
              <c:x val="0.54434782608695653"/>
              <c:y val="0.8967156706546892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11168"/>
        <c:crosses val="autoZero"/>
        <c:auto val="1"/>
        <c:lblAlgn val="ctr"/>
        <c:lblOffset val="100"/>
        <c:tickLblSkip val="1"/>
        <c:tickMarkSkip val="1"/>
      </c:catAx>
      <c:valAx>
        <c:axId val="6311116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Total (#)</a:t>
                </a:r>
              </a:p>
            </c:rich>
          </c:tx>
          <c:layout>
            <c:manualLayout>
              <c:xMode val="edge"/>
              <c:yMode val="edge"/>
              <c:x val="2.7826086956521758E-2"/>
              <c:y val="0.30281759558757854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2707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02808978286742"/>
          <c:y val="6.3348486271217336E-2"/>
          <c:w val="0.79166800887723876"/>
          <c:h val="0.64253464646520464"/>
        </c:manualLayout>
      </c:layout>
      <c:lineChart>
        <c:grouping val="standard"/>
        <c:ser>
          <c:idx val="3"/>
          <c:order val="0"/>
          <c:tx>
            <c:strRef>
              <c:f>data!$E$1</c:f>
              <c:strCache>
                <c:ptCount val="1"/>
                <c:pt idx="0">
                  <c:v>AIM MARKET CAP (£B)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data!$A$2:$A$16</c:f>
              <c:strCache>
                <c:ptCount val="15"/>
                <c:pt idx="0">
                  <c:v>1995 (Dec)</c:v>
                </c:pt>
                <c:pt idx="1">
                  <c:v>1996 (Dec)</c:v>
                </c:pt>
                <c:pt idx="2">
                  <c:v>1997 (Dec)</c:v>
                </c:pt>
                <c:pt idx="3">
                  <c:v>1998 (Dec)</c:v>
                </c:pt>
                <c:pt idx="4">
                  <c:v>1999 (Dec)</c:v>
                </c:pt>
                <c:pt idx="5">
                  <c:v>2000 (Dec)</c:v>
                </c:pt>
                <c:pt idx="6">
                  <c:v>2001 (Dec)</c:v>
                </c:pt>
                <c:pt idx="7">
                  <c:v>2002 (Dec)</c:v>
                </c:pt>
                <c:pt idx="8">
                  <c:v>2003 (Dec)</c:v>
                </c:pt>
                <c:pt idx="9">
                  <c:v>2004 (Dec)</c:v>
                </c:pt>
                <c:pt idx="10">
                  <c:v>2005 (Dec)</c:v>
                </c:pt>
                <c:pt idx="11">
                  <c:v>2006 (Dec)</c:v>
                </c:pt>
                <c:pt idx="12">
                  <c:v>2007 (Dec)</c:v>
                </c:pt>
                <c:pt idx="13">
                  <c:v>2008 (Dec)</c:v>
                </c:pt>
                <c:pt idx="14">
                  <c:v>2009 (Dec)</c:v>
                </c:pt>
              </c:strCache>
            </c:strRef>
          </c:cat>
          <c:val>
            <c:numRef>
              <c:f>data!$E$2:$E$16</c:f>
              <c:numCache>
                <c:formatCode>General</c:formatCode>
                <c:ptCount val="15"/>
                <c:pt idx="0">
                  <c:v>2.38</c:v>
                </c:pt>
                <c:pt idx="1">
                  <c:v>5.3</c:v>
                </c:pt>
                <c:pt idx="2">
                  <c:v>5.6599999999999975</c:v>
                </c:pt>
                <c:pt idx="3">
                  <c:v>4.4400000000000004</c:v>
                </c:pt>
                <c:pt idx="4">
                  <c:v>13.47</c:v>
                </c:pt>
                <c:pt idx="5">
                  <c:v>14.94</c:v>
                </c:pt>
                <c:pt idx="6">
                  <c:v>11.61</c:v>
                </c:pt>
                <c:pt idx="7">
                  <c:v>10.25</c:v>
                </c:pt>
                <c:pt idx="8">
                  <c:v>18.36</c:v>
                </c:pt>
                <c:pt idx="9">
                  <c:v>31.75</c:v>
                </c:pt>
                <c:pt idx="10">
                  <c:v>56.620000000000012</c:v>
                </c:pt>
                <c:pt idx="11">
                  <c:v>90.669999999999987</c:v>
                </c:pt>
                <c:pt idx="12">
                  <c:v>97.56</c:v>
                </c:pt>
                <c:pt idx="13">
                  <c:v>37.730000000000011</c:v>
                </c:pt>
                <c:pt idx="14">
                  <c:v>56.63</c:v>
                </c:pt>
              </c:numCache>
            </c:numRef>
          </c:val>
        </c:ser>
        <c:marker val="1"/>
        <c:axId val="63234048"/>
        <c:axId val="63235968"/>
      </c:lineChart>
      <c:catAx>
        <c:axId val="63234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>
            <c:manualLayout>
              <c:xMode val="edge"/>
              <c:yMode val="edge"/>
              <c:x val="0.54513981313038085"/>
              <c:y val="0.90045348342658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35968"/>
        <c:crosses val="autoZero"/>
        <c:auto val="1"/>
        <c:lblAlgn val="ctr"/>
        <c:lblOffset val="100"/>
        <c:tickLblSkip val="1"/>
        <c:tickMarkSkip val="1"/>
      </c:catAx>
      <c:valAx>
        <c:axId val="6323596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AIM MARKET CAP (£B)</a:t>
                </a:r>
              </a:p>
            </c:rich>
          </c:tx>
          <c:layout>
            <c:manualLayout>
              <c:xMode val="edge"/>
              <c:yMode val="edge"/>
              <c:x val="2.7777824872885611E-2"/>
              <c:y val="0.1809956750606211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3404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17391304347828"/>
          <c:y val="0.12735863723310037"/>
          <c:w val="0.60695652173913039"/>
          <c:h val="0.56603838770266746"/>
        </c:manualLayout>
      </c:layout>
      <c:lineChart>
        <c:grouping val="standard"/>
        <c:ser>
          <c:idx val="1"/>
          <c:order val="0"/>
          <c:tx>
            <c:strRef>
              <c:f>data!$C$1</c:f>
              <c:strCache>
                <c:ptCount val="1"/>
                <c:pt idx="0">
                  <c:v>UK (#)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strRef>
              <c:f>data!$A$2:$A$16</c:f>
              <c:strCache>
                <c:ptCount val="15"/>
                <c:pt idx="0">
                  <c:v>1995 (Dec)</c:v>
                </c:pt>
                <c:pt idx="1">
                  <c:v>1996 (Dec)</c:v>
                </c:pt>
                <c:pt idx="2">
                  <c:v>1997 (Dec)</c:v>
                </c:pt>
                <c:pt idx="3">
                  <c:v>1998 (Dec)</c:v>
                </c:pt>
                <c:pt idx="4">
                  <c:v>1999 (Dec)</c:v>
                </c:pt>
                <c:pt idx="5">
                  <c:v>2000 (Dec)</c:v>
                </c:pt>
                <c:pt idx="6">
                  <c:v>2001 (Dec)</c:v>
                </c:pt>
                <c:pt idx="7">
                  <c:v>2002 (Dec)</c:v>
                </c:pt>
                <c:pt idx="8">
                  <c:v>2003 (Dec)</c:v>
                </c:pt>
                <c:pt idx="9">
                  <c:v>2004 (Dec)</c:v>
                </c:pt>
                <c:pt idx="10">
                  <c:v>2005 (Dec)</c:v>
                </c:pt>
                <c:pt idx="11">
                  <c:v>2006 (Dec)</c:v>
                </c:pt>
                <c:pt idx="12">
                  <c:v>2007 (Dec)</c:v>
                </c:pt>
                <c:pt idx="13">
                  <c:v>2008 (Dec)</c:v>
                </c:pt>
                <c:pt idx="14">
                  <c:v>2009 (Dec)</c:v>
                </c:pt>
              </c:strCache>
            </c:strRef>
          </c:cat>
          <c:val>
            <c:numRef>
              <c:f>data!$C$2:$C$16</c:f>
              <c:numCache>
                <c:formatCode>General</c:formatCode>
                <c:ptCount val="15"/>
                <c:pt idx="0">
                  <c:v>118</c:v>
                </c:pt>
                <c:pt idx="1">
                  <c:v>235</c:v>
                </c:pt>
                <c:pt idx="2">
                  <c:v>286</c:v>
                </c:pt>
                <c:pt idx="3">
                  <c:v>291</c:v>
                </c:pt>
                <c:pt idx="4">
                  <c:v>325</c:v>
                </c:pt>
                <c:pt idx="5">
                  <c:v>493</c:v>
                </c:pt>
                <c:pt idx="6">
                  <c:v>587</c:v>
                </c:pt>
                <c:pt idx="7">
                  <c:v>654</c:v>
                </c:pt>
                <c:pt idx="8">
                  <c:v>694</c:v>
                </c:pt>
                <c:pt idx="9">
                  <c:v>905</c:v>
                </c:pt>
                <c:pt idx="10">
                  <c:v>1179</c:v>
                </c:pt>
                <c:pt idx="11">
                  <c:v>1328</c:v>
                </c:pt>
                <c:pt idx="12">
                  <c:v>1347</c:v>
                </c:pt>
                <c:pt idx="13">
                  <c:v>1233</c:v>
                </c:pt>
                <c:pt idx="14">
                  <c:v>1052</c:v>
                </c:pt>
              </c:numCache>
            </c:numRef>
          </c:val>
        </c:ser>
        <c:ser>
          <c:idx val="2"/>
          <c:order val="1"/>
          <c:tx>
            <c:strRef>
              <c:f>data!$D$1</c:f>
              <c:strCache>
                <c:ptCount val="1"/>
                <c:pt idx="0">
                  <c:v>INTERNAT. (#)</c:v>
                </c:pt>
              </c:strCache>
            </c:strRef>
          </c:tx>
          <c:spPr>
            <a:ln w="12700">
              <a:solidFill>
                <a:srgbClr val="333333"/>
              </a:solidFill>
              <a:prstDash val="lgDashDotDot"/>
            </a:ln>
          </c:spPr>
          <c:marker>
            <c:symbol val="none"/>
          </c:marker>
          <c:cat>
            <c:strRef>
              <c:f>data!$A$2:$A$16</c:f>
              <c:strCache>
                <c:ptCount val="15"/>
                <c:pt idx="0">
                  <c:v>1995 (Dec)</c:v>
                </c:pt>
                <c:pt idx="1">
                  <c:v>1996 (Dec)</c:v>
                </c:pt>
                <c:pt idx="2">
                  <c:v>1997 (Dec)</c:v>
                </c:pt>
                <c:pt idx="3">
                  <c:v>1998 (Dec)</c:v>
                </c:pt>
                <c:pt idx="4">
                  <c:v>1999 (Dec)</c:v>
                </c:pt>
                <c:pt idx="5">
                  <c:v>2000 (Dec)</c:v>
                </c:pt>
                <c:pt idx="6">
                  <c:v>2001 (Dec)</c:v>
                </c:pt>
                <c:pt idx="7">
                  <c:v>2002 (Dec)</c:v>
                </c:pt>
                <c:pt idx="8">
                  <c:v>2003 (Dec)</c:v>
                </c:pt>
                <c:pt idx="9">
                  <c:v>2004 (Dec)</c:v>
                </c:pt>
                <c:pt idx="10">
                  <c:v>2005 (Dec)</c:v>
                </c:pt>
                <c:pt idx="11">
                  <c:v>2006 (Dec)</c:v>
                </c:pt>
                <c:pt idx="12">
                  <c:v>2007 (Dec)</c:v>
                </c:pt>
                <c:pt idx="13">
                  <c:v>2008 (Dec)</c:v>
                </c:pt>
                <c:pt idx="14">
                  <c:v>2009 (Dec)</c:v>
                </c:pt>
              </c:strCache>
            </c:strRef>
          </c:cat>
          <c:val>
            <c:numRef>
              <c:f>data!$D$2:$D$16</c:f>
              <c:numCache>
                <c:formatCode>General</c:formatCode>
                <c:ptCount val="15"/>
                <c:pt idx="0">
                  <c:v>3</c:v>
                </c:pt>
                <c:pt idx="1">
                  <c:v>17</c:v>
                </c:pt>
                <c:pt idx="2">
                  <c:v>22</c:v>
                </c:pt>
                <c:pt idx="3">
                  <c:v>21</c:v>
                </c:pt>
                <c:pt idx="4">
                  <c:v>22</c:v>
                </c:pt>
                <c:pt idx="5">
                  <c:v>31</c:v>
                </c:pt>
                <c:pt idx="6">
                  <c:v>42</c:v>
                </c:pt>
                <c:pt idx="7">
                  <c:v>50</c:v>
                </c:pt>
                <c:pt idx="8">
                  <c:v>60</c:v>
                </c:pt>
                <c:pt idx="9">
                  <c:v>116</c:v>
                </c:pt>
                <c:pt idx="10">
                  <c:v>220</c:v>
                </c:pt>
                <c:pt idx="11">
                  <c:v>306</c:v>
                </c:pt>
                <c:pt idx="12">
                  <c:v>347</c:v>
                </c:pt>
                <c:pt idx="13">
                  <c:v>317</c:v>
                </c:pt>
                <c:pt idx="14">
                  <c:v>241</c:v>
                </c:pt>
              </c:numCache>
            </c:numRef>
          </c:val>
        </c:ser>
        <c:marker val="1"/>
        <c:axId val="56387840"/>
        <c:axId val="56410496"/>
      </c:lineChart>
      <c:catAx>
        <c:axId val="56387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>
            <c:manualLayout>
              <c:xMode val="edge"/>
              <c:yMode val="edge"/>
              <c:x val="0.42956521739130432"/>
              <c:y val="0.8962274471958926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410496"/>
        <c:crosses val="autoZero"/>
        <c:auto val="1"/>
        <c:lblAlgn val="ctr"/>
        <c:lblOffset val="100"/>
        <c:tickLblSkip val="2"/>
        <c:tickMarkSkip val="1"/>
      </c:catAx>
      <c:valAx>
        <c:axId val="564104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Number</a:t>
                </a:r>
              </a:p>
            </c:rich>
          </c:tx>
          <c:layout>
            <c:manualLayout>
              <c:xMode val="edge"/>
              <c:yMode val="edge"/>
              <c:x val="8.6956521739130575E-3"/>
              <c:y val="0.3325475527753178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38784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434782608695652"/>
          <c:y val="0.33962303262160132"/>
          <c:w val="0.20695652173913043"/>
          <c:h val="0.1037737044121560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AU"/>
              <a:t># UK / # TOTAL</a:t>
            </a:r>
          </a:p>
        </c:rich>
      </c:tx>
      <c:layout/>
      <c:spPr>
        <a:noFill/>
        <a:ln w="25400">
          <a:noFill/>
        </a:ln>
      </c:spPr>
    </c:title>
    <c:plotArea>
      <c:layout/>
      <c:lineChart>
        <c:grouping val="standard"/>
        <c:ser>
          <c:idx val="6"/>
          <c:order val="0"/>
          <c:tx>
            <c:strRef>
              <c:f>data!$H$1</c:f>
              <c:strCache>
                <c:ptCount val="1"/>
                <c:pt idx="0">
                  <c:v>UK/TOTAL</c:v>
                </c:pt>
              </c:strCache>
            </c:strRef>
          </c:tx>
          <c:spPr>
            <a:ln w="12700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strRef>
              <c:f>data!$A$2:$A$16</c:f>
              <c:strCache>
                <c:ptCount val="15"/>
                <c:pt idx="0">
                  <c:v>1995 (Dec)</c:v>
                </c:pt>
                <c:pt idx="1">
                  <c:v>1996 (Dec)</c:v>
                </c:pt>
                <c:pt idx="2">
                  <c:v>1997 (Dec)</c:v>
                </c:pt>
                <c:pt idx="3">
                  <c:v>1998 (Dec)</c:v>
                </c:pt>
                <c:pt idx="4">
                  <c:v>1999 (Dec)</c:v>
                </c:pt>
                <c:pt idx="5">
                  <c:v>2000 (Dec)</c:v>
                </c:pt>
                <c:pt idx="6">
                  <c:v>2001 (Dec)</c:v>
                </c:pt>
                <c:pt idx="7">
                  <c:v>2002 (Dec)</c:v>
                </c:pt>
                <c:pt idx="8">
                  <c:v>2003 (Dec)</c:v>
                </c:pt>
                <c:pt idx="9">
                  <c:v>2004 (Dec)</c:v>
                </c:pt>
                <c:pt idx="10">
                  <c:v>2005 (Dec)</c:v>
                </c:pt>
                <c:pt idx="11">
                  <c:v>2006 (Dec)</c:v>
                </c:pt>
                <c:pt idx="12">
                  <c:v>2007 (Dec)</c:v>
                </c:pt>
                <c:pt idx="13">
                  <c:v>2008 (Dec)</c:v>
                </c:pt>
                <c:pt idx="14">
                  <c:v>2009 (Dec)</c:v>
                </c:pt>
              </c:strCache>
            </c:strRef>
          </c:cat>
          <c:val>
            <c:numRef>
              <c:f>data!$H$2:$H$16</c:f>
              <c:numCache>
                <c:formatCode>0.00%</c:formatCode>
                <c:ptCount val="15"/>
                <c:pt idx="0">
                  <c:v>0.97520661157024791</c:v>
                </c:pt>
                <c:pt idx="1">
                  <c:v>0.93253968253968311</c:v>
                </c:pt>
                <c:pt idx="2">
                  <c:v>0.9285714285714286</c:v>
                </c:pt>
                <c:pt idx="3">
                  <c:v>0.93269230769230771</c:v>
                </c:pt>
                <c:pt idx="4">
                  <c:v>0.93659942363112436</c:v>
                </c:pt>
                <c:pt idx="5">
                  <c:v>0.94083969465648942</c:v>
                </c:pt>
                <c:pt idx="6">
                  <c:v>0.93322734499205018</c:v>
                </c:pt>
                <c:pt idx="7">
                  <c:v>0.92897727272727271</c:v>
                </c:pt>
                <c:pt idx="8">
                  <c:v>0.92042440318302432</c:v>
                </c:pt>
                <c:pt idx="9">
                  <c:v>0.88638589618021568</c:v>
                </c:pt>
                <c:pt idx="10">
                  <c:v>0.84274481772694831</c:v>
                </c:pt>
                <c:pt idx="11">
                  <c:v>0.81272949816401541</c:v>
                </c:pt>
                <c:pt idx="12">
                  <c:v>0.79515938606847758</c:v>
                </c:pt>
                <c:pt idx="13">
                  <c:v>0.79548387096774142</c:v>
                </c:pt>
                <c:pt idx="14">
                  <c:v>0.81361175560711563</c:v>
                </c:pt>
              </c:numCache>
            </c:numRef>
          </c:val>
        </c:ser>
        <c:marker val="1"/>
        <c:axId val="67883392"/>
        <c:axId val="67885312"/>
      </c:lineChart>
      <c:catAx>
        <c:axId val="67883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85312"/>
        <c:crosses val="autoZero"/>
        <c:auto val="1"/>
        <c:lblAlgn val="ctr"/>
        <c:lblOffset val="100"/>
        <c:tickLblSkip val="1"/>
        <c:tickMarkSkip val="1"/>
      </c:catAx>
      <c:valAx>
        <c:axId val="67885312"/>
        <c:scaling>
          <c:orientation val="minMax"/>
          <c:min val="0.75000000000000078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Percentage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83392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39130434782638"/>
          <c:y val="6.5882352941176531E-2"/>
          <c:w val="0.79826086956521736"/>
          <c:h val="0.62823529411764711"/>
        </c:manualLayout>
      </c:layout>
      <c:lineChart>
        <c:grouping val="standard"/>
        <c:ser>
          <c:idx val="5"/>
          <c:order val="0"/>
          <c:tx>
            <c:strRef>
              <c:f>data!$G$1</c:f>
              <c:strCache>
                <c:ptCount val="1"/>
                <c:pt idx="0">
                  <c:v>PROPERTY (#)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none"/>
          </c:marker>
          <c:cat>
            <c:strRef>
              <c:f>data!$A$5:$A$16</c:f>
              <c:strCache>
                <c:ptCount val="12"/>
                <c:pt idx="0">
                  <c:v>1998 (Dec)</c:v>
                </c:pt>
                <c:pt idx="1">
                  <c:v>1999 (Dec)</c:v>
                </c:pt>
                <c:pt idx="2">
                  <c:v>2000 (Dec)</c:v>
                </c:pt>
                <c:pt idx="3">
                  <c:v>2001 (Dec)</c:v>
                </c:pt>
                <c:pt idx="4">
                  <c:v>2002 (Dec)</c:v>
                </c:pt>
                <c:pt idx="5">
                  <c:v>2003 (Dec)</c:v>
                </c:pt>
                <c:pt idx="6">
                  <c:v>2004 (Dec)</c:v>
                </c:pt>
                <c:pt idx="7">
                  <c:v>2005 (Dec)</c:v>
                </c:pt>
                <c:pt idx="8">
                  <c:v>2006 (Dec)</c:v>
                </c:pt>
                <c:pt idx="9">
                  <c:v>2007 (Dec)</c:v>
                </c:pt>
                <c:pt idx="10">
                  <c:v>2008 (Dec)</c:v>
                </c:pt>
                <c:pt idx="11">
                  <c:v>2009 (Dec)</c:v>
                </c:pt>
              </c:strCache>
            </c:strRef>
          </c:cat>
          <c:val>
            <c:numRef>
              <c:f>data!$G$5:$G$16</c:f>
              <c:numCache>
                <c:formatCode>General</c:formatCode>
                <c:ptCount val="12"/>
                <c:pt idx="0">
                  <c:v>19</c:v>
                </c:pt>
                <c:pt idx="1">
                  <c:v>21</c:v>
                </c:pt>
                <c:pt idx="2">
                  <c:v>24</c:v>
                </c:pt>
                <c:pt idx="3">
                  <c:v>27</c:v>
                </c:pt>
                <c:pt idx="4">
                  <c:v>26</c:v>
                </c:pt>
                <c:pt idx="5">
                  <c:v>27</c:v>
                </c:pt>
                <c:pt idx="6">
                  <c:v>33</c:v>
                </c:pt>
                <c:pt idx="7">
                  <c:v>53</c:v>
                </c:pt>
                <c:pt idx="8">
                  <c:v>86</c:v>
                </c:pt>
                <c:pt idx="9">
                  <c:v>108</c:v>
                </c:pt>
                <c:pt idx="10">
                  <c:v>102</c:v>
                </c:pt>
                <c:pt idx="11">
                  <c:v>93</c:v>
                </c:pt>
              </c:numCache>
            </c:numRef>
          </c:val>
        </c:ser>
        <c:marker val="1"/>
        <c:axId val="75716096"/>
        <c:axId val="75718016"/>
      </c:lineChart>
      <c:catAx>
        <c:axId val="75716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>
            <c:manualLayout>
              <c:xMode val="edge"/>
              <c:yMode val="edge"/>
              <c:x val="0.54086956521739127"/>
              <c:y val="0.8964705882352935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18016"/>
        <c:crosses val="autoZero"/>
        <c:auto val="1"/>
        <c:lblAlgn val="ctr"/>
        <c:lblOffset val="100"/>
        <c:tickLblSkip val="1"/>
        <c:tickMarkSkip val="1"/>
      </c:catAx>
      <c:valAx>
        <c:axId val="757180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Property #</a:t>
                </a:r>
              </a:p>
            </c:rich>
          </c:tx>
          <c:layout>
            <c:manualLayout>
              <c:xMode val="edge"/>
              <c:yMode val="edge"/>
              <c:x val="2.7826086956521751E-2"/>
              <c:y val="0.280000000000000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1609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AU"/>
              <a:t>PROPERTY MARKET CAP </a:t>
            </a:r>
          </a:p>
        </c:rich>
      </c:tx>
      <c:layout>
        <c:manualLayout>
          <c:xMode val="edge"/>
          <c:yMode val="edge"/>
          <c:x val="0.32055776397621266"/>
          <c:y val="3.058823529411764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770049959550904"/>
          <c:y val="0.17411764705882354"/>
          <c:w val="0.7979100864190497"/>
          <c:h val="0.52"/>
        </c:manualLayout>
      </c:layout>
      <c:lineChart>
        <c:grouping val="standard"/>
        <c:ser>
          <c:idx val="4"/>
          <c:order val="0"/>
          <c:tx>
            <c:strRef>
              <c:f>data!$F$1</c:f>
              <c:strCache>
                <c:ptCount val="1"/>
                <c:pt idx="0">
                  <c:v>PROPERTY MARKET CAP (£B)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star"/>
            <c:size val="5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strRef>
              <c:f>data!$A$5:$A$16</c:f>
              <c:strCache>
                <c:ptCount val="12"/>
                <c:pt idx="0">
                  <c:v>1998 (Dec)</c:v>
                </c:pt>
                <c:pt idx="1">
                  <c:v>1999 (Dec)</c:v>
                </c:pt>
                <c:pt idx="2">
                  <c:v>2000 (Dec)</c:v>
                </c:pt>
                <c:pt idx="3">
                  <c:v>2001 (Dec)</c:v>
                </c:pt>
                <c:pt idx="4">
                  <c:v>2002 (Dec)</c:v>
                </c:pt>
                <c:pt idx="5">
                  <c:v>2003 (Dec)</c:v>
                </c:pt>
                <c:pt idx="6">
                  <c:v>2004 (Dec)</c:v>
                </c:pt>
                <c:pt idx="7">
                  <c:v>2005 (Dec)</c:v>
                </c:pt>
                <c:pt idx="8">
                  <c:v>2006 (Dec)</c:v>
                </c:pt>
                <c:pt idx="9">
                  <c:v>2007 (Dec)</c:v>
                </c:pt>
                <c:pt idx="10">
                  <c:v>2008 (Dec)</c:v>
                </c:pt>
                <c:pt idx="11">
                  <c:v>2009 (Dec)</c:v>
                </c:pt>
              </c:strCache>
            </c:strRef>
          </c:cat>
          <c:val>
            <c:numRef>
              <c:f>data!$F$5:$F$16</c:f>
              <c:numCache>
                <c:formatCode>General</c:formatCode>
                <c:ptCount val="12"/>
                <c:pt idx="0">
                  <c:v>0.3500000000000002</c:v>
                </c:pt>
                <c:pt idx="1">
                  <c:v>0.4</c:v>
                </c:pt>
                <c:pt idx="2">
                  <c:v>1</c:v>
                </c:pt>
                <c:pt idx="3">
                  <c:v>0.99</c:v>
                </c:pt>
                <c:pt idx="4">
                  <c:v>1.07</c:v>
                </c:pt>
                <c:pt idx="5">
                  <c:v>1.35</c:v>
                </c:pt>
                <c:pt idx="6">
                  <c:v>0.84000000000000041</c:v>
                </c:pt>
                <c:pt idx="7">
                  <c:v>2.79</c:v>
                </c:pt>
                <c:pt idx="8">
                  <c:v>9.5500000000000007</c:v>
                </c:pt>
                <c:pt idx="9">
                  <c:v>12.870000000000006</c:v>
                </c:pt>
                <c:pt idx="10">
                  <c:v>3.44</c:v>
                </c:pt>
                <c:pt idx="11">
                  <c:v>5.96</c:v>
                </c:pt>
              </c:numCache>
            </c:numRef>
          </c:val>
        </c:ser>
        <c:marker val="1"/>
        <c:axId val="75734016"/>
        <c:axId val="75748864"/>
      </c:lineChart>
      <c:catAx>
        <c:axId val="75734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>
            <c:manualLayout>
              <c:xMode val="edge"/>
              <c:yMode val="edge"/>
              <c:x val="0.54181230759022758"/>
              <c:y val="0.8964705882352935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48864"/>
        <c:crosses val="autoZero"/>
        <c:auto val="1"/>
        <c:lblAlgn val="ctr"/>
        <c:lblOffset val="100"/>
        <c:tickLblSkip val="1"/>
        <c:tickMarkSkip val="1"/>
      </c:catAx>
      <c:valAx>
        <c:axId val="757488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£Billion</a:t>
                </a:r>
              </a:p>
            </c:rich>
          </c:tx>
          <c:layout>
            <c:manualLayout>
              <c:xMode val="edge"/>
              <c:yMode val="edge"/>
              <c:x val="2.7874588171844565E-2"/>
              <c:y val="0.3600000000000003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7340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AU"/>
              <a:t>PROP. MARKET CAP/AIM MARKET CAP</a:t>
            </a:r>
          </a:p>
        </c:rich>
      </c:tx>
      <c:layout/>
      <c:spPr>
        <a:noFill/>
        <a:ln w="25400">
          <a:noFill/>
        </a:ln>
      </c:spPr>
    </c:title>
    <c:plotArea>
      <c:layout/>
      <c:lineChart>
        <c:grouping val="standard"/>
        <c:ser>
          <c:idx val="7"/>
          <c:order val="0"/>
          <c:tx>
            <c:strRef>
              <c:f>data!$I$1</c:f>
              <c:strCache>
                <c:ptCount val="1"/>
                <c:pt idx="0">
                  <c:v>PROP. M.CAP/AIM MKT CAP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data!$A$5:$A$16</c:f>
              <c:strCache>
                <c:ptCount val="12"/>
                <c:pt idx="0">
                  <c:v>1998 (Dec)</c:v>
                </c:pt>
                <c:pt idx="1">
                  <c:v>1999 (Dec)</c:v>
                </c:pt>
                <c:pt idx="2">
                  <c:v>2000 (Dec)</c:v>
                </c:pt>
                <c:pt idx="3">
                  <c:v>2001 (Dec)</c:v>
                </c:pt>
                <c:pt idx="4">
                  <c:v>2002 (Dec)</c:v>
                </c:pt>
                <c:pt idx="5">
                  <c:v>2003 (Dec)</c:v>
                </c:pt>
                <c:pt idx="6">
                  <c:v>2004 (Dec)</c:v>
                </c:pt>
                <c:pt idx="7">
                  <c:v>2005 (Dec)</c:v>
                </c:pt>
                <c:pt idx="8">
                  <c:v>2006 (Dec)</c:v>
                </c:pt>
                <c:pt idx="9">
                  <c:v>2007 (Dec)</c:v>
                </c:pt>
                <c:pt idx="10">
                  <c:v>2008 (Dec)</c:v>
                </c:pt>
                <c:pt idx="11">
                  <c:v>2009 (Dec)</c:v>
                </c:pt>
              </c:strCache>
            </c:strRef>
          </c:cat>
          <c:val>
            <c:numRef>
              <c:f>data!$I$5:$I$16</c:f>
              <c:numCache>
                <c:formatCode>0.00%</c:formatCode>
                <c:ptCount val="12"/>
                <c:pt idx="0">
                  <c:v>7.882882882882887E-2</c:v>
                </c:pt>
                <c:pt idx="1">
                  <c:v>2.969561989606535E-2</c:v>
                </c:pt>
                <c:pt idx="2">
                  <c:v>6.6934404283801874E-2</c:v>
                </c:pt>
                <c:pt idx="3">
                  <c:v>8.5271317829457349E-2</c:v>
                </c:pt>
                <c:pt idx="4">
                  <c:v>0.10439024390243914</c:v>
                </c:pt>
                <c:pt idx="5">
                  <c:v>7.3529411764705885E-2</c:v>
                </c:pt>
                <c:pt idx="6">
                  <c:v>2.6456692913385826E-2</c:v>
                </c:pt>
                <c:pt idx="7">
                  <c:v>4.9275874249381853E-2</c:v>
                </c:pt>
                <c:pt idx="8">
                  <c:v>0.10532701003639568</c:v>
                </c:pt>
                <c:pt idx="9">
                  <c:v>0.13191881918819201</c:v>
                </c:pt>
                <c:pt idx="10">
                  <c:v>9.1174131990458512E-2</c:v>
                </c:pt>
                <c:pt idx="11">
                  <c:v>0.10524457001589269</c:v>
                </c:pt>
              </c:numCache>
            </c:numRef>
          </c:val>
        </c:ser>
        <c:marker val="1"/>
        <c:axId val="76052736"/>
        <c:axId val="76075392"/>
      </c:lineChart>
      <c:catAx>
        <c:axId val="76052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75392"/>
        <c:crosses val="autoZero"/>
        <c:auto val="1"/>
        <c:lblAlgn val="ctr"/>
        <c:lblOffset val="100"/>
        <c:tickLblSkip val="1"/>
        <c:tickMarkSkip val="1"/>
      </c:catAx>
      <c:valAx>
        <c:axId val="760753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Percentage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5273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AU"/>
              <a:t># PROPERTY / # TOTAL</a:t>
            </a:r>
          </a:p>
        </c:rich>
      </c:tx>
      <c:layout/>
      <c:spPr>
        <a:noFill/>
        <a:ln w="25400">
          <a:noFill/>
        </a:ln>
      </c:spPr>
    </c:title>
    <c:plotArea>
      <c:layout/>
      <c:lineChart>
        <c:grouping val="standard"/>
        <c:ser>
          <c:idx val="8"/>
          <c:order val="0"/>
          <c:tx>
            <c:strRef>
              <c:f>data!$J$1</c:f>
              <c:strCache>
                <c:ptCount val="1"/>
                <c:pt idx="0">
                  <c:v>PROPERTY/TOTAL</c:v>
                </c:pt>
              </c:strCache>
            </c:strRef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strRef>
              <c:f>data!$A$5:$A$16</c:f>
              <c:strCache>
                <c:ptCount val="12"/>
                <c:pt idx="0">
                  <c:v>1998 (Dec)</c:v>
                </c:pt>
                <c:pt idx="1">
                  <c:v>1999 (Dec)</c:v>
                </c:pt>
                <c:pt idx="2">
                  <c:v>2000 (Dec)</c:v>
                </c:pt>
                <c:pt idx="3">
                  <c:v>2001 (Dec)</c:v>
                </c:pt>
                <c:pt idx="4">
                  <c:v>2002 (Dec)</c:v>
                </c:pt>
                <c:pt idx="5">
                  <c:v>2003 (Dec)</c:v>
                </c:pt>
                <c:pt idx="6">
                  <c:v>2004 (Dec)</c:v>
                </c:pt>
                <c:pt idx="7">
                  <c:v>2005 (Dec)</c:v>
                </c:pt>
                <c:pt idx="8">
                  <c:v>2006 (Dec)</c:v>
                </c:pt>
                <c:pt idx="9">
                  <c:v>2007 (Dec)</c:v>
                </c:pt>
                <c:pt idx="10">
                  <c:v>2008 (Dec)</c:v>
                </c:pt>
                <c:pt idx="11">
                  <c:v>2009 (Dec)</c:v>
                </c:pt>
              </c:strCache>
            </c:strRef>
          </c:cat>
          <c:val>
            <c:numRef>
              <c:f>data!$J$5:$J$16</c:f>
              <c:numCache>
                <c:formatCode>0.00%</c:formatCode>
                <c:ptCount val="12"/>
                <c:pt idx="0">
                  <c:v>6.0897435897435973E-2</c:v>
                </c:pt>
                <c:pt idx="1">
                  <c:v>6.0518731988472685E-2</c:v>
                </c:pt>
                <c:pt idx="2">
                  <c:v>4.5801526717557252E-2</c:v>
                </c:pt>
                <c:pt idx="3">
                  <c:v>4.2925278219395867E-2</c:v>
                </c:pt>
                <c:pt idx="4">
                  <c:v>3.6931818181818225E-2</c:v>
                </c:pt>
                <c:pt idx="5">
                  <c:v>3.5809018567639309E-2</c:v>
                </c:pt>
                <c:pt idx="6">
                  <c:v>3.2321253672869782E-2</c:v>
                </c:pt>
                <c:pt idx="7">
                  <c:v>3.7884203002144422E-2</c:v>
                </c:pt>
                <c:pt idx="8">
                  <c:v>5.2631578947368432E-2</c:v>
                </c:pt>
                <c:pt idx="9">
                  <c:v>6.3754427390791096E-2</c:v>
                </c:pt>
                <c:pt idx="10">
                  <c:v>6.5806451612903313E-2</c:v>
                </c:pt>
                <c:pt idx="11">
                  <c:v>7.1925754060324795E-2</c:v>
                </c:pt>
              </c:numCache>
            </c:numRef>
          </c:val>
        </c:ser>
        <c:marker val="1"/>
        <c:axId val="56849536"/>
        <c:axId val="56851456"/>
      </c:lineChart>
      <c:catAx>
        <c:axId val="56849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Year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51456"/>
        <c:crosses val="autoZero"/>
        <c:auto val="1"/>
        <c:lblAlgn val="ctr"/>
        <c:lblOffset val="100"/>
        <c:tickLblSkip val="1"/>
        <c:tickMarkSkip val="1"/>
      </c:catAx>
      <c:valAx>
        <c:axId val="568514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AU"/>
                  <a:t>Percentage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4953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285019654231884"/>
          <c:y val="7.1428737511015444E-2"/>
          <c:w val="0.85995137579623149"/>
          <c:h val="0.65714438510134188"/>
        </c:manualLayout>
      </c:layout>
      <c:lineChart>
        <c:grouping val="standard"/>
        <c:ser>
          <c:idx val="0"/>
          <c:order val="0"/>
          <c:tx>
            <c:strRef>
              <c:f>'Figures for Price Return'!$B$1</c:f>
              <c:strCache>
                <c:ptCount val="1"/>
                <c:pt idx="0">
                  <c:v>AIM Property Companies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'Figures for Price Return'!$A$2:$A$57</c:f>
              <c:numCache>
                <c:formatCode>mmm\-yy</c:formatCode>
                <c:ptCount val="56"/>
                <c:pt idx="0">
                  <c:v>38534</c:v>
                </c:pt>
                <c:pt idx="1">
                  <c:v>38565</c:v>
                </c:pt>
                <c:pt idx="2">
                  <c:v>38596</c:v>
                </c:pt>
                <c:pt idx="3">
                  <c:v>38626</c:v>
                </c:pt>
                <c:pt idx="4">
                  <c:v>38657</c:v>
                </c:pt>
                <c:pt idx="5">
                  <c:v>38687</c:v>
                </c:pt>
                <c:pt idx="6">
                  <c:v>38718</c:v>
                </c:pt>
                <c:pt idx="7">
                  <c:v>38749</c:v>
                </c:pt>
                <c:pt idx="8">
                  <c:v>38777</c:v>
                </c:pt>
                <c:pt idx="9">
                  <c:v>38808</c:v>
                </c:pt>
                <c:pt idx="10">
                  <c:v>38838</c:v>
                </c:pt>
                <c:pt idx="11">
                  <c:v>38869</c:v>
                </c:pt>
                <c:pt idx="12">
                  <c:v>38899</c:v>
                </c:pt>
                <c:pt idx="13">
                  <c:v>38930</c:v>
                </c:pt>
                <c:pt idx="14">
                  <c:v>38961</c:v>
                </c:pt>
                <c:pt idx="15">
                  <c:v>38991</c:v>
                </c:pt>
                <c:pt idx="16">
                  <c:v>39022</c:v>
                </c:pt>
                <c:pt idx="17">
                  <c:v>39052</c:v>
                </c:pt>
                <c:pt idx="18">
                  <c:v>39083</c:v>
                </c:pt>
                <c:pt idx="19">
                  <c:v>39114</c:v>
                </c:pt>
                <c:pt idx="20">
                  <c:v>39142</c:v>
                </c:pt>
                <c:pt idx="21">
                  <c:v>39173</c:v>
                </c:pt>
                <c:pt idx="22">
                  <c:v>39203</c:v>
                </c:pt>
                <c:pt idx="23">
                  <c:v>39234</c:v>
                </c:pt>
                <c:pt idx="24">
                  <c:v>39264</c:v>
                </c:pt>
                <c:pt idx="25">
                  <c:v>39295</c:v>
                </c:pt>
                <c:pt idx="26">
                  <c:v>39326</c:v>
                </c:pt>
                <c:pt idx="27">
                  <c:v>39356</c:v>
                </c:pt>
                <c:pt idx="28">
                  <c:v>39387</c:v>
                </c:pt>
                <c:pt idx="29">
                  <c:v>39417</c:v>
                </c:pt>
                <c:pt idx="30">
                  <c:v>39448</c:v>
                </c:pt>
                <c:pt idx="31">
                  <c:v>39479</c:v>
                </c:pt>
                <c:pt idx="32">
                  <c:v>39508</c:v>
                </c:pt>
                <c:pt idx="33">
                  <c:v>39539</c:v>
                </c:pt>
                <c:pt idx="34">
                  <c:v>39569</c:v>
                </c:pt>
                <c:pt idx="35">
                  <c:v>39600</c:v>
                </c:pt>
                <c:pt idx="36">
                  <c:v>39630</c:v>
                </c:pt>
                <c:pt idx="37">
                  <c:v>39661</c:v>
                </c:pt>
                <c:pt idx="38">
                  <c:v>39692</c:v>
                </c:pt>
                <c:pt idx="39">
                  <c:v>39722</c:v>
                </c:pt>
                <c:pt idx="40">
                  <c:v>39753</c:v>
                </c:pt>
                <c:pt idx="41">
                  <c:v>39783</c:v>
                </c:pt>
                <c:pt idx="42">
                  <c:v>39814</c:v>
                </c:pt>
                <c:pt idx="43">
                  <c:v>39845</c:v>
                </c:pt>
                <c:pt idx="44">
                  <c:v>39873</c:v>
                </c:pt>
                <c:pt idx="45">
                  <c:v>39904</c:v>
                </c:pt>
                <c:pt idx="46">
                  <c:v>39934</c:v>
                </c:pt>
                <c:pt idx="47">
                  <c:v>39965</c:v>
                </c:pt>
                <c:pt idx="48">
                  <c:v>39995</c:v>
                </c:pt>
                <c:pt idx="49">
                  <c:v>40026</c:v>
                </c:pt>
                <c:pt idx="50">
                  <c:v>40057</c:v>
                </c:pt>
                <c:pt idx="51">
                  <c:v>40087</c:v>
                </c:pt>
                <c:pt idx="52">
                  <c:v>40118</c:v>
                </c:pt>
                <c:pt idx="53">
                  <c:v>40148</c:v>
                </c:pt>
                <c:pt idx="54">
                  <c:v>40179</c:v>
                </c:pt>
                <c:pt idx="55">
                  <c:v>40210</c:v>
                </c:pt>
              </c:numCache>
            </c:numRef>
          </c:cat>
          <c:val>
            <c:numRef>
              <c:f>'Figures for Price Return'!$B$2:$B$57</c:f>
              <c:numCache>
                <c:formatCode>0.00_ </c:formatCode>
                <c:ptCount val="56"/>
                <c:pt idx="0">
                  <c:v>100</c:v>
                </c:pt>
                <c:pt idx="1">
                  <c:v>103.67730093394682</c:v>
                </c:pt>
                <c:pt idx="2">
                  <c:v>103.77588217334839</c:v>
                </c:pt>
                <c:pt idx="3">
                  <c:v>102.50683263627565</c:v>
                </c:pt>
                <c:pt idx="4">
                  <c:v>102.28465700717656</c:v>
                </c:pt>
                <c:pt idx="5">
                  <c:v>107.37667229462539</c:v>
                </c:pt>
                <c:pt idx="6">
                  <c:v>116.34462235660658</c:v>
                </c:pt>
                <c:pt idx="7">
                  <c:v>124.89176294890326</c:v>
                </c:pt>
                <c:pt idx="8">
                  <c:v>127.64983060947478</c:v>
                </c:pt>
                <c:pt idx="9">
                  <c:v>137.75661469081152</c:v>
                </c:pt>
                <c:pt idx="10">
                  <c:v>123.47226666960944</c:v>
                </c:pt>
                <c:pt idx="11">
                  <c:v>120.86170302769465</c:v>
                </c:pt>
                <c:pt idx="12">
                  <c:v>120.42654778063465</c:v>
                </c:pt>
                <c:pt idx="13">
                  <c:v>119.80857583214696</c:v>
                </c:pt>
                <c:pt idx="14">
                  <c:v>123.87689115969043</c:v>
                </c:pt>
                <c:pt idx="15">
                  <c:v>129.49675748647263</c:v>
                </c:pt>
                <c:pt idx="16">
                  <c:v>133.13801005675774</c:v>
                </c:pt>
                <c:pt idx="17">
                  <c:v>137.26812257914995</c:v>
                </c:pt>
                <c:pt idx="18">
                  <c:v>147.70338817834372</c:v>
                </c:pt>
                <c:pt idx="19">
                  <c:v>152.14910780299942</c:v>
                </c:pt>
                <c:pt idx="20">
                  <c:v>159.51033079891258</c:v>
                </c:pt>
                <c:pt idx="21">
                  <c:v>171.02042617994024</c:v>
                </c:pt>
                <c:pt idx="22">
                  <c:v>168.99325748463352</c:v>
                </c:pt>
                <c:pt idx="23">
                  <c:v>157.26907896430816</c:v>
                </c:pt>
                <c:pt idx="24">
                  <c:v>147.26823293128379</c:v>
                </c:pt>
                <c:pt idx="25">
                  <c:v>138.59565874706178</c:v>
                </c:pt>
                <c:pt idx="26">
                  <c:v>140.58457203603359</c:v>
                </c:pt>
                <c:pt idx="27">
                  <c:v>137.4928730913677</c:v>
                </c:pt>
                <c:pt idx="28">
                  <c:v>123.47888779762874</c:v>
                </c:pt>
                <c:pt idx="29">
                  <c:v>130.40127714202694</c:v>
                </c:pt>
                <c:pt idx="30">
                  <c:v>122.50742118098847</c:v>
                </c:pt>
                <c:pt idx="31">
                  <c:v>123.14599219442557</c:v>
                </c:pt>
                <c:pt idx="32">
                  <c:v>118.07310461014426</c:v>
                </c:pt>
                <c:pt idx="33">
                  <c:v>118.05360906653125</c:v>
                </c:pt>
                <c:pt idx="34">
                  <c:v>115.98928848622617</c:v>
                </c:pt>
                <c:pt idx="35">
                  <c:v>102.6852352523568</c:v>
                </c:pt>
                <c:pt idx="36">
                  <c:v>87.420960284267167</c:v>
                </c:pt>
                <c:pt idx="37">
                  <c:v>80.863836502278687</c:v>
                </c:pt>
                <c:pt idx="38">
                  <c:v>65.225099960641046</c:v>
                </c:pt>
                <c:pt idx="39">
                  <c:v>36.784044552834715</c:v>
                </c:pt>
                <c:pt idx="40">
                  <c:v>31.827026708894735</c:v>
                </c:pt>
                <c:pt idx="41">
                  <c:v>30.40238066336342</c:v>
                </c:pt>
                <c:pt idx="42">
                  <c:v>26.963072497673377</c:v>
                </c:pt>
                <c:pt idx="43">
                  <c:v>23.319612884715102</c:v>
                </c:pt>
                <c:pt idx="44">
                  <c:v>22.770427099541273</c:v>
                </c:pt>
                <c:pt idx="45">
                  <c:v>28.109631166385252</c:v>
                </c:pt>
                <c:pt idx="46">
                  <c:v>29.143998499210994</c:v>
                </c:pt>
                <c:pt idx="47">
                  <c:v>30.500961902765042</c:v>
                </c:pt>
                <c:pt idx="48">
                  <c:v>30.925449776904717</c:v>
                </c:pt>
                <c:pt idx="49">
                  <c:v>32.047363135766169</c:v>
                </c:pt>
                <c:pt idx="50">
                  <c:v>35.092714184295403</c:v>
                </c:pt>
                <c:pt idx="51">
                  <c:v>37.334333859345115</c:v>
                </c:pt>
                <c:pt idx="52">
                  <c:v>36.887407718028172</c:v>
                </c:pt>
                <c:pt idx="53">
                  <c:v>35.659924151300068</c:v>
                </c:pt>
                <c:pt idx="54">
                  <c:v>36.334911368844594</c:v>
                </c:pt>
                <c:pt idx="55">
                  <c:v>36.071905450291844</c:v>
                </c:pt>
              </c:numCache>
            </c:numRef>
          </c:val>
        </c:ser>
        <c:ser>
          <c:idx val="1"/>
          <c:order val="1"/>
          <c:tx>
            <c:strRef>
              <c:f>'Figures for Price Return'!$C$1</c:f>
              <c:strCache>
                <c:ptCount val="1"/>
                <c:pt idx="0">
                  <c:v>AIM All Share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'Figures for Price Return'!$A$2:$A$57</c:f>
              <c:numCache>
                <c:formatCode>mmm\-yy</c:formatCode>
                <c:ptCount val="56"/>
                <c:pt idx="0">
                  <c:v>38534</c:v>
                </c:pt>
                <c:pt idx="1">
                  <c:v>38565</c:v>
                </c:pt>
                <c:pt idx="2">
                  <c:v>38596</c:v>
                </c:pt>
                <c:pt idx="3">
                  <c:v>38626</c:v>
                </c:pt>
                <c:pt idx="4">
                  <c:v>38657</c:v>
                </c:pt>
                <c:pt idx="5">
                  <c:v>38687</c:v>
                </c:pt>
                <c:pt idx="6">
                  <c:v>38718</c:v>
                </c:pt>
                <c:pt idx="7">
                  <c:v>38749</c:v>
                </c:pt>
                <c:pt idx="8">
                  <c:v>38777</c:v>
                </c:pt>
                <c:pt idx="9">
                  <c:v>38808</c:v>
                </c:pt>
                <c:pt idx="10">
                  <c:v>38838</c:v>
                </c:pt>
                <c:pt idx="11">
                  <c:v>38869</c:v>
                </c:pt>
                <c:pt idx="12">
                  <c:v>38899</c:v>
                </c:pt>
                <c:pt idx="13">
                  <c:v>38930</c:v>
                </c:pt>
                <c:pt idx="14">
                  <c:v>38961</c:v>
                </c:pt>
                <c:pt idx="15">
                  <c:v>38991</c:v>
                </c:pt>
                <c:pt idx="16">
                  <c:v>39022</c:v>
                </c:pt>
                <c:pt idx="17">
                  <c:v>39052</c:v>
                </c:pt>
                <c:pt idx="18">
                  <c:v>39083</c:v>
                </c:pt>
                <c:pt idx="19">
                  <c:v>39114</c:v>
                </c:pt>
                <c:pt idx="20">
                  <c:v>39142</c:v>
                </c:pt>
                <c:pt idx="21">
                  <c:v>39173</c:v>
                </c:pt>
                <c:pt idx="22">
                  <c:v>39203</c:v>
                </c:pt>
                <c:pt idx="23">
                  <c:v>39234</c:v>
                </c:pt>
                <c:pt idx="24">
                  <c:v>39264</c:v>
                </c:pt>
                <c:pt idx="25">
                  <c:v>39295</c:v>
                </c:pt>
                <c:pt idx="26">
                  <c:v>39326</c:v>
                </c:pt>
                <c:pt idx="27">
                  <c:v>39356</c:v>
                </c:pt>
                <c:pt idx="28">
                  <c:v>39387</c:v>
                </c:pt>
                <c:pt idx="29">
                  <c:v>39417</c:v>
                </c:pt>
                <c:pt idx="30">
                  <c:v>39448</c:v>
                </c:pt>
                <c:pt idx="31">
                  <c:v>39479</c:v>
                </c:pt>
                <c:pt idx="32">
                  <c:v>39508</c:v>
                </c:pt>
                <c:pt idx="33">
                  <c:v>39539</c:v>
                </c:pt>
                <c:pt idx="34">
                  <c:v>39569</c:v>
                </c:pt>
                <c:pt idx="35">
                  <c:v>39600</c:v>
                </c:pt>
                <c:pt idx="36">
                  <c:v>39630</c:v>
                </c:pt>
                <c:pt idx="37">
                  <c:v>39661</c:v>
                </c:pt>
                <c:pt idx="38">
                  <c:v>39692</c:v>
                </c:pt>
                <c:pt idx="39">
                  <c:v>39722</c:v>
                </c:pt>
                <c:pt idx="40">
                  <c:v>39753</c:v>
                </c:pt>
                <c:pt idx="41">
                  <c:v>39783</c:v>
                </c:pt>
                <c:pt idx="42">
                  <c:v>39814</c:v>
                </c:pt>
                <c:pt idx="43">
                  <c:v>39845</c:v>
                </c:pt>
                <c:pt idx="44">
                  <c:v>39873</c:v>
                </c:pt>
                <c:pt idx="45">
                  <c:v>39904</c:v>
                </c:pt>
                <c:pt idx="46">
                  <c:v>39934</c:v>
                </c:pt>
                <c:pt idx="47">
                  <c:v>39965</c:v>
                </c:pt>
                <c:pt idx="48">
                  <c:v>39995</c:v>
                </c:pt>
                <c:pt idx="49">
                  <c:v>40026</c:v>
                </c:pt>
                <c:pt idx="50">
                  <c:v>40057</c:v>
                </c:pt>
                <c:pt idx="51">
                  <c:v>40087</c:v>
                </c:pt>
                <c:pt idx="52">
                  <c:v>40118</c:v>
                </c:pt>
                <c:pt idx="53">
                  <c:v>40148</c:v>
                </c:pt>
                <c:pt idx="54">
                  <c:v>40179</c:v>
                </c:pt>
                <c:pt idx="55">
                  <c:v>40210</c:v>
                </c:pt>
              </c:numCache>
            </c:numRef>
          </c:cat>
          <c:val>
            <c:numRef>
              <c:f>'Figures for Price Return'!$C$2:$C$57</c:f>
              <c:numCache>
                <c:formatCode>0.00_ </c:formatCode>
                <c:ptCount val="56"/>
                <c:pt idx="0">
                  <c:v>100</c:v>
                </c:pt>
                <c:pt idx="1">
                  <c:v>104.23149905123344</c:v>
                </c:pt>
                <c:pt idx="2">
                  <c:v>103.77609108159388</c:v>
                </c:pt>
                <c:pt idx="3">
                  <c:v>94.297912713472485</c:v>
                </c:pt>
                <c:pt idx="4">
                  <c:v>96.015180265654649</c:v>
                </c:pt>
                <c:pt idx="5">
                  <c:v>99.250474383301679</c:v>
                </c:pt>
                <c:pt idx="6">
                  <c:v>108.11195445920312</c:v>
                </c:pt>
                <c:pt idx="7">
                  <c:v>111.71726755218216</c:v>
                </c:pt>
                <c:pt idx="8">
                  <c:v>113.74762808349149</c:v>
                </c:pt>
                <c:pt idx="9">
                  <c:v>119.27893738140409</c:v>
                </c:pt>
                <c:pt idx="10">
                  <c:v>106.41366223908919</c:v>
                </c:pt>
                <c:pt idx="11">
                  <c:v>102.5047438330171</c:v>
                </c:pt>
                <c:pt idx="12">
                  <c:v>99.259962049335897</c:v>
                </c:pt>
                <c:pt idx="13">
                  <c:v>99.278937381404106</c:v>
                </c:pt>
                <c:pt idx="14">
                  <c:v>96.432637571157514</c:v>
                </c:pt>
                <c:pt idx="15">
                  <c:v>95.075901328273218</c:v>
                </c:pt>
                <c:pt idx="16">
                  <c:v>96.679316888045548</c:v>
                </c:pt>
                <c:pt idx="17">
                  <c:v>100.05692599620494</c:v>
                </c:pt>
                <c:pt idx="18">
                  <c:v>102.35294117647045</c:v>
                </c:pt>
                <c:pt idx="19">
                  <c:v>104.6394686907021</c:v>
                </c:pt>
                <c:pt idx="20">
                  <c:v>108.76660341555979</c:v>
                </c:pt>
                <c:pt idx="21">
                  <c:v>112.06831119544587</c:v>
                </c:pt>
                <c:pt idx="22">
                  <c:v>115.06641366223914</c:v>
                </c:pt>
                <c:pt idx="23">
                  <c:v>115.40796963946877</c:v>
                </c:pt>
                <c:pt idx="24">
                  <c:v>113.41555977229602</c:v>
                </c:pt>
                <c:pt idx="25">
                  <c:v>105.17077798861469</c:v>
                </c:pt>
                <c:pt idx="26">
                  <c:v>106.01518026565465</c:v>
                </c:pt>
                <c:pt idx="27">
                  <c:v>109.13662239089179</c:v>
                </c:pt>
                <c:pt idx="28">
                  <c:v>99.94307400379509</c:v>
                </c:pt>
                <c:pt idx="29">
                  <c:v>99.535104364326386</c:v>
                </c:pt>
                <c:pt idx="30">
                  <c:v>91.992409867172697</c:v>
                </c:pt>
                <c:pt idx="31">
                  <c:v>96.802656546489459</c:v>
                </c:pt>
                <c:pt idx="32">
                  <c:v>90.996204933586355</c:v>
                </c:pt>
                <c:pt idx="33">
                  <c:v>92.741935483871075</c:v>
                </c:pt>
                <c:pt idx="34">
                  <c:v>97.371916508538888</c:v>
                </c:pt>
                <c:pt idx="35">
                  <c:v>91.185958254269366</c:v>
                </c:pt>
                <c:pt idx="36">
                  <c:v>78.121442125237181</c:v>
                </c:pt>
                <c:pt idx="37">
                  <c:v>76.129032258064385</c:v>
                </c:pt>
                <c:pt idx="38">
                  <c:v>58.995256166982912</c:v>
                </c:pt>
                <c:pt idx="39">
                  <c:v>42.187855787476252</c:v>
                </c:pt>
                <c:pt idx="40">
                  <c:v>38.20967741935484</c:v>
                </c:pt>
                <c:pt idx="41">
                  <c:v>37.411764705882291</c:v>
                </c:pt>
                <c:pt idx="42">
                  <c:v>38.388045540796945</c:v>
                </c:pt>
                <c:pt idx="43">
                  <c:v>36.918406072106244</c:v>
                </c:pt>
                <c:pt idx="44">
                  <c:v>39.156546489563517</c:v>
                </c:pt>
                <c:pt idx="45">
                  <c:v>45.502846299810244</c:v>
                </c:pt>
                <c:pt idx="46">
                  <c:v>49.425996204933611</c:v>
                </c:pt>
                <c:pt idx="47">
                  <c:v>50.306451612903224</c:v>
                </c:pt>
                <c:pt idx="48">
                  <c:v>51.426944971537004</c:v>
                </c:pt>
                <c:pt idx="49">
                  <c:v>56.260910815939326</c:v>
                </c:pt>
                <c:pt idx="50">
                  <c:v>61.308349146110068</c:v>
                </c:pt>
                <c:pt idx="51">
                  <c:v>61.575901328273261</c:v>
                </c:pt>
                <c:pt idx="52">
                  <c:v>62.047438330170834</c:v>
                </c:pt>
                <c:pt idx="53">
                  <c:v>62.06546489563565</c:v>
                </c:pt>
                <c:pt idx="54">
                  <c:v>63.315939278937392</c:v>
                </c:pt>
                <c:pt idx="55">
                  <c:v>63.343453510436397</c:v>
                </c:pt>
              </c:numCache>
            </c:numRef>
          </c:val>
        </c:ser>
        <c:marker val="1"/>
        <c:axId val="76257920"/>
        <c:axId val="76272384"/>
      </c:lineChart>
      <c:dateAx>
        <c:axId val="76257920"/>
        <c:scaling>
          <c:orientation val="minMax"/>
        </c:scaling>
        <c:axPos val="b"/>
        <c:numFmt formatCode="mmm\-yy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en-US"/>
          </a:p>
        </c:txPr>
        <c:crossAx val="76272384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76272384"/>
        <c:scaling>
          <c:orientation val="minMax"/>
          <c:max val="200"/>
        </c:scaling>
        <c:axPos val="l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新細明體"/>
                    <a:ea typeface="新細明體"/>
                    <a:cs typeface="新細明體"/>
                  </a:defRPr>
                </a:pPr>
                <a:r>
                  <a:rPr lang="en-AU"/>
                  <a:t>Index</a:t>
                </a:r>
              </a:p>
            </c:rich>
          </c:tx>
          <c:layout>
            <c:manualLayout>
              <c:xMode val="edge"/>
              <c:yMode val="edge"/>
              <c:x val="1.9656031446771034E-2"/>
              <c:y val="0.35238177172100993"/>
            </c:manualLayout>
          </c:layout>
          <c:spPr>
            <a:noFill/>
            <a:ln w="25400">
              <a:noFill/>
            </a:ln>
          </c:spPr>
        </c:title>
        <c:numFmt formatCode="0.0_ 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endParaRPr lang="en-US"/>
          </a:p>
        </c:txPr>
        <c:crossAx val="76257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4889455818018555"/>
          <c:y val="0.91666879805803125"/>
          <c:w val="0.40786265252049858"/>
          <c:h val="6.6666821676947735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新細明體"/>
              <a:ea typeface="新細明體"/>
              <a:cs typeface="新細明體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新細明體"/>
          <a:ea typeface="新細明體"/>
          <a:cs typeface="新細明體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F888FD9-3151-4539-8905-3C6727F57BB0}" type="slidenum">
              <a:rPr lang="zh-TW" altLang="en-AU"/>
              <a:pPr/>
              <a:t>‹#›</a:t>
            </a:fld>
            <a:endParaRPr lang="en-AU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 altLang="zh-TW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 altLang="zh-TW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TW" noProof="0" smtClean="0"/>
              <a:t>Click to edit Master text styles</a:t>
            </a:r>
          </a:p>
          <a:p>
            <a:pPr lvl="1"/>
            <a:r>
              <a:rPr lang="en-AU" altLang="zh-TW" noProof="0" smtClean="0"/>
              <a:t>Second level</a:t>
            </a:r>
          </a:p>
          <a:p>
            <a:pPr lvl="2"/>
            <a:r>
              <a:rPr lang="en-AU" altLang="zh-TW" noProof="0" smtClean="0"/>
              <a:t>Third level</a:t>
            </a:r>
          </a:p>
          <a:p>
            <a:pPr lvl="3"/>
            <a:r>
              <a:rPr lang="en-AU" altLang="zh-TW" noProof="0" smtClean="0"/>
              <a:t>Fourth level</a:t>
            </a:r>
          </a:p>
          <a:p>
            <a:pPr lvl="4"/>
            <a:r>
              <a:rPr lang="en-AU" altLang="zh-TW" noProof="0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 altLang="zh-TW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740F51E-D4A7-4B88-8A8A-72CF16B06FD7}" type="slidenum">
              <a:rPr lang="zh-TW" altLang="en-AU"/>
              <a:pPr/>
              <a:t>‹#›</a:t>
            </a:fld>
            <a:endParaRPr lang="en-AU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90903722\Local%20Settings\h7435525\Local%20Settings\Temporary%20Internet%20Files\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</p:grpSp>
      </p:grpSp>
      <p:pic>
        <p:nvPicPr>
          <p:cNvPr id="18" name="Picture 21" descr="University of Western Sydne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943600"/>
            <a:ext cx="1295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2"/>
          <p:cNvSpPr>
            <a:spLocks noChangeArrowheads="1"/>
          </p:cNvSpPr>
          <p:nvPr userDrawn="1"/>
        </p:nvSpPr>
        <p:spPr bwMode="auto">
          <a:xfrm>
            <a:off x="0" y="14288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 userDrawn="1"/>
        </p:nvSpPr>
        <p:spPr bwMode="auto">
          <a:xfrm>
            <a:off x="1447800" y="-14288"/>
            <a:ext cx="0" cy="6858001"/>
          </a:xfrm>
          <a:prstGeom prst="line">
            <a:avLst/>
          </a:prstGeom>
          <a:noFill/>
          <a:ln w="25400">
            <a:solidFill>
              <a:srgbClr val="003C3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21" name="Line 24"/>
          <p:cNvSpPr>
            <a:spLocks noChangeShapeType="1"/>
          </p:cNvSpPr>
          <p:nvPr userDrawn="1"/>
        </p:nvSpPr>
        <p:spPr bwMode="auto">
          <a:xfrm>
            <a:off x="1447800" y="1752600"/>
            <a:ext cx="7162800" cy="0"/>
          </a:xfrm>
          <a:prstGeom prst="line">
            <a:avLst/>
          </a:prstGeom>
          <a:noFill/>
          <a:ln w="25400">
            <a:solidFill>
              <a:srgbClr val="003C3B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pPr>
              <a:defRPr/>
            </a:pPr>
            <a:endParaRPr lang="en-AU"/>
          </a:p>
        </p:txBody>
      </p:sp>
      <p:pic>
        <p:nvPicPr>
          <p:cNvPr id="22" name="Picture 25" descr="Back to NUS home">
            <a:hlinkClick r:id="rId3" action="ppaction://hlinkfile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9713" y="6089650"/>
            <a:ext cx="12001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AU" altLang="zh-TW"/>
              <a:t>Click to edit Master title style</a:t>
            </a:r>
          </a:p>
        </p:txBody>
      </p:sp>
      <p:sp>
        <p:nvSpPr>
          <p:cNvPr id="911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AU" altLang="zh-TW"/>
              <a:t>Click to edit Master subtitle style</a:t>
            </a:r>
          </a:p>
        </p:txBody>
      </p:sp>
      <p:sp>
        <p:nvSpPr>
          <p:cNvPr id="23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2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2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EF047-4738-4AE6-9846-F29ABBE72DB9}" type="slidenum">
              <a:rPr lang="zh-TW" altLang="en-AU"/>
              <a:pPr/>
              <a:t>‹#›</a:t>
            </a:fld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47859-A11D-4C5F-A375-E3D81E72CB1E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03E8C-4691-4CF1-9D98-C3D9652BA6E4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5532A-DAD1-4095-8821-994BCAA94BB1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9EC10-0DAE-4EA4-BA45-57F926E749A5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A31B0-FAA4-4E6F-8A74-933C9A3CDF16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7D7A3-7821-47AF-9A90-FAE64E820072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31C0D-0425-4B91-B33C-AE4CD476702F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C51F-41CE-4374-BB9B-108DD8A9B710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48840-6BB5-4D5A-8AA8-B8FC3175BDA4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E2798-94CF-4C07-BAF6-28E8E84CC34F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BAF97-6B2B-4E7D-B33A-2A2DD2DAC7EF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72B28-C8A0-4A93-92B9-977D7CA33E4F}" type="slidenum">
              <a:rPr lang="zh-TW" altLang="en-AU"/>
              <a:pPr/>
              <a:t>‹#›</a:t>
            </a:fld>
            <a:endParaRPr lang="en-AU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AU" altLang="zh-TW"/>
          </a:p>
        </p:txBody>
      </p:sp>
    </p:spTree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新細明體" pitchFamily="18" charset="-120"/>
              </a:defRPr>
            </a:lvl1pPr>
          </a:lstStyle>
          <a:p>
            <a:endParaRPr lang="en-AU" altLang="zh-TW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ea typeface="新細明體" pitchFamily="18" charset="-120"/>
              </a:defRPr>
            </a:lvl1pPr>
          </a:lstStyle>
          <a:p>
            <a:fld id="{254316C1-C7BD-4FFA-835E-281FB454C380}" type="slidenum">
              <a:rPr lang="zh-TW" altLang="en-AU"/>
              <a:pPr/>
              <a:t>‹#›</a:t>
            </a:fld>
            <a:endParaRPr lang="en-AU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800">
                <a:solidFill>
                  <a:schemeClr val="hlink"/>
                </a:solidFill>
                <a:ea typeface="新細明體" pitchFamily="18" charset="-120"/>
              </a:endParaRPr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800">
                <a:solidFill>
                  <a:schemeClr val="hlink"/>
                </a:solidFill>
                <a:ea typeface="新細明體" pitchFamily="18" charset="-120"/>
              </a:endParaRPr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800">
                <a:solidFill>
                  <a:schemeClr val="accent2"/>
                </a:solidFill>
                <a:ea typeface="新細明體" pitchFamily="18" charset="-120"/>
              </a:endParaRP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800">
                <a:solidFill>
                  <a:schemeClr val="hlink"/>
                </a:solidFill>
                <a:ea typeface="新細明體" pitchFamily="18" charset="-120"/>
              </a:endParaRP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800">
                <a:solidFill>
                  <a:schemeClr val="accent2"/>
                </a:solidFill>
                <a:ea typeface="新細明體" pitchFamily="18" charset="-120"/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800">
                <a:solidFill>
                  <a:schemeClr val="accent2"/>
                </a:solidFill>
                <a:ea typeface="新細明體" pitchFamily="18" charset="-120"/>
              </a:endParaRPr>
            </a:p>
          </p:txBody>
        </p:sp>
      </p:grpSp>
      <p:sp>
        <p:nvSpPr>
          <p:cNvPr id="901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TW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TW" smtClean="0"/>
              <a:t>Click to edit Master text styles</a:t>
            </a:r>
          </a:p>
          <a:p>
            <a:pPr lvl="1"/>
            <a:r>
              <a:rPr lang="en-AU" altLang="zh-TW" smtClean="0"/>
              <a:t>Second level</a:t>
            </a:r>
          </a:p>
          <a:p>
            <a:pPr lvl="2"/>
            <a:r>
              <a:rPr lang="en-AU" altLang="zh-TW" smtClean="0"/>
              <a:t>Third level</a:t>
            </a:r>
          </a:p>
          <a:p>
            <a:pPr lvl="3"/>
            <a:r>
              <a:rPr lang="en-AU" altLang="zh-TW" smtClean="0"/>
              <a:t>Fourth level</a:t>
            </a:r>
          </a:p>
          <a:p>
            <a:pPr lvl="4"/>
            <a:r>
              <a:rPr lang="en-AU" altLang="zh-TW" smtClean="0"/>
              <a:t>Fifth level</a:t>
            </a:r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endParaRPr lang="en-AU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 spd="slow">
    <p:strip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ChangeArrowheads="1"/>
          </p:cNvSpPr>
          <p:nvPr/>
        </p:nvSpPr>
        <p:spPr bwMode="auto">
          <a:xfrm>
            <a:off x="1462088" y="1600200"/>
            <a:ext cx="7239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0" y="2133600"/>
            <a:ext cx="835183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AU" altLang="zh-CN" sz="2800" b="1">
              <a:latin typeface="Times New Roman" pitchFamily="18" charset="0"/>
              <a:ea typeface="宋体" charset="-122"/>
            </a:endParaRPr>
          </a:p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AU" altLang="zh-CN" sz="2800" b="1">
                <a:latin typeface="Times New Roman" pitchFamily="18" charset="0"/>
                <a:ea typeface="宋体" charset="-122"/>
              </a:rPr>
              <a:t>GRAEME NEWELL</a:t>
            </a:r>
          </a:p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AU" altLang="zh-CN" sz="2800" b="1">
                <a:latin typeface="Times New Roman" pitchFamily="18" charset="0"/>
                <a:ea typeface="宋体" charset="-122"/>
              </a:rPr>
              <a:t>University of Western Sydney</a:t>
            </a:r>
          </a:p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AU" altLang="zh-CN" sz="2800" b="1">
                <a:latin typeface="Times New Roman" pitchFamily="18" charset="0"/>
                <a:ea typeface="宋体" charset="-122"/>
              </a:rPr>
              <a:t>and</a:t>
            </a:r>
          </a:p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AU" altLang="zh-CN" sz="2800" b="1">
                <a:latin typeface="Times New Roman" pitchFamily="18" charset="0"/>
                <a:ea typeface="宋体" charset="-122"/>
              </a:rPr>
              <a:t>ANDREW BAUM</a:t>
            </a:r>
          </a:p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AU" altLang="zh-CN" sz="2800" b="1">
                <a:latin typeface="Times New Roman" pitchFamily="18" charset="0"/>
                <a:ea typeface="宋体" charset="-122"/>
              </a:rPr>
              <a:t>University of Reading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1588" y="294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7" name="Text Box 24"/>
          <p:cNvSpPr txBox="1">
            <a:spLocks noChangeArrowheads="1"/>
          </p:cNvSpPr>
          <p:nvPr/>
        </p:nvSpPr>
        <p:spPr bwMode="auto">
          <a:xfrm>
            <a:off x="3635375" y="5300663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zh-TW" sz="2400">
                <a:latin typeface="Times New Roman" pitchFamily="18" charset="0"/>
                <a:ea typeface="新細明體" pitchFamily="18" charset="-120"/>
              </a:rPr>
              <a:t>JUNE 2010</a:t>
            </a:r>
          </a:p>
        </p:txBody>
      </p:sp>
      <p:sp>
        <p:nvSpPr>
          <p:cNvPr id="24606" name="Rectangle 30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dirty="0" smtClean="0"/>
              <a:t>THE PERFORMANCE</a:t>
            </a:r>
            <a:br>
              <a:rPr lang="en-AU" sz="4000" b="1" dirty="0" smtClean="0"/>
            </a:br>
            <a:r>
              <a:rPr lang="en-AU" sz="4000" b="1" dirty="0" smtClean="0"/>
              <a:t>OF PROPERTY COMPANIES</a:t>
            </a:r>
            <a:br>
              <a:rPr lang="en-AU" sz="4000" b="1" dirty="0" smtClean="0"/>
            </a:br>
            <a:r>
              <a:rPr lang="en-AU" sz="4000" b="1" dirty="0" smtClean="0"/>
              <a:t>ON THE AIM STOCKMARKET</a:t>
            </a:r>
          </a:p>
        </p:txBody>
      </p:sp>
      <p:pic>
        <p:nvPicPr>
          <p:cNvPr id="3079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300663"/>
            <a:ext cx="27368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45" descr="rd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5589588"/>
            <a:ext cx="30956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PREVIOUS RESEARCH @ AIM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3200" smtClean="0">
                <a:latin typeface="Times New Roman" pitchFamily="18" charset="0"/>
              </a:rPr>
              <a:t>Regulatory issues  </a:t>
            </a:r>
            <a:r>
              <a:rPr lang="en-AU" sz="3200" smtClean="0">
                <a:latin typeface="Times New Roman" pitchFamily="18" charset="0"/>
                <a:sym typeface="Wingdings" pitchFamily="2" charset="2"/>
              </a:rPr>
              <a:t>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Sub-sector: apparel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Finance industry reports </a:t>
            </a:r>
            <a:r>
              <a:rPr lang="en-AU" sz="3200" smtClean="0">
                <a:latin typeface="Times New Roman" pitchFamily="18" charset="0"/>
                <a:sym typeface="Wingdings" pitchFamily="2" charset="2"/>
              </a:rPr>
              <a:t></a:t>
            </a:r>
            <a:endParaRPr lang="en-AU" sz="32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NOMADs</a:t>
            </a:r>
            <a:endParaRPr lang="en-AU" altLang="zh-TW" smtClean="0">
              <a:latin typeface="Times New Roman" pitchFamily="18" charset="0"/>
              <a:ea typeface="新細明體" pitchFamily="18" charset="-12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AIM commissioned (eg: LSE) </a:t>
            </a:r>
            <a:r>
              <a:rPr lang="en-AU" sz="3200" smtClean="0">
                <a:latin typeface="Times New Roman" pitchFamily="18" charset="0"/>
                <a:sym typeface="Wingdings" pitchFamily="2" charset="2"/>
              </a:rPr>
              <a:t></a:t>
            </a:r>
            <a:endParaRPr lang="en-AU" smtClean="0">
              <a:latin typeface="Times New Roman" pitchFamily="18" charset="0"/>
            </a:endParaRP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Property companies @ AIM  </a:t>
            </a:r>
            <a:endParaRPr lang="en-US" sz="3600" smtClean="0">
              <a:latin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AU" sz="3200" smtClean="0">
              <a:latin typeface="Times New Roman" pitchFamily="18" charset="0"/>
            </a:endParaRPr>
          </a:p>
          <a:p>
            <a:pPr eaLnBrk="1" hangingPunct="1"/>
            <a:endParaRPr lang="en-AU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SIGNIFICANCE OF PROPERTY @ AIM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07413" cy="3886200"/>
          </a:xfrm>
        </p:spPr>
        <p:txBody>
          <a:bodyPr/>
          <a:lstStyle/>
          <a:p>
            <a:pPr eaLnBrk="1" hangingPunct="1"/>
            <a:r>
              <a:rPr lang="en-AU" sz="3200" smtClean="0">
                <a:latin typeface="Times New Roman" pitchFamily="18" charset="0"/>
              </a:rPr>
              <a:t>1998: # = 19 @ </a:t>
            </a:r>
            <a:r>
              <a:rPr lang="en-US" sz="3200" smtClean="0">
                <a:latin typeface="Times New Roman" pitchFamily="18" charset="0"/>
                <a:cs typeface="Arial" charset="0"/>
              </a:rPr>
              <a:t>£</a:t>
            </a:r>
            <a:r>
              <a:rPr lang="en-AU" sz="3200" smtClean="0">
                <a:latin typeface="Times New Roman" pitchFamily="18" charset="0"/>
              </a:rPr>
              <a:t>0.35 billion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Dec 2007: # = 108 @ </a:t>
            </a:r>
            <a:r>
              <a:rPr lang="en-US" sz="3200" smtClean="0">
                <a:latin typeface="Times New Roman" pitchFamily="18" charset="0"/>
                <a:cs typeface="Arial" charset="0"/>
              </a:rPr>
              <a:t>£12.9 billion</a:t>
            </a:r>
          </a:p>
          <a:p>
            <a:pPr eaLnBrk="1" hangingPunct="1"/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Feb 2010: # = 90 @ </a:t>
            </a:r>
            <a:r>
              <a:rPr lang="en-US" sz="3200" smtClean="0">
                <a:latin typeface="Times New Roman" pitchFamily="18" charset="0"/>
                <a:cs typeface="Arial" charset="0"/>
              </a:rPr>
              <a:t>£</a:t>
            </a:r>
            <a:r>
              <a:rPr lang="en-AU" sz="3200" smtClean="0">
                <a:latin typeface="Times New Roman" pitchFamily="18" charset="0"/>
                <a:ea typeface="新細明體" pitchFamily="18" charset="-120"/>
              </a:rPr>
              <a:t>6.1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billion</a:t>
            </a:r>
            <a:endParaRPr lang="en-US" sz="3200" smtClean="0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sz="3200" smtClean="0">
                <a:latin typeface="Times New Roman" pitchFamily="18" charset="0"/>
                <a:cs typeface="Arial" charset="0"/>
              </a:rPr>
              <a:t>Distribution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&lt; </a:t>
            </a:r>
            <a:r>
              <a:rPr lang="en-US" smtClean="0">
                <a:latin typeface="Times New Roman" pitchFamily="18" charset="0"/>
                <a:cs typeface="Arial" charset="0"/>
              </a:rPr>
              <a:t>£</a:t>
            </a:r>
            <a:r>
              <a:rPr lang="en-AU" smtClean="0">
                <a:latin typeface="Times New Roman" pitchFamily="18" charset="0"/>
                <a:ea typeface="新細明體" pitchFamily="18" charset="-120"/>
              </a:rPr>
              <a:t>10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M @ 39%                 	</a:t>
            </a: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US" smtClean="0">
                <a:latin typeface="Times New Roman" pitchFamily="18" charset="0"/>
                <a:cs typeface="Arial" charset="0"/>
              </a:rPr>
              <a:t> £10M - £50M @ 33%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	• </a:t>
            </a:r>
            <a:r>
              <a:rPr lang="en-US" smtClean="0">
                <a:latin typeface="Times New Roman" pitchFamily="18" charset="0"/>
                <a:cs typeface="Arial" charset="0"/>
              </a:rPr>
              <a:t>£50M - £100M @ 8%	</a:t>
            </a: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US" smtClean="0">
                <a:latin typeface="Times New Roman" pitchFamily="18" charset="0"/>
                <a:cs typeface="Arial" charset="0"/>
              </a:rPr>
              <a:t>£100M - £500M @ 19%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&gt; </a:t>
            </a:r>
            <a:r>
              <a:rPr lang="en-US" smtClean="0">
                <a:latin typeface="Times New Roman" pitchFamily="18" charset="0"/>
                <a:cs typeface="Arial" charset="0"/>
              </a:rPr>
              <a:t>£500M @ 2%</a:t>
            </a:r>
            <a:endParaRPr lang="en-AU" smtClean="0">
              <a:latin typeface="Times New Roman" pitchFamily="18" charset="0"/>
              <a:cs typeface="Arial" charset="0"/>
            </a:endParaRPr>
          </a:p>
          <a:p>
            <a:pPr eaLnBrk="1" hangingPunct="1"/>
            <a:endParaRPr lang="en-AU" smtClean="0">
              <a:solidFill>
                <a:schemeClr val="accent2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dirty="0" smtClean="0"/>
              <a:t># PROPERTY COMPANIES @ AIM: 1998-2009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857224" y="1928802"/>
          <a:ext cx="757242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cs typeface="Times New Roman" pitchFamily="18" charset="0"/>
              </a:rPr>
              <a:t>£B </a:t>
            </a:r>
            <a:r>
              <a:rPr lang="en-AU" sz="4000" b="1" dirty="0" smtClean="0"/>
              <a:t>PROPERTY COMPANIES @ AIM: 1998-2009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14348" y="1571612"/>
          <a:ext cx="807249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dirty="0" smtClean="0"/>
              <a:t>% PROPERTY (</a:t>
            </a:r>
            <a:r>
              <a:rPr lang="en-US" sz="3600" b="1" dirty="0" smtClean="0">
                <a:cs typeface="Times New Roman" pitchFamily="18" charset="0"/>
              </a:rPr>
              <a:t>£)</a:t>
            </a:r>
            <a:r>
              <a:rPr lang="en-AU" sz="4000" b="1" dirty="0" smtClean="0"/>
              <a:t> @ AIM: </a:t>
            </a:r>
            <a:br>
              <a:rPr lang="en-AU" sz="4000" b="1" dirty="0" smtClean="0"/>
            </a:br>
            <a:r>
              <a:rPr lang="en-AU" sz="4000" b="1" dirty="0" smtClean="0"/>
              <a:t>1998-2009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000100" y="1928802"/>
          <a:ext cx="728667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dirty="0" smtClean="0"/>
              <a:t>% PROPERTY (#</a:t>
            </a:r>
            <a:r>
              <a:rPr lang="en-US" sz="3600" b="1" dirty="0" smtClean="0">
                <a:cs typeface="Times New Roman" pitchFamily="18" charset="0"/>
              </a:rPr>
              <a:t>)</a:t>
            </a:r>
            <a:r>
              <a:rPr lang="en-AU" sz="4000" b="1" dirty="0" smtClean="0"/>
              <a:t> @ AIM: </a:t>
            </a:r>
            <a:br>
              <a:rPr lang="en-AU" sz="4000" b="1" dirty="0" smtClean="0"/>
            </a:br>
            <a:r>
              <a:rPr lang="en-AU" sz="4000" b="1" dirty="0" smtClean="0"/>
              <a:t>1998-2009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928662" y="2000240"/>
          <a:ext cx="707236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/>
          <a:lstStyle/>
          <a:p>
            <a:pPr eaLnBrk="1" hangingPunct="1"/>
            <a:r>
              <a:rPr lang="en-AU" sz="4000" b="1" smtClean="0"/>
              <a:t>SIZE OF PROPERTY SECTOR (</a:t>
            </a:r>
            <a:r>
              <a:rPr lang="en-US" sz="4000" b="1" smtClean="0">
                <a:cs typeface="Times New Roman" pitchFamily="18" charset="0"/>
              </a:rPr>
              <a:t>£)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mtClean="0">
                <a:latin typeface="Times New Roman" pitchFamily="18" charset="0"/>
              </a:rPr>
              <a:t>Size of property sector</a:t>
            </a:r>
            <a:r>
              <a:rPr lang="en-AU" sz="2400" smtClean="0">
                <a:latin typeface="Times New Roman" pitchFamily="18" charset="0"/>
              </a:rPr>
              <a:t>: </a:t>
            </a:r>
            <a:r>
              <a:rPr lang="en-AU" smtClean="0">
                <a:latin typeface="Times New Roman" pitchFamily="18" charset="0"/>
              </a:rPr>
              <a:t>Feb 2010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£6.1 billion</a:t>
            </a: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 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10.5</a:t>
            </a:r>
            <a:r>
              <a:rPr lang="en-US" altLang="zh-TW" sz="2400" smtClean="0">
                <a:latin typeface="Times New Roman" pitchFamily="18" charset="0"/>
                <a:ea typeface="新細明體" pitchFamily="18" charset="-120"/>
              </a:rPr>
              <a:t>%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(#3</a:t>
            </a:r>
            <a:r>
              <a:rPr lang="en-AU" sz="2400" smtClean="0">
                <a:latin typeface="Times New Roman" pitchFamily="18" charset="0"/>
              </a:rPr>
              <a:t> sector)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</a:t>
            </a:r>
            <a:endParaRPr lang="en-AU" sz="1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smtClean="0">
                <a:latin typeface="Times New Roman" pitchFamily="18" charset="0"/>
              </a:rPr>
              <a:t>Average property company size: Feb 2010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£68M (versus £46M @ AIM)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</a:t>
            </a:r>
            <a:endParaRPr lang="en-AU" sz="1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Arial" charset="0"/>
              </a:rPr>
              <a:t>£ raised</a:t>
            </a:r>
            <a:endParaRPr lang="en-AU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 </a:t>
            </a:r>
            <a:r>
              <a:rPr lang="en-AU" sz="2400" smtClean="0">
                <a:latin typeface="Times New Roman" pitchFamily="18" charset="0"/>
              </a:rPr>
              <a:t>2007: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£</a:t>
            </a:r>
            <a:r>
              <a:rPr lang="en-AU" sz="2400" smtClean="0">
                <a:latin typeface="Times New Roman" pitchFamily="18" charset="0"/>
              </a:rPr>
              <a:t>3.7B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@ 23% AIM (#1)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•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2008: £</a:t>
            </a:r>
            <a:r>
              <a:rPr lang="en-AU" sz="2400" smtClean="0">
                <a:latin typeface="Times New Roman" pitchFamily="18" charset="0"/>
              </a:rPr>
              <a:t>7M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@ 0.2% AIM</a:t>
            </a: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 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2009: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£</a:t>
            </a:r>
            <a:r>
              <a:rPr lang="en-AU" sz="2400" smtClean="0">
                <a:latin typeface="Times New Roman" pitchFamily="18" charset="0"/>
              </a:rPr>
              <a:t>1.4B </a:t>
            </a:r>
            <a:r>
              <a:rPr lang="en-US" sz="2400" smtClean="0">
                <a:latin typeface="Times New Roman" pitchFamily="18" charset="0"/>
                <a:cs typeface="Arial" charset="0"/>
              </a:rPr>
              <a:t>@ 25% AIM (#1)</a:t>
            </a: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</a:t>
            </a:r>
            <a:endParaRPr lang="en-US" sz="2400" smtClean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1400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PROPERTY @ TOP 50 @ AIM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3200" smtClean="0">
                <a:latin typeface="Times New Roman" pitchFamily="18" charset="0"/>
              </a:rPr>
              <a:t>2004: # = 1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2005: # = 3 (4</a:t>
            </a:r>
            <a:r>
              <a:rPr lang="en-AU" sz="3200" baseline="30000" smtClean="0">
                <a:latin typeface="Times New Roman" pitchFamily="18" charset="0"/>
              </a:rPr>
              <a:t>th</a:t>
            </a:r>
            <a:r>
              <a:rPr lang="en-AU" sz="3200" smtClean="0">
                <a:latin typeface="Times New Roman" pitchFamily="18" charset="0"/>
              </a:rPr>
              <a:t> largest sector)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2006: # = 10 (1</a:t>
            </a:r>
            <a:r>
              <a:rPr lang="en-AU" sz="3200" baseline="30000" smtClean="0">
                <a:latin typeface="Times New Roman" pitchFamily="18" charset="0"/>
              </a:rPr>
              <a:t>st</a:t>
            </a:r>
            <a:r>
              <a:rPr lang="en-AU" sz="3200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2007: # = 11 (1</a:t>
            </a:r>
            <a:r>
              <a:rPr lang="en-AU" sz="3200" baseline="30000" smtClean="0">
                <a:latin typeface="Times New Roman" pitchFamily="18" charset="0"/>
              </a:rPr>
              <a:t>st</a:t>
            </a:r>
            <a:r>
              <a:rPr lang="en-AU" sz="3200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2008: # = 5 (3</a:t>
            </a:r>
            <a:r>
              <a:rPr lang="en-AU" sz="3200" baseline="30000" smtClean="0">
                <a:latin typeface="Times New Roman" pitchFamily="18" charset="0"/>
              </a:rPr>
              <a:t>rd</a:t>
            </a:r>
            <a:r>
              <a:rPr lang="en-AU" sz="3200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AU" sz="3200" smtClean="0">
                <a:latin typeface="Times New Roman" pitchFamily="18" charset="0"/>
              </a:rPr>
              <a:t>2009: # = 5 (3</a:t>
            </a:r>
            <a:r>
              <a:rPr lang="en-AU" sz="3200" baseline="30000" smtClean="0">
                <a:latin typeface="Times New Roman" pitchFamily="18" charset="0"/>
              </a:rPr>
              <a:t>rd</a:t>
            </a:r>
            <a:r>
              <a:rPr lang="en-AU" sz="3200" smtClean="0">
                <a:latin typeface="Times New Roman" pitchFamily="18" charset="0"/>
              </a:rPr>
              <a:t>)</a:t>
            </a:r>
          </a:p>
          <a:p>
            <a:pPr eaLnBrk="1" hangingPunct="1"/>
            <a:endParaRPr lang="en-AU" sz="32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AU" smtClean="0"/>
          </a:p>
          <a:p>
            <a:pPr eaLnBrk="1" hangingPunct="1"/>
            <a:endParaRPr lang="en-AU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6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b="1" smtClean="0"/>
              <a:t>LEADING PROPERTY COMPANIES @ AIM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mtClean="0">
                <a:latin typeface="Times New Roman" pitchFamily="18" charset="0"/>
              </a:rPr>
              <a:t>Songbird Estates: £1,103M (#2)</a:t>
            </a:r>
          </a:p>
          <a:p>
            <a:pPr eaLnBrk="1" hangingPunct="1">
              <a:lnSpc>
                <a:spcPct val="80000"/>
              </a:lnSpc>
            </a:pPr>
            <a:r>
              <a:rPr lang="en-AU" smtClean="0">
                <a:latin typeface="Times New Roman" pitchFamily="18" charset="0"/>
              </a:rPr>
              <a:t>London &amp; Stamford: </a:t>
            </a:r>
            <a:r>
              <a:rPr lang="en-US" smtClean="0">
                <a:latin typeface="Times New Roman" pitchFamily="18" charset="0"/>
                <a:cs typeface="Arial" charset="0"/>
              </a:rPr>
              <a:t>£596M (#12)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Arial" charset="0"/>
              </a:rPr>
              <a:t>Dolphin Capital: £355M (#22)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Arial" charset="0"/>
              </a:rPr>
              <a:t>Vinaland: £266M (#43)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Arial" charset="0"/>
              </a:rPr>
              <a:t>Max Property: £261M (#45)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  <a:cs typeface="Arial" charset="0"/>
              </a:rPr>
              <a:t>Raven Russia: £248M (#49)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Arial" charset="0"/>
              </a:rPr>
              <a:t>+ 9 others @ &gt; £110M</a:t>
            </a:r>
            <a:endParaRPr lang="en-AU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dirty="0" smtClean="0"/>
              <a:t>REGIONAL PROFILE (#)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616450"/>
          </a:xfrm>
        </p:spPr>
        <p:txBody>
          <a:bodyPr/>
          <a:lstStyle/>
          <a:p>
            <a:pPr eaLnBrk="1" hangingPunct="1"/>
            <a:r>
              <a:rPr lang="en-AU" smtClean="0">
                <a:latin typeface="Times New Roman" pitchFamily="18" charset="0"/>
              </a:rPr>
              <a:t>UK @ 31%</a:t>
            </a:r>
          </a:p>
          <a:p>
            <a:pPr eaLnBrk="1" hangingPunct="1"/>
            <a:r>
              <a:rPr lang="en-AU" smtClean="0">
                <a:latin typeface="Times New Roman" pitchFamily="18" charset="0"/>
                <a:cs typeface="Arial" charset="0"/>
                <a:sym typeface="Wingdings" pitchFamily="2" charset="2"/>
              </a:rPr>
              <a:t>Central/Eastern Europe @ 22%</a:t>
            </a:r>
          </a:p>
          <a:p>
            <a:pPr eaLnBrk="1" hangingPunct="1"/>
            <a:r>
              <a:rPr lang="en-AU" smtClean="0">
                <a:latin typeface="Times New Roman" pitchFamily="18" charset="0"/>
                <a:cs typeface="Arial" charset="0"/>
                <a:sym typeface="Wingdings" pitchFamily="2" charset="2"/>
              </a:rPr>
              <a:t>Western Europe @ 20%</a:t>
            </a:r>
          </a:p>
          <a:p>
            <a:pPr eaLnBrk="1" hangingPunct="1"/>
            <a:r>
              <a:rPr lang="en-AU" smtClean="0">
                <a:latin typeface="Times New Roman" pitchFamily="18" charset="0"/>
                <a:cs typeface="Arial" charset="0"/>
                <a:sym typeface="Wingdings" pitchFamily="2" charset="2"/>
              </a:rPr>
              <a:t>Asia @ 20%</a:t>
            </a:r>
          </a:p>
          <a:p>
            <a:pPr eaLnBrk="1" hangingPunct="1"/>
            <a:r>
              <a:rPr lang="en-AU" smtClean="0">
                <a:latin typeface="Times New Roman" pitchFamily="18" charset="0"/>
                <a:cs typeface="Arial" charset="0"/>
                <a:sym typeface="Wingdings" pitchFamily="2" charset="2"/>
              </a:rPr>
              <a:t>Global @ 5%</a:t>
            </a:r>
          </a:p>
          <a:p>
            <a:pPr eaLnBrk="1" hangingPunct="1"/>
            <a:r>
              <a:rPr lang="en-AU" smtClean="0">
                <a:latin typeface="Times New Roman" pitchFamily="18" charset="0"/>
                <a:cs typeface="Arial" charset="0"/>
                <a:sym typeface="Wingdings" pitchFamily="2" charset="2"/>
              </a:rPr>
              <a:t>Other @ 2%</a:t>
            </a:r>
          </a:p>
          <a:p>
            <a:pPr eaLnBrk="1" hangingPunct="1">
              <a:buFont typeface="Wingdings" pitchFamily="2" charset="2"/>
              <a:buNone/>
            </a:pPr>
            <a:endParaRPr lang="en-AU" smtClean="0">
              <a:latin typeface="Times New Roman" pitchFamily="18" charset="0"/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353425" cy="1150938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zh-TW" sz="4000" b="1" smtClean="0">
                <a:ea typeface="新細明體" pitchFamily="18" charset="-120"/>
              </a:rPr>
              <a:t>PURPOSE OF PAPER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353425" cy="3744912"/>
          </a:xfrm>
        </p:spPr>
        <p:txBody>
          <a:bodyPr/>
          <a:lstStyle/>
          <a:p>
            <a:pPr eaLnBrk="1" hangingPunct="1"/>
            <a:r>
              <a:rPr lang="en-AU" altLang="zh-TW" sz="3200" smtClean="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Assess significance of AIM stockmarket</a:t>
            </a:r>
            <a:endParaRPr lang="en-AU" altLang="zh-TW" sz="3200" smtClean="0">
              <a:latin typeface="Times New Roman" pitchFamily="18" charset="0"/>
              <a:ea typeface="新細明體" pitchFamily="18" charset="-120"/>
            </a:endParaRPr>
          </a:p>
          <a:p>
            <a:pPr eaLnBrk="1" hangingPunct="1"/>
            <a:r>
              <a:rPr lang="en-AU" altLang="zh-TW" sz="3200" smtClean="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Assess significance of property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   companies on AIM stockmarket</a:t>
            </a:r>
          </a:p>
          <a:p>
            <a:pPr eaLnBrk="1" hangingPunct="1"/>
            <a:r>
              <a:rPr lang="en-AU" altLang="zh-TW" sz="3200" smtClean="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Assess performance of property companies on AIM stockmarket</a:t>
            </a:r>
          </a:p>
          <a:p>
            <a:pPr eaLnBrk="1" hangingPunct="1"/>
            <a:r>
              <a:rPr lang="en-AU" altLang="zh-TW" sz="3200" smtClean="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Assess impact of GFC on AIM property companies</a:t>
            </a:r>
            <a:endParaRPr lang="en-AU" altLang="zh-TW" smtClean="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PROPERTY SECTOR PROFILE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353425" cy="423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sz="3200" smtClean="0">
                <a:latin typeface="Times New Roman" pitchFamily="18" charset="0"/>
              </a:rPr>
              <a:t> Residential		      	</a:t>
            </a: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Office</a:t>
            </a: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	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Retail				</a:t>
            </a: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Industrial/logistics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Hotel 				</a:t>
            </a: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Diversified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Tourism/resort 	      	</a:t>
            </a: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Healthcare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Ski resorts			</a:t>
            </a: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Self storage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Entertainment  	     	</a:t>
            </a:r>
            <a:r>
              <a:rPr lang="en-AU" altLang="zh-TW" sz="32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3200" smtClean="0">
                <a:latin typeface="Times New Roman" pitchFamily="18" charset="0"/>
                <a:ea typeface="新細明體" pitchFamily="18" charset="-120"/>
              </a:rPr>
              <a:t> Windfarms</a:t>
            </a:r>
            <a:endParaRPr lang="en-AU" sz="3200" smtClean="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00988" cy="97155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METHODOLOGY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71500" y="1214438"/>
            <a:ext cx="7786688" cy="3357562"/>
          </a:xfrm>
        </p:spPr>
        <p:txBody>
          <a:bodyPr/>
          <a:lstStyle/>
          <a:p>
            <a:pPr eaLnBrk="1" hangingPunct="1"/>
            <a:r>
              <a:rPr lang="en-AU" smtClean="0"/>
              <a:t>Aug 2005 – Feb 2010: monthly</a:t>
            </a:r>
          </a:p>
          <a:p>
            <a:pPr eaLnBrk="1" hangingPunct="1"/>
            <a:r>
              <a:rPr lang="en-AU" smtClean="0"/>
              <a:t>AIM All Share</a:t>
            </a:r>
          </a:p>
          <a:p>
            <a:pPr eaLnBrk="1" hangingPunct="1"/>
            <a:r>
              <a:rPr lang="en-AU" smtClean="0"/>
              <a:t>AIM Property Companies</a:t>
            </a:r>
          </a:p>
          <a:p>
            <a:pPr eaLnBrk="1" hangingPunct="1"/>
            <a:r>
              <a:rPr lang="en-AU" smtClean="0"/>
              <a:t>Other assets @ UK markets  </a:t>
            </a:r>
          </a:p>
          <a:p>
            <a:pPr lvl="1" eaLnBrk="1" hangingPunct="1"/>
            <a:r>
              <a:rPr lang="en-AU" smtClean="0"/>
              <a:t>stocks  </a:t>
            </a:r>
          </a:p>
          <a:p>
            <a:pPr lvl="1" eaLnBrk="1" hangingPunct="1"/>
            <a:r>
              <a:rPr lang="en-AU" smtClean="0"/>
              <a:t>property companies   </a:t>
            </a:r>
          </a:p>
          <a:p>
            <a:pPr lvl="1" eaLnBrk="1" hangingPunct="1"/>
            <a:r>
              <a:rPr lang="en-AU" smtClean="0"/>
              <a:t>bonds </a:t>
            </a:r>
          </a:p>
          <a:p>
            <a:pPr eaLnBrk="1" hangingPunct="1"/>
            <a:r>
              <a:rPr lang="en-AU" smtClean="0"/>
              <a:t>Risk-adjusted returns</a:t>
            </a:r>
          </a:p>
          <a:p>
            <a:pPr eaLnBrk="1" hangingPunct="1"/>
            <a:r>
              <a:rPr lang="en-AU" smtClean="0"/>
              <a:t>Portfolio diversification</a:t>
            </a:r>
          </a:p>
          <a:p>
            <a:pPr eaLnBrk="1" hangingPunct="1"/>
            <a:r>
              <a:rPr lang="en-AU" smtClean="0"/>
              <a:t>Impact of GFC: sub-periods (2)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 </a:t>
            </a:r>
            <a:r>
              <a:rPr lang="en-AU" altLang="zh-TW" sz="20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00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AU" sz="2000" smtClean="0"/>
              <a:t>pre GFC</a:t>
            </a:r>
            <a:r>
              <a:rPr lang="en-AU" altLang="zh-TW" sz="2000" smtClean="0">
                <a:latin typeface="Times New Roman" pitchFamily="18" charset="0"/>
                <a:ea typeface="新細明體" pitchFamily="18" charset="-120"/>
              </a:rPr>
              <a:t>  	       	            </a:t>
            </a:r>
            <a:r>
              <a:rPr lang="en-AU" altLang="zh-TW" sz="200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00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AU" sz="2000" smtClean="0"/>
              <a:t>during GFC </a:t>
            </a:r>
            <a:r>
              <a:rPr lang="en-AU" altLang="zh-TW" sz="2000" smtClean="0">
                <a:latin typeface="Times New Roman" pitchFamily="18" charset="0"/>
                <a:ea typeface="新細明體" pitchFamily="18" charset="-120"/>
              </a:rPr>
              <a:t>	</a:t>
            </a:r>
            <a:endParaRPr lang="en-AU" sz="2000" smtClean="0"/>
          </a:p>
          <a:p>
            <a:pPr eaLnBrk="1" hangingPunct="1">
              <a:buFont typeface="Wingdings" pitchFamily="2" charset="2"/>
              <a:buNone/>
            </a:pPr>
            <a:endParaRPr lang="en-AU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AIM PROPERTY SERIES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57188" y="2000250"/>
            <a:ext cx="8229600" cy="3886200"/>
          </a:xfrm>
        </p:spPr>
        <p:txBody>
          <a:bodyPr/>
          <a:lstStyle/>
          <a:p>
            <a:pPr eaLnBrk="1" hangingPunct="1"/>
            <a:r>
              <a:rPr lang="en-AU" smtClean="0"/>
              <a:t>Established: Dec 2008</a:t>
            </a:r>
          </a:p>
          <a:p>
            <a:pPr eaLnBrk="1" hangingPunct="1"/>
            <a:r>
              <a:rPr lang="en-AU" smtClean="0"/>
              <a:t>Start: Aug 2005</a:t>
            </a:r>
          </a:p>
          <a:p>
            <a:pPr eaLnBrk="1" hangingPunct="1"/>
            <a:r>
              <a:rPr lang="en-AU" smtClean="0"/>
              <a:t>FTSE EPRA/NAREIT index</a:t>
            </a:r>
          </a:p>
          <a:p>
            <a:pPr eaLnBrk="1" hangingPunct="1"/>
            <a:r>
              <a:rPr lang="en-AU" smtClean="0"/>
              <a:t># constituents: 13</a:t>
            </a:r>
          </a:p>
          <a:p>
            <a:pPr eaLnBrk="1" hangingPunct="1"/>
            <a:r>
              <a:rPr lang="en-AU" smtClean="0"/>
              <a:t>Total market cap: £1.812 billion</a:t>
            </a:r>
          </a:p>
          <a:p>
            <a:pPr eaLnBrk="1" hangingPunct="1"/>
            <a:r>
              <a:rPr lang="en-AU" smtClean="0"/>
              <a:t>Major constituents</a:t>
            </a:r>
          </a:p>
          <a:p>
            <a:pPr lvl="1" eaLnBrk="1" hangingPunct="1">
              <a:buFontTx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London &amp; Stamford	</a:t>
            </a: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US" smtClean="0">
                <a:latin typeface="Times New Roman" pitchFamily="18" charset="0"/>
                <a:cs typeface="Arial" charset="0"/>
              </a:rPr>
              <a:t> Dolphin Capital</a:t>
            </a:r>
          </a:p>
          <a:p>
            <a:pPr lvl="1" eaLnBrk="1" hangingPunct="1">
              <a:buFontTx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Raven Russia                  </a:t>
            </a: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mtClean="0">
                <a:solidFill>
                  <a:srgbClr val="003C3B"/>
                </a:solidFill>
                <a:latin typeface="Times New Roman" pitchFamily="18" charset="0"/>
                <a:ea typeface="新細明體" pitchFamily="18" charset="-120"/>
              </a:rPr>
              <a:t>Mirland</a:t>
            </a:r>
          </a:p>
          <a:p>
            <a:pPr lvl="1" eaLnBrk="1" hangingPunct="1">
              <a:buFontTx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Conygar              	</a:t>
            </a: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US" smtClean="0">
                <a:latin typeface="Times New Roman" pitchFamily="18" charset="0"/>
                <a:cs typeface="Arial" charset="0"/>
              </a:rPr>
              <a:t> China RE Opportunities</a:t>
            </a:r>
            <a:endParaRPr lang="en-AU" altLang="zh-TW" smtClean="0">
              <a:solidFill>
                <a:srgbClr val="003C3B"/>
              </a:solidFill>
              <a:latin typeface="Times New Roman" pitchFamily="18" charset="0"/>
              <a:ea typeface="新細明體" pitchFamily="18" charset="-120"/>
            </a:endParaRPr>
          </a:p>
          <a:p>
            <a:pPr lvl="1" eaLnBrk="1" hangingPunct="1">
              <a:buFontTx/>
              <a:buNone/>
            </a:pPr>
            <a:endParaRPr lang="en-US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AIM SERIES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900" y="1714500"/>
            <a:ext cx="7415213" cy="3662363"/>
          </a:xfr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8663" y="928688"/>
            <a:ext cx="7558087" cy="5268912"/>
          </a:xfr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IMPACT OF GFC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Pre-GFC @ Aug 2005 – Aug 2007</a:t>
            </a:r>
          </a:p>
          <a:p>
            <a:pPr eaLnBrk="1" hangingPunct="1"/>
            <a:r>
              <a:rPr lang="en-AU" smtClean="0"/>
              <a:t>GFC @ Sept 2007 – Feb 2010</a:t>
            </a:r>
          </a:p>
          <a:p>
            <a:pPr eaLnBrk="1" hangingPunct="1"/>
            <a:r>
              <a:rPr lang="en-AU" smtClean="0"/>
              <a:t>Investment dynamics re: GFC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33463" y="1214438"/>
            <a:ext cx="7077075" cy="4210050"/>
          </a:xfr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643063"/>
            <a:ext cx="8461375" cy="3449637"/>
          </a:xfr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57325" y="714375"/>
            <a:ext cx="6472238" cy="5354638"/>
          </a:xfr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64613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SIGNIFICANCE OF AIM</a:t>
            </a:r>
          </a:p>
        </p:txBody>
      </p:sp>
      <p:sp>
        <p:nvSpPr>
          <p:cNvPr id="5123" name="Rectangle 463"/>
          <p:cNvSpPr>
            <a:spLocks noChangeArrowheads="1"/>
          </p:cNvSpPr>
          <p:nvPr/>
        </p:nvSpPr>
        <p:spPr bwMode="auto">
          <a:xfrm>
            <a:off x="468313" y="1700213"/>
            <a:ext cx="835342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AU" altLang="zh-TW" sz="320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AIM = Alternative Investment Market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AU" altLang="zh-TW" sz="320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Purpose: small, growth companies: 1995</a:t>
            </a:r>
            <a:r>
              <a:rPr lang="en-AU" altLang="zh-TW" sz="3200" baseline="3000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+</a:t>
            </a:r>
            <a:endParaRPr lang="en-AU" altLang="zh-TW" sz="3200" baseline="30000">
              <a:latin typeface="Times New Roman" pitchFamily="18" charset="0"/>
              <a:ea typeface="新細明體" pitchFamily="18" charset="-12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AU" altLang="zh-TW" sz="320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Benefits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AU" altLang="zh-TW" sz="320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Regulatory structure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AU" altLang="zh-TW" sz="320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Role of NOMADs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AU" altLang="zh-TW" sz="28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 •</a:t>
            </a:r>
            <a:r>
              <a:rPr lang="en-AU" altLang="zh-TW" sz="2800">
                <a:latin typeface="Times New Roman" pitchFamily="18" charset="0"/>
                <a:ea typeface="新細明體" pitchFamily="18" charset="-120"/>
              </a:rPr>
              <a:t> IPO        	</a:t>
            </a:r>
            <a:r>
              <a:rPr lang="en-AU" altLang="zh-TW" sz="28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z="2800">
                <a:latin typeface="Times New Roman" pitchFamily="18" charset="0"/>
                <a:ea typeface="新細明體" pitchFamily="18" charset="-120"/>
              </a:rPr>
              <a:t>ongoing support		</a:t>
            </a:r>
            <a:endParaRPr lang="en-AU" altLang="zh-TW" sz="2800">
              <a:latin typeface="Times New Roman" pitchFamily="18" charset="0"/>
              <a:ea typeface="新細明體" pitchFamily="18" charset="-12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</a:pPr>
            <a:r>
              <a:rPr lang="en-AU" altLang="zh-TW" sz="320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Other “growth” stockmarkets</a:t>
            </a:r>
            <a:endParaRPr lang="en-AU" altLang="zh-TW" sz="3200">
              <a:latin typeface="Times New Roman" pitchFamily="18" charset="0"/>
              <a:ea typeface="新細明體" pitchFamily="18" charset="-12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AU" altLang="zh-TW" sz="28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•</a:t>
            </a:r>
            <a:r>
              <a:rPr lang="en-AU" altLang="zh-TW" sz="2800">
                <a:latin typeface="Times New Roman" pitchFamily="18" charset="0"/>
                <a:ea typeface="新細明體" pitchFamily="18" charset="-120"/>
              </a:rPr>
              <a:t> Europe          	</a:t>
            </a:r>
            <a:r>
              <a:rPr lang="en-AU" altLang="zh-TW" sz="28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z="2800">
                <a:latin typeface="Times New Roman" pitchFamily="18" charset="0"/>
                <a:ea typeface="新細明體" pitchFamily="18" charset="-120"/>
              </a:rPr>
              <a:t>Asia		</a:t>
            </a:r>
            <a:r>
              <a:rPr lang="en-AU" altLang="zh-TW" sz="28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z="2800">
                <a:latin typeface="Times New Roman" pitchFamily="18" charset="0"/>
                <a:ea typeface="新細明體" pitchFamily="18" charset="-120"/>
              </a:rPr>
              <a:t>Americas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AU" altLang="zh-TW" sz="28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50" y="1285875"/>
            <a:ext cx="7469188" cy="4724400"/>
          </a:xfr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IMPACT OF GFC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Returns: 16.96% → - 41.63%</a:t>
            </a:r>
          </a:p>
          <a:p>
            <a:pPr eaLnBrk="1" hangingPunct="1"/>
            <a:r>
              <a:rPr lang="en-AU" smtClean="0"/>
              <a:t>Risk: 17.44% → 39.39%</a:t>
            </a:r>
          </a:p>
          <a:p>
            <a:pPr eaLnBrk="1" hangingPunct="1"/>
            <a:r>
              <a:rPr lang="en-AU" smtClean="0"/>
              <a:t>Risk-adjusted returns: #2 → #5</a:t>
            </a:r>
          </a:p>
          <a:p>
            <a:pPr eaLnBrk="1" hangingPunct="1"/>
            <a:r>
              <a:rPr lang="en-AU" smtClean="0"/>
              <a:t>Diversification: 0.74 → 0.89</a:t>
            </a:r>
          </a:p>
          <a:p>
            <a:pPr eaLnBrk="1" hangingPunct="1"/>
            <a:r>
              <a:rPr lang="en-AU" smtClean="0"/>
              <a:t>Comparison to other asset classes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FUTURE OUTLOOK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Impact of GFC</a:t>
            </a:r>
          </a:p>
          <a:p>
            <a:pPr eaLnBrk="1" hangingPunct="1"/>
            <a:r>
              <a:rPr lang="en-AU" smtClean="0"/>
              <a:t>Capital raising</a:t>
            </a:r>
          </a:p>
          <a:p>
            <a:pPr eaLnBrk="1" hangingPunct="1"/>
            <a:r>
              <a:rPr lang="en-AU" smtClean="0"/>
              <a:t>Recovery @ 2009 – 2010</a:t>
            </a:r>
          </a:p>
          <a:p>
            <a:pPr eaLnBrk="1" hangingPunct="1"/>
            <a:r>
              <a:rPr lang="en-AU" smtClean="0"/>
              <a:t>Future prospects</a:t>
            </a:r>
          </a:p>
          <a:p>
            <a:pPr lvl="1" eaLnBrk="1" hangingPunct="1"/>
            <a:r>
              <a:rPr lang="en-AU" smtClean="0"/>
              <a:t>Risk factors</a:t>
            </a:r>
          </a:p>
          <a:p>
            <a:pPr lvl="1" eaLnBrk="1" hangingPunct="1"/>
            <a:r>
              <a:rPr lang="en-AU" smtClean="0"/>
              <a:t>Operational issues</a:t>
            </a:r>
          </a:p>
          <a:p>
            <a:pPr eaLnBrk="1" hangingPunct="1"/>
            <a:endParaRPr lang="en-AU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SIGNIFICANCE OF AIM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507412" cy="4383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3200" smtClean="0">
                <a:latin typeface="Times New Roman" pitchFamily="18" charset="0"/>
              </a:rPr>
              <a:t>June 1995: # = 10 @ </a:t>
            </a:r>
            <a:r>
              <a:rPr lang="en-US" sz="3200" smtClean="0">
                <a:latin typeface="Times New Roman" pitchFamily="18" charset="0"/>
                <a:cs typeface="Arial" charset="0"/>
              </a:rPr>
              <a:t>£</a:t>
            </a:r>
            <a:r>
              <a:rPr lang="en-AU" sz="3200" smtClean="0">
                <a:latin typeface="Times New Roman" pitchFamily="18" charset="0"/>
              </a:rPr>
              <a:t>80 million</a:t>
            </a:r>
          </a:p>
          <a:p>
            <a:pPr eaLnBrk="1" hangingPunct="1">
              <a:lnSpc>
                <a:spcPct val="80000"/>
              </a:lnSpc>
            </a:pPr>
            <a:r>
              <a:rPr lang="en-AU" sz="3200" smtClean="0">
                <a:latin typeface="Times New Roman" pitchFamily="18" charset="0"/>
              </a:rPr>
              <a:t>Dec 2007: # = 1694 @ </a:t>
            </a:r>
            <a:r>
              <a:rPr lang="en-US" sz="3200" smtClean="0">
                <a:latin typeface="Times New Roman" pitchFamily="18" charset="0"/>
                <a:cs typeface="Arial" charset="0"/>
              </a:rPr>
              <a:t>£98 billion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smtClean="0">
                <a:latin typeface="Times New Roman" pitchFamily="18" charset="0"/>
                <a:cs typeface="Arial" charset="0"/>
              </a:rPr>
              <a:t>Feb 2010: # = 1268 @ £58 billion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smtClean="0">
                <a:latin typeface="Times New Roman" pitchFamily="18" charset="0"/>
                <a:cs typeface="Arial" charset="0"/>
              </a:rPr>
              <a:t>Sectors (10): eg: financial, oil &amp; gas, mining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smtClean="0">
                <a:latin typeface="Times New Roman" pitchFamily="18" charset="0"/>
                <a:cs typeface="Arial" charset="0"/>
              </a:rPr>
              <a:t>Sub-sectors (42): eg: property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smtClean="0">
                <a:latin typeface="Times New Roman" pitchFamily="18" charset="0"/>
                <a:cs typeface="Arial" charset="0"/>
              </a:rPr>
              <a:t>Distribution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	 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&lt; </a:t>
            </a:r>
            <a:r>
              <a:rPr lang="en-US" smtClean="0">
                <a:latin typeface="Times New Roman" pitchFamily="18" charset="0"/>
                <a:cs typeface="Arial" charset="0"/>
              </a:rPr>
              <a:t>£10M @ 41% 	        	</a:t>
            </a: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US" smtClean="0">
                <a:latin typeface="Times New Roman" pitchFamily="18" charset="0"/>
                <a:cs typeface="Arial" charset="0"/>
              </a:rPr>
              <a:t> £10M - £50M @ 38%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  	 • </a:t>
            </a:r>
            <a:r>
              <a:rPr lang="en-US" smtClean="0">
                <a:latin typeface="Times New Roman" pitchFamily="18" charset="0"/>
                <a:cs typeface="Arial" charset="0"/>
              </a:rPr>
              <a:t>£50M - £100M @ 9%  	</a:t>
            </a: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US" smtClean="0">
                <a:latin typeface="Times New Roman" pitchFamily="18" charset="0"/>
                <a:cs typeface="Arial" charset="0"/>
              </a:rPr>
              <a:t>£100M - £500M @ 11%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	 • </a:t>
            </a:r>
            <a:r>
              <a:rPr lang="en-AU" altLang="zh-TW" smtClean="0">
                <a:latin typeface="Times New Roman" pitchFamily="18" charset="0"/>
                <a:ea typeface="新細明體" pitchFamily="18" charset="-120"/>
              </a:rPr>
              <a:t>&gt; </a:t>
            </a:r>
            <a:r>
              <a:rPr lang="en-US" smtClean="0">
                <a:latin typeface="Times New Roman" pitchFamily="18" charset="0"/>
                <a:cs typeface="Arial" charset="0"/>
              </a:rPr>
              <a:t>£500M @ 1%</a:t>
            </a:r>
            <a:endParaRPr lang="en-AU" smtClean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smtClean="0">
                <a:latin typeface="Times New Roman" pitchFamily="18" charset="0"/>
                <a:cs typeface="Arial" charset="0"/>
              </a:rPr>
              <a:t>UK versus international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mtClean="0"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dirty="0" smtClean="0"/>
              <a:t># COMPANIES @ AIM: 1995-2009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142976" y="1643050"/>
          <a:ext cx="721523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cs typeface="Times New Roman" pitchFamily="18" charset="0"/>
              </a:rPr>
              <a:t>£B </a:t>
            </a:r>
            <a:r>
              <a:rPr lang="en-AU" sz="4000" b="1" dirty="0" smtClean="0"/>
              <a:t>@ AIM: 1995-2009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857224" y="1428736"/>
          <a:ext cx="750099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b="1" dirty="0" smtClean="0"/>
              <a:t>UK (#) and international (#) </a:t>
            </a:r>
            <a:br>
              <a:rPr lang="en-AU" sz="4000" b="1" dirty="0" smtClean="0"/>
            </a:br>
            <a:r>
              <a:rPr lang="en-AU" sz="4000" b="1" dirty="0" smtClean="0"/>
              <a:t>over 1995-2009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285852" y="1857364"/>
          <a:ext cx="692948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% UK (# companies)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85786" y="1571612"/>
          <a:ext cx="757242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smtClean="0"/>
              <a:t>SIGNIFICANCE OF AIM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40763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mtClean="0">
                <a:latin typeface="Times New Roman" pitchFamily="18" charset="0"/>
              </a:rPr>
              <a:t>Capital raised  </a:t>
            </a:r>
            <a:r>
              <a:rPr lang="en-AU" smtClean="0">
                <a:latin typeface="Times New Roman" pitchFamily="18" charset="0"/>
                <a:sym typeface="Wingdings" pitchFamily="2" charset="2"/>
              </a:rPr>
              <a:t></a:t>
            </a: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IPO    	       	            </a:t>
            </a:r>
            <a:r>
              <a:rPr lang="en-AU" altLang="zh-TW" sz="240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further issues		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240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£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66 billion       	            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US" altLang="zh-TW" sz="2400" smtClean="0">
                <a:latin typeface="Times New Roman" pitchFamily="18" charset="0"/>
                <a:ea typeface="新細明體" pitchFamily="18" charset="-120"/>
              </a:rPr>
              <a:t>£16B @ 2007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2400" smtClean="0">
                <a:latin typeface="Times New Roman" pitchFamily="18" charset="0"/>
                <a:ea typeface="新細明體" pitchFamily="18" charset="-120"/>
                <a:sym typeface="Wingdings" pitchFamily="2" charset="2"/>
              </a:rPr>
              <a:t>     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sz="2400" smtClean="0">
                <a:latin typeface="Times New Roman" pitchFamily="18" charset="0"/>
                <a:ea typeface="新細明體" pitchFamily="18" charset="-120"/>
              </a:rPr>
              <a:t>£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4B @ 2008         	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US" altLang="zh-TW" sz="2400" smtClean="0">
                <a:latin typeface="Times New Roman" pitchFamily="18" charset="0"/>
                <a:ea typeface="新細明體" pitchFamily="18" charset="-120"/>
              </a:rPr>
              <a:t>£6B @ 2009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</a:t>
            </a:r>
            <a:endParaRPr lang="en-AU" sz="2400" smtClean="0">
              <a:latin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AU" smtClean="0">
                <a:latin typeface="Times New Roman" pitchFamily="18" charset="0"/>
              </a:rPr>
              <a:t>International exposure (# = 238 @ 19%)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US   	</a:t>
            </a:r>
            <a:r>
              <a:rPr lang="en-AU" altLang="zh-TW" sz="240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Canada	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Australia 	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Cayman Island 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 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BRIC 	</a:t>
            </a:r>
            <a:r>
              <a:rPr lang="en-AU" altLang="zh-TW" sz="2400" smtClean="0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mining, property, oil and gas</a:t>
            </a: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smtClean="0">
                <a:latin typeface="Times New Roman" pitchFamily="18" charset="0"/>
              </a:rPr>
              <a:t>Indices @ AIM: FTSE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AIM All Share                 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 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AIM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100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	 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sub-sectors (18) 	             </a:t>
            </a:r>
            <a:r>
              <a:rPr lang="en-AU" altLang="zh-TW" sz="2400" smtClean="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•</a:t>
            </a:r>
            <a:r>
              <a:rPr lang="en-AU" altLang="zh-TW" sz="2400" smtClean="0">
                <a:latin typeface="Times New Roman" pitchFamily="18" charset="0"/>
                <a:ea typeface="新細明體" pitchFamily="18" charset="-120"/>
              </a:rPr>
              <a:t> property </a:t>
            </a:r>
            <a:r>
              <a:rPr lang="en-AU" sz="2400" smtClean="0">
                <a:latin typeface="Times New Roman" pitchFamily="18" charset="0"/>
                <a:sym typeface="Wingdings" pitchFamily="2" charset="2"/>
              </a:rPr>
              <a:t></a:t>
            </a: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AU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AU" sz="2400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Pixel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5113</TotalTime>
  <Words>588</Words>
  <Application>Microsoft Office PowerPoint</Application>
  <PresentationFormat>On-screen Show (4:3)</PresentationFormat>
  <Paragraphs>176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Times New Roman</vt:lpstr>
      <vt:lpstr>Wingdings</vt:lpstr>
      <vt:lpstr>新細明體</vt:lpstr>
      <vt:lpstr>Arial Black</vt:lpstr>
      <vt:lpstr>宋体</vt:lpstr>
      <vt:lpstr>Pixel</vt:lpstr>
      <vt:lpstr>THE PERFORMANCE OF PROPERTY COMPANIES ON THE AIM STOCKMARKET</vt:lpstr>
      <vt:lpstr>PURPOSE OF PAPER</vt:lpstr>
      <vt:lpstr>SIGNIFICANCE OF AIM</vt:lpstr>
      <vt:lpstr>SIGNIFICANCE OF AIM</vt:lpstr>
      <vt:lpstr># COMPANIES @ AIM: 1995-2009</vt:lpstr>
      <vt:lpstr>£B @ AIM: 1995-2009</vt:lpstr>
      <vt:lpstr>UK (#) and international (#)  over 1995-2009</vt:lpstr>
      <vt:lpstr>% UK (# companies)</vt:lpstr>
      <vt:lpstr>SIGNIFICANCE OF AIM</vt:lpstr>
      <vt:lpstr>PREVIOUS RESEARCH @ AIM</vt:lpstr>
      <vt:lpstr>SIGNIFICANCE OF PROPERTY @ AIM</vt:lpstr>
      <vt:lpstr># PROPERTY COMPANIES @ AIM: 1998-2009</vt:lpstr>
      <vt:lpstr>£B PROPERTY COMPANIES @ AIM: 1998-2009</vt:lpstr>
      <vt:lpstr>% PROPERTY (£) @ AIM:  1998-2009</vt:lpstr>
      <vt:lpstr>% PROPERTY (#) @ AIM:  1998-2009</vt:lpstr>
      <vt:lpstr>SIZE OF PROPERTY SECTOR (£)</vt:lpstr>
      <vt:lpstr>PROPERTY @ TOP 50 @ AIM</vt:lpstr>
      <vt:lpstr>LEADING PROPERTY COMPANIES @ AIM</vt:lpstr>
      <vt:lpstr>REGIONAL PROFILE (#)</vt:lpstr>
      <vt:lpstr>PROPERTY SECTOR PROFILE</vt:lpstr>
      <vt:lpstr>METHODOLOGY</vt:lpstr>
      <vt:lpstr>AIM PROPERTY SERIES</vt:lpstr>
      <vt:lpstr>AIM SERIES</vt:lpstr>
      <vt:lpstr>Slide 24</vt:lpstr>
      <vt:lpstr>Slide 25</vt:lpstr>
      <vt:lpstr>IMPACT OF GFC</vt:lpstr>
      <vt:lpstr>Slide 27</vt:lpstr>
      <vt:lpstr>Slide 28</vt:lpstr>
      <vt:lpstr>Slide 29</vt:lpstr>
      <vt:lpstr>Slide 30</vt:lpstr>
      <vt:lpstr>IMPACT OF GFC</vt:lpstr>
      <vt:lpstr>FUTURE OUTLOOK</vt:lpstr>
    </vt:vector>
  </TitlesOfParts>
  <Company>University of Western Sydney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RESEARCH PRIORITIES IN THE UK</dc:title>
  <dc:creator>hayesk</dc:creator>
  <cp:lastModifiedBy>H7435525</cp:lastModifiedBy>
  <cp:revision>368</cp:revision>
  <dcterms:created xsi:type="dcterms:W3CDTF">2003-05-27T06:10:37Z</dcterms:created>
  <dcterms:modified xsi:type="dcterms:W3CDTF">2010-05-26T07:14:40Z</dcterms:modified>
</cp:coreProperties>
</file>