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69" r:id="rId3"/>
    <p:sldId id="268" r:id="rId4"/>
    <p:sldId id="257" r:id="rId5"/>
    <p:sldId id="271" r:id="rId6"/>
    <p:sldId id="270" r:id="rId7"/>
    <p:sldId id="280" r:id="rId8"/>
    <p:sldId id="258" r:id="rId9"/>
    <p:sldId id="274" r:id="rId10"/>
    <p:sldId id="259" r:id="rId11"/>
    <p:sldId id="260" r:id="rId12"/>
    <p:sldId id="275" r:id="rId13"/>
    <p:sldId id="261" r:id="rId14"/>
    <p:sldId id="276" r:id="rId15"/>
    <p:sldId id="272" r:id="rId16"/>
    <p:sldId id="281" r:id="rId17"/>
    <p:sldId id="277" r:id="rId18"/>
    <p:sldId id="263" r:id="rId19"/>
    <p:sldId id="264" r:id="rId20"/>
    <p:sldId id="265" r:id="rId21"/>
    <p:sldId id="278" r:id="rId22"/>
    <p:sldId id="266" r:id="rId23"/>
    <p:sldId id="279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6D7F6-3327-46AD-A0A9-4B15696FD211}" type="datetimeFigureOut">
              <a:rPr lang="es-ES" smtClean="0"/>
              <a:pPr/>
              <a:t>24/06/2010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738A5-D1C5-4A9E-8C5D-F5F6F4821E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314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0044D2-7720-4039-9830-49AD146CA7EB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355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9E2F92-11DA-4DFB-9201-FC6064E7DC0B}" type="slidenum">
              <a:rPr lang="es-ES" smtClean="0"/>
              <a:pPr/>
              <a:t>16</a:t>
            </a:fld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375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330F4B-F963-4BC7-8FAC-310DCE2FF7E5}" type="slidenum">
              <a:rPr lang="es-ES" smtClean="0"/>
              <a:pPr/>
              <a:t>18</a:t>
            </a:fld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385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E3535E-F3CA-4243-9A73-A510180F0616}" type="slidenum">
              <a:rPr lang="es-ES" smtClean="0"/>
              <a:pPr/>
              <a:t>19</a:t>
            </a:fld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396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F5A67D-F43D-495B-91CE-334B0B2C6B76}" type="slidenum">
              <a:rPr lang="es-ES" smtClean="0"/>
              <a:pPr/>
              <a:t>20</a:t>
            </a:fld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406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D22C32-C0AA-43CB-8031-EC187373D69D}" type="slidenum">
              <a:rPr lang="es-ES" smtClean="0"/>
              <a:pPr/>
              <a:t>22</a:t>
            </a:fld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406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D22C32-C0AA-43CB-8031-EC187373D69D}" type="slidenum">
              <a:rPr lang="es-ES" smtClean="0"/>
              <a:pPr/>
              <a:t>23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314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0044D2-7720-4039-9830-49AD146CA7EB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314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0044D2-7720-4039-9830-49AD146CA7EB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314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0044D2-7720-4039-9830-49AD146CA7EB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32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FE4415-0251-4D83-AC4F-526EE8B8E6EA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334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89E640-0212-4BBB-81B7-2E27620FCE15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345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711022-1867-4642-A4AC-09809E589442}" type="slidenum">
              <a:rPr lang="es-ES" smtClean="0"/>
              <a:pPr/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355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9E2F92-11DA-4DFB-9201-FC6064E7DC0B}" type="slidenum">
              <a:rPr lang="es-ES" smtClean="0"/>
              <a:pPr/>
              <a:t>13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355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9E2F92-11DA-4DFB-9201-FC6064E7DC0B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4AF-E8FD-4015-BC98-14B7640772D1}" type="datetimeFigureOut">
              <a:rPr lang="es-ES" smtClean="0"/>
              <a:pPr/>
              <a:t>24/06/2010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843B-34B4-40C8-AB0E-5B68CE131A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4AF-E8FD-4015-BC98-14B7640772D1}" type="datetimeFigureOut">
              <a:rPr lang="es-ES" smtClean="0"/>
              <a:pPr/>
              <a:t>24/06/2010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843B-34B4-40C8-AB0E-5B68CE131A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4AF-E8FD-4015-BC98-14B7640772D1}" type="datetimeFigureOut">
              <a:rPr lang="es-ES" smtClean="0"/>
              <a:pPr/>
              <a:t>24/06/2010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843B-34B4-40C8-AB0E-5B68CE131A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4AF-E8FD-4015-BC98-14B7640772D1}" type="datetimeFigureOut">
              <a:rPr lang="es-ES" smtClean="0"/>
              <a:pPr/>
              <a:t>24/06/2010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843B-34B4-40C8-AB0E-5B68CE131A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4AF-E8FD-4015-BC98-14B7640772D1}" type="datetimeFigureOut">
              <a:rPr lang="es-ES" smtClean="0"/>
              <a:pPr/>
              <a:t>24/06/2010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843B-34B4-40C8-AB0E-5B68CE131A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4AF-E8FD-4015-BC98-14B7640772D1}" type="datetimeFigureOut">
              <a:rPr lang="es-ES" smtClean="0"/>
              <a:pPr/>
              <a:t>24/06/2010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843B-34B4-40C8-AB0E-5B68CE131A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4AF-E8FD-4015-BC98-14B7640772D1}" type="datetimeFigureOut">
              <a:rPr lang="es-ES" smtClean="0"/>
              <a:pPr/>
              <a:t>24/06/2010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843B-34B4-40C8-AB0E-5B68CE131A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4AF-E8FD-4015-BC98-14B7640772D1}" type="datetimeFigureOut">
              <a:rPr lang="es-ES" smtClean="0"/>
              <a:pPr/>
              <a:t>24/06/2010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843B-34B4-40C8-AB0E-5B68CE131A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4AF-E8FD-4015-BC98-14B7640772D1}" type="datetimeFigureOut">
              <a:rPr lang="es-ES" smtClean="0"/>
              <a:pPr/>
              <a:t>24/06/2010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843B-34B4-40C8-AB0E-5B68CE131A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4AF-E8FD-4015-BC98-14B7640772D1}" type="datetimeFigureOut">
              <a:rPr lang="es-ES" smtClean="0"/>
              <a:pPr/>
              <a:t>24/06/2010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843B-34B4-40C8-AB0E-5B68CE131A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4AF-E8FD-4015-BC98-14B7640772D1}" type="datetimeFigureOut">
              <a:rPr lang="es-ES" smtClean="0"/>
              <a:pPr/>
              <a:t>24/06/2010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843B-34B4-40C8-AB0E-5B68CE131A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F4AF-E8FD-4015-BC98-14B7640772D1}" type="datetimeFigureOut">
              <a:rPr lang="es-ES" smtClean="0"/>
              <a:pPr/>
              <a:t>24/06/2010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A843B-34B4-40C8-AB0E-5B68CE131A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000250" y="1785926"/>
            <a:ext cx="700087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 impact of </a:t>
            </a:r>
            <a:r>
              <a:rPr lang="en-GB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high-rise condos </a:t>
            </a: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on residential prices: </a:t>
            </a:r>
            <a:endParaRPr lang="en-GB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An analysis for 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Nunoa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(Santiago de Chile)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0" y="5715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071688" y="5857875"/>
            <a:ext cx="6500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Times New Roman" pitchFamily="18" charset="0"/>
              </a:rPr>
              <a:t>XVI EUROPEAN REAL ESTATE SOCIETY CONGRESS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Times New Roman" pitchFamily="18" charset="0"/>
              </a:rPr>
              <a:t>|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Times New Roman" pitchFamily="18" charset="0"/>
              </a:rPr>
              <a:t>Milan, Italy   23th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Times New Roman" pitchFamily="18" charset="0"/>
              </a:rPr>
              <a:t>, 26th of 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Times New Roman" pitchFamily="18" charset="0"/>
              </a:rPr>
              <a:t>June 2010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71670" y="4281879"/>
            <a:ext cx="63579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Carlos,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Marmolejo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Duarte;</a:t>
            </a: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Esteban, Skarmeta </a:t>
            </a:r>
            <a:r>
              <a:rPr lang="en-GB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Cornejo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&amp;</a:t>
            </a: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Carlos, Aguirre Nunez 	</a:t>
            </a:r>
            <a:endParaRPr lang="en-GB" sz="10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76484" y="4399889"/>
            <a:ext cx="4000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Centre for Land Policy and Valuations </a:t>
            </a: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Polytechnic University of Catalonia	</a:t>
            </a:r>
            <a:endParaRPr lang="en-GB" sz="10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4691981" y="4734338"/>
            <a:ext cx="847515" cy="35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74B0A2-3364-41C4-A918-7727026A8417}" type="slidenum">
              <a:rPr lang="es-ES" smtClean="0">
                <a:solidFill>
                  <a:schemeClr val="bg1"/>
                </a:solidFill>
                <a:latin typeface="Arial" pitchFamily="34" charset="0"/>
              </a:rPr>
              <a:pPr/>
              <a:t>10</a:t>
            </a:fld>
            <a:endParaRPr lang="es-ES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611188" y="115888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Hypothesis</a:t>
            </a:r>
            <a:endParaRPr lang="en-US" sz="2800" b="1" dirty="0"/>
          </a:p>
        </p:txBody>
      </p:sp>
      <p:sp>
        <p:nvSpPr>
          <p:cNvPr id="65543" name="9 Rectángulo"/>
          <p:cNvSpPr>
            <a:spLocks noChangeArrowheads="1"/>
          </p:cNvSpPr>
          <p:nvPr/>
        </p:nvSpPr>
        <p:spPr bwMode="auto">
          <a:xfrm>
            <a:off x="357188" y="2786063"/>
            <a:ext cx="85725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i="1" dirty="0" smtClean="0"/>
              <a:t>High-rise apartment buildings, may produce negative externalities, but they  do produce a positive impact on real estate prices of neighboring detached houses.</a:t>
            </a:r>
          </a:p>
          <a:p>
            <a:pPr marL="342900" indent="-342900"/>
            <a:endParaRPr lang="en-US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8"/>
          <p:cNvSpPr txBox="1">
            <a:spLocks noChangeArrowheads="1"/>
          </p:cNvSpPr>
          <p:nvPr/>
        </p:nvSpPr>
        <p:spPr bwMode="auto">
          <a:xfrm>
            <a:off x="357188" y="285750"/>
            <a:ext cx="421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solidFill>
                  <a:schemeClr val="bg1"/>
                </a:solidFill>
              </a:rPr>
              <a:t>El ruido mensurado</a:t>
            </a:r>
          </a:p>
        </p:txBody>
      </p:sp>
      <p:sp>
        <p:nvSpPr>
          <p:cNvPr id="665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ADC4E8-F502-44DD-86B8-26B9CA744A31}" type="slidenum">
              <a:rPr lang="es-ES" smtClean="0">
                <a:solidFill>
                  <a:schemeClr val="bg1"/>
                </a:solidFill>
                <a:latin typeface="Arial" pitchFamily="34" charset="0"/>
              </a:rPr>
              <a:pPr/>
              <a:t>11</a:t>
            </a:fld>
            <a:endParaRPr lang="es-ES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611188" y="115888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smtClean="0"/>
              <a:t>Theoretical framework</a:t>
            </a:r>
            <a:endParaRPr lang="en-US" sz="2800" b="1"/>
          </a:p>
        </p:txBody>
      </p:sp>
      <p:sp>
        <p:nvSpPr>
          <p:cNvPr id="66565" name="Text Box 2"/>
          <p:cNvSpPr txBox="1">
            <a:spLocks noChangeArrowheads="1"/>
          </p:cNvSpPr>
          <p:nvPr/>
        </p:nvSpPr>
        <p:spPr bwMode="auto">
          <a:xfrm>
            <a:off x="714375" y="642938"/>
            <a:ext cx="8064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Sabatini, </a:t>
            </a:r>
            <a:r>
              <a:rPr lang="en-US" b="1" dirty="0" err="1" smtClean="0"/>
              <a:t>Cáceres</a:t>
            </a:r>
            <a:r>
              <a:rPr lang="en-US" b="1" dirty="0" smtClean="0"/>
              <a:t> &amp; Cerda (2001);  </a:t>
            </a:r>
            <a:r>
              <a:rPr lang="en-US" b="1" dirty="0" err="1" smtClean="0"/>
              <a:t>Cáceres</a:t>
            </a:r>
            <a:r>
              <a:rPr lang="en-US" b="1" dirty="0" smtClean="0"/>
              <a:t> &amp; Sabatini (2004), </a:t>
            </a:r>
            <a:r>
              <a:rPr lang="en-US" b="1" dirty="0" err="1" smtClean="0"/>
              <a:t>Salcedo</a:t>
            </a:r>
            <a:r>
              <a:rPr lang="en-US" b="1" dirty="0" smtClean="0"/>
              <a:t> &amp; Torres (2004)</a:t>
            </a:r>
            <a:endParaRPr lang="en-US" b="1" dirty="0"/>
          </a:p>
        </p:txBody>
      </p:sp>
      <p:sp>
        <p:nvSpPr>
          <p:cNvPr id="66566" name="7 Rectángulo"/>
          <p:cNvSpPr>
            <a:spLocks noChangeArrowheads="1"/>
          </p:cNvSpPr>
          <p:nvPr/>
        </p:nvSpPr>
        <p:spPr bwMode="auto">
          <a:xfrm>
            <a:off x="357188" y="1390613"/>
            <a:ext cx="85725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AutoNum type="arabicPeriod"/>
            </a:pPr>
            <a:r>
              <a:rPr lang="en-US" sz="2000" dirty="0" smtClean="0"/>
              <a:t>There is an improvement in the urban landscape, produced by the emergence of new high-quality buildings and the construction of new, but small, infrastructures around those new residential buildings (e.g. street pavement). Both factors do produce an </a:t>
            </a:r>
            <a:r>
              <a:rPr lang="en-US" sz="2000" dirty="0" smtClean="0"/>
              <a:t>externality, in the short run, </a:t>
            </a:r>
            <a:r>
              <a:rPr lang="en-US" sz="2000" dirty="0" smtClean="0"/>
              <a:t>with a  positive impact on neighboring real estate prices.</a:t>
            </a:r>
            <a:endParaRPr lang="es-ES" sz="2000" dirty="0" smtClean="0"/>
          </a:p>
          <a:p>
            <a:pPr marL="342900" indent="-342900">
              <a:buFont typeface="Arial" pitchFamily="34" charset="0"/>
              <a:buAutoNum type="arabicPeriod"/>
            </a:pPr>
            <a:endParaRPr lang="en-US" sz="2000" dirty="0" smtClean="0"/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2000" dirty="0" smtClean="0"/>
              <a:t>The supply of dwellings orientated to medium-high income households produce an gentrification process, which may produce </a:t>
            </a:r>
            <a:r>
              <a:rPr lang="en-US" sz="2000" dirty="0" smtClean="0"/>
              <a:t>a </a:t>
            </a:r>
            <a:r>
              <a:rPr lang="en-US" sz="2000" dirty="0" smtClean="0"/>
              <a:t>revalorization process.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en-US" sz="2000" dirty="0" smtClean="0"/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2000" dirty="0" smtClean="0"/>
              <a:t>The increase of population density, produces an emergence of new services in the neighboring areas. 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es-ES" sz="2000" dirty="0"/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2000" dirty="0" smtClean="0"/>
              <a:t>The construction of new buildings do impact on the perception of original settlers-owners, and their willingness to ask for their properties (to be redeveloped) increases.</a:t>
            </a:r>
          </a:p>
          <a:p>
            <a:pPr marL="342900" indent="-342900"/>
            <a:endParaRPr lang="es-E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4214820"/>
            <a:ext cx="7000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Research </a:t>
            </a:r>
            <a:r>
              <a:rPr lang="en-GB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agenda</a:t>
            </a:r>
            <a:endParaRPr lang="en-GB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0" y="5715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71688" y="5826710"/>
            <a:ext cx="6500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 impact of </a:t>
            </a:r>
            <a:r>
              <a:rPr lang="en-GB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high-rise condos </a:t>
            </a:r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on residential prices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8"/>
          <p:cNvSpPr txBox="1">
            <a:spLocks noChangeArrowheads="1"/>
          </p:cNvSpPr>
          <p:nvPr/>
        </p:nvSpPr>
        <p:spPr bwMode="auto">
          <a:xfrm>
            <a:off x="357188" y="285750"/>
            <a:ext cx="421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solidFill>
                  <a:schemeClr val="bg1"/>
                </a:solidFill>
              </a:rPr>
              <a:t>El ruido mensurado</a:t>
            </a:r>
          </a:p>
        </p:txBody>
      </p:sp>
      <p:sp>
        <p:nvSpPr>
          <p:cNvPr id="67587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9F303-3C76-4AC4-99D7-E25CF23E2F68}" type="slidenum">
              <a:rPr lang="es-ES" smtClean="0">
                <a:solidFill>
                  <a:schemeClr val="bg1"/>
                </a:solidFill>
                <a:latin typeface="Arial" pitchFamily="34" charset="0"/>
              </a:rPr>
              <a:pPr/>
              <a:t>13</a:t>
            </a:fld>
            <a:endParaRPr lang="es-ES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611188" y="115888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 dirty="0" err="1" smtClean="0"/>
              <a:t>Research</a:t>
            </a:r>
            <a:r>
              <a:rPr lang="es-ES" sz="2800" b="1" dirty="0" smtClean="0"/>
              <a:t> agenda</a:t>
            </a:r>
            <a:endParaRPr lang="es-ES" sz="2800" b="1" dirty="0"/>
          </a:p>
        </p:txBody>
      </p:sp>
      <p:sp>
        <p:nvSpPr>
          <p:cNvPr id="67590" name="7 Rectángulo"/>
          <p:cNvSpPr>
            <a:spLocks noChangeArrowheads="1"/>
          </p:cNvSpPr>
          <p:nvPr/>
        </p:nvSpPr>
        <p:spPr bwMode="auto">
          <a:xfrm>
            <a:off x="357188" y="1357313"/>
            <a:ext cx="8572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AutoNum type="arabicPeriod"/>
            </a:pPr>
            <a:r>
              <a:rPr lang="en-US" sz="2800" dirty="0" smtClean="0"/>
              <a:t>Does the impact depends on the size of the condominium?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en-US" sz="2800" dirty="0" smtClean="0"/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2800" dirty="0" smtClean="0"/>
              <a:t>Which is the spatial extend of the impact?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en-US" sz="2800" dirty="0" smtClean="0"/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2800" dirty="0" smtClean="0"/>
              <a:t>Is the impact stationary across all the municipal area of </a:t>
            </a:r>
            <a:r>
              <a:rPr lang="en-US" sz="2800" dirty="0" err="1" smtClean="0"/>
              <a:t>Nunoa</a:t>
            </a:r>
            <a:r>
              <a:rPr lang="en-US" sz="2800" dirty="0" smtClean="0"/>
              <a:t>?</a:t>
            </a:r>
          </a:p>
          <a:p>
            <a:pPr marL="342900" indent="-342900"/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5536" y="3429000"/>
            <a:ext cx="70008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Used </a:t>
            </a:r>
            <a:r>
              <a:rPr lang="en-GB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methodology &amp; data</a:t>
            </a:r>
            <a:endParaRPr lang="en-GB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0" y="5715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71688" y="5826710"/>
            <a:ext cx="6500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 impact of </a:t>
            </a:r>
            <a:r>
              <a:rPr lang="en-GB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high-rise condos </a:t>
            </a:r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on residential prices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611188" y="115888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Methodology</a:t>
            </a:r>
            <a:endParaRPr lang="en-US" sz="2800" b="1" dirty="0"/>
          </a:p>
        </p:txBody>
      </p:sp>
      <p:sp>
        <p:nvSpPr>
          <p:cNvPr id="6" name="9 Rectángulo"/>
          <p:cNvSpPr>
            <a:spLocks noChangeArrowheads="1"/>
          </p:cNvSpPr>
          <p:nvPr/>
        </p:nvSpPr>
        <p:spPr bwMode="auto">
          <a:xfrm>
            <a:off x="357158" y="1000108"/>
            <a:ext cx="8572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i="1" dirty="0" smtClean="0"/>
              <a:t>OLS Hedonic price model</a:t>
            </a:r>
          </a:p>
          <a:p>
            <a:pPr marL="342900" indent="-342900"/>
            <a:endParaRPr lang="en-US" sz="2800" i="1" dirty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642910" y="1857364"/>
          <a:ext cx="6563367" cy="500066"/>
        </p:xfrm>
        <a:graphic>
          <a:graphicData uri="http://schemas.openxmlformats.org/presentationml/2006/ole">
            <p:oleObj spid="_x0000_s2050" name="Ecuación" r:id="rId4" imgW="3835080" imgH="291960" progId="Equation.3">
              <p:embed/>
            </p:oleObj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214546" y="2786058"/>
            <a:ext cx="110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Structural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43306" y="278605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Social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857752" y="2786058"/>
            <a:ext cx="134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Externalities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572264" y="278605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Accesibility</a:t>
            </a:r>
            <a:endParaRPr lang="es-ES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17" name="16 Grupo"/>
          <p:cNvGrpSpPr/>
          <p:nvPr/>
        </p:nvGrpSpPr>
        <p:grpSpPr>
          <a:xfrm>
            <a:off x="285720" y="3571876"/>
            <a:ext cx="8572500" cy="2995042"/>
            <a:chOff x="285720" y="3571876"/>
            <a:chExt cx="8572500" cy="2995042"/>
          </a:xfrm>
        </p:grpSpPr>
        <p:sp>
          <p:nvSpPr>
            <p:cNvPr id="7" name="9 Rectángulo"/>
            <p:cNvSpPr>
              <a:spLocks noChangeArrowheads="1"/>
            </p:cNvSpPr>
            <p:nvPr/>
          </p:nvSpPr>
          <p:spPr bwMode="auto">
            <a:xfrm>
              <a:off x="285720" y="3571876"/>
              <a:ext cx="85725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en-US" sz="2800" i="1" dirty="0" smtClean="0"/>
                <a:t>Geographical weighted regression Hedonic price model</a:t>
              </a:r>
            </a:p>
            <a:p>
              <a:pPr marL="342900" indent="-342900"/>
              <a:endParaRPr lang="en-US" sz="2800" i="1" dirty="0"/>
            </a:p>
          </p:txBody>
        </p:sp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1273175" y="4286256"/>
            <a:ext cx="4621213" cy="1071563"/>
          </p:xfrm>
          <a:graphic>
            <a:graphicData uri="http://schemas.openxmlformats.org/presentationml/2006/ole">
              <p:oleObj spid="_x0000_s2052" name="Ecuación" r:id="rId5" imgW="2590560" imgH="596880" progId="Equation.3">
                <p:embed/>
              </p:oleObj>
            </a:graphicData>
          </a:graphic>
        </p:graphicFrame>
        <p:sp>
          <p:nvSpPr>
            <p:cNvPr id="16" name="15 CuadroTexto"/>
            <p:cNvSpPr txBox="1"/>
            <p:nvPr/>
          </p:nvSpPr>
          <p:spPr>
            <a:xfrm>
              <a:off x="1285852" y="5643588"/>
              <a:ext cx="498155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Wij=ponderation factor</a:t>
              </a:r>
            </a:p>
            <a:p>
              <a:r>
                <a:rPr lang="es-ES" smtClean="0"/>
                <a:t>Dij distance between each observation i and j point</a:t>
              </a:r>
            </a:p>
            <a:p>
              <a:r>
                <a:rPr lang="es-ES" smtClean="0"/>
                <a:t>Hi distance of farest case j</a:t>
              </a:r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611188" y="115888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Data (55 </a:t>
            </a:r>
            <a:r>
              <a:rPr lang="en-US" sz="2800" b="1" dirty="0" err="1" smtClean="0"/>
              <a:t>covariables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6" name="9 Rectángulo"/>
          <p:cNvSpPr>
            <a:spLocks noChangeArrowheads="1"/>
          </p:cNvSpPr>
          <p:nvPr/>
        </p:nvSpPr>
        <p:spPr bwMode="auto">
          <a:xfrm>
            <a:off x="571500" y="1052736"/>
            <a:ext cx="85725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000" i="1" dirty="0" smtClean="0"/>
              <a:t>1.185 sales of </a:t>
            </a:r>
            <a:r>
              <a:rPr lang="en-US" sz="2000" i="1" dirty="0" smtClean="0"/>
              <a:t>single-family</a:t>
            </a:r>
            <a:r>
              <a:rPr lang="en-US" sz="2000" i="1" dirty="0" smtClean="0"/>
              <a:t> </a:t>
            </a:r>
            <a:r>
              <a:rPr lang="en-US" sz="2000" i="1" dirty="0" smtClean="0"/>
              <a:t>houses (Property registry) </a:t>
            </a:r>
          </a:p>
          <a:p>
            <a:pPr marL="342900" indent="-342900"/>
            <a:endParaRPr lang="en-US" sz="2000" i="1" dirty="0" smtClean="0"/>
          </a:p>
          <a:p>
            <a:pPr marL="342900" indent="-342900"/>
            <a:r>
              <a:rPr lang="en-US" sz="2000" i="1" dirty="0" smtClean="0"/>
              <a:t>Demographics</a:t>
            </a:r>
          </a:p>
          <a:p>
            <a:pPr marL="342900" indent="-342900"/>
            <a:r>
              <a:rPr lang="en-US" sz="2000" i="1" dirty="0" smtClean="0"/>
              <a:t>Socioeconomics</a:t>
            </a:r>
          </a:p>
          <a:p>
            <a:pPr marL="342900" indent="-342900"/>
            <a:r>
              <a:rPr lang="en-US" sz="2000" i="1" dirty="0" smtClean="0"/>
              <a:t>Economic activity premises</a:t>
            </a:r>
          </a:p>
          <a:p>
            <a:pPr marL="342900" indent="-342900"/>
            <a:r>
              <a:rPr lang="en-US" sz="2000" i="1" dirty="0" smtClean="0"/>
              <a:t>Hosing quality</a:t>
            </a:r>
          </a:p>
          <a:p>
            <a:pPr marL="342900" indent="-342900"/>
            <a:endParaRPr lang="en-US" sz="2000" i="1" dirty="0" smtClean="0"/>
          </a:p>
          <a:p>
            <a:pPr marL="342900" indent="-342900"/>
            <a:r>
              <a:rPr lang="en-US" sz="2000" i="1" dirty="0" smtClean="0"/>
              <a:t>Land use and building potential (Master Plan) </a:t>
            </a:r>
          </a:p>
          <a:p>
            <a:pPr marL="342900" indent="-342900"/>
            <a:endParaRPr lang="en-US" sz="2000" i="1" dirty="0" smtClean="0"/>
          </a:p>
          <a:p>
            <a:pPr marL="342900" indent="-342900"/>
            <a:r>
              <a:rPr lang="en-US" sz="2000" i="1" dirty="0" smtClean="0"/>
              <a:t>Residential condos features  (Municipal buildings permits)</a:t>
            </a:r>
          </a:p>
          <a:p>
            <a:pPr marL="342900" indent="-342900"/>
            <a:endParaRPr lang="en-US" sz="2000" i="1" dirty="0" smtClean="0"/>
          </a:p>
          <a:p>
            <a:pPr marL="342900" indent="-342900"/>
            <a:r>
              <a:rPr lang="en-US" sz="2000" i="1" dirty="0" err="1" smtClean="0"/>
              <a:t>Accesibility</a:t>
            </a:r>
            <a:r>
              <a:rPr lang="en-US" sz="2000" i="1" dirty="0" smtClean="0"/>
              <a:t> indexes (</a:t>
            </a:r>
            <a:r>
              <a:rPr lang="en-US" sz="2000" i="1" dirty="0" err="1" smtClean="0"/>
              <a:t>Transcad</a:t>
            </a:r>
            <a:r>
              <a:rPr lang="en-US" sz="2000" i="1" dirty="0" smtClean="0"/>
              <a:t> GIS)</a:t>
            </a:r>
            <a:endParaRPr lang="en-US" sz="2000" i="1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13 Cerrar llave"/>
          <p:cNvSpPr/>
          <p:nvPr/>
        </p:nvSpPr>
        <p:spPr>
          <a:xfrm>
            <a:off x="3779912" y="1700808"/>
            <a:ext cx="360040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4644008" y="2420888"/>
            <a:ext cx="169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National</a:t>
            </a:r>
            <a:r>
              <a:rPr lang="es-ES" dirty="0" smtClean="0"/>
              <a:t> </a:t>
            </a:r>
            <a:r>
              <a:rPr lang="es-ES" dirty="0" err="1" smtClean="0"/>
              <a:t>Census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4214820"/>
            <a:ext cx="7000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Main </a:t>
            </a:r>
            <a:r>
              <a:rPr lang="en-GB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results</a:t>
            </a:r>
            <a:endParaRPr lang="en-GB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0" y="5715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71688" y="5826710"/>
            <a:ext cx="6500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 impact of </a:t>
            </a:r>
            <a:r>
              <a:rPr lang="en-GB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high-rise condos </a:t>
            </a:r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on residential prices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8"/>
          <p:cNvSpPr txBox="1">
            <a:spLocks noChangeArrowheads="1"/>
          </p:cNvSpPr>
          <p:nvPr/>
        </p:nvSpPr>
        <p:spPr bwMode="auto">
          <a:xfrm>
            <a:off x="357188" y="285750"/>
            <a:ext cx="421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solidFill>
                  <a:schemeClr val="bg1"/>
                </a:solidFill>
              </a:rPr>
              <a:t>El ruido mensurado</a:t>
            </a: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500"/>
            <a:ext cx="564356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8 Rectángulo"/>
          <p:cNvSpPr>
            <a:spLocks noChangeArrowheads="1"/>
          </p:cNvSpPr>
          <p:nvPr/>
        </p:nvSpPr>
        <p:spPr bwMode="auto">
          <a:xfrm>
            <a:off x="571500" y="-24"/>
            <a:ext cx="8572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s-ES" sz="2400" b="1" dirty="0" err="1" smtClean="0"/>
              <a:t>Does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impact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depends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condominiums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size</a:t>
            </a:r>
            <a:r>
              <a:rPr lang="es-ES" sz="2400" b="1" dirty="0" smtClean="0"/>
              <a:t>?</a:t>
            </a:r>
            <a:endParaRPr lang="es-ES" sz="2400" b="1" dirty="0"/>
          </a:p>
          <a:p>
            <a:pPr marL="342900" indent="-342900">
              <a:lnSpc>
                <a:spcPct val="150000"/>
              </a:lnSpc>
              <a:buFont typeface="Arial" pitchFamily="34" charset="0"/>
              <a:buAutoNum type="arabicPeriod"/>
            </a:pPr>
            <a:endParaRPr lang="es-ES" sz="2400" b="1" dirty="0"/>
          </a:p>
          <a:p>
            <a:pPr marL="342900" indent="-342900">
              <a:lnSpc>
                <a:spcPct val="150000"/>
              </a:lnSpc>
            </a:pP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143636" y="1714488"/>
            <a:ext cx="30003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Lot </a:t>
            </a:r>
            <a:r>
              <a:rPr lang="es-ES" dirty="0" err="1" smtClean="0"/>
              <a:t>size</a:t>
            </a:r>
            <a:r>
              <a:rPr lang="es-ES" dirty="0" smtClean="0"/>
              <a:t> (+)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err="1" smtClean="0"/>
              <a:t>Sq</a:t>
            </a:r>
            <a:r>
              <a:rPr lang="es-ES" dirty="0" smtClean="0"/>
              <a:t> Lot </a:t>
            </a:r>
            <a:r>
              <a:rPr lang="es-ES" dirty="0" err="1" smtClean="0"/>
              <a:t>size</a:t>
            </a:r>
            <a:r>
              <a:rPr lang="es-ES" dirty="0" smtClean="0"/>
              <a:t> (-)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err="1" smtClean="0"/>
              <a:t>Lower</a:t>
            </a:r>
            <a:r>
              <a:rPr lang="es-ES" dirty="0" smtClean="0"/>
              <a:t> </a:t>
            </a:r>
            <a:r>
              <a:rPr lang="es-ES" dirty="0" err="1" smtClean="0"/>
              <a:t>income</a:t>
            </a:r>
            <a:r>
              <a:rPr lang="es-ES" dirty="0" smtClean="0"/>
              <a:t> </a:t>
            </a:r>
            <a:r>
              <a:rPr lang="es-ES" dirty="0" err="1" smtClean="0"/>
              <a:t>population</a:t>
            </a:r>
            <a:r>
              <a:rPr lang="es-ES" dirty="0" smtClean="0"/>
              <a:t> (-)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err="1" smtClean="0"/>
              <a:t>Population</a:t>
            </a:r>
            <a:r>
              <a:rPr lang="es-ES" dirty="0" smtClean="0"/>
              <a:t> </a:t>
            </a:r>
            <a:r>
              <a:rPr lang="es-ES" dirty="0" err="1" smtClean="0"/>
              <a:t>density</a:t>
            </a:r>
            <a:r>
              <a:rPr lang="es-ES" dirty="0" smtClean="0"/>
              <a:t> (+)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err="1" smtClean="0"/>
              <a:t>Dist</a:t>
            </a:r>
            <a:r>
              <a:rPr lang="es-ES" dirty="0" smtClean="0"/>
              <a:t>.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private</a:t>
            </a:r>
            <a:r>
              <a:rPr lang="es-ES" dirty="0" smtClean="0"/>
              <a:t> </a:t>
            </a:r>
            <a:r>
              <a:rPr lang="es-ES" dirty="0" err="1" smtClean="0"/>
              <a:t>schools</a:t>
            </a:r>
            <a:r>
              <a:rPr lang="es-ES" dirty="0" smtClean="0"/>
              <a:t> (+)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err="1" smtClean="0"/>
              <a:t>Dummy</a:t>
            </a:r>
            <a:r>
              <a:rPr lang="es-ES" dirty="0" smtClean="0"/>
              <a:t> </a:t>
            </a:r>
            <a:r>
              <a:rPr lang="es-ES" dirty="0" err="1" smtClean="0"/>
              <a:t>presence</a:t>
            </a:r>
            <a:r>
              <a:rPr lang="es-ES" dirty="0" smtClean="0"/>
              <a:t> of </a:t>
            </a:r>
            <a:r>
              <a:rPr lang="es-ES" dirty="0" err="1" smtClean="0"/>
              <a:t>neighbouring</a:t>
            </a:r>
            <a:r>
              <a:rPr lang="es-ES" dirty="0" smtClean="0"/>
              <a:t>  </a:t>
            </a:r>
            <a:r>
              <a:rPr lang="es-ES" dirty="0" err="1" smtClean="0"/>
              <a:t>condominiums</a:t>
            </a:r>
            <a:r>
              <a:rPr lang="es-ES" dirty="0" smtClean="0"/>
              <a:t> (</a:t>
            </a:r>
            <a:r>
              <a:rPr lang="es-ES" dirty="0" err="1" smtClean="0"/>
              <a:t>n.s.</a:t>
            </a:r>
            <a:r>
              <a:rPr lang="es-ES" dirty="0" smtClean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err="1" smtClean="0"/>
              <a:t>Built</a:t>
            </a:r>
            <a:r>
              <a:rPr lang="es-ES" dirty="0" smtClean="0"/>
              <a:t> </a:t>
            </a:r>
            <a:r>
              <a:rPr lang="es-ES" dirty="0" err="1" smtClean="0"/>
              <a:t>floor</a:t>
            </a:r>
            <a:r>
              <a:rPr lang="es-ES" dirty="0" smtClean="0"/>
              <a:t> </a:t>
            </a:r>
            <a:r>
              <a:rPr lang="es-ES" dirty="0" err="1" smtClean="0"/>
              <a:t>area</a:t>
            </a:r>
            <a:r>
              <a:rPr lang="es-ES" dirty="0" smtClean="0"/>
              <a:t> of </a:t>
            </a:r>
            <a:r>
              <a:rPr lang="es-ES" dirty="0" err="1" smtClean="0"/>
              <a:t>neighbouring</a:t>
            </a:r>
            <a:r>
              <a:rPr lang="es-ES" dirty="0" smtClean="0"/>
              <a:t> </a:t>
            </a:r>
            <a:r>
              <a:rPr lang="es-ES" dirty="0" err="1" smtClean="0"/>
              <a:t>condos</a:t>
            </a:r>
            <a:r>
              <a:rPr lang="es-ES" dirty="0" smtClean="0"/>
              <a:t> (+)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5EB0C6-626D-4B19-B9C4-5A4658F81123}" type="slidenum">
              <a:rPr lang="es-ES" smtClean="0">
                <a:solidFill>
                  <a:schemeClr val="bg1"/>
                </a:solidFill>
                <a:latin typeface="Arial" pitchFamily="34" charset="0"/>
              </a:rPr>
              <a:pPr/>
              <a:t>19</a:t>
            </a:fld>
            <a:endParaRPr lang="es-ES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0659" name="5 Rectángulo"/>
          <p:cNvSpPr>
            <a:spLocks noChangeArrowheads="1"/>
          </p:cNvSpPr>
          <p:nvPr/>
        </p:nvSpPr>
        <p:spPr bwMode="auto">
          <a:xfrm>
            <a:off x="285750" y="-214313"/>
            <a:ext cx="85725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es-ES" b="1" dirty="0"/>
          </a:p>
          <a:p>
            <a:pPr marL="342900" indent="-342900">
              <a:lnSpc>
                <a:spcPct val="150000"/>
              </a:lnSpc>
            </a:pPr>
            <a:r>
              <a:rPr lang="es-ES" sz="2400" b="1" dirty="0"/>
              <a:t>2. </a:t>
            </a:r>
            <a:r>
              <a:rPr lang="en-US" sz="2400" b="1" dirty="0" smtClean="0"/>
              <a:t>Which is the spatial extend of the impact?</a:t>
            </a:r>
          </a:p>
          <a:p>
            <a:pPr marL="342900" indent="-342900">
              <a:lnSpc>
                <a:spcPct val="150000"/>
              </a:lnSpc>
            </a:pPr>
            <a:endParaRPr lang="es-ES" b="1" dirty="0"/>
          </a:p>
          <a:p>
            <a:pPr marL="342900" indent="-342900">
              <a:lnSpc>
                <a:spcPct val="150000"/>
              </a:lnSpc>
              <a:buFont typeface="Arial" pitchFamily="34" charset="0"/>
              <a:buAutoNum type="arabicPeriod"/>
            </a:pPr>
            <a:endParaRPr lang="es-ES" b="1" dirty="0"/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5"/>
            <a:ext cx="6014100" cy="58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7858116" y="2357430"/>
            <a:ext cx="142876" cy="1428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7572364" y="2071678"/>
            <a:ext cx="714380" cy="7143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7215174" y="1714488"/>
            <a:ext cx="1428760" cy="142876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6715108" y="1214422"/>
            <a:ext cx="2428892" cy="242889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7215206" y="2500306"/>
            <a:ext cx="1628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Single </a:t>
            </a:r>
            <a:r>
              <a:rPr lang="es-ES" sz="1400" dirty="0" err="1" smtClean="0"/>
              <a:t>family</a:t>
            </a:r>
            <a:r>
              <a:rPr lang="es-ES" sz="1400" dirty="0" smtClean="0"/>
              <a:t> </a:t>
            </a:r>
            <a:r>
              <a:rPr lang="es-ES" sz="1400" dirty="0" smtClean="0"/>
              <a:t> </a:t>
            </a:r>
            <a:r>
              <a:rPr lang="es-ES" sz="1400" dirty="0" err="1" smtClean="0"/>
              <a:t>house</a:t>
            </a:r>
            <a:endParaRPr lang="es-E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000250" y="1785926"/>
            <a:ext cx="700087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 impact of </a:t>
            </a:r>
            <a:r>
              <a:rPr lang="en-GB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high-rise condos </a:t>
            </a: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on residential prices: </a:t>
            </a:r>
            <a:endParaRPr lang="en-GB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An analysis for 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Nunoa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(Santiago de Chile)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0" y="5715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071688" y="5857875"/>
            <a:ext cx="6500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Times New Roman" pitchFamily="18" charset="0"/>
              </a:rPr>
              <a:t>XVI EUROPEAN REAL ESTATE SOCIETY CONGRESS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Times New Roman" pitchFamily="18" charset="0"/>
              </a:rPr>
              <a:t>|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Times New Roman" pitchFamily="18" charset="0"/>
              </a:rPr>
              <a:t>Milan, Italy   23th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Times New Roman" pitchFamily="18" charset="0"/>
              </a:rPr>
              <a:t>, 26th of 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Times New Roman" pitchFamily="18" charset="0"/>
              </a:rPr>
              <a:t>June 2010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71670" y="4281879"/>
            <a:ext cx="63579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Carlos,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Marmolejo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Duarte;</a:t>
            </a: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Esteban, Skarmeta </a:t>
            </a:r>
            <a:r>
              <a:rPr lang="en-GB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Cornejo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&amp;</a:t>
            </a: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Carlos, Aguirre Nunez 	</a:t>
            </a:r>
            <a:endParaRPr lang="en-GB" sz="10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76484" y="4399889"/>
            <a:ext cx="4000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Centre for Land Policy and Valuations </a:t>
            </a: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Polytechnic University of Catalonia	</a:t>
            </a:r>
            <a:endParaRPr lang="en-GB" sz="10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4691981" y="4734338"/>
            <a:ext cx="847515" cy="35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1266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3" cstate="print"/>
          <a:srcRect b="8209"/>
          <a:stretch>
            <a:fillRect/>
          </a:stretch>
        </p:blipFill>
        <p:spPr bwMode="auto">
          <a:xfrm>
            <a:off x="3029612" y="214290"/>
            <a:ext cx="540004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FC1554-3E30-4BB8-8843-54DADE4F1A9D}" type="slidenum">
              <a:rPr lang="es-ES" smtClean="0">
                <a:solidFill>
                  <a:schemeClr val="bg1"/>
                </a:solidFill>
                <a:latin typeface="Arial" pitchFamily="34" charset="0"/>
              </a:rPr>
              <a:pPr/>
              <a:t>20</a:t>
            </a:fld>
            <a:endParaRPr lang="es-ES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1683" name="6 Rectángulo"/>
          <p:cNvSpPr>
            <a:spLocks noChangeArrowheads="1"/>
          </p:cNvSpPr>
          <p:nvPr/>
        </p:nvSpPr>
        <p:spPr bwMode="auto">
          <a:xfrm>
            <a:off x="285750" y="-500063"/>
            <a:ext cx="85725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AutoNum type="arabicPeriod"/>
            </a:pPr>
            <a:endParaRPr lang="es-ES" b="1" dirty="0"/>
          </a:p>
          <a:p>
            <a:pPr marL="342900" indent="-342900">
              <a:lnSpc>
                <a:spcPct val="150000"/>
              </a:lnSpc>
            </a:pPr>
            <a:r>
              <a:rPr lang="es-ES" sz="2800" b="1" dirty="0"/>
              <a:t>3. </a:t>
            </a:r>
            <a:r>
              <a:rPr lang="en-US" sz="2800" dirty="0" smtClean="0"/>
              <a:t>Is the impact stationary across all the municipal area of </a:t>
            </a:r>
            <a:r>
              <a:rPr lang="en-US" sz="2800" dirty="0" err="1" smtClean="0"/>
              <a:t>Nunoa</a:t>
            </a:r>
            <a:r>
              <a:rPr lang="en-US" sz="2800" dirty="0" smtClean="0"/>
              <a:t>?</a:t>
            </a:r>
          </a:p>
          <a:p>
            <a:pPr marL="342900" indent="-342900">
              <a:lnSpc>
                <a:spcPct val="150000"/>
              </a:lnSpc>
            </a:pPr>
            <a:endParaRPr lang="es-ES" b="1" dirty="0"/>
          </a:p>
          <a:p>
            <a:pPr marL="342900" indent="-342900">
              <a:lnSpc>
                <a:spcPct val="150000"/>
              </a:lnSpc>
            </a:pPr>
            <a:endParaRPr lang="es-ES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357190" y="5214950"/>
            <a:ext cx="2428860" cy="2031325"/>
            <a:chOff x="428596" y="5214950"/>
            <a:chExt cx="2000264" cy="2031325"/>
          </a:xfrm>
        </p:grpSpPr>
        <p:sp>
          <p:nvSpPr>
            <p:cNvPr id="7" name="6 Abrir llave"/>
            <p:cNvSpPr/>
            <p:nvPr/>
          </p:nvSpPr>
          <p:spPr>
            <a:xfrm>
              <a:off x="2071670" y="5214950"/>
              <a:ext cx="357190" cy="135732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28596" y="5214950"/>
              <a:ext cx="164307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Division of </a:t>
              </a:r>
              <a:r>
                <a:rPr lang="en-US" dirty="0" err="1" smtClean="0"/>
                <a:t>Nunoa</a:t>
              </a:r>
              <a:r>
                <a:rPr lang="en-US" dirty="0" smtClean="0"/>
                <a:t> in socioeconomic homogeneous areas using factor and cluster analysis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4214820"/>
            <a:ext cx="7000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Final </a:t>
            </a:r>
            <a:r>
              <a:rPr lang="en-GB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remarks</a:t>
            </a:r>
            <a:endParaRPr lang="en-GB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0" y="5715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71688" y="5826710"/>
            <a:ext cx="6500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 impact of </a:t>
            </a:r>
            <a:r>
              <a:rPr lang="en-GB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high-rise condos </a:t>
            </a:r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on residential prices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430697-A954-4F68-A863-7973945BA209}" type="slidenum">
              <a:rPr lang="es-ES" smtClean="0">
                <a:solidFill>
                  <a:schemeClr val="bg1"/>
                </a:solidFill>
                <a:latin typeface="Arial" pitchFamily="34" charset="0"/>
              </a:rPr>
              <a:pPr/>
              <a:t>22</a:t>
            </a:fld>
            <a:endParaRPr lang="es-ES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2707" name="6 Rectángulo"/>
          <p:cNvSpPr>
            <a:spLocks noChangeArrowheads="1"/>
          </p:cNvSpPr>
          <p:nvPr/>
        </p:nvSpPr>
        <p:spPr bwMode="auto">
          <a:xfrm>
            <a:off x="214313" y="0"/>
            <a:ext cx="85725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AutoNum type="arabicPeriod"/>
            </a:pPr>
            <a:endParaRPr lang="es-ES" b="1" dirty="0"/>
          </a:p>
          <a:p>
            <a:pPr marL="342900" indent="-342900">
              <a:lnSpc>
                <a:spcPct val="150000"/>
              </a:lnSpc>
            </a:pPr>
            <a:r>
              <a:rPr lang="es-ES" b="1" dirty="0" smtClean="0"/>
              <a:t>Final </a:t>
            </a:r>
            <a:r>
              <a:rPr lang="es-ES" b="1" dirty="0" err="1" smtClean="0"/>
              <a:t>remarks</a:t>
            </a:r>
            <a:endParaRPr lang="es-ES" b="1" dirty="0"/>
          </a:p>
          <a:p>
            <a:pPr marL="342900" indent="-342900">
              <a:lnSpc>
                <a:spcPct val="150000"/>
              </a:lnSpc>
            </a:pPr>
            <a:endParaRPr lang="es-ES" b="1" dirty="0"/>
          </a:p>
        </p:txBody>
      </p:sp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357188" y="1390613"/>
            <a:ext cx="85725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AutoNum type="arabicPeriod"/>
            </a:pPr>
            <a:r>
              <a:rPr lang="en-US" sz="2000" dirty="0" smtClean="0"/>
              <a:t>Despite negative externalities, high-rise apartment buildings seems to produce a positive </a:t>
            </a:r>
            <a:r>
              <a:rPr lang="en-US" sz="2000" dirty="0" smtClean="0"/>
              <a:t>impact, in the short run, </a:t>
            </a:r>
            <a:r>
              <a:rPr lang="en-US" sz="2000" dirty="0" smtClean="0"/>
              <a:t>on real estate prices of neighboring houses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en-US" sz="2000" dirty="0" smtClean="0"/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2000" dirty="0" smtClean="0"/>
              <a:t>The impact do depends on condominium size, the bigger is the neighboring condo, the bigger is the positive impact.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en-US" sz="2000" dirty="0" smtClean="0"/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2000" dirty="0" smtClean="0"/>
              <a:t>The impact </a:t>
            </a:r>
            <a:r>
              <a:rPr lang="en-US" sz="2000" dirty="0" smtClean="0"/>
              <a:t>do deeply  </a:t>
            </a:r>
            <a:r>
              <a:rPr lang="en-US" sz="2000" dirty="0" smtClean="0"/>
              <a:t>decrease with the distance. 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en-US" sz="2000" dirty="0" smtClean="0"/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2000" dirty="0" smtClean="0"/>
              <a:t>The wealthiest areas in </a:t>
            </a:r>
            <a:r>
              <a:rPr lang="en-US" sz="2000" dirty="0" err="1" smtClean="0"/>
              <a:t>Nunoa</a:t>
            </a:r>
            <a:r>
              <a:rPr lang="en-US" sz="2000" dirty="0" smtClean="0"/>
              <a:t>, are the most benefited from high-rise </a:t>
            </a:r>
            <a:r>
              <a:rPr lang="en-US" sz="2000" dirty="0" smtClean="0"/>
              <a:t>building construction. </a:t>
            </a:r>
            <a:r>
              <a:rPr lang="en-US" sz="2000" dirty="0" smtClean="0"/>
              <a:t>So there is not a spatial convergence on real estate prices, but a divergence produced by a </a:t>
            </a:r>
            <a:r>
              <a:rPr lang="en-US" sz="2000" i="1" dirty="0" smtClean="0"/>
              <a:t>laissez faire </a:t>
            </a:r>
            <a:r>
              <a:rPr lang="en-US" sz="2000" dirty="0" smtClean="0"/>
              <a:t>urban policy</a:t>
            </a:r>
          </a:p>
          <a:p>
            <a:pPr marL="342900" indent="-342900"/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430697-A954-4F68-A863-7973945BA209}" type="slidenum">
              <a:rPr lang="es-ES" smtClean="0">
                <a:solidFill>
                  <a:schemeClr val="bg1"/>
                </a:solidFill>
                <a:latin typeface="Arial" pitchFamily="34" charset="0"/>
              </a:rPr>
              <a:pPr/>
              <a:t>23</a:t>
            </a:fld>
            <a:endParaRPr lang="es-ES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2707" name="6 Rectángulo"/>
          <p:cNvSpPr>
            <a:spLocks noChangeArrowheads="1"/>
          </p:cNvSpPr>
          <p:nvPr/>
        </p:nvSpPr>
        <p:spPr bwMode="auto">
          <a:xfrm>
            <a:off x="3071802" y="2214554"/>
            <a:ext cx="2857520" cy="100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s-ES" sz="4400" b="1" dirty="0" err="1" smtClean="0"/>
              <a:t>Thank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you</a:t>
            </a:r>
            <a:endParaRPr lang="es-ES" sz="4400" b="1" dirty="0"/>
          </a:p>
        </p:txBody>
      </p:sp>
      <p:pic>
        <p:nvPicPr>
          <p:cNvPr id="5" name="Picture 8" descr="UPC_bol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438" y="5886450"/>
            <a:ext cx="4048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PSV_s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5876925"/>
            <a:ext cx="5048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3108" y="5684238"/>
            <a:ext cx="51435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Centre for Land Policy and Valuations </a:t>
            </a:r>
          </a:p>
          <a:p>
            <a:pPr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Polytechnic University of Catalonia	</a:t>
            </a:r>
            <a:endParaRPr lang="en-GB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6 Rectángulo"/>
          <p:cNvSpPr>
            <a:spLocks noChangeArrowheads="1"/>
          </p:cNvSpPr>
          <p:nvPr/>
        </p:nvSpPr>
        <p:spPr bwMode="auto">
          <a:xfrm>
            <a:off x="2928926" y="4000504"/>
            <a:ext cx="2857520" cy="4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s-ES" dirty="0" smtClean="0"/>
              <a:t>carlos.marmolejo@upc.edu</a:t>
            </a:r>
            <a:endParaRPr lang="es-ES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0" y="5429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4214818"/>
            <a:ext cx="7000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Research </a:t>
            </a:r>
            <a:r>
              <a:rPr lang="en-GB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question</a:t>
            </a:r>
            <a:endParaRPr lang="en-GB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0" y="5715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071688" y="5826710"/>
            <a:ext cx="6500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 impact of </a:t>
            </a:r>
            <a:r>
              <a:rPr lang="en-GB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high-rise condos </a:t>
            </a:r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on residential prices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Carlos\Pictures\Chile\DSC08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63491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D4657E-352C-4F16-A7DF-8C30529B8C3C}" type="slidenum">
              <a:rPr lang="es-ES" smtClean="0">
                <a:solidFill>
                  <a:schemeClr val="bg1"/>
                </a:solidFill>
                <a:latin typeface="Arial" pitchFamily="34" charset="0"/>
              </a:rPr>
              <a:pPr/>
              <a:t>4</a:t>
            </a:fld>
            <a:endParaRPr lang="es-ES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1619672" y="0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smtClean="0"/>
              <a:t>Research question</a:t>
            </a:r>
            <a:endParaRPr lang="en-US" sz="2800" b="1"/>
          </a:p>
        </p:txBody>
      </p:sp>
      <p:sp>
        <p:nvSpPr>
          <p:cNvPr id="63494" name="Text Box 2"/>
          <p:cNvSpPr txBox="1">
            <a:spLocks noChangeArrowheads="1"/>
          </p:cNvSpPr>
          <p:nvPr/>
        </p:nvSpPr>
        <p:spPr bwMode="auto">
          <a:xfrm>
            <a:off x="714348" y="1000108"/>
            <a:ext cx="80645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es-ES" sz="2800" dirty="0" err="1" smtClean="0"/>
              <a:t>Whether</a:t>
            </a:r>
            <a:r>
              <a:rPr lang="es-ES" sz="2800" dirty="0" smtClean="0"/>
              <a:t> </a:t>
            </a:r>
            <a:r>
              <a:rPr lang="es-ES" sz="2800" dirty="0" err="1" smtClean="0"/>
              <a:t>or</a:t>
            </a:r>
            <a:r>
              <a:rPr lang="es-ES" sz="2800" dirty="0" smtClean="0"/>
              <a:t> </a:t>
            </a:r>
            <a:r>
              <a:rPr lang="es-ES" sz="2800" dirty="0" err="1" smtClean="0"/>
              <a:t>not</a:t>
            </a:r>
            <a:r>
              <a:rPr lang="es-ES" sz="2800" dirty="0" smtClean="0"/>
              <a:t> </a:t>
            </a:r>
            <a:r>
              <a:rPr lang="es-ES" sz="2800" dirty="0" err="1" smtClean="0"/>
              <a:t>high-rise</a:t>
            </a:r>
            <a:r>
              <a:rPr lang="es-ES" sz="2800" dirty="0" smtClean="0"/>
              <a:t> </a:t>
            </a:r>
            <a:r>
              <a:rPr lang="es-ES" sz="2800" dirty="0" err="1" smtClean="0"/>
              <a:t>resindential</a:t>
            </a:r>
            <a:r>
              <a:rPr lang="es-ES" sz="2800" dirty="0" smtClean="0"/>
              <a:t> </a:t>
            </a:r>
            <a:r>
              <a:rPr lang="es-ES" sz="2800" dirty="0" err="1" smtClean="0"/>
              <a:t>condos</a:t>
            </a:r>
            <a:r>
              <a:rPr lang="es-ES" sz="2800" dirty="0" smtClean="0"/>
              <a:t> </a:t>
            </a:r>
            <a:r>
              <a:rPr lang="es-ES" sz="2800" dirty="0" err="1" smtClean="0"/>
              <a:t>impact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real estate </a:t>
            </a:r>
            <a:r>
              <a:rPr lang="es-ES" sz="2800" dirty="0" err="1" smtClean="0"/>
              <a:t>prices</a:t>
            </a:r>
            <a:r>
              <a:rPr lang="es-ES" sz="2800" dirty="0" smtClean="0"/>
              <a:t> of </a:t>
            </a:r>
            <a:r>
              <a:rPr lang="es-ES" sz="2800" dirty="0" err="1" smtClean="0"/>
              <a:t>neighbouring</a:t>
            </a:r>
            <a:r>
              <a:rPr lang="es-ES" sz="2800" dirty="0" smtClean="0"/>
              <a:t> </a:t>
            </a:r>
            <a:r>
              <a:rPr lang="es-ES" sz="2800" dirty="0" err="1" smtClean="0"/>
              <a:t>housings</a:t>
            </a:r>
            <a:r>
              <a:rPr lang="es-ES" sz="2800" dirty="0" smtClean="0"/>
              <a:t>?</a:t>
            </a:r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8"/>
          <p:cNvSpPr txBox="1">
            <a:spLocks noChangeArrowheads="1"/>
          </p:cNvSpPr>
          <p:nvPr/>
        </p:nvSpPr>
        <p:spPr bwMode="auto">
          <a:xfrm>
            <a:off x="357188" y="285750"/>
            <a:ext cx="421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solidFill>
                  <a:schemeClr val="bg1"/>
                </a:solidFill>
              </a:rPr>
              <a:t>El ruido mensurado</a:t>
            </a:r>
          </a:p>
        </p:txBody>
      </p:sp>
      <p:sp>
        <p:nvSpPr>
          <p:cNvPr id="63491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D4657E-352C-4F16-A7DF-8C30529B8C3C}" type="slidenum">
              <a:rPr lang="es-ES" smtClean="0">
                <a:solidFill>
                  <a:schemeClr val="bg1"/>
                </a:solidFill>
                <a:latin typeface="Arial" pitchFamily="34" charset="0"/>
              </a:rPr>
              <a:pPr/>
              <a:t>5</a:t>
            </a:fld>
            <a:endParaRPr lang="es-ES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611188" y="115888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 dirty="0" smtClean="0"/>
              <a:t>Case </a:t>
            </a:r>
            <a:r>
              <a:rPr lang="es-ES" sz="2800" b="1" dirty="0" err="1" smtClean="0"/>
              <a:t>study</a:t>
            </a:r>
            <a:endParaRPr lang="es-ES" sz="2800" b="1" dirty="0"/>
          </a:p>
        </p:txBody>
      </p:sp>
      <p:sp>
        <p:nvSpPr>
          <p:cNvPr id="63494" name="Text Box 2"/>
          <p:cNvSpPr txBox="1">
            <a:spLocks noChangeArrowheads="1"/>
          </p:cNvSpPr>
          <p:nvPr/>
        </p:nvSpPr>
        <p:spPr bwMode="auto">
          <a:xfrm>
            <a:off x="714348" y="642918"/>
            <a:ext cx="806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A borough in Santiago de Chile Metropolitan Area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" y="1500174"/>
            <a:ext cx="9144000" cy="525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14282" y="1928802"/>
            <a:ext cx="4224683" cy="1938992"/>
          </a:xfrm>
          <a:prstGeom prst="rect">
            <a:avLst/>
          </a:prstGeom>
          <a:solidFill>
            <a:srgbClr val="17375E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sqKm</a:t>
            </a:r>
            <a:endParaRPr lang="es-E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163.000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inhabitants</a:t>
            </a:r>
            <a:endParaRPr lang="es-E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inconme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</a:t>
            </a:r>
            <a:endParaRPr lang="es-E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homogeneous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income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endParaRPr lang="es-E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Formerly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71803" y="4500570"/>
            <a:ext cx="6072198" cy="1938992"/>
          </a:xfrm>
          <a:prstGeom prst="rect">
            <a:avLst/>
          </a:prstGeom>
          <a:solidFill>
            <a:schemeClr val="accent2">
              <a:lumMod val="5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2000-2003 59 “high rise” apartment built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of them redeveloping the land  formerly occupied by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single-family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houses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to 19 stories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to 47.000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sqMeters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8"/>
          <p:cNvSpPr txBox="1">
            <a:spLocks noChangeArrowheads="1"/>
          </p:cNvSpPr>
          <p:nvPr/>
        </p:nvSpPr>
        <p:spPr bwMode="auto">
          <a:xfrm>
            <a:off x="357188" y="285750"/>
            <a:ext cx="421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solidFill>
                  <a:schemeClr val="bg1"/>
                </a:solidFill>
              </a:rPr>
              <a:t>El ruido mensurado</a:t>
            </a:r>
          </a:p>
        </p:txBody>
      </p:sp>
      <p:sp>
        <p:nvSpPr>
          <p:cNvPr id="63491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D4657E-352C-4F16-A7DF-8C30529B8C3C}" type="slidenum">
              <a:rPr lang="es-ES" smtClean="0">
                <a:solidFill>
                  <a:schemeClr val="bg1"/>
                </a:solidFill>
                <a:latin typeface="Arial" pitchFamily="34" charset="0"/>
              </a:rPr>
              <a:pPr/>
              <a:t>6</a:t>
            </a:fld>
            <a:endParaRPr lang="es-ES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611188" y="142852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 dirty="0" smtClean="0"/>
              <a:t>Case </a:t>
            </a:r>
            <a:r>
              <a:rPr lang="es-ES" sz="2800" b="1" dirty="0" err="1" smtClean="0"/>
              <a:t>study</a:t>
            </a:r>
            <a:endParaRPr lang="es-ES" sz="2800" b="1" dirty="0"/>
          </a:p>
        </p:txBody>
      </p:sp>
      <p:pic>
        <p:nvPicPr>
          <p:cNvPr id="63493" name="5 Imagen"/>
          <p:cNvPicPr>
            <a:picLocks noChangeAspect="1" noChangeArrowheads="1"/>
          </p:cNvPicPr>
          <p:nvPr/>
        </p:nvPicPr>
        <p:blipFill>
          <a:blip r:embed="rId3" cstate="print"/>
          <a:srcRect l="7693" t="3716" r="8360"/>
          <a:stretch>
            <a:fillRect/>
          </a:stretch>
        </p:blipFill>
        <p:spPr bwMode="auto">
          <a:xfrm>
            <a:off x="1071563" y="1357313"/>
            <a:ext cx="635793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Text Box 2"/>
          <p:cNvSpPr txBox="1">
            <a:spLocks noChangeArrowheads="1"/>
          </p:cNvSpPr>
          <p:nvPr/>
        </p:nvSpPr>
        <p:spPr bwMode="auto">
          <a:xfrm>
            <a:off x="714348" y="642918"/>
            <a:ext cx="806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Typical apartment building in </a:t>
            </a:r>
            <a:r>
              <a:rPr lang="en-US" b="1" dirty="0" err="1" smtClean="0"/>
              <a:t>Nunoa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Carlos\Pictures\Chile\DSC08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3491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D4657E-352C-4F16-A7DF-8C30529B8C3C}" type="slidenum">
              <a:rPr lang="es-ES" smtClean="0">
                <a:solidFill>
                  <a:schemeClr val="bg1"/>
                </a:solidFill>
                <a:latin typeface="Arial" pitchFamily="34" charset="0"/>
              </a:rPr>
              <a:pPr/>
              <a:t>7</a:t>
            </a:fld>
            <a:endParaRPr lang="es-ES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611188" y="142852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Case </a:t>
            </a:r>
            <a:r>
              <a:rPr lang="es-E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study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3494" name="Text Box 2"/>
          <p:cNvSpPr txBox="1">
            <a:spLocks noChangeArrowheads="1"/>
          </p:cNvSpPr>
          <p:nvPr/>
        </p:nvSpPr>
        <p:spPr bwMode="auto">
          <a:xfrm>
            <a:off x="714348" y="642918"/>
            <a:ext cx="806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Typical apartment building in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Nunoa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8"/>
          <p:cNvSpPr txBox="1">
            <a:spLocks noChangeArrowheads="1"/>
          </p:cNvSpPr>
          <p:nvPr/>
        </p:nvSpPr>
        <p:spPr bwMode="auto">
          <a:xfrm>
            <a:off x="357188" y="285750"/>
            <a:ext cx="421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 dirty="0" err="1" smtClean="0">
                <a:solidFill>
                  <a:schemeClr val="bg1"/>
                </a:solidFill>
              </a:rPr>
              <a:t>Eldo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64515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DE8286-490D-4797-A894-44FD84544A34}" type="slidenum">
              <a:rPr lang="es-ES" smtClean="0">
                <a:solidFill>
                  <a:schemeClr val="bg1"/>
                </a:solidFill>
                <a:latin typeface="Arial" pitchFamily="34" charset="0"/>
              </a:rPr>
              <a:pPr/>
              <a:t>8</a:t>
            </a:fld>
            <a:endParaRPr lang="es-ES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611188" y="115888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smtClean="0"/>
              <a:t>Prostest of original settlers </a:t>
            </a:r>
            <a:endParaRPr lang="en-US" sz="2800" b="1"/>
          </a:p>
        </p:txBody>
      </p:sp>
      <p:sp>
        <p:nvSpPr>
          <p:cNvPr id="64517" name="Text Box 2"/>
          <p:cNvSpPr txBox="1">
            <a:spLocks noChangeArrowheads="1"/>
          </p:cNvSpPr>
          <p:nvPr/>
        </p:nvSpPr>
        <p:spPr bwMode="auto">
          <a:xfrm>
            <a:off x="714375" y="571500"/>
            <a:ext cx="806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/>
              <a:t>Again gentrification, and other externalities (e.g. shadow &amp; congestion)</a:t>
            </a:r>
            <a:endParaRPr lang="en-US"/>
          </a:p>
        </p:txBody>
      </p:sp>
      <p:pic>
        <p:nvPicPr>
          <p:cNvPr id="64518" name="8 Imagen"/>
          <p:cNvPicPr>
            <a:picLocks noChangeAspect="1" noChangeArrowheads="1"/>
          </p:cNvPicPr>
          <p:nvPr/>
        </p:nvPicPr>
        <p:blipFill>
          <a:blip r:embed="rId3" cstate="print"/>
          <a:srcRect l="8133" t="3159" r="8443" b="3860"/>
          <a:stretch>
            <a:fillRect/>
          </a:stretch>
        </p:blipFill>
        <p:spPr bwMode="auto">
          <a:xfrm>
            <a:off x="1071563" y="1500188"/>
            <a:ext cx="6357937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4214818"/>
            <a:ext cx="7000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Hypothesis &amp; </a:t>
            </a:r>
            <a:r>
              <a:rPr lang="en-GB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theory</a:t>
            </a:r>
            <a:endParaRPr lang="en-GB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0" y="5715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71688" y="5826710"/>
            <a:ext cx="6500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 impact of </a:t>
            </a:r>
            <a:r>
              <a:rPr lang="en-GB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high-rise condos </a:t>
            </a:r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on residential prices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800</Words>
  <Application>Microsoft Office PowerPoint</Application>
  <PresentationFormat>Presentación en pantalla (4:3)</PresentationFormat>
  <Paragraphs>148</Paragraphs>
  <Slides>23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Ecuación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PC</cp:lastModifiedBy>
  <cp:revision>27</cp:revision>
  <dcterms:created xsi:type="dcterms:W3CDTF">2010-06-05T14:27:17Z</dcterms:created>
  <dcterms:modified xsi:type="dcterms:W3CDTF">2010-06-24T07:50:16Z</dcterms:modified>
</cp:coreProperties>
</file>