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66" r:id="rId13"/>
    <p:sldId id="276" r:id="rId14"/>
    <p:sldId id="277" r:id="rId15"/>
    <p:sldId id="278" r:id="rId16"/>
    <p:sldId id="279" r:id="rId17"/>
    <p:sldId id="267" r:id="rId18"/>
    <p:sldId id="268" r:id="rId19"/>
    <p:sldId id="275" r:id="rId20"/>
    <p:sldId id="262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E8A80A-0AD2-456E-B7C1-5D35376AD908}" type="datetimeFigureOut">
              <a:rPr lang="zh-TW" altLang="en-US" smtClean="0"/>
              <a:pPr/>
              <a:t>2010/6/25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667A9A-DFB4-470B-91AB-C99AA40C8D69}" type="slidenum">
              <a:rPr lang="zh-TW" altLang="en-US" smtClean="0"/>
              <a:pPr/>
              <a:t>‹N›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The Structure of Urban Residential </a:t>
            </a:r>
            <a:r>
              <a:rPr lang="en-US" altLang="zh-TW" smtClean="0"/>
              <a:t>Housing 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Sub-markets </a:t>
            </a:r>
            <a:r>
              <a:rPr lang="en-US" altLang="zh-TW" dirty="0" smtClean="0"/>
              <a:t>of Hong Kong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altLang="zh-TW" dirty="0" smtClean="0"/>
              <a:t>Presented by Daniel LO, PhD</a:t>
            </a:r>
          </a:p>
          <a:p>
            <a:pPr algn="l"/>
            <a:r>
              <a:rPr lang="en-US" altLang="zh-TW" dirty="0" smtClean="0"/>
              <a:t>The University of Hong Kong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dirty="0" smtClean="0"/>
              <a:t>Email: daniello@hku.hk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 4:Clustering the dwellings</a:t>
            </a:r>
          </a:p>
          <a:p>
            <a:pPr lvl="1"/>
            <a:r>
              <a:rPr lang="en-US" altLang="zh-TW" dirty="0" smtClean="0"/>
              <a:t>B</a:t>
            </a:r>
            <a:r>
              <a:rPr lang="en-US" altLang="zh-TW" smtClean="0"/>
              <a:t>egin </a:t>
            </a:r>
            <a:r>
              <a:rPr lang="en-US" altLang="zh-TW" dirty="0" smtClean="0"/>
              <a:t>with l</a:t>
            </a:r>
            <a:r>
              <a:rPr lang="en-US" altLang="zh-TW" sz="1400" dirty="0" smtClean="0"/>
              <a:t>1</a:t>
            </a:r>
            <a:r>
              <a:rPr lang="en-US" altLang="zh-TW" dirty="0" smtClean="0"/>
              <a:t> , if the distance between  l</a:t>
            </a:r>
            <a:r>
              <a:rPr lang="en-US" altLang="zh-TW" sz="1400" dirty="0" smtClean="0"/>
              <a:t>1</a:t>
            </a:r>
            <a:r>
              <a:rPr lang="en-US" altLang="zh-TW" dirty="0" smtClean="0"/>
              <a:t> and l</a:t>
            </a:r>
            <a:r>
              <a:rPr lang="en-US" altLang="zh-TW" sz="1400" dirty="0" smtClean="0"/>
              <a:t>2</a:t>
            </a:r>
            <a:r>
              <a:rPr lang="en-US" altLang="zh-TW" dirty="0" smtClean="0"/>
              <a:t>is shorter than the estimated range, then they are grouped into one cluster, say cluster1. </a:t>
            </a:r>
          </a:p>
          <a:p>
            <a:pPr lvl="1"/>
            <a:r>
              <a:rPr lang="en-US" altLang="zh-TW" dirty="0" smtClean="0"/>
              <a:t>If the distance from l</a:t>
            </a:r>
            <a:r>
              <a:rPr lang="en-US" altLang="zh-TW" sz="1400" dirty="0" smtClean="0"/>
              <a:t>3</a:t>
            </a:r>
            <a:r>
              <a:rPr lang="en-US" altLang="zh-TW" dirty="0" smtClean="0"/>
              <a:t> tol</a:t>
            </a:r>
            <a:r>
              <a:rPr lang="en-US" altLang="zh-TW" sz="1400" dirty="0" smtClean="0"/>
              <a:t>2</a:t>
            </a:r>
            <a:r>
              <a:rPr lang="en-US" altLang="zh-TW" dirty="0" smtClean="0"/>
              <a:t>  is greater than the estimated range, but the distance from l</a:t>
            </a:r>
            <a:r>
              <a:rPr lang="en-US" altLang="zh-TW" sz="1400" dirty="0" smtClean="0"/>
              <a:t>3</a:t>
            </a:r>
            <a:r>
              <a:rPr lang="en-US" altLang="zh-TW" dirty="0" smtClean="0"/>
              <a:t> to l</a:t>
            </a:r>
            <a:r>
              <a:rPr lang="en-US" altLang="zh-TW" sz="1400" dirty="0" smtClean="0"/>
              <a:t>1</a:t>
            </a:r>
            <a:r>
              <a:rPr lang="en-US" altLang="zh-TW" dirty="0" smtClean="0"/>
              <a:t>  is shorter than the estimated range, we still group  into cluster1.</a:t>
            </a:r>
          </a:p>
          <a:p>
            <a:pPr lvl="1"/>
            <a:r>
              <a:rPr lang="en-US" altLang="zh-TW" dirty="0" smtClean="0"/>
              <a:t>Repeat the above processes for all observations.</a:t>
            </a:r>
          </a:p>
          <a:p>
            <a:pPr lvl="1"/>
            <a:r>
              <a:rPr lang="en-US" altLang="zh-TW" dirty="0" smtClean="0"/>
              <a:t>We then can obtain many different clusters based on the spatial autocorrelation structure of the residuals.</a:t>
            </a:r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Step5: Forming housing submarkets</a:t>
            </a:r>
          </a:p>
          <a:p>
            <a:pPr lvl="1"/>
            <a:r>
              <a:rPr lang="en-US" altLang="zh-TW" dirty="0" smtClean="0"/>
              <a:t>Applied a standard submarket test, Cho</a:t>
            </a:r>
            <a:r>
              <a:rPr lang="zh-TW" altLang="en-US" dirty="0" smtClean="0"/>
              <a:t>ｗ </a:t>
            </a:r>
            <a:r>
              <a:rPr lang="en-US" altLang="zh-TW" dirty="0" smtClean="0"/>
              <a:t>(F) test, to each pair of clusters defined.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Step6:</a:t>
            </a:r>
          </a:p>
          <a:p>
            <a:pPr lvl="1"/>
            <a:r>
              <a:rPr lang="en-US" altLang="zh-TW" dirty="0" smtClean="0"/>
              <a:t>Adopt weighted mean square test to calculate the forecasting accuracy of the derived submarket structure. </a:t>
            </a:r>
          </a:p>
          <a:p>
            <a:pPr lvl="1"/>
            <a:r>
              <a:rPr lang="en-US" altLang="zh-TW" dirty="0" smtClean="0"/>
              <a:t>Compare it with that of the prevailing submarket structure.</a:t>
            </a:r>
          </a:p>
          <a:p>
            <a:pPr lvl="1"/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Urban housing market of Hong Kong, i.e. Hong Kong Island (pop: approx.1,250,000)</a:t>
            </a:r>
          </a:p>
          <a:p>
            <a:r>
              <a:rPr lang="en-US" altLang="zh-TW" dirty="0" smtClean="0"/>
              <a:t>All data are geo-coded</a:t>
            </a:r>
          </a:p>
          <a:p>
            <a:r>
              <a:rPr lang="en-US" altLang="zh-TW" dirty="0" smtClean="0"/>
              <a:t>January 1, 2006 to December 31, 2006</a:t>
            </a:r>
          </a:p>
          <a:p>
            <a:r>
              <a:rPr lang="en-US" altLang="zh-TW" dirty="0" smtClean="0"/>
              <a:t>13700 transaction data</a:t>
            </a:r>
          </a:p>
          <a:p>
            <a:r>
              <a:rPr lang="en-US" altLang="zh-TW" dirty="0" smtClean="0"/>
              <a:t>Source of data: A database from a local real estate agent</a:t>
            </a: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Our data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Clusters in Hong Kong Housing Market</a:t>
            </a:r>
            <a:endParaRPr lang="zh-TW" alt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888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Derived Housing Submarket Structure</a:t>
            </a:r>
            <a:endParaRPr lang="zh-TW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94928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1600" dirty="0" smtClean="0"/>
              <a:t>Source: Census and Statistic Department of Hong Kong, 2007</a:t>
            </a:r>
            <a:endParaRPr lang="zh-TW" alt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Prevailing urban submarket structure of Hong Kong</a:t>
            </a:r>
            <a:endParaRPr lang="zh-TW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684076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45720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44824"/>
            <a:ext cx="4600000" cy="373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More submarkets are defined.</a:t>
            </a:r>
          </a:p>
          <a:p>
            <a:r>
              <a:rPr lang="en-US" altLang="zh-TW" dirty="0" smtClean="0"/>
              <a:t>The patterns are dissimilar.</a:t>
            </a:r>
          </a:p>
          <a:p>
            <a:r>
              <a:rPr lang="en-US" altLang="zh-TW" dirty="0" smtClean="0"/>
              <a:t>Submarkets need not be geographically adjacent to each other.</a:t>
            </a:r>
          </a:p>
          <a:p>
            <a:r>
              <a:rPr lang="en-US" altLang="zh-TW" dirty="0" smtClean="0"/>
              <a:t>Some clusters are unclassified.</a:t>
            </a:r>
          </a:p>
          <a:p>
            <a:r>
              <a:rPr lang="en-US" altLang="zh-TW" dirty="0" smtClean="0"/>
              <a:t>Physical boundaries can not delineate submarkets.</a:t>
            </a:r>
          </a:p>
          <a:p>
            <a:r>
              <a:rPr lang="en-US" altLang="zh-TW" dirty="0" smtClean="0"/>
              <a:t>R-squared of Hedonic regression increases from 18% to 59% when compared with the prediction against the whole market.</a:t>
            </a:r>
          </a:p>
          <a:p>
            <a:r>
              <a:rPr lang="en-US" altLang="zh-TW" dirty="0" smtClean="0"/>
              <a:t>The submarket structure significantly improves forecasting power by </a:t>
            </a:r>
            <a:r>
              <a:rPr lang="en-US" altLang="zh-TW" b="1" dirty="0" smtClean="0"/>
              <a:t>46%</a:t>
            </a:r>
            <a:r>
              <a:rPr lang="en-US" altLang="zh-TW" dirty="0" smtClean="0"/>
              <a:t> if compare with the prediction against whole market, or by </a:t>
            </a:r>
            <a:r>
              <a:rPr lang="en-US" altLang="zh-TW" b="1" dirty="0" smtClean="0"/>
              <a:t>23%</a:t>
            </a:r>
            <a:r>
              <a:rPr lang="en-US" altLang="zh-TW" dirty="0" smtClean="0"/>
              <a:t> if compared with the prediction against prevailing submarkets.</a:t>
            </a: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prevailing submarket is administratively or politically imposed.</a:t>
            </a:r>
          </a:p>
          <a:p>
            <a:pPr lvl="1"/>
            <a:r>
              <a:rPr lang="en-US" altLang="zh-TW" dirty="0" smtClean="0"/>
              <a:t>As a result of history, or for the sake of administrative convenience.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Verify that spatial autocorrelation is crucial in modeling housing prices.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Practical applications</a:t>
            </a:r>
          </a:p>
          <a:p>
            <a:pPr lvl="1"/>
            <a:r>
              <a:rPr lang="en-US" altLang="zh-TW" dirty="0" smtClean="0"/>
              <a:t>Property valuation, housing analysis, government urban planning, etc.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Interpretation and Implication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 Compare with more submarket structures.</a:t>
            </a:r>
          </a:p>
          <a:p>
            <a:r>
              <a:rPr lang="en-US" altLang="zh-TW" dirty="0" smtClean="0"/>
              <a:t>2 Temporal stability of the submarket structure.</a:t>
            </a:r>
          </a:p>
          <a:p>
            <a:r>
              <a:rPr lang="en-US" altLang="zh-TW" dirty="0" smtClean="0"/>
              <a:t>3 Anisotropic rather than isotropic.</a:t>
            </a:r>
          </a:p>
          <a:p>
            <a:r>
              <a:rPr lang="en-US" altLang="zh-TW" dirty="0" smtClean="0"/>
              <a:t>4 Delineation of submarkets in terms of housing price changes.</a:t>
            </a: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Studies	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Widely acknowledged that housing submarkets should be adopted as a working hypothesis.</a:t>
            </a:r>
          </a:p>
          <a:p>
            <a:r>
              <a:rPr lang="en-US" altLang="zh-TW" dirty="0" smtClean="0"/>
              <a:t>Objective:</a:t>
            </a:r>
          </a:p>
          <a:p>
            <a:pPr lvl="1"/>
            <a:r>
              <a:rPr lang="en-US" altLang="zh-TW" dirty="0" smtClean="0"/>
              <a:t>Using geo-referenced property transaction data to define the housing submarket structure of Hong Kong.</a:t>
            </a:r>
          </a:p>
          <a:p>
            <a:r>
              <a:rPr lang="en-US" altLang="zh-TW" dirty="0" smtClean="0"/>
              <a:t>Hypothesis:</a:t>
            </a:r>
          </a:p>
          <a:p>
            <a:pPr lvl="1"/>
            <a:r>
              <a:rPr lang="en-US" altLang="zh-TW" dirty="0" smtClean="0"/>
              <a:t>Submarkets defined by geo-referenced property transaction data can improve forecasting accuracy of housing prices, compared with prevailing submarket structure.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				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			Thank you!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If you have any comments, please send email to daniello@hku.hk</a:t>
            </a:r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How did we define housing submarkets?</a:t>
            </a:r>
          </a:p>
          <a:p>
            <a:pPr lvl="1"/>
            <a:r>
              <a:rPr lang="en-US" altLang="zh-TW" dirty="0" smtClean="0"/>
              <a:t>Physically</a:t>
            </a:r>
          </a:p>
          <a:p>
            <a:pPr lvl="2"/>
            <a:r>
              <a:rPr lang="en-US" altLang="zh-TW" dirty="0" smtClean="0"/>
              <a:t>e.g. structural types (Adair et al. 1996), number of rooms (</a:t>
            </a:r>
            <a:r>
              <a:rPr lang="en-US" altLang="zh-TW" dirty="0" err="1" smtClean="0"/>
              <a:t>Schnare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Struyk</a:t>
            </a:r>
            <a:r>
              <a:rPr lang="en-US" altLang="zh-TW" dirty="0" smtClean="0"/>
              <a:t>, 1976), floor areas (</a:t>
            </a:r>
            <a:r>
              <a:rPr lang="en-US" altLang="zh-TW" dirty="0" err="1" smtClean="0"/>
              <a:t>Bajic</a:t>
            </a:r>
            <a:r>
              <a:rPr lang="en-US" altLang="zh-TW" dirty="0" smtClean="0"/>
              <a:t> 1985)</a:t>
            </a:r>
          </a:p>
          <a:p>
            <a:pPr lvl="1"/>
            <a:r>
              <a:rPr lang="en-US" altLang="zh-TW" dirty="0" smtClean="0"/>
              <a:t>Socioeconomically </a:t>
            </a:r>
          </a:p>
          <a:p>
            <a:pPr lvl="2"/>
            <a:r>
              <a:rPr lang="en-US" altLang="zh-TW" dirty="0" smtClean="0"/>
              <a:t>e.g. income (</a:t>
            </a:r>
            <a:r>
              <a:rPr lang="en-US" altLang="zh-TW" dirty="0" err="1" smtClean="0"/>
              <a:t>Strazheim</a:t>
            </a:r>
            <a:r>
              <a:rPr lang="en-US" altLang="zh-TW" dirty="0" smtClean="0"/>
              <a:t> 1975), race and ethnic groups (Palm 1978), religious parishes (Adair et al. 2000)</a:t>
            </a:r>
          </a:p>
          <a:p>
            <a:pPr lvl="1"/>
            <a:r>
              <a:rPr lang="en-US" altLang="zh-TW" dirty="0" smtClean="0"/>
              <a:t>Spatially/geographically</a:t>
            </a:r>
          </a:p>
          <a:p>
            <a:pPr lvl="2"/>
            <a:r>
              <a:rPr lang="en-US" altLang="zh-TW" dirty="0" smtClean="0"/>
              <a:t>e.g. natural boundaries (Munro 1986), political boundaries (Adair et al. 1996), school catchment areas (Goodman and </a:t>
            </a:r>
            <a:r>
              <a:rPr lang="en-US" altLang="zh-TW" dirty="0" err="1" smtClean="0"/>
              <a:t>Thibodeau</a:t>
            </a:r>
            <a:r>
              <a:rPr lang="en-US" altLang="zh-TW" dirty="0" smtClean="0"/>
              <a:t> 1998), neighborhood characteristics (</a:t>
            </a:r>
            <a:r>
              <a:rPr lang="en-US" altLang="zh-TW" dirty="0" err="1" smtClean="0"/>
              <a:t>Galster</a:t>
            </a:r>
            <a:r>
              <a:rPr lang="en-US" altLang="zh-TW" dirty="0" smtClean="0"/>
              <a:t> 1987; </a:t>
            </a:r>
            <a:r>
              <a:rPr lang="en-US" altLang="zh-TW" dirty="0" err="1" smtClean="0"/>
              <a:t>Schnare</a:t>
            </a:r>
            <a:r>
              <a:rPr lang="en-US" altLang="zh-TW" dirty="0" smtClean="0"/>
              <a:t> 1980)</a:t>
            </a:r>
          </a:p>
          <a:p>
            <a:pPr lvl="1"/>
            <a:r>
              <a:rPr lang="en-US" altLang="zh-TW" dirty="0" smtClean="0"/>
              <a:t>Using expert knowledge</a:t>
            </a:r>
          </a:p>
          <a:p>
            <a:pPr lvl="2"/>
            <a:r>
              <a:rPr lang="en-US" altLang="zh-TW" dirty="0" smtClean="0"/>
              <a:t>Defined by real estate professionals (Michael and Smith 1990)</a:t>
            </a:r>
          </a:p>
          <a:p>
            <a:pPr lvl="1"/>
            <a:r>
              <a:rPr lang="en-US" altLang="zh-TW" dirty="0" smtClean="0"/>
              <a:t>Hybrid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Problems with previous definitions of housing submarket.</a:t>
            </a:r>
          </a:p>
          <a:p>
            <a:pPr lvl="1"/>
            <a:r>
              <a:rPr lang="en-US" altLang="zh-TW" dirty="0" smtClean="0"/>
              <a:t>Imposed rather than derived.</a:t>
            </a:r>
          </a:p>
          <a:p>
            <a:pPr lvl="1"/>
            <a:r>
              <a:rPr lang="en-US" altLang="zh-TW" dirty="0" smtClean="0"/>
              <a:t>No. of submarkets defined, shape and size of the submarkets are fixed.</a:t>
            </a:r>
          </a:p>
          <a:p>
            <a:pPr lvl="1"/>
            <a:r>
              <a:rPr lang="en-US" altLang="zh-TW" dirty="0" smtClean="0"/>
              <a:t>Cannot capture the dynamics of economic activities involved.</a:t>
            </a:r>
          </a:p>
          <a:p>
            <a:pPr lvl="1"/>
            <a:r>
              <a:rPr lang="en-US" altLang="zh-TW" dirty="0" smtClean="0"/>
              <a:t>Some neighborhood information are incomplete/unquantifiable/unobservable.</a:t>
            </a:r>
          </a:p>
          <a:p>
            <a:pPr lvl="1"/>
            <a:r>
              <a:rPr lang="en-US" altLang="zh-TW" dirty="0" smtClean="0"/>
              <a:t>No rule to know that the submarket structure is defined in an optimal way.</a:t>
            </a:r>
          </a:p>
          <a:p>
            <a:pPr lvl="1"/>
            <a:endParaRPr lang="en-US" altLang="zh-TW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1728192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Following </a:t>
            </a:r>
            <a:r>
              <a:rPr lang="en-US" altLang="zh-TW" dirty="0" err="1" smtClean="0"/>
              <a:t>Basu</a:t>
            </a:r>
            <a:r>
              <a:rPr lang="en-US" altLang="zh-TW" dirty="0" smtClean="0"/>
              <a:t> &amp; </a:t>
            </a:r>
            <a:r>
              <a:rPr lang="en-US" altLang="zh-TW" dirty="0" err="1" smtClean="0"/>
              <a:t>Thibodeau</a:t>
            </a:r>
            <a:r>
              <a:rPr lang="en-US" altLang="zh-TW" dirty="0" smtClean="0"/>
              <a:t>(1998), </a:t>
            </a:r>
            <a:r>
              <a:rPr lang="en-US" altLang="zh-TW" dirty="0" err="1" smtClean="0"/>
              <a:t>Dubin</a:t>
            </a:r>
            <a:r>
              <a:rPr lang="en-US" altLang="zh-TW" dirty="0" smtClean="0"/>
              <a:t> et al. (1998, 1999) and </a:t>
            </a:r>
            <a:r>
              <a:rPr lang="en-US" altLang="zh-TW" dirty="0" err="1" smtClean="0"/>
              <a:t>Tu</a:t>
            </a:r>
            <a:r>
              <a:rPr lang="en-US" altLang="zh-TW" dirty="0" smtClean="0"/>
              <a:t> et al. (2007)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Step 1: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Method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745972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091688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Step 2</a:t>
            </a:r>
          </a:p>
          <a:p>
            <a:pPr lvl="1"/>
            <a:r>
              <a:rPr lang="en-US" altLang="zh-TW" dirty="0" smtClean="0"/>
              <a:t>Estimate residual variance-covariance matrix, </a:t>
            </a:r>
            <a:r>
              <a:rPr lang="el-GR" altLang="zh-TW" dirty="0" smtClean="0"/>
              <a:t>Ω</a:t>
            </a:r>
            <a:r>
              <a:rPr lang="en-US" altLang="zh-TW" dirty="0" smtClean="0"/>
              <a:t>, to reflect residual correlation.</a:t>
            </a:r>
          </a:p>
          <a:p>
            <a:pPr lvl="2"/>
            <a:r>
              <a:rPr lang="en-US" altLang="zh-TW" dirty="0" smtClean="0"/>
              <a:t>Assume they are isotropic</a:t>
            </a:r>
          </a:p>
          <a:p>
            <a:pPr lvl="2"/>
            <a:r>
              <a:rPr lang="en-US" altLang="zh-TW" dirty="0" smtClean="0"/>
              <a:t>Choose Spherical Semi-</a:t>
            </a:r>
            <a:r>
              <a:rPr lang="en-US" altLang="zh-TW" dirty="0" err="1" smtClean="0"/>
              <a:t>variogram</a:t>
            </a:r>
            <a:r>
              <a:rPr lang="en-US" altLang="zh-TW" dirty="0" smtClean="0"/>
              <a:t> functional form(</a:t>
            </a:r>
            <a:r>
              <a:rPr lang="en-US" altLang="zh-TW" dirty="0" err="1" smtClean="0"/>
              <a:t>Basu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Thibodeau</a:t>
            </a:r>
            <a:r>
              <a:rPr lang="en-US" altLang="zh-TW" dirty="0" smtClean="0"/>
              <a:t> 1998, </a:t>
            </a:r>
            <a:r>
              <a:rPr lang="en-US" altLang="zh-TW" dirty="0" err="1" smtClean="0"/>
              <a:t>Tu</a:t>
            </a:r>
            <a:r>
              <a:rPr lang="en-US" altLang="zh-TW" dirty="0" smtClean="0"/>
              <a:t> et al. 2007) to estimate the variance and co-variance matrix.</a:t>
            </a:r>
          </a:p>
          <a:p>
            <a:pPr lvl="2"/>
            <a:r>
              <a:rPr lang="en-US" altLang="zh-TW" dirty="0" smtClean="0"/>
              <a:t>  </a:t>
            </a:r>
          </a:p>
          <a:p>
            <a:pPr lvl="1"/>
            <a:r>
              <a:rPr lang="en-US" altLang="zh-TW" dirty="0" smtClean="0"/>
              <a:t>The co-</a:t>
            </a:r>
            <a:r>
              <a:rPr lang="en-US" altLang="zh-TW" dirty="0" err="1" smtClean="0"/>
              <a:t>variogram</a:t>
            </a:r>
            <a:r>
              <a:rPr lang="en-US" altLang="zh-TW" dirty="0" smtClean="0"/>
              <a:t> for the distribution of residuals:	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3928" y="594928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08920"/>
            <a:ext cx="46805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5656" y="3356992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For all (</a:t>
            </a:r>
            <a:r>
              <a:rPr lang="en-US" altLang="zh-TW" dirty="0" err="1" smtClean="0"/>
              <a:t>l</a:t>
            </a:r>
            <a:r>
              <a:rPr lang="en-US" altLang="zh-TW" sz="1400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</a:t>
            </a:r>
            <a:r>
              <a:rPr lang="en-US" altLang="zh-TW" sz="1400" dirty="0" err="1" smtClean="0"/>
              <a:t>j</a:t>
            </a:r>
            <a:r>
              <a:rPr lang="en-US" altLang="zh-TW" dirty="0" smtClean="0"/>
              <a:t>) where </a:t>
            </a:r>
          </a:p>
          <a:p>
            <a:r>
              <a:rPr lang="en-US" altLang="zh-TW" dirty="0" err="1" smtClean="0"/>
              <a:t>l</a:t>
            </a:r>
            <a:r>
              <a:rPr lang="en-US" altLang="zh-TW" sz="1200" dirty="0" err="1" smtClean="0"/>
              <a:t>i</a:t>
            </a:r>
            <a:r>
              <a:rPr lang="en-US" altLang="zh-TW" sz="1200" dirty="0" smtClean="0"/>
              <a:t> </a:t>
            </a:r>
            <a:r>
              <a:rPr lang="en-US" altLang="zh-TW" dirty="0" smtClean="0"/>
              <a:t>=(x</a:t>
            </a:r>
            <a:r>
              <a:rPr lang="en-US" altLang="zh-TW" sz="1200" dirty="0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y</a:t>
            </a:r>
            <a:r>
              <a:rPr lang="en-US" altLang="zh-TW" sz="1200" dirty="0" err="1" smtClean="0"/>
              <a:t>i</a:t>
            </a:r>
            <a:r>
              <a:rPr lang="en-US" altLang="zh-TW" dirty="0" smtClean="0"/>
              <a:t>) is the coordinates of dwelling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e(</a:t>
            </a:r>
            <a:r>
              <a:rPr lang="en-US" altLang="zh-TW" dirty="0" err="1" smtClean="0"/>
              <a:t>l</a:t>
            </a:r>
            <a:r>
              <a:rPr lang="en-US" altLang="zh-TW" sz="1200" dirty="0" err="1" smtClean="0"/>
              <a:t>i</a:t>
            </a:r>
            <a:r>
              <a:rPr lang="en-US" altLang="zh-TW" dirty="0" smtClean="0"/>
              <a:t>) is the hedonic price equation residual for </a:t>
            </a:r>
            <a:r>
              <a:rPr lang="en-US" altLang="zh-TW" dirty="0" err="1" smtClean="0"/>
              <a:t>li</a:t>
            </a:r>
            <a:r>
              <a:rPr lang="en-US" altLang="zh-TW" dirty="0" smtClean="0"/>
              <a:t>;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l</a:t>
            </a:r>
            <a:r>
              <a:rPr lang="en-US" altLang="zh-TW" sz="1400" dirty="0" err="1" smtClean="0"/>
              <a:t>i</a:t>
            </a:r>
            <a:r>
              <a:rPr lang="en-US" altLang="zh-TW" dirty="0" err="1" smtClean="0"/>
              <a:t>-l</a:t>
            </a:r>
            <a:r>
              <a:rPr lang="en-US" altLang="zh-TW" sz="1400" dirty="0" err="1" smtClean="0"/>
              <a:t>j</a:t>
            </a:r>
            <a:r>
              <a:rPr lang="en-US" altLang="zh-TW" dirty="0" smtClean="0"/>
              <a:t> is the Euclidean distance between </a:t>
            </a:r>
            <a:r>
              <a:rPr lang="en-US" altLang="zh-TW" dirty="0" err="1" smtClean="0"/>
              <a:t>l</a:t>
            </a:r>
            <a:r>
              <a:rPr lang="en-US" altLang="zh-TW" sz="1200" dirty="0" err="1" smtClean="0"/>
              <a:t>i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l</a:t>
            </a:r>
            <a:r>
              <a:rPr lang="en-US" altLang="zh-TW" sz="1200" dirty="0" err="1" smtClean="0"/>
              <a:t>j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Cov</a:t>
            </a:r>
            <a:r>
              <a:rPr lang="en-US" altLang="zh-TW" dirty="0" smtClean="0"/>
              <a:t>{e(</a:t>
            </a:r>
            <a:r>
              <a:rPr lang="en-US" altLang="zh-TW" dirty="0" err="1" smtClean="0"/>
              <a:t>l</a:t>
            </a:r>
            <a:r>
              <a:rPr lang="en-US" altLang="zh-TW" sz="1400" dirty="0" err="1" smtClean="0"/>
              <a:t>i</a:t>
            </a:r>
            <a:r>
              <a:rPr lang="en-US" altLang="zh-TW" dirty="0" smtClean="0"/>
              <a:t>),e(</a:t>
            </a:r>
            <a:r>
              <a:rPr lang="en-US" altLang="zh-TW" dirty="0" err="1" smtClean="0"/>
              <a:t>l</a:t>
            </a:r>
            <a:r>
              <a:rPr lang="en-US" altLang="zh-TW" sz="1400" dirty="0" err="1" smtClean="0"/>
              <a:t>j</a:t>
            </a:r>
            <a:r>
              <a:rPr lang="en-US" altLang="zh-TW" dirty="0" smtClean="0"/>
              <a:t>)} is the covariance between two residuals.</a:t>
            </a: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Following </a:t>
            </a:r>
            <a:r>
              <a:rPr lang="en-US" altLang="zh-TW" dirty="0" err="1" smtClean="0"/>
              <a:t>Matheron</a:t>
            </a:r>
            <a:r>
              <a:rPr lang="en-US" altLang="zh-TW" dirty="0" smtClean="0"/>
              <a:t> (1963),The semi-</a:t>
            </a:r>
            <a:r>
              <a:rPr lang="en-US" altLang="zh-TW" dirty="0" err="1" smtClean="0"/>
              <a:t>variogram</a:t>
            </a:r>
            <a:r>
              <a:rPr lang="en-US" altLang="zh-TW" dirty="0" smtClean="0"/>
              <a:t> is given by: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which is an increasing function of the distance between the two dwellings.</a:t>
            </a:r>
          </a:p>
          <a:p>
            <a:r>
              <a:rPr lang="en-US" altLang="zh-TW" dirty="0" smtClean="0"/>
              <a:t>γ(h)= γ(-h)</a:t>
            </a:r>
          </a:p>
          <a:p>
            <a:r>
              <a:rPr lang="en-US" altLang="zh-TW" dirty="0" smtClean="0"/>
              <a:t>γ(h)</a:t>
            </a:r>
            <a:r>
              <a:rPr lang="en-US" altLang="zh-TW" dirty="0" smtClean="0">
                <a:sym typeface="Wingdings" pitchFamily="2" charset="2"/>
              </a:rPr>
              <a:t></a:t>
            </a:r>
            <a:r>
              <a:rPr lang="el-GR" altLang="zh-TW" dirty="0" smtClean="0"/>
              <a:t>θ</a:t>
            </a:r>
            <a:r>
              <a:rPr lang="en-US" altLang="zh-TW" sz="1400" dirty="0" smtClean="0"/>
              <a:t>0 </a:t>
            </a:r>
            <a:r>
              <a:rPr lang="en-US" altLang="zh-TW" sz="2800" dirty="0" smtClean="0"/>
              <a:t>&gt;0 when h</a:t>
            </a:r>
            <a:r>
              <a:rPr lang="en-US" altLang="zh-TW" sz="2800" dirty="0" smtClean="0">
                <a:sym typeface="Wingdings" pitchFamily="2" charset="2"/>
              </a:rPr>
              <a:t>0.   </a:t>
            </a:r>
          </a:p>
          <a:p>
            <a:r>
              <a:rPr lang="el-GR" altLang="zh-TW" sz="2800" dirty="0" smtClean="0"/>
              <a:t>θ</a:t>
            </a:r>
            <a:r>
              <a:rPr lang="en-US" altLang="zh-TW" sz="1200" dirty="0" smtClean="0"/>
              <a:t>0</a:t>
            </a:r>
            <a:r>
              <a:rPr lang="en-US" altLang="zh-TW" sz="2800" dirty="0" smtClean="0"/>
              <a:t> is called the nugget.</a:t>
            </a:r>
          </a:p>
          <a:p>
            <a:r>
              <a:rPr lang="en-US" altLang="zh-TW" dirty="0" smtClean="0"/>
              <a:t>The observations will become spatially uncorrelated as the distance h increases.</a:t>
            </a:r>
          </a:p>
          <a:p>
            <a:r>
              <a:rPr lang="en-US" altLang="zh-TW" dirty="0" smtClean="0"/>
              <a:t>At h</a:t>
            </a:r>
            <a:r>
              <a:rPr lang="en-US" altLang="zh-TW" sz="1400" dirty="0" smtClean="0"/>
              <a:t>0</a:t>
            </a:r>
            <a:r>
              <a:rPr lang="en-US" altLang="zh-TW" dirty="0" smtClean="0"/>
              <a:t>, γ becomes level-off at C*. h</a:t>
            </a:r>
            <a:r>
              <a:rPr lang="en-US" altLang="zh-TW" sz="1400" dirty="0" smtClean="0"/>
              <a:t>0 </a:t>
            </a:r>
            <a:r>
              <a:rPr lang="en-US" altLang="zh-TW" sz="2800" dirty="0" smtClean="0"/>
              <a:t>is called the range and C* is the sill (the variance of the residuals).</a:t>
            </a:r>
            <a:endParaRPr lang="zh-TW" alt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5936" y="628650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08120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Step 3: Estimate the semi-</a:t>
            </a:r>
            <a:r>
              <a:rPr lang="en-US" altLang="zh-TW" dirty="0" err="1" smtClean="0"/>
              <a:t>variogram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spherical semi-</a:t>
            </a:r>
            <a:r>
              <a:rPr lang="en-US" altLang="zh-TW" dirty="0" err="1" smtClean="0"/>
              <a:t>variogram</a:t>
            </a:r>
            <a:r>
              <a:rPr lang="en-US" altLang="zh-TW" dirty="0" smtClean="0"/>
              <a:t> is given by: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l-GR" altLang="zh-TW" dirty="0" smtClean="0"/>
              <a:t> </a:t>
            </a:r>
            <a:r>
              <a:rPr lang="en-US" altLang="zh-TW" dirty="0" smtClean="0"/>
              <a:t>where </a:t>
            </a:r>
          </a:p>
          <a:p>
            <a:pPr lvl="2"/>
            <a:r>
              <a:rPr lang="el-GR" altLang="zh-TW" dirty="0" smtClean="0"/>
              <a:t>θ</a:t>
            </a:r>
            <a:r>
              <a:rPr lang="en-US" altLang="zh-TW" sz="1000" dirty="0" smtClean="0"/>
              <a:t>0</a:t>
            </a:r>
            <a:r>
              <a:rPr lang="en-US" altLang="zh-TW" dirty="0" smtClean="0"/>
              <a:t> is the nugget, </a:t>
            </a:r>
          </a:p>
          <a:p>
            <a:pPr lvl="2"/>
            <a:r>
              <a:rPr lang="el-GR" altLang="zh-TW" dirty="0" smtClean="0"/>
              <a:t>θ</a:t>
            </a:r>
            <a:r>
              <a:rPr lang="en-US" altLang="zh-TW" sz="1000" dirty="0" smtClean="0"/>
              <a:t>0</a:t>
            </a:r>
            <a:r>
              <a:rPr lang="en-US" altLang="zh-TW" dirty="0" smtClean="0"/>
              <a:t>+</a:t>
            </a:r>
            <a:r>
              <a:rPr lang="el-GR" altLang="zh-TW" dirty="0" smtClean="0"/>
              <a:t> θ</a:t>
            </a:r>
            <a:r>
              <a:rPr lang="en-US" altLang="zh-TW" sz="1000" dirty="0" smtClean="0"/>
              <a:t>1</a:t>
            </a:r>
            <a:r>
              <a:rPr lang="en-US" altLang="zh-TW" dirty="0" smtClean="0"/>
              <a:t> is the sill and</a:t>
            </a:r>
          </a:p>
          <a:p>
            <a:pPr lvl="2"/>
            <a:r>
              <a:rPr lang="el-GR" altLang="zh-TW" dirty="0" smtClean="0"/>
              <a:t>θ</a:t>
            </a:r>
            <a:r>
              <a:rPr lang="en-US" altLang="zh-TW" sz="1000" dirty="0" smtClean="0"/>
              <a:t>2</a:t>
            </a:r>
            <a:r>
              <a:rPr lang="en-US" altLang="zh-TW" dirty="0" smtClean="0"/>
              <a:t> is the range</a:t>
            </a:r>
          </a:p>
          <a:p>
            <a:pPr lvl="1"/>
            <a:r>
              <a:rPr lang="en-US" altLang="zh-TW" dirty="0" smtClean="0"/>
              <a:t>Estimated by Method of Moments.</a:t>
            </a:r>
          </a:p>
          <a:p>
            <a:pPr lvl="1"/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7"/>
            <a:ext cx="68407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 estimated nugget, sill, and range, together with the distance matrix, the estimates of elements of variance-covariance matrix, </a:t>
            </a:r>
            <a:r>
              <a:rPr lang="el-GR" altLang="zh-TW" dirty="0" smtClean="0"/>
              <a:t>Ω</a:t>
            </a:r>
            <a:r>
              <a:rPr lang="en-US" altLang="zh-TW" dirty="0" smtClean="0"/>
              <a:t>, is derived:</a:t>
            </a:r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7412513" cy="229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920</Words>
  <Application>Microsoft Office PowerPoint</Application>
  <PresentationFormat>Presentazione su schermo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Concourse</vt:lpstr>
      <vt:lpstr>The Structure of Urban Residential Housing  Sub-markets of Hong Kong</vt:lpstr>
      <vt:lpstr>Introduction</vt:lpstr>
      <vt:lpstr>Diapositiva 3</vt:lpstr>
      <vt:lpstr>Diapositiva 4</vt:lpstr>
      <vt:lpstr>Research Method</vt:lpstr>
      <vt:lpstr>Diapositiva 6</vt:lpstr>
      <vt:lpstr>Diapositiva 7</vt:lpstr>
      <vt:lpstr>Diapositiva 8</vt:lpstr>
      <vt:lpstr>Diapositiva 9</vt:lpstr>
      <vt:lpstr>Diapositiva 10</vt:lpstr>
      <vt:lpstr>Diapositiva 11</vt:lpstr>
      <vt:lpstr>Our data</vt:lpstr>
      <vt:lpstr>Clusters in Hong Kong Housing Market</vt:lpstr>
      <vt:lpstr>Derived Housing Submarket Structure</vt:lpstr>
      <vt:lpstr>Prevailing urban submarket structure of Hong Kong</vt:lpstr>
      <vt:lpstr>Diapositiva 16</vt:lpstr>
      <vt:lpstr>Results</vt:lpstr>
      <vt:lpstr>Interpretation and Implication</vt:lpstr>
      <vt:lpstr>Future Studies </vt:lpstr>
      <vt:lpstr>Diapositiva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Urban Residential Housing Submarkets of Hong Kong</dc:title>
  <dc:creator>danielism</dc:creator>
  <cp:lastModifiedBy>User Default</cp:lastModifiedBy>
  <cp:revision>111</cp:revision>
  <dcterms:created xsi:type="dcterms:W3CDTF">2010-06-18T08:39:50Z</dcterms:created>
  <dcterms:modified xsi:type="dcterms:W3CDTF">2010-06-25T08:29:51Z</dcterms:modified>
</cp:coreProperties>
</file>